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84" r:id="rId3"/>
    <p:sldMasterId id="2147483696" r:id="rId4"/>
    <p:sldMasterId id="2147483708" r:id="rId5"/>
    <p:sldMasterId id="2147483720" r:id="rId6"/>
  </p:sldMasterIdLst>
  <p:notesMasterIdLst>
    <p:notesMasterId r:id="rId59"/>
  </p:notesMasterIdLst>
  <p:handoutMasterIdLst>
    <p:handoutMasterId r:id="rId60"/>
  </p:handoutMasterIdLst>
  <p:sldIdLst>
    <p:sldId id="258" r:id="rId7"/>
    <p:sldId id="259" r:id="rId8"/>
    <p:sldId id="260" r:id="rId9"/>
    <p:sldId id="261" r:id="rId10"/>
    <p:sldId id="264" r:id="rId11"/>
    <p:sldId id="310" r:id="rId12"/>
    <p:sldId id="313" r:id="rId13"/>
    <p:sldId id="314" r:id="rId14"/>
    <p:sldId id="315" r:id="rId15"/>
    <p:sldId id="320" r:id="rId16"/>
    <p:sldId id="317" r:id="rId17"/>
    <p:sldId id="318" r:id="rId18"/>
    <p:sldId id="321" r:id="rId19"/>
    <p:sldId id="319" r:id="rId20"/>
    <p:sldId id="301" r:id="rId21"/>
    <p:sldId id="281" r:id="rId22"/>
    <p:sldId id="275" r:id="rId23"/>
    <p:sldId id="277" r:id="rId24"/>
    <p:sldId id="276" r:id="rId25"/>
    <p:sldId id="341" r:id="rId26"/>
    <p:sldId id="280" r:id="rId27"/>
    <p:sldId id="349" r:id="rId28"/>
    <p:sldId id="350" r:id="rId29"/>
    <p:sldId id="330" r:id="rId30"/>
    <p:sldId id="359" r:id="rId31"/>
    <p:sldId id="360" r:id="rId32"/>
    <p:sldId id="361" r:id="rId33"/>
    <p:sldId id="362" r:id="rId34"/>
    <p:sldId id="363" r:id="rId35"/>
    <p:sldId id="364" r:id="rId36"/>
    <p:sldId id="357" r:id="rId37"/>
    <p:sldId id="358" r:id="rId38"/>
    <p:sldId id="282" r:id="rId39"/>
    <p:sldId id="286" r:id="rId40"/>
    <p:sldId id="290" r:id="rId41"/>
    <p:sldId id="283" r:id="rId42"/>
    <p:sldId id="344" r:id="rId43"/>
    <p:sldId id="345" r:id="rId44"/>
    <p:sldId id="347" r:id="rId45"/>
    <p:sldId id="348" r:id="rId46"/>
    <p:sldId id="346" r:id="rId47"/>
    <p:sldId id="326" r:id="rId48"/>
    <p:sldId id="353" r:id="rId49"/>
    <p:sldId id="354" r:id="rId50"/>
    <p:sldId id="325" r:id="rId51"/>
    <p:sldId id="327" r:id="rId52"/>
    <p:sldId id="355" r:id="rId53"/>
    <p:sldId id="340" r:id="rId54"/>
    <p:sldId id="342" r:id="rId55"/>
    <p:sldId id="343" r:id="rId56"/>
    <p:sldId id="365" r:id="rId57"/>
    <p:sldId id="334" r:id="rId58"/>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EC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7" autoAdjust="0"/>
    <p:restoredTop sz="94660"/>
  </p:normalViewPr>
  <p:slideViewPr>
    <p:cSldViewPr>
      <p:cViewPr varScale="1">
        <p:scale>
          <a:sx n="74" d="100"/>
          <a:sy n="74" d="100"/>
        </p:scale>
        <p:origin x="-84" y="-12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4" d="100"/>
          <a:sy n="64" d="100"/>
        </p:scale>
        <p:origin x="-1788" y="-102"/>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275403" cy="336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5588627" y="0"/>
            <a:ext cx="4275403" cy="336788"/>
          </a:xfrm>
          <a:prstGeom prst="rect">
            <a:avLst/>
          </a:prstGeom>
        </p:spPr>
        <p:txBody>
          <a:bodyPr vert="horz" lIns="91440" tIns="45720" rIns="91440" bIns="45720" rtlCol="0"/>
          <a:lstStyle>
            <a:lvl1pPr algn="r">
              <a:defRPr sz="1200"/>
            </a:lvl1pPr>
          </a:lstStyle>
          <a:p>
            <a:fld id="{BDA9CABD-CF6B-46D8-8961-0176A1CB4FD2}" type="datetimeFigureOut">
              <a:rPr kumimoji="1" lang="ja-JP" altLang="en-US" smtClean="0"/>
              <a:pPr/>
              <a:t>2015/1/15</a:t>
            </a:fld>
            <a:endParaRPr kumimoji="1" lang="ja-JP" altLang="en-US" dirty="0"/>
          </a:p>
        </p:txBody>
      </p:sp>
      <p:sp>
        <p:nvSpPr>
          <p:cNvPr id="4" name="フッター プレースホルダ 3"/>
          <p:cNvSpPr>
            <a:spLocks noGrp="1"/>
          </p:cNvSpPr>
          <p:nvPr>
            <p:ph type="ftr" sz="quarter" idx="2"/>
          </p:nvPr>
        </p:nvSpPr>
        <p:spPr>
          <a:xfrm>
            <a:off x="1" y="6397806"/>
            <a:ext cx="4275403" cy="3367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5588627" y="6397806"/>
            <a:ext cx="4275403" cy="336788"/>
          </a:xfrm>
          <a:prstGeom prst="rect">
            <a:avLst/>
          </a:prstGeom>
        </p:spPr>
        <p:txBody>
          <a:bodyPr vert="horz" lIns="91440" tIns="45720" rIns="91440" bIns="45720" rtlCol="0" anchor="b"/>
          <a:lstStyle>
            <a:lvl1pPr algn="r">
              <a:defRPr sz="1200"/>
            </a:lvl1pPr>
          </a:lstStyle>
          <a:p>
            <a:fld id="{5E5803E0-47CA-4A69-B18B-C1801080A58E}" type="slidenum">
              <a:rPr kumimoji="1" lang="ja-JP" altLang="en-US" smtClean="0"/>
              <a:pPr/>
              <a:t>‹#›</a:t>
            </a:fld>
            <a:endParaRPr kumimoji="1" lang="ja-JP" altLang="en-US" dirty="0"/>
          </a:p>
        </p:txBody>
      </p:sp>
    </p:spTree>
    <p:extLst>
      <p:ext uri="{BB962C8B-B14F-4D97-AF65-F5344CB8AC3E}">
        <p14:creationId xmlns:p14="http://schemas.microsoft.com/office/powerpoint/2010/main" val="4138856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275403" cy="336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5588627" y="0"/>
            <a:ext cx="4275403" cy="336788"/>
          </a:xfrm>
          <a:prstGeom prst="rect">
            <a:avLst/>
          </a:prstGeom>
        </p:spPr>
        <p:txBody>
          <a:bodyPr vert="horz" lIns="91440" tIns="45720" rIns="91440" bIns="45720" rtlCol="0"/>
          <a:lstStyle>
            <a:lvl1pPr algn="r">
              <a:defRPr sz="1200"/>
            </a:lvl1pPr>
          </a:lstStyle>
          <a:p>
            <a:fld id="{4E080B26-78BD-4B7C-B88C-57E819F154B1}" type="datetimeFigureOut">
              <a:rPr kumimoji="1" lang="ja-JP" altLang="en-US" smtClean="0"/>
              <a:pPr/>
              <a:t>2015/1/15</a:t>
            </a:fld>
            <a:endParaRPr kumimoji="1" lang="ja-JP" altLang="en-US" dirty="0"/>
          </a:p>
        </p:txBody>
      </p:sp>
      <p:sp>
        <p:nvSpPr>
          <p:cNvPr id="4" name="スライド イメージ プレースホルダ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986632" y="3199488"/>
            <a:ext cx="7893050" cy="303109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6397806"/>
            <a:ext cx="4275403" cy="3367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5588627" y="6397806"/>
            <a:ext cx="4275403" cy="336788"/>
          </a:xfrm>
          <a:prstGeom prst="rect">
            <a:avLst/>
          </a:prstGeom>
        </p:spPr>
        <p:txBody>
          <a:bodyPr vert="horz" lIns="91440" tIns="45720" rIns="91440" bIns="45720" rtlCol="0" anchor="b"/>
          <a:lstStyle>
            <a:lvl1pPr algn="r">
              <a:defRPr sz="1200"/>
            </a:lvl1pPr>
          </a:lstStyle>
          <a:p>
            <a:fld id="{9944996E-E1DB-4D16-9802-D6BFA06913D9}" type="slidenum">
              <a:rPr kumimoji="1" lang="ja-JP" altLang="en-US" smtClean="0"/>
              <a:pPr/>
              <a:t>‹#›</a:t>
            </a:fld>
            <a:endParaRPr kumimoji="1" lang="ja-JP" altLang="en-US" dirty="0"/>
          </a:p>
        </p:txBody>
      </p:sp>
    </p:spTree>
    <p:extLst>
      <p:ext uri="{BB962C8B-B14F-4D97-AF65-F5344CB8AC3E}">
        <p14:creationId xmlns:p14="http://schemas.microsoft.com/office/powerpoint/2010/main" val="20175869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8693F6D-8ECE-402A-8773-D990D02E0F93}" type="datetime1">
              <a:rPr kumimoji="1" lang="ja-JP" altLang="en-US" smtClean="0"/>
              <a:pPr/>
              <a:t>2015/1/15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D12F791-6ABC-465C-921D-2DD3AB98523E}"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EE27C6B-9B67-44E3-AD1A-49A89CDB19D8}" type="datetime1">
              <a:rPr kumimoji="1" lang="ja-JP" altLang="en-US" smtClean="0"/>
              <a:pPr/>
              <a:t>2015/1/15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D12F791-6ABC-465C-921D-2DD3AB98523E}"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E6AAB4B-3FCE-4DCF-A44A-BB029B1DBCC4}" type="datetime1">
              <a:rPr kumimoji="1" lang="ja-JP" altLang="en-US" smtClean="0"/>
              <a:pPr/>
              <a:t>2015/1/15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D12F791-6ABC-465C-921D-2DD3AB98523E}" type="slidenum">
              <a:rPr kumimoji="1" lang="ja-JP" altLang="en-US" smtClean="0"/>
              <a:pPr/>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87461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724015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79645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5727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ja-JP"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19289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895921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15"/>
          <p:cNvSpPr>
            <a:spLocks noChangeArrowheads="1"/>
          </p:cNvSpPr>
          <p:nvPr userDrawn="1"/>
        </p:nvSpPr>
        <p:spPr bwMode="auto">
          <a:xfrm flipV="1">
            <a:off x="323850" y="836613"/>
            <a:ext cx="8534400" cy="76200"/>
          </a:xfrm>
          <a:prstGeom prst="rect">
            <a:avLst/>
          </a:prstGeom>
          <a:gradFill rotWithShape="0">
            <a:gsLst>
              <a:gs pos="0">
                <a:srgbClr val="0000FF">
                  <a:gamma/>
                  <a:tint val="0"/>
                  <a:invGamma/>
                </a:srgbClr>
              </a:gs>
              <a:gs pos="100000">
                <a:srgbClr val="0000FF"/>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w="28575">
                <a:solidFill>
                  <a:schemeClr val="tx1"/>
                </a:solidFill>
                <a:miter lim="800000"/>
                <a:headEnd/>
                <a:tailEnd/>
              </a14:hiddenLine>
            </a:ext>
          </a:extLst>
        </p:spPr>
        <p:txBody>
          <a:bodyPr anchor="ctr">
            <a:spAutoFit/>
          </a:bodyPr>
          <a:lstStyle/>
          <a:p>
            <a:pPr fontAlgn="base">
              <a:spcBef>
                <a:spcPct val="0"/>
              </a:spcBef>
              <a:spcAft>
                <a:spcPct val="0"/>
              </a:spcAft>
            </a:pPr>
            <a:endParaRPr lang="ja-JP" altLang="en-US" dirty="0">
              <a:solidFill>
                <a:srgbClr val="336666"/>
              </a:solidFill>
              <a:latin typeface="Arial" panose="020B0604020202020204" pitchFamily="34" charset="0"/>
            </a:endParaRPr>
          </a:p>
        </p:txBody>
      </p:sp>
      <p:sp>
        <p:nvSpPr>
          <p:cNvPr id="10" name="スライド番号プレースホルダー 9"/>
          <p:cNvSpPr>
            <a:spLocks noGrp="1"/>
          </p:cNvSpPr>
          <p:nvPr>
            <p:ph type="sldNum" sz="quarter" idx="12"/>
          </p:nvPr>
        </p:nvSpPr>
        <p:spPr>
          <a:xfrm>
            <a:off x="8482988" y="6492875"/>
            <a:ext cx="661012" cy="365125"/>
          </a:xfrm>
        </p:spPr>
        <p:txBody>
          <a:bodyPr/>
          <a:lstStyle>
            <a:lvl1pPr>
              <a:defRPr sz="1400">
                <a:solidFill>
                  <a:schemeClr val="tx1"/>
                </a:solidFill>
              </a:defRPr>
            </a:lvl1pPr>
          </a:lstStyle>
          <a:p>
            <a:fld id="{7429C31B-01B6-4F78-8FE9-5C42B24E036D}"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8861557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06382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88A07FC-5E0E-4708-81C9-5D1C030A64F4}" type="datetime1">
              <a:rPr kumimoji="1" lang="ja-JP" altLang="en-US" smtClean="0"/>
              <a:pPr/>
              <a:t>2015/1/15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D12F791-6ABC-465C-921D-2DD3AB98523E}" type="slidenum">
              <a:rPr kumimoji="1" lang="ja-JP" altLang="en-US" smtClean="0"/>
              <a:pPr/>
              <a:t>‹#›</a:t>
            </a:fld>
            <a:endParaRPr kumimoji="1"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33308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99223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53202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32739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172365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35108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79238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ja-JP"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34799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810033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15"/>
          <p:cNvSpPr>
            <a:spLocks noChangeArrowheads="1"/>
          </p:cNvSpPr>
          <p:nvPr userDrawn="1"/>
        </p:nvSpPr>
        <p:spPr bwMode="auto">
          <a:xfrm flipV="1">
            <a:off x="323850" y="836613"/>
            <a:ext cx="8534400" cy="76200"/>
          </a:xfrm>
          <a:prstGeom prst="rect">
            <a:avLst/>
          </a:prstGeom>
          <a:gradFill rotWithShape="0">
            <a:gsLst>
              <a:gs pos="0">
                <a:srgbClr val="0000FF">
                  <a:gamma/>
                  <a:tint val="0"/>
                  <a:invGamma/>
                </a:srgbClr>
              </a:gs>
              <a:gs pos="100000">
                <a:srgbClr val="0000FF"/>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w="28575">
                <a:solidFill>
                  <a:schemeClr val="tx1"/>
                </a:solidFill>
                <a:miter lim="800000"/>
                <a:headEnd/>
                <a:tailEnd/>
              </a14:hiddenLine>
            </a:ext>
          </a:extLst>
        </p:spPr>
        <p:txBody>
          <a:bodyPr anchor="ctr">
            <a:spAutoFit/>
          </a:bodyPr>
          <a:lstStyle/>
          <a:p>
            <a:pPr fontAlgn="base">
              <a:spcBef>
                <a:spcPct val="0"/>
              </a:spcBef>
              <a:spcAft>
                <a:spcPct val="0"/>
              </a:spcAft>
            </a:pPr>
            <a:endParaRPr lang="ja-JP" altLang="en-US" dirty="0">
              <a:solidFill>
                <a:srgbClr val="336666"/>
              </a:solidFill>
              <a:latin typeface="Arial" panose="020B0604020202020204" pitchFamily="34" charset="0"/>
            </a:endParaRPr>
          </a:p>
        </p:txBody>
      </p:sp>
      <p:sp>
        <p:nvSpPr>
          <p:cNvPr id="10" name="スライド番号プレースホルダー 9"/>
          <p:cNvSpPr>
            <a:spLocks noGrp="1"/>
          </p:cNvSpPr>
          <p:nvPr>
            <p:ph type="sldNum" sz="quarter" idx="12"/>
          </p:nvPr>
        </p:nvSpPr>
        <p:spPr>
          <a:xfrm>
            <a:off x="8482988" y="6492875"/>
            <a:ext cx="661012" cy="365125"/>
          </a:xfrm>
        </p:spPr>
        <p:txBody>
          <a:bodyPr/>
          <a:lstStyle>
            <a:lvl1pPr>
              <a:defRPr sz="1400">
                <a:solidFill>
                  <a:schemeClr val="tx1"/>
                </a:solidFill>
              </a:defRPr>
            </a:lvl1pPr>
          </a:lstStyle>
          <a:p>
            <a:fld id="{7429C31B-01B6-4F78-8FE9-5C42B24E036D}"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7829588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FC2A501-F990-4D0E-A1F0-661AE546CC26}" type="datetime1">
              <a:rPr kumimoji="1" lang="ja-JP" altLang="en-US" smtClean="0"/>
              <a:pPr/>
              <a:t>2015/1/15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D12F791-6ABC-465C-921D-2DD3AB98523E}" type="slidenum">
              <a:rPr kumimoji="1" lang="ja-JP" altLang="en-US" smtClean="0"/>
              <a:pPr/>
              <a:t>‹#›</a:t>
            </a:fld>
            <a:endParaRPr kumimoji="1"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2679908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65279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34333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825293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25442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5468516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09172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87130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ja-JP"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25918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09653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C59D785-6863-44E2-AD41-EA12E699B10A}" type="datetime1">
              <a:rPr kumimoji="1" lang="ja-JP" altLang="en-US" smtClean="0"/>
              <a:pPr/>
              <a:t>2015/1/15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7D12F791-6ABC-465C-921D-2DD3AB98523E}" type="slidenum">
              <a:rPr kumimoji="1" lang="ja-JP" altLang="en-US" smtClean="0"/>
              <a:pPr/>
              <a:t>‹#›</a:t>
            </a:fld>
            <a:endParaRPr kumimoji="1"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15"/>
          <p:cNvSpPr>
            <a:spLocks noChangeArrowheads="1"/>
          </p:cNvSpPr>
          <p:nvPr userDrawn="1"/>
        </p:nvSpPr>
        <p:spPr bwMode="auto">
          <a:xfrm flipV="1">
            <a:off x="323850" y="836613"/>
            <a:ext cx="8534400" cy="76200"/>
          </a:xfrm>
          <a:prstGeom prst="rect">
            <a:avLst/>
          </a:prstGeom>
          <a:gradFill rotWithShape="0">
            <a:gsLst>
              <a:gs pos="0">
                <a:srgbClr val="0000FF">
                  <a:gamma/>
                  <a:tint val="0"/>
                  <a:invGamma/>
                </a:srgbClr>
              </a:gs>
              <a:gs pos="100000">
                <a:srgbClr val="0000FF"/>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w="28575">
                <a:solidFill>
                  <a:schemeClr val="tx1"/>
                </a:solidFill>
                <a:miter lim="800000"/>
                <a:headEnd/>
                <a:tailEnd/>
              </a14:hiddenLine>
            </a:ext>
          </a:extLst>
        </p:spPr>
        <p:txBody>
          <a:bodyPr anchor="ctr">
            <a:spAutoFit/>
          </a:bodyPr>
          <a:lstStyle/>
          <a:p>
            <a:pPr fontAlgn="base">
              <a:spcBef>
                <a:spcPct val="0"/>
              </a:spcBef>
              <a:spcAft>
                <a:spcPct val="0"/>
              </a:spcAft>
            </a:pPr>
            <a:endParaRPr lang="ja-JP" altLang="en-US" dirty="0">
              <a:solidFill>
                <a:srgbClr val="336666"/>
              </a:solidFill>
              <a:latin typeface="Arial" panose="020B0604020202020204" pitchFamily="34" charset="0"/>
            </a:endParaRPr>
          </a:p>
        </p:txBody>
      </p:sp>
      <p:sp>
        <p:nvSpPr>
          <p:cNvPr id="10" name="スライド番号プレースホルダー 9"/>
          <p:cNvSpPr>
            <a:spLocks noGrp="1"/>
          </p:cNvSpPr>
          <p:nvPr>
            <p:ph type="sldNum" sz="quarter" idx="12"/>
          </p:nvPr>
        </p:nvSpPr>
        <p:spPr>
          <a:xfrm>
            <a:off x="8482988" y="6492875"/>
            <a:ext cx="661012" cy="365125"/>
          </a:xfrm>
        </p:spPr>
        <p:txBody>
          <a:bodyPr/>
          <a:lstStyle>
            <a:lvl1pPr>
              <a:defRPr sz="1400">
                <a:solidFill>
                  <a:schemeClr val="tx1"/>
                </a:solidFill>
              </a:defRPr>
            </a:lvl1pPr>
          </a:lstStyle>
          <a:p>
            <a:fld id="{7429C31B-01B6-4F78-8FE9-5C42B24E036D}"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80323526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965354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92774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34861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895293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863370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3261241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18836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011168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ja-JP"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3380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55AB919-F7D2-47E5-AF80-0B1EC303ACA1}" type="datetime1">
              <a:rPr kumimoji="1" lang="ja-JP" altLang="en-US" smtClean="0"/>
              <a:pPr/>
              <a:t>2015/1/15</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7D12F791-6ABC-465C-921D-2DD3AB98523E}" type="slidenum">
              <a:rPr kumimoji="1" lang="ja-JP" altLang="en-US" smtClean="0"/>
              <a:pPr/>
              <a:t>‹#›</a:t>
            </a:fld>
            <a:endParaRPr kumimoji="1" lang="ja-JP"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9169247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15"/>
          <p:cNvSpPr>
            <a:spLocks noChangeArrowheads="1"/>
          </p:cNvSpPr>
          <p:nvPr userDrawn="1"/>
        </p:nvSpPr>
        <p:spPr bwMode="auto">
          <a:xfrm flipV="1">
            <a:off x="323850" y="836613"/>
            <a:ext cx="8534400" cy="76200"/>
          </a:xfrm>
          <a:prstGeom prst="rect">
            <a:avLst/>
          </a:prstGeom>
          <a:gradFill rotWithShape="0">
            <a:gsLst>
              <a:gs pos="0">
                <a:srgbClr val="0000FF">
                  <a:gamma/>
                  <a:tint val="0"/>
                  <a:invGamma/>
                </a:srgbClr>
              </a:gs>
              <a:gs pos="100000">
                <a:srgbClr val="0000FF"/>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w="28575">
                <a:solidFill>
                  <a:schemeClr val="tx1"/>
                </a:solidFill>
                <a:miter lim="800000"/>
                <a:headEnd/>
                <a:tailEnd/>
              </a14:hiddenLine>
            </a:ext>
          </a:extLst>
        </p:spPr>
        <p:txBody>
          <a:bodyPr anchor="ctr">
            <a:spAutoFit/>
          </a:bodyPr>
          <a:lstStyle/>
          <a:p>
            <a:pPr fontAlgn="base">
              <a:spcBef>
                <a:spcPct val="0"/>
              </a:spcBef>
              <a:spcAft>
                <a:spcPct val="0"/>
              </a:spcAft>
            </a:pPr>
            <a:endParaRPr lang="ja-JP" altLang="en-US" dirty="0">
              <a:solidFill>
                <a:srgbClr val="336666"/>
              </a:solidFill>
              <a:latin typeface="Arial" panose="020B0604020202020204" pitchFamily="34" charset="0"/>
            </a:endParaRPr>
          </a:p>
        </p:txBody>
      </p:sp>
      <p:sp>
        <p:nvSpPr>
          <p:cNvPr id="10" name="スライド番号プレースホルダー 9"/>
          <p:cNvSpPr>
            <a:spLocks noGrp="1"/>
          </p:cNvSpPr>
          <p:nvPr>
            <p:ph type="sldNum" sz="quarter" idx="12"/>
          </p:nvPr>
        </p:nvSpPr>
        <p:spPr>
          <a:xfrm>
            <a:off x="8482988" y="6492875"/>
            <a:ext cx="661012" cy="365125"/>
          </a:xfrm>
        </p:spPr>
        <p:txBody>
          <a:bodyPr/>
          <a:lstStyle>
            <a:lvl1pPr>
              <a:defRPr sz="1400">
                <a:solidFill>
                  <a:schemeClr val="tx1"/>
                </a:solidFill>
              </a:defRPr>
            </a:lvl1pPr>
          </a:lstStyle>
          <a:p>
            <a:fld id="{7429C31B-01B6-4F78-8FE9-5C42B24E036D}"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1633317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9423278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88517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000944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0748561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48920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9826101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8515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963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47695A3-826E-47E8-B459-A8A605CD23AB}" type="datetime1">
              <a:rPr kumimoji="1" lang="ja-JP" altLang="en-US" smtClean="0"/>
              <a:pPr/>
              <a:t>2015/1/15</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7D12F791-6ABC-465C-921D-2DD3AB98523E}" type="slidenum">
              <a:rPr kumimoji="1" lang="ja-JP" altLang="en-US" smtClean="0"/>
              <a:pPr/>
              <a:t>‹#›</a:t>
            </a:fld>
            <a:endParaRPr kumimoji="1" lang="ja-JP"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ja-JP"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08589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5192622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15"/>
          <p:cNvSpPr>
            <a:spLocks noChangeArrowheads="1"/>
          </p:cNvSpPr>
          <p:nvPr userDrawn="1"/>
        </p:nvSpPr>
        <p:spPr bwMode="auto">
          <a:xfrm flipV="1">
            <a:off x="323850" y="836613"/>
            <a:ext cx="8534400" cy="76200"/>
          </a:xfrm>
          <a:prstGeom prst="rect">
            <a:avLst/>
          </a:prstGeom>
          <a:gradFill rotWithShape="0">
            <a:gsLst>
              <a:gs pos="0">
                <a:srgbClr val="0000FF">
                  <a:gamma/>
                  <a:tint val="0"/>
                  <a:invGamma/>
                </a:srgbClr>
              </a:gs>
              <a:gs pos="100000">
                <a:srgbClr val="0000FF"/>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w="28575">
                <a:solidFill>
                  <a:schemeClr val="tx1"/>
                </a:solidFill>
                <a:miter lim="800000"/>
                <a:headEnd/>
                <a:tailEnd/>
              </a14:hiddenLine>
            </a:ext>
          </a:extLst>
        </p:spPr>
        <p:txBody>
          <a:bodyPr anchor="ctr">
            <a:spAutoFit/>
          </a:bodyPr>
          <a:lstStyle/>
          <a:p>
            <a:pPr fontAlgn="base">
              <a:spcBef>
                <a:spcPct val="0"/>
              </a:spcBef>
              <a:spcAft>
                <a:spcPct val="0"/>
              </a:spcAft>
            </a:pPr>
            <a:endParaRPr lang="ja-JP" altLang="en-US" dirty="0">
              <a:solidFill>
                <a:srgbClr val="336666"/>
              </a:solidFill>
              <a:latin typeface="Arial" panose="020B0604020202020204" pitchFamily="34" charset="0"/>
            </a:endParaRPr>
          </a:p>
        </p:txBody>
      </p:sp>
      <p:sp>
        <p:nvSpPr>
          <p:cNvPr id="10" name="スライド番号プレースホルダー 9"/>
          <p:cNvSpPr>
            <a:spLocks noGrp="1"/>
          </p:cNvSpPr>
          <p:nvPr>
            <p:ph type="sldNum" sz="quarter" idx="12"/>
          </p:nvPr>
        </p:nvSpPr>
        <p:spPr>
          <a:xfrm>
            <a:off x="8482988" y="6492875"/>
            <a:ext cx="661012" cy="365125"/>
          </a:xfrm>
        </p:spPr>
        <p:txBody>
          <a:bodyPr/>
          <a:lstStyle>
            <a:lvl1pPr>
              <a:defRPr sz="1400">
                <a:solidFill>
                  <a:schemeClr val="tx1"/>
                </a:solidFill>
              </a:defRPr>
            </a:lvl1pPr>
          </a:lstStyle>
          <a:p>
            <a:fld id="{7429C31B-01B6-4F78-8FE9-5C42B24E036D}"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70108520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8152998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80051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847322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236827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10400" y="6492875"/>
            <a:ext cx="2133600" cy="365125"/>
          </a:xfrm>
        </p:spPr>
        <p:txBody>
          <a:bodyPr/>
          <a:lstStyle>
            <a:lvl1pPr>
              <a:defRPr sz="1400" baseline="0">
                <a:solidFill>
                  <a:schemeClr val="tx1"/>
                </a:solidFill>
              </a:defRPr>
            </a:lvl1pPr>
          </a:lstStyle>
          <a:p>
            <a:fld id="{7D12F791-6ABC-465C-921D-2DD3AB98523E}" type="slidenum">
              <a:rPr lang="ja-JP" altLang="en-US" smtClean="0"/>
              <a:pPr/>
              <a:t>‹#›</a:t>
            </a:fld>
            <a:endParaRPr lang="ja-JP" altLang="en-US" dirty="0"/>
          </a:p>
        </p:txBody>
      </p:sp>
      <p:sp>
        <p:nvSpPr>
          <p:cNvPr id="5" name="Rectangle 3"/>
          <p:cNvSpPr>
            <a:spLocks noChangeArrowheads="1"/>
          </p:cNvSpPr>
          <p:nvPr userDrawn="1"/>
        </p:nvSpPr>
        <p:spPr bwMode="auto">
          <a:xfrm flipV="1">
            <a:off x="304800" y="787006"/>
            <a:ext cx="8534400" cy="76200"/>
          </a:xfrm>
          <a:prstGeom prst="rect">
            <a:avLst/>
          </a:prstGeom>
          <a:gradFill rotWithShape="0">
            <a:gsLst>
              <a:gs pos="0">
                <a:srgbClr val="FFFFFF"/>
              </a:gs>
              <a:gs pos="100000">
                <a:srgbClr val="0000FF"/>
              </a:gs>
            </a:gsLst>
            <a:lin ang="5400000" scaled="1"/>
          </a:gradFill>
          <a:ln>
            <a:noFill/>
          </a:ln>
          <a:effectLst>
            <a:outerShdw dist="35921" dir="2700000" algn="ctr" rotWithShape="0">
              <a:srgbClr val="808080"/>
            </a:outerShdw>
          </a:effectLst>
          <a:extLst/>
        </p:spPr>
        <p:txBody>
          <a:bodyPr anchor="ctr">
            <a:spAutoFit/>
          </a:bodyPr>
          <a:lstStyle/>
          <a:p>
            <a:pPr algn="ctr" eaLnBrk="0" hangingPunct="0">
              <a:defRPr/>
            </a:pPr>
            <a:endParaRPr lang="ja-JP" altLang="en-US" dirty="0">
              <a:ea typeface="ＭＳ Ｐゴシック" pitchFamily="50"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76E8A37-2256-43A8-8798-A8CC605D54A2}" type="datetime1">
              <a:rPr kumimoji="1" lang="ja-JP" altLang="en-US" smtClean="0"/>
              <a:pPr/>
              <a:t>2015/1/15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7D12F791-6ABC-465C-921D-2DD3AB98523E}"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E295FB5-0D50-462B-B4B4-4808F31DE1FE}" type="datetime1">
              <a:rPr kumimoji="1" lang="ja-JP" altLang="en-US" smtClean="0"/>
              <a:pPr/>
              <a:t>2015/1/15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7D12F791-6ABC-465C-921D-2DD3AB98523E}"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CC398-3A47-4386-997C-7788CE07204C}" type="datetime1">
              <a:rPr kumimoji="1" lang="ja-JP" altLang="en-US" smtClean="0"/>
              <a:pPr/>
              <a:t>2015/1/15</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2F791-6ABC-465C-921D-2DD3AB98523E}"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4276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96626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96871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228331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9C31B-01B6-4F78-8FE9-5C42B24E036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987511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15.wmf"/><Relationship Id="rId3" Type="http://schemas.openxmlformats.org/officeDocument/2006/relationships/image" Target="../media/image29.wmf"/><Relationship Id="rId7" Type="http://schemas.openxmlformats.org/officeDocument/2006/relationships/image" Target="../media/image28.png"/><Relationship Id="rId12" Type="http://schemas.openxmlformats.org/officeDocument/2006/relationships/image" Target="../media/image36.wmf"/><Relationship Id="rId17" Type="http://schemas.openxmlformats.org/officeDocument/2006/relationships/image" Target="../media/image19.wmf"/><Relationship Id="rId2" Type="http://schemas.openxmlformats.org/officeDocument/2006/relationships/slideLayout" Target="../slideLayouts/slideLayout7.xml"/><Relationship Id="rId16" Type="http://schemas.openxmlformats.org/officeDocument/2006/relationships/image" Target="../media/image39.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5.wmf"/><Relationship Id="rId5" Type="http://schemas.openxmlformats.org/officeDocument/2006/relationships/image" Target="../media/image31.png"/><Relationship Id="rId15" Type="http://schemas.openxmlformats.org/officeDocument/2006/relationships/image" Target="../media/image38.wmf"/><Relationship Id="rId10" Type="http://schemas.openxmlformats.org/officeDocument/2006/relationships/image" Target="../media/image34.wmf"/><Relationship Id="rId4" Type="http://schemas.openxmlformats.org/officeDocument/2006/relationships/image" Target="../media/image30.wmf"/><Relationship Id="rId9" Type="http://schemas.openxmlformats.org/officeDocument/2006/relationships/image" Target="../media/image33.wmf"/><Relationship Id="rId14"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40.wmf"/><Relationship Id="rId1" Type="http://schemas.openxmlformats.org/officeDocument/2006/relationships/slideLayout" Target="../slideLayouts/slideLayout6.xml"/><Relationship Id="rId5" Type="http://schemas.openxmlformats.org/officeDocument/2006/relationships/image" Target="../media/image42.wmf"/><Relationship Id="rId4" Type="http://schemas.openxmlformats.org/officeDocument/2006/relationships/image" Target="../media/image4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image" Target="../media/image51.wmf"/><Relationship Id="rId3" Type="http://schemas.openxmlformats.org/officeDocument/2006/relationships/image" Target="../media/image43.png"/><Relationship Id="rId7" Type="http://schemas.openxmlformats.org/officeDocument/2006/relationships/image" Target="../media/image28.png"/><Relationship Id="rId12"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49.wmf"/><Relationship Id="rId5" Type="http://schemas.openxmlformats.org/officeDocument/2006/relationships/image" Target="../media/image45.png"/><Relationship Id="rId10" Type="http://schemas.openxmlformats.org/officeDocument/2006/relationships/image" Target="../media/image48.wmf"/><Relationship Id="rId4" Type="http://schemas.openxmlformats.org/officeDocument/2006/relationships/image" Target="../media/image44.wmf"/><Relationship Id="rId9" Type="http://schemas.openxmlformats.org/officeDocument/2006/relationships/image" Target="../media/image47.emf"/></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8.wmf"/><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5.png"/><Relationship Id="rId5" Type="http://schemas.openxmlformats.org/officeDocument/2006/relationships/image" Target="../media/image49.wmf"/><Relationship Id="rId4" Type="http://schemas.openxmlformats.org/officeDocument/2006/relationships/image" Target="../media/image50.wmf"/><Relationship Id="rId9" Type="http://schemas.openxmlformats.org/officeDocument/2006/relationships/image" Target="../media/image5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emf"/><Relationship Id="rId1" Type="http://schemas.openxmlformats.org/officeDocument/2006/relationships/slideLayout" Target="../slideLayouts/slideLayout7.xml"/><Relationship Id="rId5" Type="http://schemas.openxmlformats.org/officeDocument/2006/relationships/image" Target="../media/image56.wmf"/><Relationship Id="rId4" Type="http://schemas.openxmlformats.org/officeDocument/2006/relationships/image" Target="../media/image5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43.png"/><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8.png"/><Relationship Id="rId11" Type="http://schemas.openxmlformats.org/officeDocument/2006/relationships/image" Target="../media/image48.wmf"/><Relationship Id="rId5" Type="http://schemas.openxmlformats.org/officeDocument/2006/relationships/oleObject" Target="../embeddings/oleObject4.bin"/><Relationship Id="rId10" Type="http://schemas.openxmlformats.org/officeDocument/2006/relationships/image" Target="../media/image60.wmf"/><Relationship Id="rId4" Type="http://schemas.openxmlformats.org/officeDocument/2006/relationships/image" Target="../media/image45.png"/><Relationship Id="rId9" Type="http://schemas.openxmlformats.org/officeDocument/2006/relationships/image" Target="../media/image49.wmf"/></Relationships>
</file>

<file path=ppt/slides/_rels/slide35.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4.jpeg"/><Relationship Id="rId7"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7.png"/><Relationship Id="rId9" Type="http://schemas.openxmlformats.org/officeDocument/2006/relationships/image" Target="../media/image64.jpeg"/></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8.wmf"/></Relationships>
</file>

<file path=ppt/slides/_rels/slide3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54.wmf"/><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68.wmf"/><Relationship Id="rId1" Type="http://schemas.openxmlformats.org/officeDocument/2006/relationships/slideLayout" Target="../slideLayouts/slideLayout7.xml"/><Relationship Id="rId5" Type="http://schemas.openxmlformats.org/officeDocument/2006/relationships/image" Target="../media/image75.wmf"/><Relationship Id="rId4" Type="http://schemas.openxmlformats.org/officeDocument/2006/relationships/image" Target="../media/image60.wmf"/></Relationships>
</file>

<file path=ppt/slides/_rels/slide46.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49.wmf"/><Relationship Id="rId2" Type="http://schemas.openxmlformats.org/officeDocument/2006/relationships/image" Target="../media/image80.jpeg"/><Relationship Id="rId1" Type="http://schemas.openxmlformats.org/officeDocument/2006/relationships/slideLayout" Target="../slideLayouts/slideLayout62.xml"/><Relationship Id="rId6" Type="http://schemas.openxmlformats.org/officeDocument/2006/relationships/image" Target="../media/image50.wmf"/><Relationship Id="rId5" Type="http://schemas.openxmlformats.org/officeDocument/2006/relationships/image" Target="../media/image48.wmf"/><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png"/><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image" Target="../media/image15.wmf"/><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image" Target="../media/image18.em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flipV="1">
            <a:off x="304800" y="2819400"/>
            <a:ext cx="8534400" cy="76200"/>
          </a:xfrm>
          <a:prstGeom prst="rect">
            <a:avLst/>
          </a:prstGeom>
          <a:gradFill rotWithShape="0">
            <a:gsLst>
              <a:gs pos="0">
                <a:srgbClr val="FFFFFF"/>
              </a:gs>
              <a:gs pos="100000">
                <a:srgbClr val="0000FF"/>
              </a:gs>
            </a:gsLst>
            <a:lin ang="5400000" scaled="1"/>
          </a:gradFill>
          <a:ln>
            <a:noFill/>
          </a:ln>
          <a:effectLst>
            <a:outerShdw dist="35921" dir="2700000" algn="ctr" rotWithShape="0">
              <a:srgbClr val="808080"/>
            </a:outerShdw>
          </a:effectLst>
          <a:extLst/>
        </p:spPr>
        <p:txBody>
          <a:bodyPr anchor="ctr">
            <a:spAutoFit/>
          </a:bodyPr>
          <a:lstStyle/>
          <a:p>
            <a:pPr algn="ctr" eaLnBrk="0" hangingPunct="0">
              <a:defRPr/>
            </a:pPr>
            <a:endParaRPr lang="ja-JP" altLang="en-US" dirty="0">
              <a:ea typeface="ＭＳ Ｐゴシック" pitchFamily="50" charset="-128"/>
            </a:endParaRPr>
          </a:p>
        </p:txBody>
      </p:sp>
      <p:sp>
        <p:nvSpPr>
          <p:cNvPr id="4" name="スライド番号プレースホルダ 3"/>
          <p:cNvSpPr>
            <a:spLocks noGrp="1"/>
          </p:cNvSpPr>
          <p:nvPr>
            <p:ph type="sldNum" sz="quarter" idx="12"/>
          </p:nvPr>
        </p:nvSpPr>
        <p:spPr/>
        <p:txBody>
          <a:bodyPr/>
          <a:lstStyle/>
          <a:p>
            <a:fld id="{7D12F791-6ABC-465C-921D-2DD3AB98523E}" type="slidenum">
              <a:rPr kumimoji="1" lang="ja-JP" altLang="en-US" smtClean="0"/>
              <a:pPr/>
              <a:t>1</a:t>
            </a:fld>
            <a:endParaRPr kumimoji="1" lang="ja-JP" altLang="en-US" dirty="0"/>
          </a:p>
        </p:txBody>
      </p:sp>
      <p:sp>
        <p:nvSpPr>
          <p:cNvPr id="5" name="Rectangle 2"/>
          <p:cNvSpPr txBox="1">
            <a:spLocks noChangeArrowheads="1"/>
          </p:cNvSpPr>
          <p:nvPr/>
        </p:nvSpPr>
        <p:spPr>
          <a:xfrm>
            <a:off x="107504" y="1052513"/>
            <a:ext cx="8928992" cy="15843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j-lt"/>
                <a:ea typeface="+mj-ea"/>
                <a:cs typeface="+mj-cs"/>
              </a:rPr>
              <a:t>円滑なコミュニケーションのための事例紹介</a:t>
            </a:r>
            <a:endParaRPr kumimoji="1" lang="en-US" altLang="ja-JP" sz="3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1600" b="1"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400" b="1" dirty="0" smtClean="0">
                <a:latin typeface="+mj-lt"/>
                <a:ea typeface="+mj-ea"/>
                <a:cs typeface="+mj-cs"/>
              </a:rPr>
              <a:t>－化学</a:t>
            </a:r>
            <a:r>
              <a:rPr lang="ja-JP" altLang="en-US" sz="2400" b="1" dirty="0">
                <a:latin typeface="+mj-lt"/>
                <a:ea typeface="+mj-ea"/>
                <a:cs typeface="+mj-cs"/>
              </a:rPr>
              <a:t>物質</a:t>
            </a:r>
            <a:r>
              <a:rPr kumimoji="1" lang="ja-JP" altLang="en-US" sz="2400" b="1" i="0" u="none" strike="noStrike" kern="1200" cap="none" spc="0" normalizeH="0" baseline="0" noProof="0" dirty="0" smtClean="0">
                <a:ln>
                  <a:noFill/>
                </a:ln>
                <a:solidFill>
                  <a:schemeClr val="tx1"/>
                </a:solidFill>
                <a:effectLst/>
                <a:uLnTx/>
                <a:uFillTx/>
                <a:latin typeface="+mj-lt"/>
                <a:ea typeface="+mj-ea"/>
                <a:cs typeface="+mj-cs"/>
              </a:rPr>
              <a:t>のリスク</a:t>
            </a:r>
            <a:r>
              <a:rPr kumimoji="1" lang="ja-JP" altLang="en-US" sz="2400" b="1" i="0" u="none" strike="noStrike" kern="1200" cap="none" spc="0" normalizeH="0" baseline="0" noProof="0" dirty="0" smtClean="0">
                <a:ln>
                  <a:noFill/>
                </a:ln>
                <a:solidFill>
                  <a:schemeClr val="tx1"/>
                </a:solidFill>
                <a:effectLst/>
                <a:uLnTx/>
                <a:uFillTx/>
                <a:latin typeface="+mj-lt"/>
                <a:ea typeface="+mj-ea"/>
                <a:cs typeface="+mj-cs"/>
              </a:rPr>
              <a:t>コミュニケーションを円滑にすすめるために－</a:t>
            </a:r>
          </a:p>
        </p:txBody>
      </p:sp>
      <p:sp>
        <p:nvSpPr>
          <p:cNvPr id="6" name="Rectangle 5"/>
          <p:cNvSpPr>
            <a:spLocks noChangeArrowheads="1"/>
          </p:cNvSpPr>
          <p:nvPr/>
        </p:nvSpPr>
        <p:spPr bwMode="auto">
          <a:xfrm>
            <a:off x="971550" y="4365625"/>
            <a:ext cx="7056438" cy="1943100"/>
          </a:xfrm>
          <a:prstGeom prst="rect">
            <a:avLst/>
          </a:prstGeom>
          <a:noFill/>
          <a:ln w="9525">
            <a:noFill/>
            <a:miter lim="800000"/>
            <a:headEnd/>
            <a:tailEnd/>
          </a:ln>
        </p:spPr>
        <p:txBody>
          <a:bodyPr/>
          <a:lstStyle/>
          <a:p>
            <a:pPr marL="342900" indent="-342900" algn="ctr">
              <a:spcBef>
                <a:spcPct val="20000"/>
              </a:spcBef>
            </a:pPr>
            <a:r>
              <a:rPr kumimoji="1" lang="en-US" altLang="ja-JP" sz="3200" b="0" dirty="0" smtClean="0">
                <a:latin typeface="ＭＳ Ｐゴシック" charset="-128"/>
              </a:rPr>
              <a:t>2014</a:t>
            </a:r>
            <a:r>
              <a:rPr kumimoji="1" lang="ja-JP" altLang="en-US" sz="3200" b="0" dirty="0" smtClean="0">
                <a:latin typeface="ＭＳ Ｐゴシック" charset="-128"/>
              </a:rPr>
              <a:t>年　</a:t>
            </a:r>
            <a:r>
              <a:rPr kumimoji="1" lang="en-US" altLang="ja-JP" sz="3200" b="0" dirty="0" smtClean="0">
                <a:latin typeface="ＭＳ Ｐゴシック" charset="-128"/>
              </a:rPr>
              <a:t>11</a:t>
            </a:r>
            <a:r>
              <a:rPr kumimoji="1" lang="ja-JP" altLang="en-US" sz="3200" b="0" dirty="0" smtClean="0">
                <a:latin typeface="ＭＳ Ｐゴシック" charset="-128"/>
              </a:rPr>
              <a:t>月</a:t>
            </a:r>
            <a:r>
              <a:rPr kumimoji="1" lang="en-US" altLang="ja-JP" sz="3200" b="0" dirty="0" smtClean="0">
                <a:latin typeface="ＭＳ Ｐゴシック" charset="-128"/>
              </a:rPr>
              <a:t>26</a:t>
            </a:r>
            <a:r>
              <a:rPr kumimoji="1" lang="ja-JP" altLang="en-US" sz="3200" b="0" dirty="0" smtClean="0">
                <a:latin typeface="ＭＳ Ｐゴシック" charset="-128"/>
              </a:rPr>
              <a:t>日・</a:t>
            </a:r>
            <a:r>
              <a:rPr kumimoji="1" lang="en-US" altLang="ja-JP" sz="3200" b="0" dirty="0" smtClean="0">
                <a:latin typeface="ＭＳ Ｐゴシック" charset="-128"/>
              </a:rPr>
              <a:t>12</a:t>
            </a:r>
            <a:r>
              <a:rPr kumimoji="1" lang="ja-JP" altLang="en-US" sz="3200" b="0" dirty="0" smtClean="0">
                <a:latin typeface="ＭＳ Ｐゴシック" charset="-128"/>
              </a:rPr>
              <a:t>月 </a:t>
            </a:r>
            <a:r>
              <a:rPr kumimoji="1" lang="en-US" altLang="ja-JP" sz="3200" b="0" dirty="0" smtClean="0">
                <a:latin typeface="ＭＳ Ｐゴシック" charset="-128"/>
              </a:rPr>
              <a:t>5</a:t>
            </a:r>
            <a:r>
              <a:rPr kumimoji="1" lang="ja-JP" altLang="en-US" sz="3200" b="0" dirty="0" smtClean="0">
                <a:latin typeface="ＭＳ Ｐゴシック" charset="-128"/>
              </a:rPr>
              <a:t>日</a:t>
            </a:r>
            <a:endParaRPr kumimoji="1" lang="ja-JP" altLang="en-US" sz="3200" b="0" dirty="0">
              <a:latin typeface="ＭＳ Ｐゴシック" charset="-128"/>
            </a:endParaRPr>
          </a:p>
          <a:p>
            <a:pPr marL="342900" indent="-342900" algn="ctr">
              <a:spcBef>
                <a:spcPct val="20000"/>
              </a:spcBef>
            </a:pPr>
            <a:r>
              <a:rPr kumimoji="1" lang="ja-JP" altLang="en-US" sz="3200" b="0" dirty="0">
                <a:latin typeface="ＭＳ Ｐゴシック" charset="-128"/>
              </a:rPr>
              <a:t>環境省事業 化学物質アドバイザー</a:t>
            </a:r>
          </a:p>
          <a:p>
            <a:pPr marL="342900" indent="-342900" algn="ctr">
              <a:spcBef>
                <a:spcPct val="20000"/>
              </a:spcBef>
            </a:pPr>
            <a:r>
              <a:rPr kumimoji="1" lang="ja-JP" altLang="en-US" sz="3200" b="0" dirty="0">
                <a:latin typeface="ＭＳ Ｐゴシック" charset="-128"/>
              </a:rPr>
              <a:t>寺沢　弘子</a:t>
            </a:r>
          </a:p>
        </p:txBody>
      </p:sp>
      <p:sp>
        <p:nvSpPr>
          <p:cNvPr id="7" name="Text Box 6"/>
          <p:cNvSpPr txBox="1">
            <a:spLocks noChangeArrowheads="1"/>
          </p:cNvSpPr>
          <p:nvPr/>
        </p:nvSpPr>
        <p:spPr bwMode="auto">
          <a:xfrm>
            <a:off x="323850" y="404813"/>
            <a:ext cx="7848600" cy="366712"/>
          </a:xfrm>
          <a:prstGeom prst="rect">
            <a:avLst/>
          </a:prstGeom>
          <a:noFill/>
          <a:ln w="9525">
            <a:noFill/>
            <a:miter lim="800000"/>
            <a:headEnd/>
            <a:tailEnd/>
          </a:ln>
        </p:spPr>
        <p:txBody>
          <a:bodyPr>
            <a:spAutoFit/>
          </a:bodyPr>
          <a:lstStyle/>
          <a:p>
            <a:r>
              <a:rPr lang="ja-JP" altLang="en-US" sz="1800" b="1" dirty="0" smtClean="0"/>
              <a:t>化学物質地域研修会</a:t>
            </a:r>
            <a:r>
              <a:rPr lang="ja-JP" altLang="en-US" sz="1800" b="1" dirty="0"/>
              <a:t>　資料　</a:t>
            </a:r>
            <a:endParaRPr kumimoji="1" lang="ja-JP" altLang="en-US" sz="18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8" descr="http://thumbs.dex.ne.jp/sozai/thumbs/illust_mantan_004/150/ILM04_AA14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9976" y="3952464"/>
            <a:ext cx="1235455" cy="110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pPr/>
              <a:t>10</a:t>
            </a:fld>
            <a:endParaRPr lang="ja-JP" altLang="en-US" dirty="0"/>
          </a:p>
        </p:txBody>
      </p:sp>
      <p:sp>
        <p:nvSpPr>
          <p:cNvPr id="3" name="Rectangle 11"/>
          <p:cNvSpPr txBox="1">
            <a:spLocks noChangeArrowheads="1"/>
          </p:cNvSpPr>
          <p:nvPr/>
        </p:nvSpPr>
        <p:spPr bwMode="auto">
          <a:xfrm>
            <a:off x="386861" y="152400"/>
            <a:ext cx="844061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環境リスクのイメージ</a:t>
            </a:r>
          </a:p>
        </p:txBody>
      </p:sp>
      <p:sp>
        <p:nvSpPr>
          <p:cNvPr id="4" name="Text Box 10"/>
          <p:cNvSpPr txBox="1">
            <a:spLocks noChangeArrowheads="1"/>
          </p:cNvSpPr>
          <p:nvPr/>
        </p:nvSpPr>
        <p:spPr bwMode="auto">
          <a:xfrm>
            <a:off x="539750" y="5276438"/>
            <a:ext cx="806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800" b="1" dirty="0" smtClean="0">
                <a:solidFill>
                  <a:prstClr val="black"/>
                </a:solidFill>
                <a:latin typeface="Arial" panose="020B0604020202020204" pitchFamily="34" charset="0"/>
              </a:rPr>
              <a:t>リスクは、有害性の強弱だけでは判断できない。</a:t>
            </a:r>
          </a:p>
          <a:p>
            <a:pPr eaLnBrk="0" fontAlgn="base" hangingPunct="0">
              <a:spcBef>
                <a:spcPct val="0"/>
              </a:spcBef>
              <a:spcAft>
                <a:spcPct val="0"/>
              </a:spcAft>
              <a:buFontTx/>
              <a:buNone/>
            </a:pPr>
            <a:r>
              <a:rPr lang="ja-JP" altLang="en-US" sz="2800" b="1" dirty="0" smtClean="0">
                <a:solidFill>
                  <a:prstClr val="black"/>
                </a:solidFill>
                <a:latin typeface="Arial" panose="020B0604020202020204" pitchFamily="34" charset="0"/>
              </a:rPr>
              <a:t>その物質を、どれだけ摂取するかも問題になる。</a:t>
            </a:r>
          </a:p>
        </p:txBody>
      </p:sp>
      <p:pic>
        <p:nvPicPr>
          <p:cNvPr id="5" name="Picture 12" descr="j01932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756993"/>
            <a:ext cx="10541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4"/>
          <p:cNvSpPr>
            <a:spLocks noChangeArrowheads="1"/>
          </p:cNvSpPr>
          <p:nvPr/>
        </p:nvSpPr>
        <p:spPr bwMode="auto">
          <a:xfrm>
            <a:off x="269875" y="1111250"/>
            <a:ext cx="2411413" cy="603250"/>
          </a:xfrm>
          <a:prstGeom prst="roundRect">
            <a:avLst>
              <a:gd name="adj" fmla="val 16667"/>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800" b="1" dirty="0" smtClean="0">
                <a:solidFill>
                  <a:prstClr val="black"/>
                </a:solidFill>
                <a:latin typeface="Arial" panose="020B0604020202020204" pitchFamily="34" charset="0"/>
              </a:rPr>
              <a:t>有害性の程度</a:t>
            </a:r>
          </a:p>
        </p:txBody>
      </p:sp>
      <p:sp>
        <p:nvSpPr>
          <p:cNvPr id="7" name="AutoShape 15"/>
          <p:cNvSpPr>
            <a:spLocks noChangeArrowheads="1"/>
          </p:cNvSpPr>
          <p:nvPr/>
        </p:nvSpPr>
        <p:spPr bwMode="auto">
          <a:xfrm>
            <a:off x="3621088" y="1111250"/>
            <a:ext cx="1339850" cy="603250"/>
          </a:xfrm>
          <a:prstGeom prst="roundRect">
            <a:avLst>
              <a:gd name="adj" fmla="val 16667"/>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800" b="1" dirty="0" smtClean="0">
                <a:solidFill>
                  <a:prstClr val="black"/>
                </a:solidFill>
                <a:latin typeface="Arial" panose="020B0604020202020204" pitchFamily="34" charset="0"/>
              </a:rPr>
              <a:t>摂取量</a:t>
            </a:r>
          </a:p>
        </p:txBody>
      </p:sp>
      <p:sp>
        <p:nvSpPr>
          <p:cNvPr id="8" name="AutoShape 16"/>
          <p:cNvSpPr>
            <a:spLocks noChangeArrowheads="1"/>
          </p:cNvSpPr>
          <p:nvPr/>
        </p:nvSpPr>
        <p:spPr bwMode="auto">
          <a:xfrm>
            <a:off x="6091238" y="1111250"/>
            <a:ext cx="1858962" cy="603250"/>
          </a:xfrm>
          <a:prstGeom prst="roundRect">
            <a:avLst>
              <a:gd name="adj" fmla="val 16667"/>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800" b="1" dirty="0" smtClean="0">
                <a:solidFill>
                  <a:prstClr val="black"/>
                </a:solidFill>
                <a:latin typeface="Arial" panose="020B0604020202020204" pitchFamily="34" charset="0"/>
              </a:rPr>
              <a:t>環境リスク</a:t>
            </a:r>
          </a:p>
        </p:txBody>
      </p:sp>
      <p:sp>
        <p:nvSpPr>
          <p:cNvPr id="9" name="Text Box 17"/>
          <p:cNvSpPr txBox="1">
            <a:spLocks noChangeArrowheads="1"/>
          </p:cNvSpPr>
          <p:nvPr/>
        </p:nvSpPr>
        <p:spPr bwMode="auto">
          <a:xfrm>
            <a:off x="2771775" y="1196975"/>
            <a:ext cx="6715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en-US" altLang="ja-JP" sz="2800" b="1" dirty="0" smtClean="0">
                <a:solidFill>
                  <a:prstClr val="black"/>
                </a:solidFill>
                <a:latin typeface="Arial" panose="020B0604020202020204" pitchFamily="34" charset="0"/>
              </a:rPr>
              <a:t>×</a:t>
            </a:r>
          </a:p>
        </p:txBody>
      </p:sp>
      <p:sp>
        <p:nvSpPr>
          <p:cNvPr id="10" name="Text Box 18"/>
          <p:cNvSpPr txBox="1">
            <a:spLocks noChangeArrowheads="1"/>
          </p:cNvSpPr>
          <p:nvPr/>
        </p:nvSpPr>
        <p:spPr bwMode="auto">
          <a:xfrm>
            <a:off x="5219700" y="1196975"/>
            <a:ext cx="6715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800" b="1" dirty="0" smtClean="0">
                <a:solidFill>
                  <a:prstClr val="black"/>
                </a:solidFill>
                <a:latin typeface="Arial" panose="020B0604020202020204" pitchFamily="34" charset="0"/>
              </a:rPr>
              <a:t>＝</a:t>
            </a:r>
          </a:p>
        </p:txBody>
      </p:sp>
      <p:grpSp>
        <p:nvGrpSpPr>
          <p:cNvPr id="11" name="Group 28"/>
          <p:cNvGrpSpPr>
            <a:grpSpLocks/>
          </p:cNvGrpSpPr>
          <p:nvPr/>
        </p:nvGrpSpPr>
        <p:grpSpPr bwMode="auto">
          <a:xfrm>
            <a:off x="2700338" y="2798915"/>
            <a:ext cx="1552575" cy="1225550"/>
            <a:chOff x="1927" y="1570"/>
            <a:chExt cx="1115" cy="915"/>
          </a:xfrm>
        </p:grpSpPr>
        <p:pic>
          <p:nvPicPr>
            <p:cNvPr id="12" name="Picture 20" descr="j033136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7" y="1790"/>
              <a:ext cx="616"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j033136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0" y="1570"/>
              <a:ext cx="616"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j033136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6" y="1661"/>
              <a:ext cx="616"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j033136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9" y="1888"/>
              <a:ext cx="616"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j033136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6" y="1888"/>
              <a:ext cx="616"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Box 26"/>
          <p:cNvSpPr txBox="1">
            <a:spLocks noChangeArrowheads="1"/>
          </p:cNvSpPr>
          <p:nvPr/>
        </p:nvSpPr>
        <p:spPr bwMode="auto">
          <a:xfrm>
            <a:off x="1042988" y="2117356"/>
            <a:ext cx="1655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400" b="1" dirty="0" smtClean="0">
                <a:solidFill>
                  <a:prstClr val="black"/>
                </a:solidFill>
                <a:latin typeface="Arial" panose="020B0604020202020204" pitchFamily="34" charset="0"/>
              </a:rPr>
              <a:t>毒の強い</a:t>
            </a:r>
          </a:p>
          <a:p>
            <a:pPr eaLnBrk="0" fontAlgn="base" hangingPunct="0">
              <a:spcBef>
                <a:spcPct val="0"/>
              </a:spcBef>
              <a:spcAft>
                <a:spcPct val="0"/>
              </a:spcAft>
              <a:buFontTx/>
              <a:buNone/>
            </a:pPr>
            <a:r>
              <a:rPr lang="ja-JP" altLang="en-US" sz="2400" b="1" dirty="0" smtClean="0">
                <a:solidFill>
                  <a:prstClr val="black"/>
                </a:solidFill>
                <a:latin typeface="Arial" panose="020B0604020202020204" pitchFamily="34" charset="0"/>
              </a:rPr>
              <a:t>キノコ</a:t>
            </a:r>
          </a:p>
        </p:txBody>
      </p:sp>
      <p:sp>
        <p:nvSpPr>
          <p:cNvPr id="18" name="Text Box 27"/>
          <p:cNvSpPr txBox="1">
            <a:spLocks noChangeArrowheads="1"/>
          </p:cNvSpPr>
          <p:nvPr/>
        </p:nvSpPr>
        <p:spPr bwMode="auto">
          <a:xfrm>
            <a:off x="1042988" y="3232303"/>
            <a:ext cx="1655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400" b="1" dirty="0" smtClean="0">
                <a:solidFill>
                  <a:prstClr val="black"/>
                </a:solidFill>
                <a:latin typeface="Arial" panose="020B0604020202020204" pitchFamily="34" charset="0"/>
              </a:rPr>
              <a:t>毒の弱い</a:t>
            </a:r>
          </a:p>
          <a:p>
            <a:pPr eaLnBrk="0" fontAlgn="base" hangingPunct="0">
              <a:spcBef>
                <a:spcPct val="0"/>
              </a:spcBef>
              <a:spcAft>
                <a:spcPct val="0"/>
              </a:spcAft>
              <a:buFontTx/>
              <a:buNone/>
            </a:pPr>
            <a:r>
              <a:rPr lang="ja-JP" altLang="en-US" sz="2400" b="1" dirty="0" smtClean="0">
                <a:solidFill>
                  <a:prstClr val="black"/>
                </a:solidFill>
                <a:latin typeface="Arial" panose="020B0604020202020204" pitchFamily="34" charset="0"/>
              </a:rPr>
              <a:t>キノコ</a:t>
            </a:r>
          </a:p>
        </p:txBody>
      </p:sp>
      <p:sp>
        <p:nvSpPr>
          <p:cNvPr id="19" name="Text Box 29"/>
          <p:cNvSpPr txBox="1">
            <a:spLocks noChangeArrowheads="1"/>
          </p:cNvSpPr>
          <p:nvPr/>
        </p:nvSpPr>
        <p:spPr bwMode="auto">
          <a:xfrm>
            <a:off x="4284663" y="1685556"/>
            <a:ext cx="47513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400" b="1" dirty="0" smtClean="0">
                <a:solidFill>
                  <a:prstClr val="black"/>
                </a:solidFill>
                <a:latin typeface="Arial" panose="020B0604020202020204" pitchFamily="34" charset="0"/>
              </a:rPr>
              <a:t>死亡することもある猛毒キノコでも、ほんの少しかじっただけなら、</a:t>
            </a:r>
          </a:p>
          <a:p>
            <a:pPr eaLnBrk="0" fontAlgn="base" hangingPunct="0">
              <a:spcBef>
                <a:spcPct val="0"/>
              </a:spcBef>
              <a:spcAft>
                <a:spcPct val="0"/>
              </a:spcAft>
              <a:buFontTx/>
              <a:buNone/>
            </a:pPr>
            <a:r>
              <a:rPr lang="ja-JP" altLang="en-US" sz="2400" b="1" dirty="0" smtClean="0">
                <a:solidFill>
                  <a:prstClr val="black"/>
                </a:solidFill>
                <a:latin typeface="Arial" panose="020B0604020202020204" pitchFamily="34" charset="0"/>
              </a:rPr>
              <a:t>・・舌がしびれる程度ですむかも。</a:t>
            </a:r>
          </a:p>
        </p:txBody>
      </p:sp>
      <p:sp>
        <p:nvSpPr>
          <p:cNvPr id="20" name="Text Box 30"/>
          <p:cNvSpPr txBox="1">
            <a:spLocks noChangeArrowheads="1"/>
          </p:cNvSpPr>
          <p:nvPr/>
        </p:nvSpPr>
        <p:spPr bwMode="auto">
          <a:xfrm>
            <a:off x="4284663" y="2798915"/>
            <a:ext cx="47513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400" b="1" dirty="0" smtClean="0">
                <a:solidFill>
                  <a:prstClr val="black"/>
                </a:solidFill>
                <a:latin typeface="Arial" panose="020B0604020202020204" pitchFamily="34" charset="0"/>
              </a:rPr>
              <a:t>少量なら、例えばお腹をこわす。</a:t>
            </a:r>
            <a:endParaRPr lang="en-US" altLang="ja-JP" sz="2400" b="1" dirty="0" smtClean="0">
              <a:solidFill>
                <a:prstClr val="black"/>
              </a:solidFill>
              <a:latin typeface="Arial" panose="020B0604020202020204" pitchFamily="34" charset="0"/>
            </a:endParaRPr>
          </a:p>
          <a:p>
            <a:pPr eaLnBrk="0" fontAlgn="base" hangingPunct="0">
              <a:spcBef>
                <a:spcPct val="0"/>
              </a:spcBef>
              <a:spcAft>
                <a:spcPct val="0"/>
              </a:spcAft>
              <a:buFontTx/>
              <a:buNone/>
            </a:pPr>
            <a:r>
              <a:rPr lang="ja-JP" altLang="en-US" sz="2400" b="1" dirty="0" smtClean="0">
                <a:solidFill>
                  <a:prstClr val="black"/>
                </a:solidFill>
                <a:latin typeface="Arial" panose="020B0604020202020204" pitchFamily="34" charset="0"/>
              </a:rPr>
              <a:t>たくさん食べると、・・死ぬことも。</a:t>
            </a:r>
          </a:p>
        </p:txBody>
      </p:sp>
      <p:sp>
        <p:nvSpPr>
          <p:cNvPr id="21" name="Oval 31"/>
          <p:cNvSpPr>
            <a:spLocks noChangeArrowheads="1"/>
          </p:cNvSpPr>
          <p:nvPr/>
        </p:nvSpPr>
        <p:spPr bwMode="auto">
          <a:xfrm>
            <a:off x="2916238" y="1901456"/>
            <a:ext cx="647700" cy="6477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endParaRPr lang="ja-JP" altLang="en-US" sz="2400" b="1" dirty="0" smtClean="0">
              <a:solidFill>
                <a:prstClr val="black"/>
              </a:solidFill>
              <a:latin typeface="Arial" panose="020B0604020202020204" pitchFamily="34" charset="0"/>
            </a:endParaRPr>
          </a:p>
        </p:txBody>
      </p:sp>
      <p:pic>
        <p:nvPicPr>
          <p:cNvPr id="22" name="Picture 13" descr="j033136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3148165"/>
            <a:ext cx="9779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7"/>
          <p:cNvSpPr txBox="1">
            <a:spLocks noChangeArrowheads="1"/>
          </p:cNvSpPr>
          <p:nvPr/>
        </p:nvSpPr>
        <p:spPr bwMode="auto">
          <a:xfrm>
            <a:off x="1042988" y="4222338"/>
            <a:ext cx="1655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400" b="1" dirty="0" smtClean="0">
                <a:solidFill>
                  <a:prstClr val="black"/>
                </a:solidFill>
                <a:latin typeface="Arial" panose="020B0604020202020204" pitchFamily="34" charset="0"/>
              </a:rPr>
              <a:t>毒のない</a:t>
            </a:r>
          </a:p>
          <a:p>
            <a:pPr eaLnBrk="0" fontAlgn="base" hangingPunct="0">
              <a:spcBef>
                <a:spcPct val="0"/>
              </a:spcBef>
              <a:spcAft>
                <a:spcPct val="0"/>
              </a:spcAft>
              <a:buFontTx/>
              <a:buNone/>
            </a:pPr>
            <a:r>
              <a:rPr lang="ja-JP" altLang="en-US" sz="2400" b="1" dirty="0" smtClean="0">
                <a:solidFill>
                  <a:prstClr val="black"/>
                </a:solidFill>
                <a:latin typeface="Arial" panose="020B0604020202020204" pitchFamily="34" charset="0"/>
              </a:rPr>
              <a:t>キノコ</a:t>
            </a:r>
          </a:p>
        </p:txBody>
      </p:sp>
      <p:sp>
        <p:nvSpPr>
          <p:cNvPr id="25" name="Text Box 30"/>
          <p:cNvSpPr txBox="1">
            <a:spLocks noChangeArrowheads="1"/>
          </p:cNvSpPr>
          <p:nvPr/>
        </p:nvSpPr>
        <p:spPr bwMode="auto">
          <a:xfrm>
            <a:off x="4283075" y="3861975"/>
            <a:ext cx="47529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400" b="1" dirty="0" smtClean="0">
                <a:solidFill>
                  <a:prstClr val="black"/>
                </a:solidFill>
                <a:latin typeface="Arial" panose="020B0604020202020204" pitchFamily="34" charset="0"/>
              </a:rPr>
              <a:t>通常食用とする量であれば、</a:t>
            </a:r>
            <a:endParaRPr lang="en-US" altLang="ja-JP" sz="2400" b="1" dirty="0" smtClean="0">
              <a:solidFill>
                <a:prstClr val="black"/>
              </a:solidFill>
              <a:latin typeface="Arial" panose="020B0604020202020204" pitchFamily="34" charset="0"/>
            </a:endParaRPr>
          </a:p>
          <a:p>
            <a:pPr eaLnBrk="0" fontAlgn="base" hangingPunct="0">
              <a:spcBef>
                <a:spcPct val="0"/>
              </a:spcBef>
              <a:spcAft>
                <a:spcPct val="0"/>
              </a:spcAft>
              <a:buFontTx/>
              <a:buNone/>
            </a:pPr>
            <a:r>
              <a:rPr lang="ja-JP" altLang="en-US" sz="2400" b="1" dirty="0" smtClean="0">
                <a:solidFill>
                  <a:prstClr val="black"/>
                </a:solidFill>
                <a:latin typeface="Arial" panose="020B0604020202020204" pitchFamily="34" charset="0"/>
              </a:rPr>
              <a:t>たくさん食べても問題ない。</a:t>
            </a:r>
          </a:p>
        </p:txBody>
      </p:sp>
      <p:pic>
        <p:nvPicPr>
          <p:cNvPr id="26" name="Picture 32" descr="http://cdn-ak.b.st-hatena.com/entryimage/97471014-133940919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50" y="4220750"/>
            <a:ext cx="10461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113" y="2044331"/>
            <a:ext cx="390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388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600" y="1362206"/>
            <a:ext cx="6781800" cy="41910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22" name="Rectangle 3"/>
          <p:cNvSpPr>
            <a:spLocks noChangeArrowheads="1"/>
          </p:cNvSpPr>
          <p:nvPr/>
        </p:nvSpPr>
        <p:spPr bwMode="auto">
          <a:xfrm>
            <a:off x="1371600" y="1743206"/>
            <a:ext cx="5867400" cy="38100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24" name="Rectangle 4"/>
          <p:cNvSpPr>
            <a:spLocks noChangeArrowheads="1"/>
          </p:cNvSpPr>
          <p:nvPr/>
        </p:nvSpPr>
        <p:spPr bwMode="auto">
          <a:xfrm>
            <a:off x="1384126" y="3864280"/>
            <a:ext cx="3352800" cy="167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23" name="Line 14"/>
          <p:cNvSpPr>
            <a:spLocks noChangeShapeType="1"/>
          </p:cNvSpPr>
          <p:nvPr/>
        </p:nvSpPr>
        <p:spPr bwMode="auto">
          <a:xfrm>
            <a:off x="1371600" y="3845056"/>
            <a:ext cx="33909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pPr/>
              <a:t>11</a:t>
            </a:fld>
            <a:endParaRPr lang="ja-JP" altLang="en-US" dirty="0"/>
          </a:p>
        </p:txBody>
      </p:sp>
      <p:sp>
        <p:nvSpPr>
          <p:cNvPr id="4" name="Text Box 5"/>
          <p:cNvSpPr txBox="1">
            <a:spLocks noChangeArrowheads="1"/>
          </p:cNvSpPr>
          <p:nvPr/>
        </p:nvSpPr>
        <p:spPr bwMode="auto">
          <a:xfrm>
            <a:off x="669925" y="2045005"/>
            <a:ext cx="51911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eaVert"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50000"/>
              </a:spcBef>
              <a:spcAft>
                <a:spcPct val="0"/>
              </a:spcAft>
            </a:pPr>
            <a:r>
              <a:rPr lang="ja-JP" altLang="en-US" sz="2200" b="1" dirty="0" smtClean="0">
                <a:solidFill>
                  <a:srgbClr val="000000"/>
                </a:solidFill>
                <a:latin typeface="Times New Roman" panose="02020603050405020304" pitchFamily="18" charset="0"/>
              </a:rPr>
              <a:t>健康影響度</a:t>
            </a:r>
          </a:p>
        </p:txBody>
      </p:sp>
      <p:sp>
        <p:nvSpPr>
          <p:cNvPr id="5" name="Text Box 6"/>
          <p:cNvSpPr txBox="1">
            <a:spLocks noChangeArrowheads="1"/>
          </p:cNvSpPr>
          <p:nvPr/>
        </p:nvSpPr>
        <p:spPr bwMode="auto">
          <a:xfrm>
            <a:off x="1919288" y="5524805"/>
            <a:ext cx="6048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50000"/>
              </a:spcBef>
              <a:spcAft>
                <a:spcPct val="0"/>
              </a:spcAft>
            </a:pPr>
            <a:r>
              <a:rPr lang="ja-JP" altLang="en-US" sz="2200" b="1" dirty="0" smtClean="0">
                <a:solidFill>
                  <a:srgbClr val="000000"/>
                </a:solidFill>
                <a:latin typeface="Times New Roman" panose="02020603050405020304" pitchFamily="18" charset="0"/>
              </a:rPr>
              <a:t>最大無作用量　　　　　　　　　　中毒量　　　致死量</a:t>
            </a:r>
          </a:p>
        </p:txBody>
      </p:sp>
      <p:sp>
        <p:nvSpPr>
          <p:cNvPr id="6" name="Text Box 8"/>
          <p:cNvSpPr txBox="1">
            <a:spLocks noChangeArrowheads="1"/>
          </p:cNvSpPr>
          <p:nvPr/>
        </p:nvSpPr>
        <p:spPr bwMode="auto">
          <a:xfrm>
            <a:off x="1447800" y="1324106"/>
            <a:ext cx="7461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50000"/>
              </a:spcBef>
              <a:spcAft>
                <a:spcPct val="0"/>
              </a:spcAft>
            </a:pPr>
            <a:r>
              <a:rPr lang="ja-JP" altLang="en-US" sz="2200" b="1" dirty="0" smtClean="0">
                <a:solidFill>
                  <a:srgbClr val="000000"/>
                </a:solidFill>
                <a:latin typeface="Times New Roman" panose="02020603050405020304" pitchFamily="18" charset="0"/>
              </a:rPr>
              <a:t>死亡</a:t>
            </a:r>
          </a:p>
        </p:txBody>
      </p:sp>
      <p:sp>
        <p:nvSpPr>
          <p:cNvPr id="7" name="Text Box 9"/>
          <p:cNvSpPr txBox="1">
            <a:spLocks noChangeArrowheads="1"/>
          </p:cNvSpPr>
          <p:nvPr/>
        </p:nvSpPr>
        <p:spPr bwMode="auto">
          <a:xfrm>
            <a:off x="1411288" y="2924700"/>
            <a:ext cx="7461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50000"/>
              </a:spcBef>
              <a:spcAft>
                <a:spcPct val="0"/>
              </a:spcAft>
            </a:pPr>
            <a:r>
              <a:rPr lang="ja-JP" altLang="en-US" sz="2200" b="1" dirty="0" smtClean="0">
                <a:solidFill>
                  <a:srgbClr val="000000"/>
                </a:solidFill>
                <a:latin typeface="Times New Roman" panose="02020603050405020304" pitchFamily="18" charset="0"/>
              </a:rPr>
              <a:t>中毒</a:t>
            </a:r>
          </a:p>
        </p:txBody>
      </p:sp>
      <p:sp>
        <p:nvSpPr>
          <p:cNvPr id="8" name="Line 15"/>
          <p:cNvSpPr>
            <a:spLocks noChangeShapeType="1"/>
          </p:cNvSpPr>
          <p:nvPr/>
        </p:nvSpPr>
        <p:spPr bwMode="auto">
          <a:xfrm>
            <a:off x="1371600" y="1754319"/>
            <a:ext cx="58896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9" name="Text Box 20"/>
          <p:cNvSpPr txBox="1">
            <a:spLocks noChangeArrowheads="1"/>
          </p:cNvSpPr>
          <p:nvPr/>
        </p:nvSpPr>
        <p:spPr bwMode="auto">
          <a:xfrm>
            <a:off x="6300788" y="952305"/>
            <a:ext cx="20113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50000"/>
              </a:spcBef>
              <a:spcAft>
                <a:spcPct val="0"/>
              </a:spcAft>
            </a:pPr>
            <a:r>
              <a:rPr lang="ja-JP" altLang="en-US" sz="2200" b="1" dirty="0" smtClean="0">
                <a:solidFill>
                  <a:srgbClr val="000000"/>
                </a:solidFill>
                <a:latin typeface="Times New Roman" panose="02020603050405020304" pitchFamily="18" charset="0"/>
              </a:rPr>
              <a:t>用量・反応曲線</a:t>
            </a:r>
          </a:p>
        </p:txBody>
      </p:sp>
      <p:sp>
        <p:nvSpPr>
          <p:cNvPr id="10" name="Text Box 21"/>
          <p:cNvSpPr txBox="1">
            <a:spLocks noChangeArrowheads="1"/>
          </p:cNvSpPr>
          <p:nvPr/>
        </p:nvSpPr>
        <p:spPr bwMode="auto">
          <a:xfrm>
            <a:off x="3827463" y="5858333"/>
            <a:ext cx="14017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50000"/>
              </a:spcBef>
              <a:spcAft>
                <a:spcPct val="0"/>
              </a:spcAft>
            </a:pPr>
            <a:r>
              <a:rPr lang="ja-JP" altLang="en-US" sz="2200" b="1" dirty="0" smtClean="0">
                <a:solidFill>
                  <a:srgbClr val="000000"/>
                </a:solidFill>
                <a:latin typeface="Times New Roman" panose="02020603050405020304" pitchFamily="18" charset="0"/>
              </a:rPr>
              <a:t>摂　取　量</a:t>
            </a:r>
          </a:p>
        </p:txBody>
      </p:sp>
      <p:sp>
        <p:nvSpPr>
          <p:cNvPr id="11" name="Rectangle 22"/>
          <p:cNvSpPr txBox="1">
            <a:spLocks noChangeArrowheads="1"/>
          </p:cNvSpPr>
          <p:nvPr/>
        </p:nvSpPr>
        <p:spPr bwMode="auto">
          <a:xfrm>
            <a:off x="323850" y="152400"/>
            <a:ext cx="8591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smtClean="0">
                <a:ln>
                  <a:noFill/>
                </a:ln>
                <a:solidFill>
                  <a:srgbClr val="000000"/>
                </a:solidFill>
                <a:effectLst/>
                <a:uLnTx/>
                <a:uFillTx/>
                <a:latin typeface="Arial"/>
                <a:ea typeface="ＭＳ Ｐゴシック"/>
                <a:cs typeface="+mj-cs"/>
              </a:rPr>
              <a:t>化学物質の摂取量と健康影響度　１</a:t>
            </a:r>
          </a:p>
        </p:txBody>
      </p:sp>
      <p:pic>
        <p:nvPicPr>
          <p:cNvPr id="13" name="Picture 3" descr="bd00182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3107043"/>
            <a:ext cx="7191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j03307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54" y="2492294"/>
            <a:ext cx="6858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グループ化 51"/>
          <p:cNvGrpSpPr/>
          <p:nvPr/>
        </p:nvGrpSpPr>
        <p:grpSpPr>
          <a:xfrm>
            <a:off x="1116013" y="5553205"/>
            <a:ext cx="2879725" cy="813128"/>
            <a:chOff x="1116013" y="5553205"/>
            <a:chExt cx="2879725" cy="813128"/>
          </a:xfrm>
        </p:grpSpPr>
        <p:sp>
          <p:nvSpPr>
            <p:cNvPr id="16" name="Text Box 18"/>
            <p:cNvSpPr txBox="1">
              <a:spLocks noChangeArrowheads="1"/>
            </p:cNvSpPr>
            <p:nvPr/>
          </p:nvSpPr>
          <p:spPr bwMode="auto">
            <a:xfrm>
              <a:off x="1116013" y="5863071"/>
              <a:ext cx="2879725" cy="5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22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rPr>
                <a:t>　耐容一日摂取量</a:t>
              </a:r>
            </a:p>
          </p:txBody>
        </p:sp>
        <p:sp>
          <p:nvSpPr>
            <p:cNvPr id="17" name="Line 20"/>
            <p:cNvSpPr>
              <a:spLocks noChangeShapeType="1"/>
            </p:cNvSpPr>
            <p:nvPr/>
          </p:nvSpPr>
          <p:spPr bwMode="auto">
            <a:xfrm flipH="1" flipV="1">
              <a:off x="1683076" y="5553205"/>
              <a:ext cx="0" cy="382587"/>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ndParaRPr>
            </a:p>
          </p:txBody>
        </p:sp>
      </p:grpSp>
      <p:sp>
        <p:nvSpPr>
          <p:cNvPr id="20" name="Text Box 7"/>
          <p:cNvSpPr txBox="1">
            <a:spLocks noChangeArrowheads="1"/>
          </p:cNvSpPr>
          <p:nvPr/>
        </p:nvSpPr>
        <p:spPr bwMode="auto">
          <a:xfrm>
            <a:off x="1452563" y="4186543"/>
            <a:ext cx="1319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50000"/>
              </a:spcBef>
              <a:spcAft>
                <a:spcPct val="0"/>
              </a:spcAft>
            </a:pPr>
            <a:r>
              <a:rPr lang="ja-JP" altLang="en-US" sz="2200" b="1" dirty="0" smtClean="0">
                <a:solidFill>
                  <a:srgbClr val="000000"/>
                </a:solidFill>
                <a:latin typeface="Times New Roman" panose="02020603050405020304" pitchFamily="18" charset="0"/>
              </a:rPr>
              <a:t>機能変化</a:t>
            </a:r>
          </a:p>
        </p:txBody>
      </p:sp>
      <p:sp>
        <p:nvSpPr>
          <p:cNvPr id="25" name="Line 16"/>
          <p:cNvSpPr>
            <a:spLocks noChangeShapeType="1"/>
          </p:cNvSpPr>
          <p:nvPr/>
        </p:nvSpPr>
        <p:spPr bwMode="auto">
          <a:xfrm>
            <a:off x="4762500" y="3845056"/>
            <a:ext cx="0" cy="16986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26" name="Line 11"/>
          <p:cNvSpPr>
            <a:spLocks noChangeShapeType="1"/>
          </p:cNvSpPr>
          <p:nvPr/>
        </p:nvSpPr>
        <p:spPr bwMode="auto">
          <a:xfrm>
            <a:off x="1371600" y="1362206"/>
            <a:ext cx="0" cy="418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27" name="Line 12"/>
          <p:cNvSpPr>
            <a:spLocks noChangeShapeType="1"/>
          </p:cNvSpPr>
          <p:nvPr/>
        </p:nvSpPr>
        <p:spPr bwMode="auto">
          <a:xfrm flipV="1">
            <a:off x="1371600" y="5556207"/>
            <a:ext cx="678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ndParaRPr>
          </a:p>
        </p:txBody>
      </p:sp>
      <p:grpSp>
        <p:nvGrpSpPr>
          <p:cNvPr id="49" name="グループ化 48"/>
          <p:cNvGrpSpPr/>
          <p:nvPr/>
        </p:nvGrpSpPr>
        <p:grpSpPr>
          <a:xfrm>
            <a:off x="1683076" y="1806394"/>
            <a:ext cx="3650924" cy="3737287"/>
            <a:chOff x="1683076" y="1806394"/>
            <a:chExt cx="3650924" cy="3737287"/>
          </a:xfrm>
        </p:grpSpPr>
        <p:sp>
          <p:nvSpPr>
            <p:cNvPr id="29" name="テキスト ボックス 28"/>
            <p:cNvSpPr txBox="1"/>
            <p:nvPr/>
          </p:nvSpPr>
          <p:spPr>
            <a:xfrm>
              <a:off x="1683076" y="1806394"/>
              <a:ext cx="3650924" cy="830997"/>
            </a:xfrm>
            <a:prstGeom prst="rect">
              <a:avLst/>
            </a:prstGeom>
            <a:solidFill>
              <a:srgbClr val="FFFF00"/>
            </a:solidFill>
            <a:ln>
              <a:solidFill>
                <a:srgbClr val="000000"/>
              </a:solidFill>
            </a:ln>
          </p:spPr>
          <p:txBody>
            <a:bodyPr wrap="square" rtlCol="0">
              <a:spAutoFit/>
            </a:bodyPr>
            <a:lstStyle/>
            <a:p>
              <a:r>
                <a:rPr lang="ja-JP" altLang="en-US" sz="1600" b="1" dirty="0">
                  <a:latin typeface="ＭＳ Ｐゴシック" panose="020B0600070205080204" pitchFamily="50" charset="-128"/>
                  <a:ea typeface="ＭＳ Ｐゴシック" panose="020B0600070205080204" pitchFamily="50" charset="-128"/>
                </a:rPr>
                <a:t>動物実験</a:t>
              </a:r>
              <a:r>
                <a:rPr lang="ja-JP" altLang="en-US" sz="1600" b="1" dirty="0" smtClean="0">
                  <a:latin typeface="ＭＳ Ｐゴシック" panose="020B0600070205080204" pitchFamily="50" charset="-128"/>
                  <a:ea typeface="ＭＳ Ｐゴシック" panose="020B0600070205080204" pitchFamily="50" charset="-128"/>
                </a:rPr>
                <a:t>などから求めた、</a:t>
              </a:r>
              <a:endParaRPr lang="en-US" altLang="ja-JP" sz="1600" b="1" dirty="0" smtClean="0">
                <a:latin typeface="ＭＳ Ｐゴシック" panose="020B0600070205080204" pitchFamily="50" charset="-128"/>
                <a:ea typeface="ＭＳ Ｐゴシック" panose="020B0600070205080204" pitchFamily="50" charset="-128"/>
              </a:endParaRPr>
            </a:p>
            <a:p>
              <a:r>
                <a:rPr lang="ja-JP" altLang="en-US" sz="1600" b="1" dirty="0" smtClean="0">
                  <a:latin typeface="ＭＳ Ｐゴシック" panose="020B0600070205080204" pitchFamily="50" charset="-128"/>
                  <a:ea typeface="ＭＳ Ｐゴシック" panose="020B0600070205080204" pitchFamily="50" charset="-128"/>
                </a:rPr>
                <a:t>これ</a:t>
              </a:r>
              <a:r>
                <a:rPr lang="ja-JP" altLang="en-US" sz="1600" b="1" dirty="0">
                  <a:latin typeface="ＭＳ Ｐゴシック" panose="020B0600070205080204" pitchFamily="50" charset="-128"/>
                  <a:ea typeface="ＭＳ Ｐゴシック" panose="020B0600070205080204" pitchFamily="50" charset="-128"/>
                </a:rPr>
                <a:t>以下なら、一</a:t>
              </a:r>
              <a:r>
                <a:rPr lang="ja-JP" altLang="en-US" sz="1600" b="1" dirty="0" smtClean="0">
                  <a:latin typeface="ＭＳ Ｐゴシック" panose="020B0600070205080204" pitchFamily="50" charset="-128"/>
                  <a:ea typeface="ＭＳ Ｐゴシック" panose="020B0600070205080204" pitchFamily="50" charset="-128"/>
                </a:rPr>
                <a:t>生涯・毎日</a:t>
              </a:r>
              <a:r>
                <a:rPr lang="ja-JP" altLang="en-US" sz="1600" b="1" dirty="0">
                  <a:latin typeface="ＭＳ Ｐゴシック" panose="020B0600070205080204" pitchFamily="50" charset="-128"/>
                  <a:ea typeface="ＭＳ Ｐゴシック" panose="020B0600070205080204" pitchFamily="50" charset="-128"/>
                </a:rPr>
                <a:t>摂取しても</a:t>
              </a:r>
              <a:r>
                <a:rPr lang="ja-JP" altLang="en-US" sz="1600" b="1" dirty="0" smtClean="0">
                  <a:latin typeface="ＭＳ Ｐゴシック" panose="020B0600070205080204" pitchFamily="50" charset="-128"/>
                  <a:ea typeface="ＭＳ Ｐゴシック" panose="020B0600070205080204" pitchFamily="50" charset="-128"/>
                </a:rPr>
                <a:t>、</a:t>
              </a:r>
              <a:endParaRPr lang="en-US" altLang="ja-JP" sz="1600" b="1" dirty="0" smtClean="0">
                <a:latin typeface="ＭＳ Ｐゴシック" panose="020B0600070205080204" pitchFamily="50" charset="-128"/>
                <a:ea typeface="ＭＳ Ｐゴシック" panose="020B0600070205080204" pitchFamily="50" charset="-128"/>
              </a:endParaRPr>
            </a:p>
            <a:p>
              <a:r>
                <a:rPr lang="ja-JP" altLang="en-US" sz="1600" b="1" dirty="0" smtClean="0">
                  <a:latin typeface="ＭＳ Ｐゴシック" panose="020B0600070205080204" pitchFamily="50" charset="-128"/>
                  <a:ea typeface="ＭＳ Ｐゴシック" panose="020B0600070205080204" pitchFamily="50" charset="-128"/>
                </a:rPr>
                <a:t>有害</a:t>
              </a:r>
              <a:r>
                <a:rPr lang="ja-JP" altLang="en-US" sz="1600" b="1" dirty="0">
                  <a:latin typeface="ＭＳ Ｐゴシック" panose="020B0600070205080204" pitchFamily="50" charset="-128"/>
                  <a:ea typeface="ＭＳ Ｐゴシック" panose="020B0600070205080204" pitchFamily="50" charset="-128"/>
                </a:rPr>
                <a:t>な影響がないと考えられる量。</a:t>
              </a:r>
            </a:p>
          </p:txBody>
        </p:sp>
        <p:cxnSp>
          <p:nvCxnSpPr>
            <p:cNvPr id="31" name="直線矢印コネクタ 30"/>
            <p:cNvCxnSpPr/>
            <p:nvPr/>
          </p:nvCxnSpPr>
          <p:spPr>
            <a:xfrm flipH="1">
              <a:off x="2798764" y="2637391"/>
              <a:ext cx="1064443" cy="290629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1692275" y="6246837"/>
            <a:ext cx="7006906" cy="584775"/>
            <a:chOff x="1692275" y="6246837"/>
            <a:chExt cx="7006906" cy="584775"/>
          </a:xfrm>
        </p:grpSpPr>
        <p:cxnSp>
          <p:nvCxnSpPr>
            <p:cNvPr id="40" name="直線矢印コネクタ 39"/>
            <p:cNvCxnSpPr/>
            <p:nvPr/>
          </p:nvCxnSpPr>
          <p:spPr>
            <a:xfrm flipH="1" flipV="1">
              <a:off x="1692275" y="6322948"/>
              <a:ext cx="3095800" cy="356969"/>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762500" y="6246837"/>
              <a:ext cx="3936681" cy="584775"/>
            </a:xfrm>
            <a:prstGeom prst="rect">
              <a:avLst/>
            </a:prstGeom>
            <a:solidFill>
              <a:srgbClr val="FFFF00"/>
            </a:solidFill>
            <a:ln>
              <a:solidFill>
                <a:srgbClr val="000000"/>
              </a:solidFill>
            </a:ln>
          </p:spPr>
          <p:txBody>
            <a:bodyPr wrap="square" rtlCol="0">
              <a:spAutoFit/>
            </a:bodyPr>
            <a:lstStyle/>
            <a:p>
              <a:r>
                <a:rPr lang="ja-JP" altLang="en-US" sz="1600" b="1" dirty="0" smtClean="0">
                  <a:latin typeface="ＭＳ Ｐゴシック" panose="020B0600070205080204" pitchFamily="50" charset="-128"/>
                  <a:ea typeface="ＭＳ Ｐゴシック" panose="020B0600070205080204" pitchFamily="50" charset="-128"/>
                </a:rPr>
                <a:t>ヒトへの影響は、種差・個体差を考慮して、</a:t>
              </a:r>
              <a:endParaRPr lang="en-US" altLang="ja-JP" sz="1600" b="1" dirty="0" smtClean="0">
                <a:latin typeface="ＭＳ Ｐゴシック" panose="020B0600070205080204" pitchFamily="50" charset="-128"/>
                <a:ea typeface="ＭＳ Ｐゴシック" panose="020B0600070205080204" pitchFamily="50" charset="-128"/>
              </a:endParaRPr>
            </a:p>
            <a:p>
              <a:r>
                <a:rPr lang="ja-JP" altLang="en-US" sz="1600" b="1" dirty="0" smtClean="0">
                  <a:latin typeface="ＭＳ Ｐゴシック" panose="020B0600070205080204" pitchFamily="50" charset="-128"/>
                  <a:ea typeface="ＭＳ Ｐゴシック" panose="020B0600070205080204" pitchFamily="50" charset="-128"/>
                </a:rPr>
                <a:t>たとえば</a:t>
              </a:r>
              <a:r>
                <a:rPr lang="en-US" altLang="ja-JP" sz="1600" b="1" dirty="0" smtClean="0">
                  <a:latin typeface="ＭＳ Ｐゴシック" panose="020B0600070205080204" pitchFamily="50" charset="-128"/>
                  <a:ea typeface="ＭＳ Ｐゴシック" panose="020B0600070205080204" pitchFamily="50" charset="-128"/>
                </a:rPr>
                <a:t>100</a:t>
              </a:r>
              <a:r>
                <a:rPr lang="ja-JP" altLang="en-US" sz="1600" b="1" dirty="0" smtClean="0">
                  <a:latin typeface="ＭＳ Ｐゴシック" panose="020B0600070205080204" pitchFamily="50" charset="-128"/>
                  <a:ea typeface="ＭＳ Ｐゴシック" panose="020B0600070205080204" pitchFamily="50" charset="-128"/>
                </a:rPr>
                <a:t>倍厳しく設定する。</a:t>
              </a:r>
              <a:endParaRPr lang="ja-JP" altLang="en-US" sz="1600" b="1" dirty="0">
                <a:latin typeface="ＭＳ Ｐゴシック" panose="020B0600070205080204" pitchFamily="50" charset="-128"/>
                <a:ea typeface="ＭＳ Ｐゴシック" panose="020B0600070205080204" pitchFamily="50" charset="-128"/>
              </a:endParaRPr>
            </a:p>
          </p:txBody>
        </p:sp>
      </p:grpSp>
      <p:grpSp>
        <p:nvGrpSpPr>
          <p:cNvPr id="51" name="グループ化 50"/>
          <p:cNvGrpSpPr/>
          <p:nvPr/>
        </p:nvGrpSpPr>
        <p:grpSpPr>
          <a:xfrm>
            <a:off x="1548059" y="4675123"/>
            <a:ext cx="1511873" cy="811131"/>
            <a:chOff x="1548059" y="4675123"/>
            <a:chExt cx="1511873" cy="811131"/>
          </a:xfrm>
        </p:grpSpPr>
        <p:sp>
          <p:nvSpPr>
            <p:cNvPr id="18" name="Text Box 22"/>
            <p:cNvSpPr txBox="1">
              <a:spLocks noChangeArrowheads="1"/>
            </p:cNvSpPr>
            <p:nvPr/>
          </p:nvSpPr>
          <p:spPr bwMode="auto">
            <a:xfrm>
              <a:off x="1620069" y="4675123"/>
              <a:ext cx="1439863" cy="43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22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rPr>
                <a:t>（安全率）</a:t>
              </a:r>
            </a:p>
          </p:txBody>
        </p:sp>
        <p:sp>
          <p:nvSpPr>
            <p:cNvPr id="19" name="AutoShape 25"/>
            <p:cNvSpPr>
              <a:spLocks noChangeArrowheads="1"/>
            </p:cNvSpPr>
            <p:nvPr/>
          </p:nvSpPr>
          <p:spPr bwMode="auto">
            <a:xfrm flipH="1" flipV="1">
              <a:off x="1548059" y="5167025"/>
              <a:ext cx="1160216" cy="319229"/>
            </a:xfrm>
            <a:prstGeom prst="curvedUpArrow">
              <a:avLst>
                <a:gd name="adj1" fmla="val 59863"/>
                <a:gd name="adj2" fmla="val 119681"/>
                <a:gd name="adj3" fmla="val 33333"/>
              </a:avLst>
            </a:prstGeom>
            <a:solidFill>
              <a:srgbClr val="BBE0E3"/>
            </a:solidFill>
            <a:ln w="9525">
              <a:solidFill>
                <a:srgbClr val="000000"/>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endParaRPr>
            </a:p>
          </p:txBody>
        </p:sp>
      </p:grpSp>
      <p:sp>
        <p:nvSpPr>
          <p:cNvPr id="53" name="テキスト ボックス 52"/>
          <p:cNvSpPr txBox="1"/>
          <p:nvPr/>
        </p:nvSpPr>
        <p:spPr>
          <a:xfrm>
            <a:off x="5131550" y="4092996"/>
            <a:ext cx="3866614" cy="1015663"/>
          </a:xfrm>
          <a:prstGeom prst="rect">
            <a:avLst/>
          </a:prstGeom>
          <a:solidFill>
            <a:srgbClr val="FF66FF"/>
          </a:solidFill>
          <a:ln w="12700" cmpd="dbl">
            <a:solidFill>
              <a:schemeClr val="tx1"/>
            </a:solidFill>
          </a:ln>
        </p:spPr>
        <p:txBody>
          <a:bodyPr wrap="square" rtlCol="0">
            <a:spAutoFit/>
          </a:bodyPr>
          <a:lstStyle/>
          <a:p>
            <a:r>
              <a:rPr lang="ja-JP" altLang="en-US" sz="2000" b="1" dirty="0" smtClean="0"/>
              <a:t>耐容一日摂取量と</a:t>
            </a:r>
            <a:endParaRPr lang="ja-JP" altLang="en-US" sz="2000" b="1" dirty="0"/>
          </a:p>
          <a:p>
            <a:r>
              <a:rPr lang="ja-JP" altLang="en-US" sz="2000" b="1" dirty="0"/>
              <a:t>ヒトへの推定暴露量を比較して、</a:t>
            </a:r>
          </a:p>
          <a:p>
            <a:r>
              <a:rPr lang="ja-JP" altLang="en-US" sz="2000" b="1" dirty="0"/>
              <a:t>その大小より、リスクを評価する。</a:t>
            </a:r>
          </a:p>
        </p:txBody>
      </p:sp>
      <p:sp>
        <p:nvSpPr>
          <p:cNvPr id="32" name="フリーフォーム 31"/>
          <p:cNvSpPr/>
          <p:nvPr/>
        </p:nvSpPr>
        <p:spPr>
          <a:xfrm>
            <a:off x="2798762" y="1752600"/>
            <a:ext cx="4440238" cy="3775381"/>
          </a:xfrm>
          <a:custGeom>
            <a:avLst/>
            <a:gdLst>
              <a:gd name="connsiteX0" fmla="*/ 4507192 w 4507192"/>
              <a:gd name="connsiteY0" fmla="*/ 0 h 3835926"/>
              <a:gd name="connsiteX1" fmla="*/ 2919692 w 4507192"/>
              <a:gd name="connsiteY1" fmla="*/ 787400 h 3835926"/>
              <a:gd name="connsiteX2" fmla="*/ 2030692 w 4507192"/>
              <a:gd name="connsiteY2" fmla="*/ 2095500 h 3835926"/>
              <a:gd name="connsiteX3" fmla="*/ 1243292 w 4507192"/>
              <a:gd name="connsiteY3" fmla="*/ 3251200 h 3835926"/>
              <a:gd name="connsiteX4" fmla="*/ 112992 w 4507192"/>
              <a:gd name="connsiteY4" fmla="*/ 3784600 h 3835926"/>
              <a:gd name="connsiteX5" fmla="*/ 100292 w 4507192"/>
              <a:gd name="connsiteY5" fmla="*/ 3784600 h 38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192" h="3835926">
                <a:moveTo>
                  <a:pt x="4507192" y="0"/>
                </a:moveTo>
                <a:cubicBezTo>
                  <a:pt x="3919817" y="219075"/>
                  <a:pt x="3332442" y="438150"/>
                  <a:pt x="2919692" y="787400"/>
                </a:cubicBezTo>
                <a:cubicBezTo>
                  <a:pt x="2506942" y="1136650"/>
                  <a:pt x="2030692" y="2095500"/>
                  <a:pt x="2030692" y="2095500"/>
                </a:cubicBezTo>
                <a:cubicBezTo>
                  <a:pt x="1751292" y="2506133"/>
                  <a:pt x="1562909" y="2969683"/>
                  <a:pt x="1243292" y="3251200"/>
                </a:cubicBezTo>
                <a:cubicBezTo>
                  <a:pt x="923675" y="3532717"/>
                  <a:pt x="303492" y="3695700"/>
                  <a:pt x="112992" y="3784600"/>
                </a:cubicBezTo>
                <a:cubicBezTo>
                  <a:pt x="-77508" y="3873500"/>
                  <a:pt x="11392" y="3829050"/>
                  <a:pt x="100292" y="3784600"/>
                </a:cubicBezTo>
              </a:path>
            </a:pathLst>
          </a:custGeom>
          <a:noFill/>
          <a:ln w="635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2224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4"/>
          <p:cNvSpPr>
            <a:spLocks noGrp="1"/>
          </p:cNvSpPr>
          <p:nvPr>
            <p:ph type="sldNum" sz="quarter" idx="12"/>
          </p:nvPr>
        </p:nvSpPr>
        <p:spPr/>
        <p:txBody>
          <a:bodyPr/>
          <a:lstStyle/>
          <a:p>
            <a:fld id="{52E2B54A-CC65-488A-9BCD-311C17403C8D}" type="slidenum">
              <a:rPr lang="en-US" altLang="ja-JP"/>
              <a:pPr/>
              <a:t>12</a:t>
            </a:fld>
            <a:endParaRPr lang="en-US" altLang="ja-JP" dirty="0"/>
          </a:p>
        </p:txBody>
      </p:sp>
      <p:sp>
        <p:nvSpPr>
          <p:cNvPr id="331779" name="Text Box 3"/>
          <p:cNvSpPr txBox="1">
            <a:spLocks noChangeArrowheads="1"/>
          </p:cNvSpPr>
          <p:nvPr/>
        </p:nvSpPr>
        <p:spPr bwMode="auto">
          <a:xfrm>
            <a:off x="250825" y="5734050"/>
            <a:ext cx="8426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sz="2800" b="1" dirty="0"/>
              <a:t>例：</a:t>
            </a:r>
          </a:p>
          <a:p>
            <a:pPr eaLnBrk="1" hangingPunct="1"/>
            <a:r>
              <a:rPr kumimoji="1" lang="ja-JP" altLang="en-US" sz="2800" b="1" dirty="0"/>
              <a:t>　発がんリスクの増加が</a:t>
            </a:r>
            <a:r>
              <a:rPr kumimoji="1" lang="en-US" altLang="ja-JP" sz="2800" b="1" dirty="0"/>
              <a:t>10</a:t>
            </a:r>
            <a:r>
              <a:rPr kumimoji="1" lang="en-US" altLang="ja-JP" sz="2800" b="1" baseline="30000" dirty="0"/>
              <a:t>-5</a:t>
            </a:r>
            <a:r>
              <a:rPr kumimoji="1" lang="ja-JP" altLang="en-US" sz="2800" b="1" dirty="0"/>
              <a:t>を超えないレベルで管理</a:t>
            </a:r>
          </a:p>
        </p:txBody>
      </p:sp>
      <p:sp>
        <p:nvSpPr>
          <p:cNvPr id="331781" name="Text Box 5"/>
          <p:cNvSpPr txBox="1">
            <a:spLocks noChangeArrowheads="1"/>
          </p:cNvSpPr>
          <p:nvPr/>
        </p:nvSpPr>
        <p:spPr bwMode="auto">
          <a:xfrm>
            <a:off x="467544" y="980728"/>
            <a:ext cx="677108" cy="29860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anchor="ctr">
            <a:spAutoFit/>
          </a:bodyPr>
          <a:lstStyle/>
          <a:p>
            <a:pPr algn="ctr" eaLnBrk="1" hangingPunct="1">
              <a:spcBef>
                <a:spcPct val="50000"/>
              </a:spcBef>
            </a:pPr>
            <a:r>
              <a:rPr kumimoji="1" lang="ja-JP" altLang="en-US" sz="3200" b="1" dirty="0">
                <a:latin typeface="Times New Roman" panose="02020603050405020304" pitchFamily="18" charset="0"/>
              </a:rPr>
              <a:t>反応率（影響）</a:t>
            </a:r>
          </a:p>
        </p:txBody>
      </p:sp>
      <p:sp>
        <p:nvSpPr>
          <p:cNvPr id="331782" name="Text Box 6"/>
          <p:cNvSpPr txBox="1">
            <a:spLocks noChangeArrowheads="1"/>
          </p:cNvSpPr>
          <p:nvPr/>
        </p:nvSpPr>
        <p:spPr bwMode="auto">
          <a:xfrm>
            <a:off x="7351768" y="4314774"/>
            <a:ext cx="1468704" cy="43088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eaLnBrk="1" hangingPunct="1">
              <a:spcBef>
                <a:spcPct val="50000"/>
              </a:spcBef>
            </a:pPr>
            <a:r>
              <a:rPr kumimoji="1" lang="ja-JP" altLang="en-US" sz="2200" b="1" dirty="0" smtClean="0">
                <a:latin typeface="Times New Roman" panose="02020603050405020304" pitchFamily="18" charset="0"/>
              </a:rPr>
              <a:t>：実測値</a:t>
            </a:r>
            <a:endParaRPr kumimoji="1" lang="ja-JP" altLang="en-US" sz="2200" b="1" dirty="0">
              <a:latin typeface="Times New Roman" panose="02020603050405020304" pitchFamily="18" charset="0"/>
            </a:endParaRPr>
          </a:p>
        </p:txBody>
      </p:sp>
      <p:sp>
        <p:nvSpPr>
          <p:cNvPr id="331783" name="Line 7"/>
          <p:cNvSpPr>
            <a:spLocks noChangeShapeType="1"/>
          </p:cNvSpPr>
          <p:nvPr/>
        </p:nvSpPr>
        <p:spPr bwMode="auto">
          <a:xfrm>
            <a:off x="1371600" y="1219200"/>
            <a:ext cx="0" cy="4181475"/>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dirty="0"/>
          </a:p>
        </p:txBody>
      </p:sp>
      <p:sp>
        <p:nvSpPr>
          <p:cNvPr id="331784" name="Line 8"/>
          <p:cNvSpPr>
            <a:spLocks noChangeShapeType="1"/>
          </p:cNvSpPr>
          <p:nvPr/>
        </p:nvSpPr>
        <p:spPr bwMode="auto">
          <a:xfrm flipV="1">
            <a:off x="1371600" y="5400675"/>
            <a:ext cx="6781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dirty="0"/>
          </a:p>
        </p:txBody>
      </p:sp>
      <p:sp>
        <p:nvSpPr>
          <p:cNvPr id="331786" name="Text Box 10"/>
          <p:cNvSpPr txBox="1">
            <a:spLocks noChangeArrowheads="1"/>
          </p:cNvSpPr>
          <p:nvPr/>
        </p:nvSpPr>
        <p:spPr bwMode="auto">
          <a:xfrm>
            <a:off x="2843932" y="5471319"/>
            <a:ext cx="431800" cy="5847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1" hangingPunct="1">
              <a:spcBef>
                <a:spcPct val="50000"/>
              </a:spcBef>
            </a:pPr>
            <a:r>
              <a:rPr kumimoji="1" lang="ja-JP" altLang="en-US" sz="3200" b="1" dirty="0">
                <a:latin typeface="Times New Roman" panose="02020603050405020304" pitchFamily="18" charset="0"/>
              </a:rPr>
              <a:t>ａ</a:t>
            </a:r>
          </a:p>
        </p:txBody>
      </p:sp>
      <p:sp>
        <p:nvSpPr>
          <p:cNvPr id="331787" name="Text Box 11"/>
          <p:cNvSpPr txBox="1">
            <a:spLocks noChangeArrowheads="1"/>
          </p:cNvSpPr>
          <p:nvPr/>
        </p:nvSpPr>
        <p:spPr bwMode="auto">
          <a:xfrm>
            <a:off x="250825" y="4340732"/>
            <a:ext cx="1076325" cy="5847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r" eaLnBrk="1" hangingPunct="1">
              <a:spcBef>
                <a:spcPct val="50000"/>
              </a:spcBef>
            </a:pPr>
            <a:r>
              <a:rPr kumimoji="1" lang="en-US" altLang="ja-JP" sz="3200" b="1" dirty="0">
                <a:latin typeface="Times New Roman" panose="02020603050405020304" pitchFamily="18" charset="0"/>
              </a:rPr>
              <a:t>10</a:t>
            </a:r>
            <a:r>
              <a:rPr kumimoji="1" lang="en-US" altLang="ja-JP" sz="3200" b="1" baseline="30000" dirty="0">
                <a:latin typeface="Times New Roman" panose="02020603050405020304" pitchFamily="18" charset="0"/>
              </a:rPr>
              <a:t>-5</a:t>
            </a:r>
            <a:endParaRPr kumimoji="1" lang="en-US" altLang="ja-JP" sz="3200" b="1" dirty="0">
              <a:latin typeface="Times New Roman" panose="02020603050405020304" pitchFamily="18" charset="0"/>
            </a:endParaRPr>
          </a:p>
        </p:txBody>
      </p:sp>
      <p:sp>
        <p:nvSpPr>
          <p:cNvPr id="331788" name="Text Box 12"/>
          <p:cNvSpPr txBox="1">
            <a:spLocks noChangeArrowheads="1"/>
          </p:cNvSpPr>
          <p:nvPr/>
        </p:nvSpPr>
        <p:spPr bwMode="auto">
          <a:xfrm>
            <a:off x="457200" y="5257800"/>
            <a:ext cx="869950" cy="4270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r" eaLnBrk="1" hangingPunct="1">
              <a:spcBef>
                <a:spcPct val="50000"/>
              </a:spcBef>
            </a:pPr>
            <a:r>
              <a:rPr kumimoji="1" lang="en-US" altLang="ja-JP" sz="2200" b="1" dirty="0">
                <a:latin typeface="Times New Roman" panose="02020603050405020304" pitchFamily="18" charset="0"/>
              </a:rPr>
              <a:t>0</a:t>
            </a:r>
          </a:p>
        </p:txBody>
      </p:sp>
      <p:sp>
        <p:nvSpPr>
          <p:cNvPr id="331789" name="Line 13"/>
          <p:cNvSpPr>
            <a:spLocks noChangeShapeType="1"/>
          </p:cNvSpPr>
          <p:nvPr/>
        </p:nvSpPr>
        <p:spPr bwMode="auto">
          <a:xfrm flipV="1">
            <a:off x="1371600" y="4724400"/>
            <a:ext cx="1688232"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ja-JP" altLang="en-US" dirty="0"/>
          </a:p>
        </p:txBody>
      </p:sp>
      <p:sp>
        <p:nvSpPr>
          <p:cNvPr id="331790" name="Line 14"/>
          <p:cNvSpPr>
            <a:spLocks noChangeShapeType="1"/>
          </p:cNvSpPr>
          <p:nvPr/>
        </p:nvSpPr>
        <p:spPr bwMode="auto">
          <a:xfrm>
            <a:off x="3059832" y="4724400"/>
            <a:ext cx="0" cy="649288"/>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dirty="0"/>
          </a:p>
        </p:txBody>
      </p:sp>
      <p:sp>
        <p:nvSpPr>
          <p:cNvPr id="331791" name="Text Box 15"/>
          <p:cNvSpPr txBox="1">
            <a:spLocks noChangeArrowheads="1"/>
          </p:cNvSpPr>
          <p:nvPr/>
        </p:nvSpPr>
        <p:spPr bwMode="auto">
          <a:xfrm>
            <a:off x="5812409" y="5516563"/>
            <a:ext cx="2936304" cy="7921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kumimoji="1" lang="ja-JP" altLang="en-US" sz="3200" b="1" dirty="0"/>
              <a:t>暴露量（用量）</a:t>
            </a:r>
          </a:p>
        </p:txBody>
      </p:sp>
      <p:sp>
        <p:nvSpPr>
          <p:cNvPr id="331792" name="Text Box 16"/>
          <p:cNvSpPr txBox="1">
            <a:spLocks noChangeArrowheads="1"/>
          </p:cNvSpPr>
          <p:nvPr/>
        </p:nvSpPr>
        <p:spPr bwMode="auto">
          <a:xfrm>
            <a:off x="2051050" y="3141663"/>
            <a:ext cx="2808288" cy="7921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kumimoji="1" lang="ja-JP" altLang="en-US" sz="2200" b="1" dirty="0"/>
              <a:t>「閾値なしの場合」</a:t>
            </a:r>
          </a:p>
        </p:txBody>
      </p:sp>
      <p:sp>
        <p:nvSpPr>
          <p:cNvPr id="331793" name="Text Box 17"/>
          <p:cNvSpPr txBox="1">
            <a:spLocks noChangeArrowheads="1"/>
          </p:cNvSpPr>
          <p:nvPr/>
        </p:nvSpPr>
        <p:spPr bwMode="auto">
          <a:xfrm>
            <a:off x="6804025" y="1196752"/>
            <a:ext cx="880369" cy="92333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1" hangingPunct="1">
              <a:spcBef>
                <a:spcPct val="50000"/>
              </a:spcBef>
            </a:pPr>
            <a:r>
              <a:rPr kumimoji="1" lang="en-US" altLang="ja-JP" sz="5400" b="1" dirty="0">
                <a:solidFill>
                  <a:srgbClr val="3333CC"/>
                </a:solidFill>
                <a:latin typeface="Times New Roman" panose="02020603050405020304" pitchFamily="18" charset="0"/>
              </a:rPr>
              <a:t>×</a:t>
            </a:r>
          </a:p>
        </p:txBody>
      </p:sp>
      <p:sp>
        <p:nvSpPr>
          <p:cNvPr id="331794" name="Text Box 18"/>
          <p:cNvSpPr txBox="1">
            <a:spLocks noChangeArrowheads="1"/>
          </p:cNvSpPr>
          <p:nvPr/>
        </p:nvSpPr>
        <p:spPr bwMode="auto">
          <a:xfrm>
            <a:off x="4932040" y="2145630"/>
            <a:ext cx="880369" cy="92333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1" hangingPunct="1">
              <a:spcBef>
                <a:spcPct val="50000"/>
              </a:spcBef>
            </a:pPr>
            <a:r>
              <a:rPr kumimoji="1" lang="en-US" altLang="ja-JP" sz="5400" b="1" dirty="0">
                <a:solidFill>
                  <a:srgbClr val="3333CC"/>
                </a:solidFill>
                <a:latin typeface="Times New Roman" panose="02020603050405020304" pitchFamily="18" charset="0"/>
              </a:rPr>
              <a:t>×</a:t>
            </a:r>
          </a:p>
        </p:txBody>
      </p:sp>
      <p:sp>
        <p:nvSpPr>
          <p:cNvPr id="331795" name="Text Box 19"/>
          <p:cNvSpPr txBox="1">
            <a:spLocks noChangeArrowheads="1"/>
          </p:cNvSpPr>
          <p:nvPr/>
        </p:nvSpPr>
        <p:spPr bwMode="auto">
          <a:xfrm>
            <a:off x="3707904" y="3729806"/>
            <a:ext cx="880369" cy="92333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1" hangingPunct="1">
              <a:spcBef>
                <a:spcPct val="50000"/>
              </a:spcBef>
            </a:pPr>
            <a:r>
              <a:rPr kumimoji="1" lang="en-US" altLang="ja-JP" sz="5400" b="1" dirty="0">
                <a:solidFill>
                  <a:srgbClr val="3333CC"/>
                </a:solidFill>
                <a:latin typeface="Times New Roman" panose="02020603050405020304" pitchFamily="18" charset="0"/>
              </a:rPr>
              <a:t>×</a:t>
            </a:r>
          </a:p>
        </p:txBody>
      </p:sp>
      <p:sp>
        <p:nvSpPr>
          <p:cNvPr id="20" name="Text Box 17"/>
          <p:cNvSpPr txBox="1">
            <a:spLocks noChangeArrowheads="1"/>
          </p:cNvSpPr>
          <p:nvPr/>
        </p:nvSpPr>
        <p:spPr bwMode="auto">
          <a:xfrm>
            <a:off x="6681976" y="4089846"/>
            <a:ext cx="880369" cy="92333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1" hangingPunct="1">
              <a:spcBef>
                <a:spcPct val="50000"/>
              </a:spcBef>
            </a:pPr>
            <a:r>
              <a:rPr kumimoji="1" lang="en-US" altLang="ja-JP" sz="5400" b="1" dirty="0">
                <a:solidFill>
                  <a:srgbClr val="3333CC"/>
                </a:solidFill>
                <a:latin typeface="Times New Roman" panose="02020603050405020304" pitchFamily="18" charset="0"/>
              </a:rPr>
              <a:t>×</a:t>
            </a:r>
          </a:p>
        </p:txBody>
      </p:sp>
      <p:cxnSp>
        <p:nvCxnSpPr>
          <p:cNvPr id="5" name="直線コネクタ 4"/>
          <p:cNvCxnSpPr>
            <a:stCxn id="331783" idx="1"/>
            <a:endCxn id="331783" idx="1"/>
          </p:cNvCxnSpPr>
          <p:nvPr/>
        </p:nvCxnSpPr>
        <p:spPr>
          <a:xfrm>
            <a:off x="1371601" y="54006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a:stCxn id="331784" idx="0"/>
            <a:endCxn id="331784" idx="0"/>
          </p:cNvCxnSpPr>
          <p:nvPr/>
        </p:nvCxnSpPr>
        <p:spPr>
          <a:xfrm>
            <a:off x="1371600" y="54006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a:endCxn id="331783" idx="1"/>
          </p:cNvCxnSpPr>
          <p:nvPr/>
        </p:nvCxnSpPr>
        <p:spPr>
          <a:xfrm flipH="1">
            <a:off x="1371601" y="4399757"/>
            <a:ext cx="2502333" cy="1000918"/>
          </a:xfrm>
          <a:prstGeom prst="line">
            <a:avLst/>
          </a:prstGeom>
          <a:ln w="63500">
            <a:solidFill>
              <a:srgbClr val="3333CC"/>
            </a:solidFill>
            <a:prstDash val="dash"/>
          </a:ln>
        </p:spPr>
        <p:style>
          <a:lnRef idx="1">
            <a:schemeClr val="accent1"/>
          </a:lnRef>
          <a:fillRef idx="0">
            <a:schemeClr val="accent1"/>
          </a:fillRef>
          <a:effectRef idx="0">
            <a:schemeClr val="accent1"/>
          </a:effectRef>
          <a:fontRef idx="minor">
            <a:schemeClr val="tx1"/>
          </a:fontRef>
        </p:style>
      </p:cxnSp>
      <p:sp>
        <p:nvSpPr>
          <p:cNvPr id="11" name="フリーフォーム 10"/>
          <p:cNvSpPr/>
          <p:nvPr/>
        </p:nvSpPr>
        <p:spPr>
          <a:xfrm>
            <a:off x="3934269" y="1616075"/>
            <a:ext cx="3486150" cy="2728913"/>
          </a:xfrm>
          <a:custGeom>
            <a:avLst/>
            <a:gdLst>
              <a:gd name="connsiteX0" fmla="*/ 3486150 w 3486150"/>
              <a:gd name="connsiteY0" fmla="*/ 0 h 2728913"/>
              <a:gd name="connsiteX1" fmla="*/ 2443163 w 3486150"/>
              <a:gd name="connsiteY1" fmla="*/ 342900 h 2728913"/>
              <a:gd name="connsiteX2" fmla="*/ 1500188 w 3486150"/>
              <a:gd name="connsiteY2" fmla="*/ 1028700 h 2728913"/>
              <a:gd name="connsiteX3" fmla="*/ 642938 w 3486150"/>
              <a:gd name="connsiteY3" fmla="*/ 2357438 h 2728913"/>
              <a:gd name="connsiteX4" fmla="*/ 0 w 3486150"/>
              <a:gd name="connsiteY4" fmla="*/ 2728913 h 2728913"/>
              <a:gd name="connsiteX5" fmla="*/ 0 w 3486150"/>
              <a:gd name="connsiteY5" fmla="*/ 2728913 h 272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6150" h="2728913">
                <a:moveTo>
                  <a:pt x="3486150" y="0"/>
                </a:moveTo>
                <a:cubicBezTo>
                  <a:pt x="3130153" y="85725"/>
                  <a:pt x="2774157" y="171450"/>
                  <a:pt x="2443163" y="342900"/>
                </a:cubicBezTo>
                <a:cubicBezTo>
                  <a:pt x="2112169" y="514350"/>
                  <a:pt x="1800225" y="692944"/>
                  <a:pt x="1500188" y="1028700"/>
                </a:cubicBezTo>
                <a:cubicBezTo>
                  <a:pt x="1200151" y="1364456"/>
                  <a:pt x="892969" y="2074069"/>
                  <a:pt x="642938" y="2357438"/>
                </a:cubicBezTo>
                <a:cubicBezTo>
                  <a:pt x="392907" y="2640807"/>
                  <a:pt x="0" y="2728913"/>
                  <a:pt x="0" y="2728913"/>
                </a:cubicBezTo>
                <a:lnTo>
                  <a:pt x="0" y="2728913"/>
                </a:lnTo>
              </a:path>
            </a:pathLst>
          </a:custGeom>
          <a:noFill/>
          <a:ln w="635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Rectangle 22"/>
          <p:cNvSpPr txBox="1">
            <a:spLocks noChangeArrowheads="1"/>
          </p:cNvSpPr>
          <p:nvPr/>
        </p:nvSpPr>
        <p:spPr bwMode="auto">
          <a:xfrm>
            <a:off x="323850" y="152400"/>
            <a:ext cx="8591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smtClean="0">
                <a:ln>
                  <a:noFill/>
                </a:ln>
                <a:solidFill>
                  <a:srgbClr val="000000"/>
                </a:solidFill>
                <a:effectLst/>
                <a:uLnTx/>
                <a:uFillTx/>
                <a:latin typeface="Arial"/>
                <a:ea typeface="ＭＳ Ｐゴシック"/>
                <a:cs typeface="+mj-cs"/>
              </a:rPr>
              <a:t>化学物質の摂取量と健康影響度　２</a:t>
            </a:r>
          </a:p>
        </p:txBody>
      </p:sp>
    </p:spTree>
    <p:extLst>
      <p:ext uri="{BB962C8B-B14F-4D97-AF65-F5344CB8AC3E}">
        <p14:creationId xmlns:p14="http://schemas.microsoft.com/office/powerpoint/2010/main" val="245200017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15" descr="FAM_0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179" y="4510088"/>
            <a:ext cx="1010383" cy="107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pPr/>
              <a:t>13</a:t>
            </a:fld>
            <a:endParaRPr lang="ja-JP" altLang="en-US" dirty="0"/>
          </a:p>
        </p:txBody>
      </p:sp>
      <p:sp>
        <p:nvSpPr>
          <p:cNvPr id="3" name="Rectangle 11"/>
          <p:cNvSpPr txBox="1">
            <a:spLocks noChangeArrowheads="1"/>
          </p:cNvSpPr>
          <p:nvPr/>
        </p:nvSpPr>
        <p:spPr bwMode="auto">
          <a:xfrm>
            <a:off x="395288" y="152400"/>
            <a:ext cx="8426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化学物質の暴露経路</a:t>
            </a:r>
          </a:p>
        </p:txBody>
      </p:sp>
      <p:pic>
        <p:nvPicPr>
          <p:cNvPr id="4" name="Picture 2" descr="j042673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1773238"/>
            <a:ext cx="100806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179388" y="3502025"/>
            <a:ext cx="1622425" cy="1914525"/>
            <a:chOff x="22" y="3223"/>
            <a:chExt cx="817" cy="978"/>
          </a:xfrm>
        </p:grpSpPr>
        <p:pic>
          <p:nvPicPr>
            <p:cNvPr id="6" name="Picture 4" descr="ri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 y="3904"/>
              <a:ext cx="41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5"/>
            <p:cNvGraphicFramePr>
              <a:graphicFrameLocks noChangeAspect="1"/>
            </p:cNvGraphicFramePr>
            <p:nvPr/>
          </p:nvGraphicFramePr>
          <p:xfrm>
            <a:off x="561" y="3712"/>
            <a:ext cx="242" cy="268"/>
          </p:xfrm>
          <a:graphic>
            <a:graphicData uri="http://schemas.openxmlformats.org/presentationml/2006/ole">
              <mc:AlternateContent xmlns:mc="http://schemas.openxmlformats.org/markup-compatibility/2006">
                <mc:Choice xmlns:v="urn:schemas-microsoft-com:vml" Requires="v">
                  <p:oleObj spid="_x0000_s6176" name="ビットマップ イメージ" r:id="rId6" imgW="885949" imgH="724001" progId="PBrush">
                    <p:embed/>
                  </p:oleObj>
                </mc:Choice>
                <mc:Fallback>
                  <p:oleObj name="ビットマップ イメージ" r:id="rId6" imgW="885949" imgH="724001" progId="PBrush">
                    <p:embed/>
                    <p:pic>
                      <p:nvPicPr>
                        <p:cNvPr id="0"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 y="3712"/>
                          <a:ext cx="242" cy="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6"/>
            <p:cNvGrpSpPr>
              <a:grpSpLocks/>
            </p:cNvGrpSpPr>
            <p:nvPr/>
          </p:nvGrpSpPr>
          <p:grpSpPr bwMode="auto">
            <a:xfrm>
              <a:off x="22" y="3223"/>
              <a:ext cx="590" cy="572"/>
              <a:chOff x="2304" y="1248"/>
              <a:chExt cx="1419" cy="1179"/>
            </a:xfrm>
          </p:grpSpPr>
          <p:sp>
            <p:nvSpPr>
              <p:cNvPr id="9" name="Rectangle 7"/>
              <p:cNvSpPr>
                <a:spLocks noChangeArrowheads="1"/>
              </p:cNvSpPr>
              <p:nvPr/>
            </p:nvSpPr>
            <p:spPr bwMode="auto">
              <a:xfrm>
                <a:off x="3456" y="2208"/>
                <a:ext cx="267" cy="170"/>
              </a:xfrm>
              <a:prstGeom prst="rect">
                <a:avLst/>
              </a:prstGeom>
              <a:solidFill>
                <a:srgbClr val="969696"/>
              </a:solidFill>
              <a:ln w="381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endParaRPr>
              </a:p>
            </p:txBody>
          </p:sp>
          <p:pic>
            <p:nvPicPr>
              <p:cNvPr id="10" name="Picture 8" descr="BUS_14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4" y="1248"/>
                <a:ext cx="1212"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2304" y="2112"/>
                <a:ext cx="0" cy="288"/>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2" name="Line 10"/>
              <p:cNvSpPr>
                <a:spLocks noChangeShapeType="1"/>
              </p:cNvSpPr>
              <p:nvPr/>
            </p:nvSpPr>
            <p:spPr bwMode="auto">
              <a:xfrm>
                <a:off x="2304" y="2400"/>
                <a:ext cx="1152"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grpSp>
      </p:grpSp>
      <p:pic>
        <p:nvPicPr>
          <p:cNvPr id="13" name="Picture 12" descr="BUS_13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825" y="1125538"/>
            <a:ext cx="18002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3"/>
          <p:cNvSpPr txBox="1">
            <a:spLocks noChangeArrowheads="1"/>
          </p:cNvSpPr>
          <p:nvPr/>
        </p:nvSpPr>
        <p:spPr bwMode="auto">
          <a:xfrm>
            <a:off x="1619250" y="1917700"/>
            <a:ext cx="1081088"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大気</a:t>
            </a:r>
          </a:p>
        </p:txBody>
      </p:sp>
      <p:pic>
        <p:nvPicPr>
          <p:cNvPr id="15" name="Picture 14" descr="FAM_06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32363" y="3213100"/>
            <a:ext cx="12573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FAM_06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0550" y="1592263"/>
            <a:ext cx="10922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1692275" y="3044825"/>
            <a:ext cx="1081088"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土壌</a:t>
            </a:r>
          </a:p>
        </p:txBody>
      </p:sp>
      <p:sp>
        <p:nvSpPr>
          <p:cNvPr id="18" name="Text Box 19"/>
          <p:cNvSpPr txBox="1">
            <a:spLocks noChangeArrowheads="1"/>
          </p:cNvSpPr>
          <p:nvPr/>
        </p:nvSpPr>
        <p:spPr bwMode="auto">
          <a:xfrm>
            <a:off x="5003800" y="3968750"/>
            <a:ext cx="1368425"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肉・乳製品</a:t>
            </a:r>
          </a:p>
        </p:txBody>
      </p:sp>
      <p:sp>
        <p:nvSpPr>
          <p:cNvPr id="19" name="Text Box 20"/>
          <p:cNvSpPr txBox="1">
            <a:spLocks noChangeArrowheads="1"/>
          </p:cNvSpPr>
          <p:nvPr/>
        </p:nvSpPr>
        <p:spPr bwMode="auto">
          <a:xfrm>
            <a:off x="3562350" y="5192365"/>
            <a:ext cx="1081088"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dirty="0" smtClean="0">
                <a:solidFill>
                  <a:prstClr val="black"/>
                </a:solidFill>
                <a:latin typeface="Arial" panose="020B0604020202020204" pitchFamily="34" charset="0"/>
              </a:rPr>
              <a:t>魚介類</a:t>
            </a:r>
          </a:p>
        </p:txBody>
      </p:sp>
      <p:sp>
        <p:nvSpPr>
          <p:cNvPr id="20" name="Text Box 21"/>
          <p:cNvSpPr txBox="1">
            <a:spLocks noChangeArrowheads="1"/>
          </p:cNvSpPr>
          <p:nvPr/>
        </p:nvSpPr>
        <p:spPr bwMode="auto">
          <a:xfrm>
            <a:off x="7596188" y="1917700"/>
            <a:ext cx="1368425"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室内空気</a:t>
            </a:r>
          </a:p>
        </p:txBody>
      </p:sp>
      <p:pic>
        <p:nvPicPr>
          <p:cNvPr id="21" name="Picture 22" descr="OTH_06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30550" y="3176588"/>
            <a:ext cx="14573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3"/>
          <p:cNvSpPr txBox="1">
            <a:spLocks noChangeArrowheads="1"/>
          </p:cNvSpPr>
          <p:nvPr/>
        </p:nvSpPr>
        <p:spPr bwMode="auto">
          <a:xfrm>
            <a:off x="3562350" y="3968750"/>
            <a:ext cx="1081088"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家畜</a:t>
            </a:r>
          </a:p>
        </p:txBody>
      </p:sp>
      <p:sp>
        <p:nvSpPr>
          <p:cNvPr id="23" name="Line 25"/>
          <p:cNvSpPr>
            <a:spLocks noChangeShapeType="1"/>
          </p:cNvSpPr>
          <p:nvPr/>
        </p:nvSpPr>
        <p:spPr bwMode="auto">
          <a:xfrm>
            <a:off x="2482850" y="2349500"/>
            <a:ext cx="1588" cy="719138"/>
          </a:xfrm>
          <a:prstGeom prst="line">
            <a:avLst/>
          </a:prstGeom>
          <a:noFill/>
          <a:ln w="57150">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4" name="Line 26"/>
          <p:cNvSpPr>
            <a:spLocks noChangeShapeType="1"/>
          </p:cNvSpPr>
          <p:nvPr/>
        </p:nvSpPr>
        <p:spPr bwMode="auto">
          <a:xfrm flipV="1">
            <a:off x="2700338" y="2349500"/>
            <a:ext cx="0" cy="647700"/>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5" name="Line 27"/>
          <p:cNvSpPr>
            <a:spLocks noChangeShapeType="1"/>
          </p:cNvSpPr>
          <p:nvPr/>
        </p:nvSpPr>
        <p:spPr bwMode="auto">
          <a:xfrm>
            <a:off x="2484438" y="3429000"/>
            <a:ext cx="0" cy="720725"/>
          </a:xfrm>
          <a:prstGeom prst="line">
            <a:avLst/>
          </a:prstGeom>
          <a:noFill/>
          <a:ln w="57150">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6" name="Line 28"/>
          <p:cNvSpPr>
            <a:spLocks noChangeShapeType="1"/>
          </p:cNvSpPr>
          <p:nvPr/>
        </p:nvSpPr>
        <p:spPr bwMode="auto">
          <a:xfrm flipH="1">
            <a:off x="2700338" y="3502025"/>
            <a:ext cx="0" cy="647700"/>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7" name="Line 29"/>
          <p:cNvSpPr>
            <a:spLocks noChangeShapeType="1"/>
          </p:cNvSpPr>
          <p:nvPr/>
        </p:nvSpPr>
        <p:spPr bwMode="auto">
          <a:xfrm flipV="1">
            <a:off x="2771775" y="2709863"/>
            <a:ext cx="720725" cy="503237"/>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8" name="Line 31"/>
          <p:cNvSpPr>
            <a:spLocks noChangeShapeType="1"/>
          </p:cNvSpPr>
          <p:nvPr/>
        </p:nvSpPr>
        <p:spPr bwMode="auto">
          <a:xfrm>
            <a:off x="2700338" y="2133600"/>
            <a:ext cx="576262" cy="1079500"/>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9" name="Line 32"/>
          <p:cNvSpPr>
            <a:spLocks noChangeShapeType="1"/>
          </p:cNvSpPr>
          <p:nvPr/>
        </p:nvSpPr>
        <p:spPr bwMode="auto">
          <a:xfrm flipV="1">
            <a:off x="2700338" y="3502025"/>
            <a:ext cx="576262" cy="862013"/>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30" name="Line 33"/>
          <p:cNvSpPr>
            <a:spLocks noChangeShapeType="1"/>
          </p:cNvSpPr>
          <p:nvPr/>
        </p:nvSpPr>
        <p:spPr bwMode="auto">
          <a:xfrm>
            <a:off x="2700338" y="2132013"/>
            <a:ext cx="431800" cy="1587"/>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31" name="Line 34"/>
          <p:cNvSpPr>
            <a:spLocks noChangeShapeType="1"/>
          </p:cNvSpPr>
          <p:nvPr/>
        </p:nvSpPr>
        <p:spPr bwMode="auto">
          <a:xfrm>
            <a:off x="2700338" y="4292600"/>
            <a:ext cx="576262" cy="433388"/>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32" name="Line 35"/>
          <p:cNvSpPr>
            <a:spLocks noChangeShapeType="1"/>
          </p:cNvSpPr>
          <p:nvPr/>
        </p:nvSpPr>
        <p:spPr bwMode="auto">
          <a:xfrm>
            <a:off x="4716463" y="5408265"/>
            <a:ext cx="2016125" cy="0"/>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33" name="Line 36"/>
          <p:cNvSpPr>
            <a:spLocks noChangeShapeType="1"/>
          </p:cNvSpPr>
          <p:nvPr/>
        </p:nvSpPr>
        <p:spPr bwMode="auto">
          <a:xfrm>
            <a:off x="2771775" y="5914107"/>
            <a:ext cx="4248150" cy="0"/>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34" name="Text Box 37"/>
          <p:cNvSpPr txBox="1">
            <a:spLocks noChangeArrowheads="1"/>
          </p:cNvSpPr>
          <p:nvPr/>
        </p:nvSpPr>
        <p:spPr bwMode="auto">
          <a:xfrm>
            <a:off x="5003800" y="5011390"/>
            <a:ext cx="108108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摂食</a:t>
            </a:r>
          </a:p>
        </p:txBody>
      </p:sp>
      <p:sp>
        <p:nvSpPr>
          <p:cNvPr id="35" name="Text Box 38"/>
          <p:cNvSpPr txBox="1">
            <a:spLocks noChangeArrowheads="1"/>
          </p:cNvSpPr>
          <p:nvPr/>
        </p:nvSpPr>
        <p:spPr bwMode="auto">
          <a:xfrm>
            <a:off x="5003800" y="5517232"/>
            <a:ext cx="108108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飲用</a:t>
            </a:r>
          </a:p>
        </p:txBody>
      </p:sp>
      <p:sp>
        <p:nvSpPr>
          <p:cNvPr id="36" name="Line 40"/>
          <p:cNvSpPr>
            <a:spLocks noChangeShapeType="1"/>
          </p:cNvSpPr>
          <p:nvPr/>
        </p:nvSpPr>
        <p:spPr bwMode="auto">
          <a:xfrm>
            <a:off x="8604250" y="2349500"/>
            <a:ext cx="0" cy="2519363"/>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37" name="Text Box 41"/>
          <p:cNvSpPr txBox="1">
            <a:spLocks noChangeArrowheads="1"/>
          </p:cNvSpPr>
          <p:nvPr/>
        </p:nvSpPr>
        <p:spPr bwMode="auto">
          <a:xfrm>
            <a:off x="7954963" y="3321050"/>
            <a:ext cx="8667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呼吸</a:t>
            </a:r>
          </a:p>
        </p:txBody>
      </p:sp>
      <p:sp>
        <p:nvSpPr>
          <p:cNvPr id="38" name="Line 42"/>
          <p:cNvSpPr>
            <a:spLocks noChangeShapeType="1"/>
          </p:cNvSpPr>
          <p:nvPr/>
        </p:nvSpPr>
        <p:spPr bwMode="auto">
          <a:xfrm>
            <a:off x="1979613" y="3429000"/>
            <a:ext cx="0" cy="2089150"/>
          </a:xfrm>
          <a:prstGeom prst="line">
            <a:avLst/>
          </a:prstGeom>
          <a:noFill/>
          <a:ln w="57150">
            <a:solidFill>
              <a:sysClr val="windowText" lastClr="00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39" name="Text Box 43"/>
          <p:cNvSpPr txBox="1">
            <a:spLocks noChangeArrowheads="1"/>
          </p:cNvSpPr>
          <p:nvPr/>
        </p:nvSpPr>
        <p:spPr bwMode="auto">
          <a:xfrm>
            <a:off x="1619250" y="4173538"/>
            <a:ext cx="1081088"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表層水</a:t>
            </a:r>
          </a:p>
        </p:txBody>
      </p:sp>
      <p:sp>
        <p:nvSpPr>
          <p:cNvPr id="40" name="Line 44"/>
          <p:cNvSpPr>
            <a:spLocks noChangeShapeType="1"/>
          </p:cNvSpPr>
          <p:nvPr/>
        </p:nvSpPr>
        <p:spPr bwMode="auto">
          <a:xfrm>
            <a:off x="6372225" y="4149725"/>
            <a:ext cx="504825" cy="0"/>
          </a:xfrm>
          <a:prstGeom prst="line">
            <a:avLst/>
          </a:prstGeom>
          <a:noFill/>
          <a:ln w="571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41" name="Line 45"/>
          <p:cNvSpPr>
            <a:spLocks noChangeShapeType="1"/>
          </p:cNvSpPr>
          <p:nvPr/>
        </p:nvSpPr>
        <p:spPr bwMode="auto">
          <a:xfrm>
            <a:off x="7019925" y="2565400"/>
            <a:ext cx="0" cy="2232025"/>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42" name="Line 46"/>
          <p:cNvSpPr>
            <a:spLocks noChangeShapeType="1"/>
          </p:cNvSpPr>
          <p:nvPr/>
        </p:nvSpPr>
        <p:spPr bwMode="auto">
          <a:xfrm>
            <a:off x="6877050" y="4149725"/>
            <a:ext cx="0" cy="1150938"/>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43" name="Text Box 47"/>
          <p:cNvSpPr txBox="1">
            <a:spLocks noChangeArrowheads="1"/>
          </p:cNvSpPr>
          <p:nvPr/>
        </p:nvSpPr>
        <p:spPr bwMode="auto">
          <a:xfrm>
            <a:off x="6169025" y="3544888"/>
            <a:ext cx="108108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摂食</a:t>
            </a:r>
          </a:p>
        </p:txBody>
      </p:sp>
      <p:sp>
        <p:nvSpPr>
          <p:cNvPr id="44" name="Line 49"/>
          <p:cNvSpPr>
            <a:spLocks noChangeShapeType="1"/>
          </p:cNvSpPr>
          <p:nvPr/>
        </p:nvSpPr>
        <p:spPr bwMode="auto">
          <a:xfrm>
            <a:off x="7164388" y="1485900"/>
            <a:ext cx="0" cy="3095625"/>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45" name="Text Box 51"/>
          <p:cNvSpPr txBox="1">
            <a:spLocks noChangeArrowheads="1"/>
          </p:cNvSpPr>
          <p:nvPr/>
        </p:nvSpPr>
        <p:spPr bwMode="auto">
          <a:xfrm>
            <a:off x="6084888" y="2168525"/>
            <a:ext cx="108108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摂食</a:t>
            </a:r>
          </a:p>
        </p:txBody>
      </p:sp>
      <p:sp>
        <p:nvSpPr>
          <p:cNvPr id="46" name="Text Box 52"/>
          <p:cNvSpPr txBox="1">
            <a:spLocks noChangeArrowheads="1"/>
          </p:cNvSpPr>
          <p:nvPr/>
        </p:nvSpPr>
        <p:spPr bwMode="auto">
          <a:xfrm>
            <a:off x="6084888" y="1089025"/>
            <a:ext cx="108108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呼吸</a:t>
            </a:r>
          </a:p>
        </p:txBody>
      </p:sp>
      <p:sp>
        <p:nvSpPr>
          <p:cNvPr id="47" name="Text Box 53"/>
          <p:cNvSpPr txBox="1">
            <a:spLocks noChangeArrowheads="1"/>
          </p:cNvSpPr>
          <p:nvPr/>
        </p:nvSpPr>
        <p:spPr bwMode="auto">
          <a:xfrm>
            <a:off x="7308850" y="2420938"/>
            <a:ext cx="1081088"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水道水</a:t>
            </a:r>
          </a:p>
        </p:txBody>
      </p:sp>
      <p:sp>
        <p:nvSpPr>
          <p:cNvPr id="48" name="Line 54"/>
          <p:cNvSpPr>
            <a:spLocks noChangeShapeType="1"/>
          </p:cNvSpPr>
          <p:nvPr/>
        </p:nvSpPr>
        <p:spPr bwMode="auto">
          <a:xfrm>
            <a:off x="7451725" y="2852738"/>
            <a:ext cx="0" cy="1584325"/>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49" name="Text Box 55"/>
          <p:cNvSpPr txBox="1">
            <a:spLocks noChangeArrowheads="1"/>
          </p:cNvSpPr>
          <p:nvPr/>
        </p:nvSpPr>
        <p:spPr bwMode="auto">
          <a:xfrm>
            <a:off x="7451725" y="2925763"/>
            <a:ext cx="108108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飲用</a:t>
            </a:r>
          </a:p>
        </p:txBody>
      </p:sp>
      <p:sp>
        <p:nvSpPr>
          <p:cNvPr id="50" name="Text Box 56"/>
          <p:cNvSpPr txBox="1">
            <a:spLocks noChangeArrowheads="1"/>
          </p:cNvSpPr>
          <p:nvPr/>
        </p:nvSpPr>
        <p:spPr bwMode="auto">
          <a:xfrm>
            <a:off x="1619250" y="5660107"/>
            <a:ext cx="1081088"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地下水</a:t>
            </a:r>
          </a:p>
        </p:txBody>
      </p:sp>
      <p:pic>
        <p:nvPicPr>
          <p:cNvPr id="51" name="Picture 57" descr="j028761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8166" y="4949066"/>
            <a:ext cx="840864" cy="110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8" descr="an02610_[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328596">
            <a:off x="3203575" y="4581525"/>
            <a:ext cx="14398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59"/>
          <p:cNvSpPr txBox="1">
            <a:spLocks noChangeArrowheads="1"/>
          </p:cNvSpPr>
          <p:nvPr/>
        </p:nvSpPr>
        <p:spPr bwMode="auto">
          <a:xfrm>
            <a:off x="2051050" y="4797425"/>
            <a:ext cx="1081088"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b="1" dirty="0" smtClean="0">
                <a:solidFill>
                  <a:prstClr val="black"/>
                </a:solidFill>
                <a:latin typeface="Arial" panose="020B0604020202020204" pitchFamily="34" charset="0"/>
              </a:rPr>
              <a:t>海水</a:t>
            </a:r>
          </a:p>
        </p:txBody>
      </p:sp>
      <p:pic>
        <p:nvPicPr>
          <p:cNvPr id="54" name="Picture 62" descr="FAM_00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3166" y="4535645"/>
            <a:ext cx="2021322" cy="163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63"/>
          <p:cNvGrpSpPr>
            <a:grpSpLocks/>
          </p:cNvGrpSpPr>
          <p:nvPr/>
        </p:nvGrpSpPr>
        <p:grpSpPr bwMode="auto">
          <a:xfrm>
            <a:off x="3851275" y="1052513"/>
            <a:ext cx="1296988" cy="863600"/>
            <a:chOff x="4195" y="618"/>
            <a:chExt cx="1170" cy="984"/>
          </a:xfrm>
        </p:grpSpPr>
        <p:grpSp>
          <p:nvGrpSpPr>
            <p:cNvPr id="56" name="Group 64"/>
            <p:cNvGrpSpPr>
              <a:grpSpLocks/>
            </p:cNvGrpSpPr>
            <p:nvPr/>
          </p:nvGrpSpPr>
          <p:grpSpPr bwMode="auto">
            <a:xfrm>
              <a:off x="4604" y="858"/>
              <a:ext cx="761" cy="744"/>
              <a:chOff x="3960" y="1512"/>
              <a:chExt cx="1475" cy="1270"/>
            </a:xfrm>
          </p:grpSpPr>
          <p:sp>
            <p:nvSpPr>
              <p:cNvPr id="58" name="Freeform 65"/>
              <p:cNvSpPr>
                <a:spLocks/>
              </p:cNvSpPr>
              <p:nvPr/>
            </p:nvSpPr>
            <p:spPr bwMode="auto">
              <a:xfrm>
                <a:off x="3960" y="1615"/>
                <a:ext cx="133" cy="1167"/>
              </a:xfrm>
              <a:custGeom>
                <a:avLst/>
                <a:gdLst>
                  <a:gd name="T0" fmla="*/ 63 w 133"/>
                  <a:gd name="T1" fmla="*/ 14 h 1167"/>
                  <a:gd name="T2" fmla="*/ 16 w 133"/>
                  <a:gd name="T3" fmla="*/ 53 h 1167"/>
                  <a:gd name="T4" fmla="*/ 79 w 133"/>
                  <a:gd name="T5" fmla="*/ 248 h 1167"/>
                  <a:gd name="T6" fmla="*/ 40 w 133"/>
                  <a:gd name="T7" fmla="*/ 310 h 1167"/>
                  <a:gd name="T8" fmla="*/ 24 w 133"/>
                  <a:gd name="T9" fmla="*/ 357 h 1167"/>
                  <a:gd name="T10" fmla="*/ 71 w 133"/>
                  <a:gd name="T11" fmla="*/ 544 h 1167"/>
                  <a:gd name="T12" fmla="*/ 40 w 133"/>
                  <a:gd name="T13" fmla="*/ 637 h 1167"/>
                  <a:gd name="T14" fmla="*/ 24 w 133"/>
                  <a:gd name="T15" fmla="*/ 684 h 1167"/>
                  <a:gd name="T16" fmla="*/ 110 w 133"/>
                  <a:gd name="T17" fmla="*/ 965 h 1167"/>
                  <a:gd name="T18" fmla="*/ 110 w 133"/>
                  <a:gd name="T19" fmla="*/ 1042 h 1167"/>
                  <a:gd name="T20" fmla="*/ 118 w 133"/>
                  <a:gd name="T21" fmla="*/ 1167 h 1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 h="1167">
                    <a:moveTo>
                      <a:pt x="63" y="14"/>
                    </a:moveTo>
                    <a:cubicBezTo>
                      <a:pt x="24" y="0"/>
                      <a:pt x="38" y="20"/>
                      <a:pt x="16" y="53"/>
                    </a:cubicBezTo>
                    <a:cubicBezTo>
                      <a:pt x="21" y="140"/>
                      <a:pt x="0" y="209"/>
                      <a:pt x="79" y="248"/>
                    </a:cubicBezTo>
                    <a:cubicBezTo>
                      <a:pt x="69" y="278"/>
                      <a:pt x="50" y="280"/>
                      <a:pt x="40" y="310"/>
                    </a:cubicBezTo>
                    <a:cubicBezTo>
                      <a:pt x="35" y="326"/>
                      <a:pt x="24" y="357"/>
                      <a:pt x="24" y="357"/>
                    </a:cubicBezTo>
                    <a:cubicBezTo>
                      <a:pt x="28" y="422"/>
                      <a:pt x="11" y="504"/>
                      <a:pt x="71" y="544"/>
                    </a:cubicBezTo>
                    <a:cubicBezTo>
                      <a:pt x="60" y="575"/>
                      <a:pt x="50" y="606"/>
                      <a:pt x="40" y="637"/>
                    </a:cubicBezTo>
                    <a:cubicBezTo>
                      <a:pt x="35" y="653"/>
                      <a:pt x="24" y="684"/>
                      <a:pt x="24" y="684"/>
                    </a:cubicBezTo>
                    <a:cubicBezTo>
                      <a:pt x="32" y="782"/>
                      <a:pt x="19" y="905"/>
                      <a:pt x="110" y="965"/>
                    </a:cubicBezTo>
                    <a:cubicBezTo>
                      <a:pt x="133" y="1000"/>
                      <a:pt x="123" y="1005"/>
                      <a:pt x="110" y="1042"/>
                    </a:cubicBezTo>
                    <a:cubicBezTo>
                      <a:pt x="119" y="1141"/>
                      <a:pt x="118" y="1099"/>
                      <a:pt x="118" y="1167"/>
                    </a:cubicBezTo>
                  </a:path>
                </a:pathLst>
              </a:custGeom>
              <a:noFill/>
              <a:ln w="28575" cap="flat" cmpd="sng">
                <a:solidFill>
                  <a:srgbClr val="FF0066"/>
                </a:solidFill>
                <a:prstDash val="solid"/>
                <a:round/>
                <a:headEnd/>
                <a:tailEnd/>
              </a:ln>
              <a:effectLst>
                <a:outerShdw dist="35921" dir="2700000" algn="ctr" rotWithShape="0">
                  <a:srgbClr val="808080"/>
                </a:outerShdw>
              </a:effectLst>
              <a:extLst>
                <a:ext uri="{909E8E84-426E-40DD-AFC4-6F175D3DCCD1}">
                  <a14:hiddenFill xmlns:a14="http://schemas.microsoft.com/office/drawing/2010/main">
                    <a:solidFill>
                      <a:srgbClr val="CCFFCC"/>
                    </a:solidFill>
                  </a14:hiddenFill>
                </a:ext>
              </a:extLst>
            </p:spPr>
            <p:txBody>
              <a:bodyPr wrap="none" anchor="ctr"/>
              <a:lstStyle/>
              <a:p>
                <a:pPr eaLnBrk="0" fontAlgn="base" hangingPunct="0">
                  <a:spcBef>
                    <a:spcPct val="0"/>
                  </a:spcBef>
                  <a:spcAft>
                    <a:spcPct val="0"/>
                  </a:spcAft>
                </a:pPr>
                <a:endParaRPr lang="ja-JP" altLang="en-US" dirty="0" smtClean="0">
                  <a:solidFill>
                    <a:prstClr val="black"/>
                  </a:solidFill>
                  <a:latin typeface="Arial" panose="020B0604020202020204" pitchFamily="34" charset="0"/>
                </a:endParaRPr>
              </a:p>
            </p:txBody>
          </p:sp>
          <p:sp>
            <p:nvSpPr>
              <p:cNvPr id="59" name="Line 66"/>
              <p:cNvSpPr>
                <a:spLocks noChangeShapeType="1"/>
              </p:cNvSpPr>
              <p:nvPr/>
            </p:nvSpPr>
            <p:spPr bwMode="auto">
              <a:xfrm>
                <a:off x="4080" y="1584"/>
                <a:ext cx="144" cy="1152"/>
              </a:xfrm>
              <a:prstGeom prst="line">
                <a:avLst/>
              </a:prstGeom>
              <a:noFill/>
              <a:ln w="28575">
                <a:solidFill>
                  <a:srgbClr val="FF0066"/>
                </a:solidFill>
                <a:prstDash val="dash"/>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dirty="0" smtClean="0">
                  <a:solidFill>
                    <a:prstClr val="black"/>
                  </a:solidFill>
                  <a:latin typeface="Arial" panose="020B0604020202020204" pitchFamily="34" charset="0"/>
                </a:endParaRPr>
              </a:p>
            </p:txBody>
          </p:sp>
          <p:sp>
            <p:nvSpPr>
              <p:cNvPr id="60" name="Line 67"/>
              <p:cNvSpPr>
                <a:spLocks noChangeShapeType="1"/>
              </p:cNvSpPr>
              <p:nvPr/>
            </p:nvSpPr>
            <p:spPr bwMode="auto">
              <a:xfrm>
                <a:off x="4176" y="1536"/>
                <a:ext cx="1152" cy="1056"/>
              </a:xfrm>
              <a:prstGeom prst="line">
                <a:avLst/>
              </a:prstGeom>
              <a:noFill/>
              <a:ln w="28575">
                <a:solidFill>
                  <a:srgbClr val="FF0066"/>
                </a:solidFill>
                <a:prstDash val="dash"/>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dirty="0" smtClean="0">
                  <a:solidFill>
                    <a:prstClr val="black"/>
                  </a:solidFill>
                  <a:latin typeface="Arial" panose="020B0604020202020204" pitchFamily="34" charset="0"/>
                </a:endParaRPr>
              </a:p>
            </p:txBody>
          </p:sp>
          <p:sp>
            <p:nvSpPr>
              <p:cNvPr id="61" name="Line 68"/>
              <p:cNvSpPr>
                <a:spLocks noChangeShapeType="1"/>
              </p:cNvSpPr>
              <p:nvPr/>
            </p:nvSpPr>
            <p:spPr bwMode="auto">
              <a:xfrm>
                <a:off x="4128" y="1584"/>
                <a:ext cx="288" cy="1152"/>
              </a:xfrm>
              <a:prstGeom prst="line">
                <a:avLst/>
              </a:prstGeom>
              <a:noFill/>
              <a:ln w="28575">
                <a:solidFill>
                  <a:srgbClr val="FF0066"/>
                </a:solidFill>
                <a:prstDash val="dash"/>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dirty="0" smtClean="0">
                  <a:solidFill>
                    <a:prstClr val="black"/>
                  </a:solidFill>
                  <a:latin typeface="Arial" panose="020B0604020202020204" pitchFamily="34" charset="0"/>
                </a:endParaRPr>
              </a:p>
            </p:txBody>
          </p:sp>
          <p:sp>
            <p:nvSpPr>
              <p:cNvPr id="62" name="Line 69"/>
              <p:cNvSpPr>
                <a:spLocks noChangeShapeType="1"/>
              </p:cNvSpPr>
              <p:nvPr/>
            </p:nvSpPr>
            <p:spPr bwMode="auto">
              <a:xfrm>
                <a:off x="4176" y="1584"/>
                <a:ext cx="528" cy="1152"/>
              </a:xfrm>
              <a:prstGeom prst="line">
                <a:avLst/>
              </a:prstGeom>
              <a:noFill/>
              <a:ln w="28575">
                <a:solidFill>
                  <a:srgbClr val="FF0066"/>
                </a:solidFill>
                <a:prstDash val="dash"/>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dirty="0" smtClean="0">
                  <a:solidFill>
                    <a:prstClr val="black"/>
                  </a:solidFill>
                  <a:latin typeface="Arial" panose="020B0604020202020204" pitchFamily="34" charset="0"/>
                </a:endParaRPr>
              </a:p>
            </p:txBody>
          </p:sp>
          <p:sp>
            <p:nvSpPr>
              <p:cNvPr id="63" name="Line 70"/>
              <p:cNvSpPr>
                <a:spLocks noChangeShapeType="1"/>
              </p:cNvSpPr>
              <p:nvPr/>
            </p:nvSpPr>
            <p:spPr bwMode="auto">
              <a:xfrm>
                <a:off x="4176" y="1536"/>
                <a:ext cx="816" cy="1104"/>
              </a:xfrm>
              <a:prstGeom prst="line">
                <a:avLst/>
              </a:prstGeom>
              <a:noFill/>
              <a:ln w="28575">
                <a:solidFill>
                  <a:srgbClr val="FF0066"/>
                </a:solidFill>
                <a:prstDash val="dash"/>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dirty="0" smtClean="0">
                  <a:solidFill>
                    <a:prstClr val="black"/>
                  </a:solidFill>
                  <a:latin typeface="Arial" panose="020B0604020202020204" pitchFamily="34" charset="0"/>
                </a:endParaRPr>
              </a:p>
            </p:txBody>
          </p:sp>
          <p:sp>
            <p:nvSpPr>
              <p:cNvPr id="64" name="Freeform 71"/>
              <p:cNvSpPr>
                <a:spLocks/>
              </p:cNvSpPr>
              <p:nvPr/>
            </p:nvSpPr>
            <p:spPr bwMode="auto">
              <a:xfrm>
                <a:off x="4241" y="1512"/>
                <a:ext cx="1194" cy="1006"/>
              </a:xfrm>
              <a:custGeom>
                <a:avLst/>
                <a:gdLst>
                  <a:gd name="T0" fmla="*/ 0 w 1194"/>
                  <a:gd name="T1" fmla="*/ 0 h 1006"/>
                  <a:gd name="T2" fmla="*/ 148 w 1194"/>
                  <a:gd name="T3" fmla="*/ 39 h 1006"/>
                  <a:gd name="T4" fmla="*/ 187 w 1194"/>
                  <a:gd name="T5" fmla="*/ 156 h 1006"/>
                  <a:gd name="T6" fmla="*/ 226 w 1194"/>
                  <a:gd name="T7" fmla="*/ 164 h 1006"/>
                  <a:gd name="T8" fmla="*/ 343 w 1194"/>
                  <a:gd name="T9" fmla="*/ 210 h 1006"/>
                  <a:gd name="T10" fmla="*/ 366 w 1194"/>
                  <a:gd name="T11" fmla="*/ 257 h 1006"/>
                  <a:gd name="T12" fmla="*/ 421 w 1194"/>
                  <a:gd name="T13" fmla="*/ 366 h 1006"/>
                  <a:gd name="T14" fmla="*/ 468 w 1194"/>
                  <a:gd name="T15" fmla="*/ 374 h 1006"/>
                  <a:gd name="T16" fmla="*/ 515 w 1194"/>
                  <a:gd name="T17" fmla="*/ 390 h 1006"/>
                  <a:gd name="T18" fmla="*/ 538 w 1194"/>
                  <a:gd name="T19" fmla="*/ 397 h 1006"/>
                  <a:gd name="T20" fmla="*/ 608 w 1194"/>
                  <a:gd name="T21" fmla="*/ 444 h 1006"/>
                  <a:gd name="T22" fmla="*/ 647 w 1194"/>
                  <a:gd name="T23" fmla="*/ 483 h 1006"/>
                  <a:gd name="T24" fmla="*/ 694 w 1194"/>
                  <a:gd name="T25" fmla="*/ 553 h 1006"/>
                  <a:gd name="T26" fmla="*/ 709 w 1194"/>
                  <a:gd name="T27" fmla="*/ 639 h 1006"/>
                  <a:gd name="T28" fmla="*/ 733 w 1194"/>
                  <a:gd name="T29" fmla="*/ 647 h 1006"/>
                  <a:gd name="T30" fmla="*/ 818 w 1194"/>
                  <a:gd name="T31" fmla="*/ 654 h 1006"/>
                  <a:gd name="T32" fmla="*/ 857 w 1194"/>
                  <a:gd name="T33" fmla="*/ 662 h 1006"/>
                  <a:gd name="T34" fmla="*/ 904 w 1194"/>
                  <a:gd name="T35" fmla="*/ 678 h 1006"/>
                  <a:gd name="T36" fmla="*/ 990 w 1194"/>
                  <a:gd name="T37" fmla="*/ 756 h 1006"/>
                  <a:gd name="T38" fmla="*/ 1044 w 1194"/>
                  <a:gd name="T39" fmla="*/ 896 h 1006"/>
                  <a:gd name="T40" fmla="*/ 1115 w 1194"/>
                  <a:gd name="T41" fmla="*/ 935 h 1006"/>
                  <a:gd name="T42" fmla="*/ 1138 w 1194"/>
                  <a:gd name="T43" fmla="*/ 951 h 1006"/>
                  <a:gd name="T44" fmla="*/ 1154 w 1194"/>
                  <a:gd name="T45" fmla="*/ 974 h 1006"/>
                  <a:gd name="T46" fmla="*/ 1185 w 1194"/>
                  <a:gd name="T47" fmla="*/ 997 h 10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4" h="1006">
                    <a:moveTo>
                      <a:pt x="0" y="0"/>
                    </a:moveTo>
                    <a:cubicBezTo>
                      <a:pt x="59" y="6"/>
                      <a:pt x="101" y="6"/>
                      <a:pt x="148" y="39"/>
                    </a:cubicBezTo>
                    <a:cubicBezTo>
                      <a:pt x="155" y="58"/>
                      <a:pt x="175" y="149"/>
                      <a:pt x="187" y="156"/>
                    </a:cubicBezTo>
                    <a:cubicBezTo>
                      <a:pt x="198" y="163"/>
                      <a:pt x="213" y="161"/>
                      <a:pt x="226" y="164"/>
                    </a:cubicBezTo>
                    <a:cubicBezTo>
                      <a:pt x="267" y="174"/>
                      <a:pt x="308" y="187"/>
                      <a:pt x="343" y="210"/>
                    </a:cubicBezTo>
                    <a:cubicBezTo>
                      <a:pt x="372" y="296"/>
                      <a:pt x="327" y="169"/>
                      <a:pt x="366" y="257"/>
                    </a:cubicBezTo>
                    <a:cubicBezTo>
                      <a:pt x="380" y="288"/>
                      <a:pt x="381" y="353"/>
                      <a:pt x="421" y="366"/>
                    </a:cubicBezTo>
                    <a:cubicBezTo>
                      <a:pt x="436" y="371"/>
                      <a:pt x="452" y="371"/>
                      <a:pt x="468" y="374"/>
                    </a:cubicBezTo>
                    <a:cubicBezTo>
                      <a:pt x="484" y="379"/>
                      <a:pt x="499" y="385"/>
                      <a:pt x="515" y="390"/>
                    </a:cubicBezTo>
                    <a:cubicBezTo>
                      <a:pt x="523" y="393"/>
                      <a:pt x="538" y="397"/>
                      <a:pt x="538" y="397"/>
                    </a:cubicBezTo>
                    <a:cubicBezTo>
                      <a:pt x="561" y="413"/>
                      <a:pt x="585" y="428"/>
                      <a:pt x="608" y="444"/>
                    </a:cubicBezTo>
                    <a:cubicBezTo>
                      <a:pt x="651" y="505"/>
                      <a:pt x="595" y="431"/>
                      <a:pt x="647" y="483"/>
                    </a:cubicBezTo>
                    <a:cubicBezTo>
                      <a:pt x="666" y="502"/>
                      <a:pt x="679" y="531"/>
                      <a:pt x="694" y="553"/>
                    </a:cubicBezTo>
                    <a:cubicBezTo>
                      <a:pt x="703" y="581"/>
                      <a:pt x="697" y="612"/>
                      <a:pt x="709" y="639"/>
                    </a:cubicBezTo>
                    <a:cubicBezTo>
                      <a:pt x="712" y="647"/>
                      <a:pt x="725" y="646"/>
                      <a:pt x="733" y="647"/>
                    </a:cubicBezTo>
                    <a:cubicBezTo>
                      <a:pt x="761" y="651"/>
                      <a:pt x="790" y="652"/>
                      <a:pt x="818" y="654"/>
                    </a:cubicBezTo>
                    <a:cubicBezTo>
                      <a:pt x="831" y="657"/>
                      <a:pt x="844" y="658"/>
                      <a:pt x="857" y="662"/>
                    </a:cubicBezTo>
                    <a:cubicBezTo>
                      <a:pt x="873" y="666"/>
                      <a:pt x="904" y="678"/>
                      <a:pt x="904" y="678"/>
                    </a:cubicBezTo>
                    <a:cubicBezTo>
                      <a:pt x="927" y="711"/>
                      <a:pt x="962" y="728"/>
                      <a:pt x="990" y="756"/>
                    </a:cubicBezTo>
                    <a:cubicBezTo>
                      <a:pt x="1007" y="804"/>
                      <a:pt x="1029" y="847"/>
                      <a:pt x="1044" y="896"/>
                    </a:cubicBezTo>
                    <a:cubicBezTo>
                      <a:pt x="1052" y="922"/>
                      <a:pt x="1115" y="935"/>
                      <a:pt x="1115" y="935"/>
                    </a:cubicBezTo>
                    <a:cubicBezTo>
                      <a:pt x="1123" y="940"/>
                      <a:pt x="1131" y="944"/>
                      <a:pt x="1138" y="951"/>
                    </a:cubicBezTo>
                    <a:cubicBezTo>
                      <a:pt x="1145" y="958"/>
                      <a:pt x="1147" y="968"/>
                      <a:pt x="1154" y="974"/>
                    </a:cubicBezTo>
                    <a:cubicBezTo>
                      <a:pt x="1194" y="1006"/>
                      <a:pt x="1165" y="959"/>
                      <a:pt x="1185" y="997"/>
                    </a:cubicBezTo>
                  </a:path>
                </a:pathLst>
              </a:custGeom>
              <a:noFill/>
              <a:ln w="28575" cap="flat" cmpd="sng">
                <a:solidFill>
                  <a:srgbClr val="FF0066"/>
                </a:solidFill>
                <a:prstDash val="solid"/>
                <a:round/>
                <a:headEnd/>
                <a:tailEnd/>
              </a:ln>
              <a:effectLst>
                <a:outerShdw dist="35921" dir="2700000" algn="ctr" rotWithShape="0">
                  <a:srgbClr val="808080"/>
                </a:outerShdw>
              </a:effectLst>
              <a:extLst>
                <a:ext uri="{909E8E84-426E-40DD-AFC4-6F175D3DCCD1}">
                  <a14:hiddenFill xmlns:a14="http://schemas.microsoft.com/office/drawing/2010/main">
                    <a:solidFill>
                      <a:srgbClr val="CCFFCC"/>
                    </a:solidFill>
                  </a14:hiddenFill>
                </a:ext>
              </a:extLst>
            </p:spPr>
            <p:txBody>
              <a:bodyPr wrap="none" anchor="ctr"/>
              <a:lstStyle/>
              <a:p>
                <a:pPr eaLnBrk="0" fontAlgn="base" hangingPunct="0">
                  <a:spcBef>
                    <a:spcPct val="0"/>
                  </a:spcBef>
                  <a:spcAft>
                    <a:spcPct val="0"/>
                  </a:spcAft>
                </a:pPr>
                <a:endParaRPr lang="ja-JP" altLang="en-US" dirty="0" smtClean="0">
                  <a:solidFill>
                    <a:prstClr val="black"/>
                  </a:solidFill>
                  <a:latin typeface="Arial" panose="020B0604020202020204" pitchFamily="34" charset="0"/>
                </a:endParaRPr>
              </a:p>
            </p:txBody>
          </p:sp>
        </p:grpSp>
        <p:pic>
          <p:nvPicPr>
            <p:cNvPr id="57" name="Picture 72" descr="LEI_04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95" y="618"/>
              <a:ext cx="90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 name="Group 73"/>
          <p:cNvGrpSpPr>
            <a:grpSpLocks/>
          </p:cNvGrpSpPr>
          <p:nvPr/>
        </p:nvGrpSpPr>
        <p:grpSpPr bwMode="auto">
          <a:xfrm>
            <a:off x="250825" y="2636838"/>
            <a:ext cx="1225550" cy="647700"/>
            <a:chOff x="1104" y="3120"/>
            <a:chExt cx="2352" cy="1056"/>
          </a:xfrm>
        </p:grpSpPr>
        <p:grpSp>
          <p:nvGrpSpPr>
            <p:cNvPr id="66" name="Group 74"/>
            <p:cNvGrpSpPr>
              <a:grpSpLocks/>
            </p:cNvGrpSpPr>
            <p:nvPr/>
          </p:nvGrpSpPr>
          <p:grpSpPr bwMode="auto">
            <a:xfrm flipH="1">
              <a:off x="2208" y="3552"/>
              <a:ext cx="1248" cy="624"/>
              <a:chOff x="4371" y="915"/>
              <a:chExt cx="906" cy="478"/>
            </a:xfrm>
          </p:grpSpPr>
          <p:sp>
            <p:nvSpPr>
              <p:cNvPr id="68" name="Freeform 75"/>
              <p:cNvSpPr>
                <a:spLocks/>
              </p:cNvSpPr>
              <p:nvPr/>
            </p:nvSpPr>
            <p:spPr bwMode="auto">
              <a:xfrm>
                <a:off x="4423" y="1221"/>
                <a:ext cx="853" cy="126"/>
              </a:xfrm>
              <a:custGeom>
                <a:avLst/>
                <a:gdLst>
                  <a:gd name="T0" fmla="*/ 1 w 5973"/>
                  <a:gd name="T1" fmla="*/ 0 h 881"/>
                  <a:gd name="T2" fmla="*/ 1 w 5973"/>
                  <a:gd name="T3" fmla="*/ 0 h 881"/>
                  <a:gd name="T4" fmla="*/ 2 w 5973"/>
                  <a:gd name="T5" fmla="*/ 0 h 881"/>
                  <a:gd name="T6" fmla="*/ 2 w 5973"/>
                  <a:gd name="T7" fmla="*/ 0 h 881"/>
                  <a:gd name="T8" fmla="*/ 2 w 5973"/>
                  <a:gd name="T9" fmla="*/ 0 h 881"/>
                  <a:gd name="T10" fmla="*/ 2 w 5973"/>
                  <a:gd name="T11" fmla="*/ 0 h 881"/>
                  <a:gd name="T12" fmla="*/ 2 w 5973"/>
                  <a:gd name="T13" fmla="*/ 0 h 881"/>
                  <a:gd name="T14" fmla="*/ 2 w 5973"/>
                  <a:gd name="T15" fmla="*/ 0 h 881"/>
                  <a:gd name="T16" fmla="*/ 2 w 5973"/>
                  <a:gd name="T17" fmla="*/ 0 h 881"/>
                  <a:gd name="T18" fmla="*/ 2 w 5973"/>
                  <a:gd name="T19" fmla="*/ 0 h 881"/>
                  <a:gd name="T20" fmla="*/ 0 w 5973"/>
                  <a:gd name="T21" fmla="*/ 0 h 881"/>
                  <a:gd name="T22" fmla="*/ 0 w 5973"/>
                  <a:gd name="T23" fmla="*/ 0 h 881"/>
                  <a:gd name="T24" fmla="*/ 0 w 5973"/>
                  <a:gd name="T25" fmla="*/ 0 h 881"/>
                  <a:gd name="T26" fmla="*/ 0 w 5973"/>
                  <a:gd name="T27" fmla="*/ 0 h 881"/>
                  <a:gd name="T28" fmla="*/ 1 w 5973"/>
                  <a:gd name="T29" fmla="*/ 0 h 881"/>
                  <a:gd name="T30" fmla="*/ 1 w 5973"/>
                  <a:gd name="T31" fmla="*/ 0 h 881"/>
                  <a:gd name="T32" fmla="*/ 1 w 5973"/>
                  <a:gd name="T33" fmla="*/ 0 h 881"/>
                  <a:gd name="T34" fmla="*/ 1 w 5973"/>
                  <a:gd name="T35" fmla="*/ 0 h 881"/>
                  <a:gd name="T36" fmla="*/ 1 w 5973"/>
                  <a:gd name="T37" fmla="*/ 0 h 8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73" h="881">
                    <a:moveTo>
                      <a:pt x="2981" y="698"/>
                    </a:moveTo>
                    <a:lnTo>
                      <a:pt x="2981" y="508"/>
                    </a:lnTo>
                    <a:lnTo>
                      <a:pt x="3646" y="508"/>
                    </a:lnTo>
                    <a:lnTo>
                      <a:pt x="3646" y="606"/>
                    </a:lnTo>
                    <a:lnTo>
                      <a:pt x="5921" y="606"/>
                    </a:lnTo>
                    <a:lnTo>
                      <a:pt x="5921" y="765"/>
                    </a:lnTo>
                    <a:lnTo>
                      <a:pt x="5973" y="765"/>
                    </a:lnTo>
                    <a:lnTo>
                      <a:pt x="5973" y="385"/>
                    </a:lnTo>
                    <a:lnTo>
                      <a:pt x="5880" y="385"/>
                    </a:lnTo>
                    <a:lnTo>
                      <a:pt x="5880" y="0"/>
                    </a:lnTo>
                    <a:lnTo>
                      <a:pt x="12" y="0"/>
                    </a:lnTo>
                    <a:lnTo>
                      <a:pt x="0" y="790"/>
                    </a:lnTo>
                    <a:lnTo>
                      <a:pt x="88" y="881"/>
                    </a:lnTo>
                    <a:lnTo>
                      <a:pt x="711" y="881"/>
                    </a:lnTo>
                    <a:lnTo>
                      <a:pt x="1365" y="196"/>
                    </a:lnTo>
                    <a:lnTo>
                      <a:pt x="1680" y="526"/>
                    </a:lnTo>
                    <a:lnTo>
                      <a:pt x="1995" y="526"/>
                    </a:lnTo>
                    <a:lnTo>
                      <a:pt x="1995" y="698"/>
                    </a:lnTo>
                    <a:lnTo>
                      <a:pt x="2981" y="6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69" name="Freeform 76"/>
              <p:cNvSpPr>
                <a:spLocks/>
              </p:cNvSpPr>
              <p:nvPr/>
            </p:nvSpPr>
            <p:spPr bwMode="auto">
              <a:xfrm>
                <a:off x="4385" y="954"/>
                <a:ext cx="301" cy="374"/>
              </a:xfrm>
              <a:custGeom>
                <a:avLst/>
                <a:gdLst>
                  <a:gd name="T0" fmla="*/ 0 w 2103"/>
                  <a:gd name="T1" fmla="*/ 0 h 2616"/>
                  <a:gd name="T2" fmla="*/ 0 w 2103"/>
                  <a:gd name="T3" fmla="*/ 0 h 2616"/>
                  <a:gd name="T4" fmla="*/ 0 w 2103"/>
                  <a:gd name="T5" fmla="*/ 0 h 2616"/>
                  <a:gd name="T6" fmla="*/ 0 w 2103"/>
                  <a:gd name="T7" fmla="*/ 1 h 2616"/>
                  <a:gd name="T8" fmla="*/ 0 w 2103"/>
                  <a:gd name="T9" fmla="*/ 1 h 2616"/>
                  <a:gd name="T10" fmla="*/ 0 w 2103"/>
                  <a:gd name="T11" fmla="*/ 1 h 2616"/>
                  <a:gd name="T12" fmla="*/ 0 w 2103"/>
                  <a:gd name="T13" fmla="*/ 1 h 2616"/>
                  <a:gd name="T14" fmla="*/ 0 w 2103"/>
                  <a:gd name="T15" fmla="*/ 1 h 2616"/>
                  <a:gd name="T16" fmla="*/ 0 w 2103"/>
                  <a:gd name="T17" fmla="*/ 1 h 2616"/>
                  <a:gd name="T18" fmla="*/ 0 w 2103"/>
                  <a:gd name="T19" fmla="*/ 1 h 2616"/>
                  <a:gd name="T20" fmla="*/ 0 w 2103"/>
                  <a:gd name="T21" fmla="*/ 1 h 2616"/>
                  <a:gd name="T22" fmla="*/ 0 w 2103"/>
                  <a:gd name="T23" fmla="*/ 1 h 2616"/>
                  <a:gd name="T24" fmla="*/ 0 w 2103"/>
                  <a:gd name="T25" fmla="*/ 1 h 2616"/>
                  <a:gd name="T26" fmla="*/ 0 w 2103"/>
                  <a:gd name="T27" fmla="*/ 1 h 2616"/>
                  <a:gd name="T28" fmla="*/ 0 w 2103"/>
                  <a:gd name="T29" fmla="*/ 1 h 2616"/>
                  <a:gd name="T30" fmla="*/ 0 w 2103"/>
                  <a:gd name="T31" fmla="*/ 1 h 2616"/>
                  <a:gd name="T32" fmla="*/ 0 w 2103"/>
                  <a:gd name="T33" fmla="*/ 1 h 2616"/>
                  <a:gd name="T34" fmla="*/ 0 w 2103"/>
                  <a:gd name="T35" fmla="*/ 1 h 2616"/>
                  <a:gd name="T36" fmla="*/ 0 w 2103"/>
                  <a:gd name="T37" fmla="*/ 1 h 2616"/>
                  <a:gd name="T38" fmla="*/ 1 w 2103"/>
                  <a:gd name="T39" fmla="*/ 1 h 2616"/>
                  <a:gd name="T40" fmla="*/ 1 w 2103"/>
                  <a:gd name="T41" fmla="*/ 1 h 2616"/>
                  <a:gd name="T42" fmla="*/ 1 w 2103"/>
                  <a:gd name="T43" fmla="*/ 0 h 2616"/>
                  <a:gd name="T44" fmla="*/ 0 w 2103"/>
                  <a:gd name="T45" fmla="*/ 0 h 2616"/>
                  <a:gd name="T46" fmla="*/ 0 w 2103"/>
                  <a:gd name="T47" fmla="*/ 0 h 2616"/>
                  <a:gd name="T48" fmla="*/ 0 w 2103"/>
                  <a:gd name="T49" fmla="*/ 0 h 2616"/>
                  <a:gd name="T50" fmla="*/ 0 w 2103"/>
                  <a:gd name="T51" fmla="*/ 0 h 2616"/>
                  <a:gd name="T52" fmla="*/ 0 w 2103"/>
                  <a:gd name="T53" fmla="*/ 0 h 2616"/>
                  <a:gd name="T54" fmla="*/ 0 w 2103"/>
                  <a:gd name="T55" fmla="*/ 0 h 2616"/>
                  <a:gd name="T56" fmla="*/ 0 w 2103"/>
                  <a:gd name="T57" fmla="*/ 0 h 2616"/>
                  <a:gd name="T58" fmla="*/ 0 w 2103"/>
                  <a:gd name="T59" fmla="*/ 0 h 2616"/>
                  <a:gd name="T60" fmla="*/ 0 w 2103"/>
                  <a:gd name="T61" fmla="*/ 0 h 2616"/>
                  <a:gd name="T62" fmla="*/ 0 w 2103"/>
                  <a:gd name="T63" fmla="*/ 0 h 2616"/>
                  <a:gd name="T64" fmla="*/ 0 w 2103"/>
                  <a:gd name="T65" fmla="*/ 0 h 2616"/>
                  <a:gd name="T66" fmla="*/ 0 w 2103"/>
                  <a:gd name="T67" fmla="*/ 0 h 2616"/>
                  <a:gd name="T68" fmla="*/ 0 w 2103"/>
                  <a:gd name="T69" fmla="*/ 0 h 2616"/>
                  <a:gd name="T70" fmla="*/ 0 w 2103"/>
                  <a:gd name="T71" fmla="*/ 0 h 26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03" h="2616">
                    <a:moveTo>
                      <a:pt x="333" y="662"/>
                    </a:moveTo>
                    <a:lnTo>
                      <a:pt x="116" y="1079"/>
                    </a:lnTo>
                    <a:lnTo>
                      <a:pt x="99" y="1107"/>
                    </a:lnTo>
                    <a:lnTo>
                      <a:pt x="85" y="1133"/>
                    </a:lnTo>
                    <a:lnTo>
                      <a:pt x="72" y="1157"/>
                    </a:lnTo>
                    <a:lnTo>
                      <a:pt x="62" y="1179"/>
                    </a:lnTo>
                    <a:lnTo>
                      <a:pt x="51" y="1198"/>
                    </a:lnTo>
                    <a:lnTo>
                      <a:pt x="42" y="1215"/>
                    </a:lnTo>
                    <a:lnTo>
                      <a:pt x="35" y="1229"/>
                    </a:lnTo>
                    <a:lnTo>
                      <a:pt x="31" y="1242"/>
                    </a:lnTo>
                    <a:lnTo>
                      <a:pt x="22" y="1256"/>
                    </a:lnTo>
                    <a:lnTo>
                      <a:pt x="16" y="1272"/>
                    </a:lnTo>
                    <a:lnTo>
                      <a:pt x="10" y="1285"/>
                    </a:lnTo>
                    <a:lnTo>
                      <a:pt x="7" y="1299"/>
                    </a:lnTo>
                    <a:lnTo>
                      <a:pt x="3" y="1310"/>
                    </a:lnTo>
                    <a:lnTo>
                      <a:pt x="1" y="1322"/>
                    </a:lnTo>
                    <a:lnTo>
                      <a:pt x="0" y="1343"/>
                    </a:lnTo>
                    <a:lnTo>
                      <a:pt x="0" y="2616"/>
                    </a:lnTo>
                    <a:lnTo>
                      <a:pt x="816" y="2616"/>
                    </a:lnTo>
                    <a:lnTo>
                      <a:pt x="833" y="2581"/>
                    </a:lnTo>
                    <a:lnTo>
                      <a:pt x="852" y="2549"/>
                    </a:lnTo>
                    <a:lnTo>
                      <a:pt x="886" y="2486"/>
                    </a:lnTo>
                    <a:lnTo>
                      <a:pt x="919" y="2427"/>
                    </a:lnTo>
                    <a:lnTo>
                      <a:pt x="950" y="2372"/>
                    </a:lnTo>
                    <a:lnTo>
                      <a:pt x="979" y="2319"/>
                    </a:lnTo>
                    <a:lnTo>
                      <a:pt x="1005" y="2271"/>
                    </a:lnTo>
                    <a:lnTo>
                      <a:pt x="1031" y="2225"/>
                    </a:lnTo>
                    <a:lnTo>
                      <a:pt x="1056" y="2184"/>
                    </a:lnTo>
                    <a:lnTo>
                      <a:pt x="1076" y="2144"/>
                    </a:lnTo>
                    <a:lnTo>
                      <a:pt x="1096" y="2110"/>
                    </a:lnTo>
                    <a:lnTo>
                      <a:pt x="1114" y="2077"/>
                    </a:lnTo>
                    <a:lnTo>
                      <a:pt x="1131" y="2049"/>
                    </a:lnTo>
                    <a:lnTo>
                      <a:pt x="1145" y="2024"/>
                    </a:lnTo>
                    <a:lnTo>
                      <a:pt x="1158" y="2002"/>
                    </a:lnTo>
                    <a:lnTo>
                      <a:pt x="1169" y="1984"/>
                    </a:lnTo>
                    <a:lnTo>
                      <a:pt x="1173" y="1976"/>
                    </a:lnTo>
                    <a:lnTo>
                      <a:pt x="1178" y="1971"/>
                    </a:lnTo>
                    <a:lnTo>
                      <a:pt x="1192" y="1951"/>
                    </a:lnTo>
                    <a:lnTo>
                      <a:pt x="1210" y="1937"/>
                    </a:lnTo>
                    <a:lnTo>
                      <a:pt x="1219" y="1932"/>
                    </a:lnTo>
                    <a:lnTo>
                      <a:pt x="1230" y="1929"/>
                    </a:lnTo>
                    <a:lnTo>
                      <a:pt x="1252" y="1927"/>
                    </a:lnTo>
                    <a:lnTo>
                      <a:pt x="2103" y="1927"/>
                    </a:lnTo>
                    <a:lnTo>
                      <a:pt x="2103" y="0"/>
                    </a:lnTo>
                    <a:lnTo>
                      <a:pt x="756" y="0"/>
                    </a:lnTo>
                    <a:lnTo>
                      <a:pt x="741" y="1"/>
                    </a:lnTo>
                    <a:lnTo>
                      <a:pt x="733" y="2"/>
                    </a:lnTo>
                    <a:lnTo>
                      <a:pt x="727" y="5"/>
                    </a:lnTo>
                    <a:lnTo>
                      <a:pt x="712" y="13"/>
                    </a:lnTo>
                    <a:lnTo>
                      <a:pt x="704" y="18"/>
                    </a:lnTo>
                    <a:lnTo>
                      <a:pt x="698" y="24"/>
                    </a:lnTo>
                    <a:lnTo>
                      <a:pt x="689" y="30"/>
                    </a:lnTo>
                    <a:lnTo>
                      <a:pt x="682" y="38"/>
                    </a:lnTo>
                    <a:lnTo>
                      <a:pt x="667" y="56"/>
                    </a:lnTo>
                    <a:lnTo>
                      <a:pt x="652" y="77"/>
                    </a:lnTo>
                    <a:lnTo>
                      <a:pt x="637" y="102"/>
                    </a:lnTo>
                    <a:lnTo>
                      <a:pt x="624" y="121"/>
                    </a:lnTo>
                    <a:lnTo>
                      <a:pt x="611" y="143"/>
                    </a:lnTo>
                    <a:lnTo>
                      <a:pt x="596" y="167"/>
                    </a:lnTo>
                    <a:lnTo>
                      <a:pt x="583" y="193"/>
                    </a:lnTo>
                    <a:lnTo>
                      <a:pt x="565" y="221"/>
                    </a:lnTo>
                    <a:lnTo>
                      <a:pt x="549" y="252"/>
                    </a:lnTo>
                    <a:lnTo>
                      <a:pt x="531" y="284"/>
                    </a:lnTo>
                    <a:lnTo>
                      <a:pt x="514" y="319"/>
                    </a:lnTo>
                    <a:lnTo>
                      <a:pt x="494" y="354"/>
                    </a:lnTo>
                    <a:lnTo>
                      <a:pt x="474" y="392"/>
                    </a:lnTo>
                    <a:lnTo>
                      <a:pt x="451" y="431"/>
                    </a:lnTo>
                    <a:lnTo>
                      <a:pt x="430" y="473"/>
                    </a:lnTo>
                    <a:lnTo>
                      <a:pt x="406" y="517"/>
                    </a:lnTo>
                    <a:lnTo>
                      <a:pt x="383" y="563"/>
                    </a:lnTo>
                    <a:lnTo>
                      <a:pt x="357" y="611"/>
                    </a:lnTo>
                    <a:lnTo>
                      <a:pt x="333" y="662"/>
                    </a:lnTo>
                    <a:close/>
                  </a:path>
                </a:pathLst>
              </a:custGeom>
              <a:solidFill>
                <a:srgbClr val="738C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70" name="Rectangle 77"/>
              <p:cNvSpPr>
                <a:spLocks noChangeArrowheads="1"/>
              </p:cNvSpPr>
              <p:nvPr/>
            </p:nvSpPr>
            <p:spPr bwMode="auto">
              <a:xfrm>
                <a:off x="4693" y="915"/>
                <a:ext cx="584" cy="313"/>
              </a:xfrm>
              <a:prstGeom prst="rect">
                <a:avLst/>
              </a:prstGeom>
              <a:solidFill>
                <a:srgbClr val="E3E3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endParaRPr>
              </a:p>
            </p:txBody>
          </p:sp>
          <p:sp>
            <p:nvSpPr>
              <p:cNvPr id="71" name="Line 78"/>
              <p:cNvSpPr>
                <a:spLocks noChangeShapeType="1"/>
              </p:cNvSpPr>
              <p:nvPr/>
            </p:nvSpPr>
            <p:spPr bwMode="auto">
              <a:xfrm flipH="1">
                <a:off x="4694" y="923"/>
                <a:ext cx="582" cy="1"/>
              </a:xfrm>
              <a:prstGeom prst="line">
                <a:avLst/>
              </a:prstGeom>
              <a:noFill/>
              <a:ln w="3175">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72" name="Line 79"/>
              <p:cNvSpPr>
                <a:spLocks noChangeShapeType="1"/>
              </p:cNvSpPr>
              <p:nvPr/>
            </p:nvSpPr>
            <p:spPr bwMode="auto">
              <a:xfrm flipH="1">
                <a:off x="4695" y="1221"/>
                <a:ext cx="581" cy="1"/>
              </a:xfrm>
              <a:prstGeom prst="line">
                <a:avLst/>
              </a:prstGeom>
              <a:noFill/>
              <a:ln w="3175">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73" name="Line 80"/>
              <p:cNvSpPr>
                <a:spLocks noChangeShapeType="1"/>
              </p:cNvSpPr>
              <p:nvPr/>
            </p:nvSpPr>
            <p:spPr bwMode="auto">
              <a:xfrm flipV="1">
                <a:off x="4701" y="924"/>
                <a:ext cx="1" cy="296"/>
              </a:xfrm>
              <a:prstGeom prst="line">
                <a:avLst/>
              </a:prstGeom>
              <a:noFill/>
              <a:ln w="3175">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74" name="Line 81"/>
              <p:cNvSpPr>
                <a:spLocks noChangeShapeType="1"/>
              </p:cNvSpPr>
              <p:nvPr/>
            </p:nvSpPr>
            <p:spPr bwMode="auto">
              <a:xfrm flipV="1">
                <a:off x="5268" y="924"/>
                <a:ext cx="1" cy="296"/>
              </a:xfrm>
              <a:prstGeom prst="line">
                <a:avLst/>
              </a:prstGeom>
              <a:noFill/>
              <a:ln w="3175">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75" name="Line 82"/>
              <p:cNvSpPr>
                <a:spLocks noChangeShapeType="1"/>
              </p:cNvSpPr>
              <p:nvPr/>
            </p:nvSpPr>
            <p:spPr bwMode="auto">
              <a:xfrm flipH="1">
                <a:off x="4702" y="933"/>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76" name="Line 83"/>
              <p:cNvSpPr>
                <a:spLocks noChangeShapeType="1"/>
              </p:cNvSpPr>
              <p:nvPr/>
            </p:nvSpPr>
            <p:spPr bwMode="auto">
              <a:xfrm flipH="1">
                <a:off x="4702" y="943"/>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77" name="Line 84"/>
              <p:cNvSpPr>
                <a:spLocks noChangeShapeType="1"/>
              </p:cNvSpPr>
              <p:nvPr/>
            </p:nvSpPr>
            <p:spPr bwMode="auto">
              <a:xfrm flipH="1">
                <a:off x="4702" y="952"/>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78" name="Line 85"/>
              <p:cNvSpPr>
                <a:spLocks noChangeShapeType="1"/>
              </p:cNvSpPr>
              <p:nvPr/>
            </p:nvSpPr>
            <p:spPr bwMode="auto">
              <a:xfrm flipH="1">
                <a:off x="4702" y="962"/>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79" name="Line 86"/>
              <p:cNvSpPr>
                <a:spLocks noChangeShapeType="1"/>
              </p:cNvSpPr>
              <p:nvPr/>
            </p:nvSpPr>
            <p:spPr bwMode="auto">
              <a:xfrm flipH="1">
                <a:off x="4702" y="971"/>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80" name="Line 87"/>
              <p:cNvSpPr>
                <a:spLocks noChangeShapeType="1"/>
              </p:cNvSpPr>
              <p:nvPr/>
            </p:nvSpPr>
            <p:spPr bwMode="auto">
              <a:xfrm flipH="1">
                <a:off x="4702" y="981"/>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81" name="Line 88"/>
              <p:cNvSpPr>
                <a:spLocks noChangeShapeType="1"/>
              </p:cNvSpPr>
              <p:nvPr/>
            </p:nvSpPr>
            <p:spPr bwMode="auto">
              <a:xfrm flipH="1">
                <a:off x="4702" y="990"/>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82" name="Line 89"/>
              <p:cNvSpPr>
                <a:spLocks noChangeShapeType="1"/>
              </p:cNvSpPr>
              <p:nvPr/>
            </p:nvSpPr>
            <p:spPr bwMode="auto">
              <a:xfrm flipH="1">
                <a:off x="4702" y="1000"/>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83" name="Line 90"/>
              <p:cNvSpPr>
                <a:spLocks noChangeShapeType="1"/>
              </p:cNvSpPr>
              <p:nvPr/>
            </p:nvSpPr>
            <p:spPr bwMode="auto">
              <a:xfrm flipH="1">
                <a:off x="4702" y="1009"/>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84" name="Line 91"/>
              <p:cNvSpPr>
                <a:spLocks noChangeShapeType="1"/>
              </p:cNvSpPr>
              <p:nvPr/>
            </p:nvSpPr>
            <p:spPr bwMode="auto">
              <a:xfrm flipH="1">
                <a:off x="4702" y="1019"/>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85" name="Line 92"/>
              <p:cNvSpPr>
                <a:spLocks noChangeShapeType="1"/>
              </p:cNvSpPr>
              <p:nvPr/>
            </p:nvSpPr>
            <p:spPr bwMode="auto">
              <a:xfrm flipH="1">
                <a:off x="4702" y="1028"/>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86" name="Line 93"/>
              <p:cNvSpPr>
                <a:spLocks noChangeShapeType="1"/>
              </p:cNvSpPr>
              <p:nvPr/>
            </p:nvSpPr>
            <p:spPr bwMode="auto">
              <a:xfrm flipH="1">
                <a:off x="4702" y="1038"/>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87" name="Line 94"/>
              <p:cNvSpPr>
                <a:spLocks noChangeShapeType="1"/>
              </p:cNvSpPr>
              <p:nvPr/>
            </p:nvSpPr>
            <p:spPr bwMode="auto">
              <a:xfrm flipH="1">
                <a:off x="4702" y="1048"/>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88" name="Line 95"/>
              <p:cNvSpPr>
                <a:spLocks noChangeShapeType="1"/>
              </p:cNvSpPr>
              <p:nvPr/>
            </p:nvSpPr>
            <p:spPr bwMode="auto">
              <a:xfrm flipH="1">
                <a:off x="4702" y="1057"/>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89" name="Line 96"/>
              <p:cNvSpPr>
                <a:spLocks noChangeShapeType="1"/>
              </p:cNvSpPr>
              <p:nvPr/>
            </p:nvSpPr>
            <p:spPr bwMode="auto">
              <a:xfrm flipH="1">
                <a:off x="4702" y="1067"/>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0" name="Line 97"/>
              <p:cNvSpPr>
                <a:spLocks noChangeShapeType="1"/>
              </p:cNvSpPr>
              <p:nvPr/>
            </p:nvSpPr>
            <p:spPr bwMode="auto">
              <a:xfrm flipH="1">
                <a:off x="4702" y="1076"/>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1" name="Line 98"/>
              <p:cNvSpPr>
                <a:spLocks noChangeShapeType="1"/>
              </p:cNvSpPr>
              <p:nvPr/>
            </p:nvSpPr>
            <p:spPr bwMode="auto">
              <a:xfrm flipH="1">
                <a:off x="4702" y="1086"/>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2" name="Line 99"/>
              <p:cNvSpPr>
                <a:spLocks noChangeShapeType="1"/>
              </p:cNvSpPr>
              <p:nvPr/>
            </p:nvSpPr>
            <p:spPr bwMode="auto">
              <a:xfrm flipH="1">
                <a:off x="4702" y="1095"/>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3" name="Line 100"/>
              <p:cNvSpPr>
                <a:spLocks noChangeShapeType="1"/>
              </p:cNvSpPr>
              <p:nvPr/>
            </p:nvSpPr>
            <p:spPr bwMode="auto">
              <a:xfrm flipH="1">
                <a:off x="4702" y="1105"/>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4" name="Line 101"/>
              <p:cNvSpPr>
                <a:spLocks noChangeShapeType="1"/>
              </p:cNvSpPr>
              <p:nvPr/>
            </p:nvSpPr>
            <p:spPr bwMode="auto">
              <a:xfrm flipH="1">
                <a:off x="4702" y="1114"/>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5" name="Line 102"/>
              <p:cNvSpPr>
                <a:spLocks noChangeShapeType="1"/>
              </p:cNvSpPr>
              <p:nvPr/>
            </p:nvSpPr>
            <p:spPr bwMode="auto">
              <a:xfrm flipH="1">
                <a:off x="4702" y="1124"/>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6" name="Line 103"/>
              <p:cNvSpPr>
                <a:spLocks noChangeShapeType="1"/>
              </p:cNvSpPr>
              <p:nvPr/>
            </p:nvSpPr>
            <p:spPr bwMode="auto">
              <a:xfrm flipH="1">
                <a:off x="4702" y="1134"/>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7" name="Line 104"/>
              <p:cNvSpPr>
                <a:spLocks noChangeShapeType="1"/>
              </p:cNvSpPr>
              <p:nvPr/>
            </p:nvSpPr>
            <p:spPr bwMode="auto">
              <a:xfrm flipH="1">
                <a:off x="4702" y="1143"/>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8" name="Line 105"/>
              <p:cNvSpPr>
                <a:spLocks noChangeShapeType="1"/>
              </p:cNvSpPr>
              <p:nvPr/>
            </p:nvSpPr>
            <p:spPr bwMode="auto">
              <a:xfrm flipH="1">
                <a:off x="4702" y="1153"/>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9" name="Line 106"/>
              <p:cNvSpPr>
                <a:spLocks noChangeShapeType="1"/>
              </p:cNvSpPr>
              <p:nvPr/>
            </p:nvSpPr>
            <p:spPr bwMode="auto">
              <a:xfrm flipH="1">
                <a:off x="4702" y="1162"/>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0" name="Line 107"/>
              <p:cNvSpPr>
                <a:spLocks noChangeShapeType="1"/>
              </p:cNvSpPr>
              <p:nvPr/>
            </p:nvSpPr>
            <p:spPr bwMode="auto">
              <a:xfrm flipH="1">
                <a:off x="4702" y="1172"/>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1" name="Line 108"/>
              <p:cNvSpPr>
                <a:spLocks noChangeShapeType="1"/>
              </p:cNvSpPr>
              <p:nvPr/>
            </p:nvSpPr>
            <p:spPr bwMode="auto">
              <a:xfrm flipH="1">
                <a:off x="4702" y="1181"/>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2" name="Line 109"/>
              <p:cNvSpPr>
                <a:spLocks noChangeShapeType="1"/>
              </p:cNvSpPr>
              <p:nvPr/>
            </p:nvSpPr>
            <p:spPr bwMode="auto">
              <a:xfrm flipH="1">
                <a:off x="4702" y="1191"/>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3" name="Line 110"/>
              <p:cNvSpPr>
                <a:spLocks noChangeShapeType="1"/>
              </p:cNvSpPr>
              <p:nvPr/>
            </p:nvSpPr>
            <p:spPr bwMode="auto">
              <a:xfrm flipH="1">
                <a:off x="4702" y="1200"/>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4" name="Line 111"/>
              <p:cNvSpPr>
                <a:spLocks noChangeShapeType="1"/>
              </p:cNvSpPr>
              <p:nvPr/>
            </p:nvSpPr>
            <p:spPr bwMode="auto">
              <a:xfrm flipH="1">
                <a:off x="4702" y="1210"/>
                <a:ext cx="566" cy="1"/>
              </a:xfrm>
              <a:prstGeom prst="line">
                <a:avLst/>
              </a:prstGeom>
              <a:noFill/>
              <a:ln w="1588">
                <a:solidFill>
                  <a:srgbClr val="94949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5" name="Freeform 112"/>
              <p:cNvSpPr>
                <a:spLocks/>
              </p:cNvSpPr>
              <p:nvPr/>
            </p:nvSpPr>
            <p:spPr bwMode="auto">
              <a:xfrm>
                <a:off x="4998" y="1229"/>
                <a:ext cx="211" cy="77"/>
              </a:xfrm>
              <a:custGeom>
                <a:avLst/>
                <a:gdLst>
                  <a:gd name="T0" fmla="*/ 0 w 1476"/>
                  <a:gd name="T1" fmla="*/ 0 h 539"/>
                  <a:gd name="T2" fmla="*/ 0 w 1476"/>
                  <a:gd name="T3" fmla="*/ 0 h 539"/>
                  <a:gd name="T4" fmla="*/ 0 w 1476"/>
                  <a:gd name="T5" fmla="*/ 0 h 539"/>
                  <a:gd name="T6" fmla="*/ 1 w 1476"/>
                  <a:gd name="T7" fmla="*/ 0 h 539"/>
                  <a:gd name="T8" fmla="*/ 1 w 1476"/>
                  <a:gd name="T9" fmla="*/ 0 h 539"/>
                  <a:gd name="T10" fmla="*/ 1 w 1476"/>
                  <a:gd name="T11" fmla="*/ 0 h 539"/>
                  <a:gd name="T12" fmla="*/ 1 w 1476"/>
                  <a:gd name="T13" fmla="*/ 0 h 539"/>
                  <a:gd name="T14" fmla="*/ 1 w 1476"/>
                  <a:gd name="T15" fmla="*/ 0 h 539"/>
                  <a:gd name="T16" fmla="*/ 1 w 1476"/>
                  <a:gd name="T17" fmla="*/ 0 h 539"/>
                  <a:gd name="T18" fmla="*/ 1 w 1476"/>
                  <a:gd name="T19" fmla="*/ 0 h 539"/>
                  <a:gd name="T20" fmla="*/ 1 w 1476"/>
                  <a:gd name="T21" fmla="*/ 0 h 539"/>
                  <a:gd name="T22" fmla="*/ 1 w 1476"/>
                  <a:gd name="T23" fmla="*/ 0 h 539"/>
                  <a:gd name="T24" fmla="*/ 1 w 1476"/>
                  <a:gd name="T25" fmla="*/ 0 h 539"/>
                  <a:gd name="T26" fmla="*/ 1 w 1476"/>
                  <a:gd name="T27" fmla="*/ 0 h 539"/>
                  <a:gd name="T28" fmla="*/ 1 w 1476"/>
                  <a:gd name="T29" fmla="*/ 0 h 539"/>
                  <a:gd name="T30" fmla="*/ 1 w 1476"/>
                  <a:gd name="T31" fmla="*/ 0 h 539"/>
                  <a:gd name="T32" fmla="*/ 1 w 1476"/>
                  <a:gd name="T33" fmla="*/ 0 h 539"/>
                  <a:gd name="T34" fmla="*/ 1 w 1476"/>
                  <a:gd name="T35" fmla="*/ 0 h 539"/>
                  <a:gd name="T36" fmla="*/ 1 w 1476"/>
                  <a:gd name="T37" fmla="*/ 0 h 539"/>
                  <a:gd name="T38" fmla="*/ 1 w 1476"/>
                  <a:gd name="T39" fmla="*/ 0 h 539"/>
                  <a:gd name="T40" fmla="*/ 1 w 1476"/>
                  <a:gd name="T41" fmla="*/ 0 h 539"/>
                  <a:gd name="T42" fmla="*/ 1 w 1476"/>
                  <a:gd name="T43" fmla="*/ 0 h 539"/>
                  <a:gd name="T44" fmla="*/ 1 w 1476"/>
                  <a:gd name="T45" fmla="*/ 0 h 539"/>
                  <a:gd name="T46" fmla="*/ 1 w 1476"/>
                  <a:gd name="T47" fmla="*/ 0 h 539"/>
                  <a:gd name="T48" fmla="*/ 0 w 1476"/>
                  <a:gd name="T49" fmla="*/ 0 h 539"/>
                  <a:gd name="T50" fmla="*/ 0 w 1476"/>
                  <a:gd name="T51" fmla="*/ 0 h 539"/>
                  <a:gd name="T52" fmla="*/ 0 w 1476"/>
                  <a:gd name="T53" fmla="*/ 0 h 539"/>
                  <a:gd name="T54" fmla="*/ 0 w 1476"/>
                  <a:gd name="T55" fmla="*/ 0 h 539"/>
                  <a:gd name="T56" fmla="*/ 0 w 1476"/>
                  <a:gd name="T57" fmla="*/ 0 h 539"/>
                  <a:gd name="T58" fmla="*/ 0 w 1476"/>
                  <a:gd name="T59" fmla="*/ 0 h 539"/>
                  <a:gd name="T60" fmla="*/ 0 w 1476"/>
                  <a:gd name="T61" fmla="*/ 0 h 539"/>
                  <a:gd name="T62" fmla="*/ 0 w 1476"/>
                  <a:gd name="T63" fmla="*/ 0 h 539"/>
                  <a:gd name="T64" fmla="*/ 0 w 1476"/>
                  <a:gd name="T65" fmla="*/ 0 h 539"/>
                  <a:gd name="T66" fmla="*/ 0 w 1476"/>
                  <a:gd name="T67" fmla="*/ 0 h 539"/>
                  <a:gd name="T68" fmla="*/ 0 w 1476"/>
                  <a:gd name="T69" fmla="*/ 0 h 539"/>
                  <a:gd name="T70" fmla="*/ 0 w 1476"/>
                  <a:gd name="T71" fmla="*/ 0 h 539"/>
                  <a:gd name="T72" fmla="*/ 0 w 1476"/>
                  <a:gd name="T73" fmla="*/ 0 h 539"/>
                  <a:gd name="T74" fmla="*/ 0 w 1476"/>
                  <a:gd name="T75" fmla="*/ 0 h 539"/>
                  <a:gd name="T76" fmla="*/ 0 w 1476"/>
                  <a:gd name="T77" fmla="*/ 0 h 539"/>
                  <a:gd name="T78" fmla="*/ 0 w 1476"/>
                  <a:gd name="T79" fmla="*/ 0 h 539"/>
                  <a:gd name="T80" fmla="*/ 0 w 1476"/>
                  <a:gd name="T81" fmla="*/ 0 h 539"/>
                  <a:gd name="T82" fmla="*/ 0 w 1476"/>
                  <a:gd name="T83" fmla="*/ 0 h 539"/>
                  <a:gd name="T84" fmla="*/ 0 w 1476"/>
                  <a:gd name="T85" fmla="*/ 0 h 539"/>
                  <a:gd name="T86" fmla="*/ 0 w 1476"/>
                  <a:gd name="T87" fmla="*/ 0 h 539"/>
                  <a:gd name="T88" fmla="*/ 0 w 1476"/>
                  <a:gd name="T89" fmla="*/ 0 h 539"/>
                  <a:gd name="T90" fmla="*/ 0 w 1476"/>
                  <a:gd name="T91" fmla="*/ 0 h 539"/>
                  <a:gd name="T92" fmla="*/ 0 w 1476"/>
                  <a:gd name="T93" fmla="*/ 0 h 5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76" h="539">
                    <a:moveTo>
                      <a:pt x="279" y="74"/>
                    </a:moveTo>
                    <a:lnTo>
                      <a:pt x="291" y="70"/>
                    </a:lnTo>
                    <a:lnTo>
                      <a:pt x="308" y="68"/>
                    </a:lnTo>
                    <a:lnTo>
                      <a:pt x="330" y="67"/>
                    </a:lnTo>
                    <a:lnTo>
                      <a:pt x="355" y="67"/>
                    </a:lnTo>
                    <a:lnTo>
                      <a:pt x="1120" y="67"/>
                    </a:lnTo>
                    <a:lnTo>
                      <a:pt x="1132" y="67"/>
                    </a:lnTo>
                    <a:lnTo>
                      <a:pt x="1144" y="67"/>
                    </a:lnTo>
                    <a:lnTo>
                      <a:pt x="1166" y="68"/>
                    </a:lnTo>
                    <a:lnTo>
                      <a:pt x="1183" y="70"/>
                    </a:lnTo>
                    <a:lnTo>
                      <a:pt x="1195" y="74"/>
                    </a:lnTo>
                    <a:lnTo>
                      <a:pt x="1212" y="79"/>
                    </a:lnTo>
                    <a:lnTo>
                      <a:pt x="1219" y="84"/>
                    </a:lnTo>
                    <a:lnTo>
                      <a:pt x="1228" y="91"/>
                    </a:lnTo>
                    <a:lnTo>
                      <a:pt x="1233" y="96"/>
                    </a:lnTo>
                    <a:lnTo>
                      <a:pt x="1239" y="104"/>
                    </a:lnTo>
                    <a:lnTo>
                      <a:pt x="1251" y="123"/>
                    </a:lnTo>
                    <a:lnTo>
                      <a:pt x="1254" y="130"/>
                    </a:lnTo>
                    <a:lnTo>
                      <a:pt x="1260" y="143"/>
                    </a:lnTo>
                    <a:lnTo>
                      <a:pt x="1266" y="161"/>
                    </a:lnTo>
                    <a:lnTo>
                      <a:pt x="1276" y="186"/>
                    </a:lnTo>
                    <a:lnTo>
                      <a:pt x="1285" y="214"/>
                    </a:lnTo>
                    <a:lnTo>
                      <a:pt x="1299" y="248"/>
                    </a:lnTo>
                    <a:lnTo>
                      <a:pt x="1313" y="288"/>
                    </a:lnTo>
                    <a:lnTo>
                      <a:pt x="1330" y="334"/>
                    </a:lnTo>
                    <a:lnTo>
                      <a:pt x="1336" y="354"/>
                    </a:lnTo>
                    <a:lnTo>
                      <a:pt x="1340" y="363"/>
                    </a:lnTo>
                    <a:lnTo>
                      <a:pt x="1344" y="373"/>
                    </a:lnTo>
                    <a:lnTo>
                      <a:pt x="1350" y="391"/>
                    </a:lnTo>
                    <a:lnTo>
                      <a:pt x="1358" y="409"/>
                    </a:lnTo>
                    <a:lnTo>
                      <a:pt x="1360" y="415"/>
                    </a:lnTo>
                    <a:lnTo>
                      <a:pt x="1360" y="416"/>
                    </a:lnTo>
                    <a:lnTo>
                      <a:pt x="1361" y="419"/>
                    </a:lnTo>
                    <a:lnTo>
                      <a:pt x="1363" y="423"/>
                    </a:lnTo>
                    <a:lnTo>
                      <a:pt x="1370" y="438"/>
                    </a:lnTo>
                    <a:lnTo>
                      <a:pt x="1380" y="465"/>
                    </a:lnTo>
                    <a:lnTo>
                      <a:pt x="1389" y="485"/>
                    </a:lnTo>
                    <a:lnTo>
                      <a:pt x="1393" y="494"/>
                    </a:lnTo>
                    <a:lnTo>
                      <a:pt x="1397" y="502"/>
                    </a:lnTo>
                    <a:lnTo>
                      <a:pt x="1404" y="513"/>
                    </a:lnTo>
                    <a:lnTo>
                      <a:pt x="1406" y="516"/>
                    </a:lnTo>
                    <a:lnTo>
                      <a:pt x="1407" y="517"/>
                    </a:lnTo>
                    <a:lnTo>
                      <a:pt x="1409" y="520"/>
                    </a:lnTo>
                    <a:lnTo>
                      <a:pt x="1423" y="530"/>
                    </a:lnTo>
                    <a:lnTo>
                      <a:pt x="1440" y="536"/>
                    </a:lnTo>
                    <a:lnTo>
                      <a:pt x="1457" y="539"/>
                    </a:lnTo>
                    <a:lnTo>
                      <a:pt x="1476" y="537"/>
                    </a:lnTo>
                    <a:lnTo>
                      <a:pt x="1456" y="486"/>
                    </a:lnTo>
                    <a:lnTo>
                      <a:pt x="1439" y="438"/>
                    </a:lnTo>
                    <a:lnTo>
                      <a:pt x="1422" y="392"/>
                    </a:lnTo>
                    <a:lnTo>
                      <a:pt x="1407" y="350"/>
                    </a:lnTo>
                    <a:lnTo>
                      <a:pt x="1392" y="311"/>
                    </a:lnTo>
                    <a:lnTo>
                      <a:pt x="1379" y="275"/>
                    </a:lnTo>
                    <a:lnTo>
                      <a:pt x="1366" y="242"/>
                    </a:lnTo>
                    <a:lnTo>
                      <a:pt x="1356" y="213"/>
                    </a:lnTo>
                    <a:lnTo>
                      <a:pt x="1345" y="185"/>
                    </a:lnTo>
                    <a:lnTo>
                      <a:pt x="1336" y="161"/>
                    </a:lnTo>
                    <a:lnTo>
                      <a:pt x="1328" y="140"/>
                    </a:lnTo>
                    <a:lnTo>
                      <a:pt x="1321" y="123"/>
                    </a:lnTo>
                    <a:lnTo>
                      <a:pt x="1315" y="107"/>
                    </a:lnTo>
                    <a:lnTo>
                      <a:pt x="1311" y="96"/>
                    </a:lnTo>
                    <a:lnTo>
                      <a:pt x="1308" y="87"/>
                    </a:lnTo>
                    <a:lnTo>
                      <a:pt x="1307" y="83"/>
                    </a:lnTo>
                    <a:lnTo>
                      <a:pt x="1301" y="72"/>
                    </a:lnTo>
                    <a:lnTo>
                      <a:pt x="1297" y="63"/>
                    </a:lnTo>
                    <a:lnTo>
                      <a:pt x="1287" y="46"/>
                    </a:lnTo>
                    <a:lnTo>
                      <a:pt x="1277" y="31"/>
                    </a:lnTo>
                    <a:lnTo>
                      <a:pt x="1266" y="20"/>
                    </a:lnTo>
                    <a:lnTo>
                      <a:pt x="1253" y="10"/>
                    </a:lnTo>
                    <a:lnTo>
                      <a:pt x="1240" y="4"/>
                    </a:lnTo>
                    <a:lnTo>
                      <a:pt x="1226" y="1"/>
                    </a:lnTo>
                    <a:lnTo>
                      <a:pt x="1214" y="0"/>
                    </a:lnTo>
                    <a:lnTo>
                      <a:pt x="261" y="0"/>
                    </a:lnTo>
                    <a:lnTo>
                      <a:pt x="247" y="1"/>
                    </a:lnTo>
                    <a:lnTo>
                      <a:pt x="235" y="4"/>
                    </a:lnTo>
                    <a:lnTo>
                      <a:pt x="222" y="10"/>
                    </a:lnTo>
                    <a:lnTo>
                      <a:pt x="210" y="20"/>
                    </a:lnTo>
                    <a:lnTo>
                      <a:pt x="198" y="31"/>
                    </a:lnTo>
                    <a:lnTo>
                      <a:pt x="188" y="46"/>
                    </a:lnTo>
                    <a:lnTo>
                      <a:pt x="177" y="63"/>
                    </a:lnTo>
                    <a:lnTo>
                      <a:pt x="168" y="83"/>
                    </a:lnTo>
                    <a:lnTo>
                      <a:pt x="166" y="84"/>
                    </a:lnTo>
                    <a:lnTo>
                      <a:pt x="165" y="87"/>
                    </a:lnTo>
                    <a:lnTo>
                      <a:pt x="163" y="91"/>
                    </a:lnTo>
                    <a:lnTo>
                      <a:pt x="162" y="96"/>
                    </a:lnTo>
                    <a:lnTo>
                      <a:pt x="159" y="101"/>
                    </a:lnTo>
                    <a:lnTo>
                      <a:pt x="157" y="107"/>
                    </a:lnTo>
                    <a:lnTo>
                      <a:pt x="153" y="114"/>
                    </a:lnTo>
                    <a:lnTo>
                      <a:pt x="151" y="123"/>
                    </a:lnTo>
                    <a:lnTo>
                      <a:pt x="144" y="140"/>
                    </a:lnTo>
                    <a:lnTo>
                      <a:pt x="136" y="161"/>
                    </a:lnTo>
                    <a:lnTo>
                      <a:pt x="128" y="185"/>
                    </a:lnTo>
                    <a:lnTo>
                      <a:pt x="118" y="213"/>
                    </a:lnTo>
                    <a:lnTo>
                      <a:pt x="112" y="226"/>
                    </a:lnTo>
                    <a:lnTo>
                      <a:pt x="106" y="242"/>
                    </a:lnTo>
                    <a:lnTo>
                      <a:pt x="100" y="257"/>
                    </a:lnTo>
                    <a:lnTo>
                      <a:pt x="95" y="275"/>
                    </a:lnTo>
                    <a:lnTo>
                      <a:pt x="87" y="292"/>
                    </a:lnTo>
                    <a:lnTo>
                      <a:pt x="81" y="311"/>
                    </a:lnTo>
                    <a:lnTo>
                      <a:pt x="67" y="350"/>
                    </a:lnTo>
                    <a:lnTo>
                      <a:pt x="51" y="392"/>
                    </a:lnTo>
                    <a:lnTo>
                      <a:pt x="35" y="438"/>
                    </a:lnTo>
                    <a:lnTo>
                      <a:pt x="18" y="486"/>
                    </a:lnTo>
                    <a:lnTo>
                      <a:pt x="8" y="511"/>
                    </a:lnTo>
                    <a:lnTo>
                      <a:pt x="0" y="537"/>
                    </a:lnTo>
                    <a:lnTo>
                      <a:pt x="17" y="539"/>
                    </a:lnTo>
                    <a:lnTo>
                      <a:pt x="34" y="536"/>
                    </a:lnTo>
                    <a:lnTo>
                      <a:pt x="37" y="534"/>
                    </a:lnTo>
                    <a:lnTo>
                      <a:pt x="41" y="533"/>
                    </a:lnTo>
                    <a:lnTo>
                      <a:pt x="50" y="530"/>
                    </a:lnTo>
                    <a:lnTo>
                      <a:pt x="51" y="527"/>
                    </a:lnTo>
                    <a:lnTo>
                      <a:pt x="53" y="526"/>
                    </a:lnTo>
                    <a:lnTo>
                      <a:pt x="57" y="524"/>
                    </a:lnTo>
                    <a:lnTo>
                      <a:pt x="66" y="520"/>
                    </a:lnTo>
                    <a:lnTo>
                      <a:pt x="70" y="513"/>
                    </a:lnTo>
                    <a:lnTo>
                      <a:pt x="76" y="502"/>
                    </a:lnTo>
                    <a:lnTo>
                      <a:pt x="80" y="494"/>
                    </a:lnTo>
                    <a:lnTo>
                      <a:pt x="84" y="485"/>
                    </a:lnTo>
                    <a:lnTo>
                      <a:pt x="94" y="465"/>
                    </a:lnTo>
                    <a:lnTo>
                      <a:pt x="103" y="438"/>
                    </a:lnTo>
                    <a:lnTo>
                      <a:pt x="116" y="409"/>
                    </a:lnTo>
                    <a:lnTo>
                      <a:pt x="129" y="373"/>
                    </a:lnTo>
                    <a:lnTo>
                      <a:pt x="136" y="354"/>
                    </a:lnTo>
                    <a:lnTo>
                      <a:pt x="145" y="334"/>
                    </a:lnTo>
                    <a:lnTo>
                      <a:pt x="152" y="309"/>
                    </a:lnTo>
                    <a:lnTo>
                      <a:pt x="161" y="287"/>
                    </a:lnTo>
                    <a:lnTo>
                      <a:pt x="176" y="246"/>
                    </a:lnTo>
                    <a:lnTo>
                      <a:pt x="181" y="227"/>
                    </a:lnTo>
                    <a:lnTo>
                      <a:pt x="188" y="212"/>
                    </a:lnTo>
                    <a:lnTo>
                      <a:pt x="193" y="196"/>
                    </a:lnTo>
                    <a:lnTo>
                      <a:pt x="199" y="184"/>
                    </a:lnTo>
                    <a:lnTo>
                      <a:pt x="208" y="159"/>
                    </a:lnTo>
                    <a:lnTo>
                      <a:pt x="211" y="149"/>
                    </a:lnTo>
                    <a:lnTo>
                      <a:pt x="215" y="141"/>
                    </a:lnTo>
                    <a:lnTo>
                      <a:pt x="217" y="133"/>
                    </a:lnTo>
                    <a:lnTo>
                      <a:pt x="221" y="129"/>
                    </a:lnTo>
                    <a:lnTo>
                      <a:pt x="222" y="124"/>
                    </a:lnTo>
                    <a:lnTo>
                      <a:pt x="224" y="123"/>
                    </a:lnTo>
                    <a:lnTo>
                      <a:pt x="233" y="104"/>
                    </a:lnTo>
                    <a:lnTo>
                      <a:pt x="247" y="91"/>
                    </a:lnTo>
                    <a:lnTo>
                      <a:pt x="261" y="79"/>
                    </a:lnTo>
                    <a:lnTo>
                      <a:pt x="279" y="74"/>
                    </a:lnTo>
                    <a:close/>
                  </a:path>
                </a:pathLst>
              </a:custGeom>
              <a:solidFill>
                <a:srgbClr val="738C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6" name="Freeform 113"/>
              <p:cNvSpPr>
                <a:spLocks/>
              </p:cNvSpPr>
              <p:nvPr/>
            </p:nvSpPr>
            <p:spPr bwMode="auto">
              <a:xfrm>
                <a:off x="4416" y="967"/>
                <a:ext cx="247" cy="349"/>
              </a:xfrm>
              <a:custGeom>
                <a:avLst/>
                <a:gdLst>
                  <a:gd name="T0" fmla="*/ 0 w 1731"/>
                  <a:gd name="T1" fmla="*/ 0 h 2443"/>
                  <a:gd name="T2" fmla="*/ 0 w 1731"/>
                  <a:gd name="T3" fmla="*/ 0 h 2443"/>
                  <a:gd name="T4" fmla="*/ 0 w 1731"/>
                  <a:gd name="T5" fmla="*/ 0 h 2443"/>
                  <a:gd name="T6" fmla="*/ 0 w 1731"/>
                  <a:gd name="T7" fmla="*/ 0 h 2443"/>
                  <a:gd name="T8" fmla="*/ 0 w 1731"/>
                  <a:gd name="T9" fmla="*/ 0 h 2443"/>
                  <a:gd name="T10" fmla="*/ 0 w 1731"/>
                  <a:gd name="T11" fmla="*/ 0 h 2443"/>
                  <a:gd name="T12" fmla="*/ 0 w 1731"/>
                  <a:gd name="T13" fmla="*/ 0 h 2443"/>
                  <a:gd name="T14" fmla="*/ 0 w 1731"/>
                  <a:gd name="T15" fmla="*/ 0 h 2443"/>
                  <a:gd name="T16" fmla="*/ 0 w 1731"/>
                  <a:gd name="T17" fmla="*/ 0 h 2443"/>
                  <a:gd name="T18" fmla="*/ 0 w 1731"/>
                  <a:gd name="T19" fmla="*/ 0 h 2443"/>
                  <a:gd name="T20" fmla="*/ 0 w 1731"/>
                  <a:gd name="T21" fmla="*/ 0 h 2443"/>
                  <a:gd name="T22" fmla="*/ 0 w 1731"/>
                  <a:gd name="T23" fmla="*/ 0 h 2443"/>
                  <a:gd name="T24" fmla="*/ 0 w 1731"/>
                  <a:gd name="T25" fmla="*/ 0 h 2443"/>
                  <a:gd name="T26" fmla="*/ 0 w 1731"/>
                  <a:gd name="T27" fmla="*/ 0 h 2443"/>
                  <a:gd name="T28" fmla="*/ 0 w 1731"/>
                  <a:gd name="T29" fmla="*/ 0 h 2443"/>
                  <a:gd name="T30" fmla="*/ 0 w 1731"/>
                  <a:gd name="T31" fmla="*/ 0 h 2443"/>
                  <a:gd name="T32" fmla="*/ 0 w 1731"/>
                  <a:gd name="T33" fmla="*/ 0 h 2443"/>
                  <a:gd name="T34" fmla="*/ 0 w 1731"/>
                  <a:gd name="T35" fmla="*/ 0 h 2443"/>
                  <a:gd name="T36" fmla="*/ 0 w 1731"/>
                  <a:gd name="T37" fmla="*/ 0 h 2443"/>
                  <a:gd name="T38" fmla="*/ 0 w 1731"/>
                  <a:gd name="T39" fmla="*/ 0 h 2443"/>
                  <a:gd name="T40" fmla="*/ 0 w 1731"/>
                  <a:gd name="T41" fmla="*/ 1 h 2443"/>
                  <a:gd name="T42" fmla="*/ 0 w 1731"/>
                  <a:gd name="T43" fmla="*/ 1 h 2443"/>
                  <a:gd name="T44" fmla="*/ 0 w 1731"/>
                  <a:gd name="T45" fmla="*/ 1 h 2443"/>
                  <a:gd name="T46" fmla="*/ 0 w 1731"/>
                  <a:gd name="T47" fmla="*/ 1 h 2443"/>
                  <a:gd name="T48" fmla="*/ 0 w 1731"/>
                  <a:gd name="T49" fmla="*/ 1 h 2443"/>
                  <a:gd name="T50" fmla="*/ 0 w 1731"/>
                  <a:gd name="T51" fmla="*/ 1 h 2443"/>
                  <a:gd name="T52" fmla="*/ 0 w 1731"/>
                  <a:gd name="T53" fmla="*/ 1 h 2443"/>
                  <a:gd name="T54" fmla="*/ 0 w 1731"/>
                  <a:gd name="T55" fmla="*/ 1 h 2443"/>
                  <a:gd name="T56" fmla="*/ 0 w 1731"/>
                  <a:gd name="T57" fmla="*/ 1 h 2443"/>
                  <a:gd name="T58" fmla="*/ 0 w 1731"/>
                  <a:gd name="T59" fmla="*/ 1 h 2443"/>
                  <a:gd name="T60" fmla="*/ 0 w 1731"/>
                  <a:gd name="T61" fmla="*/ 1 h 2443"/>
                  <a:gd name="T62" fmla="*/ 0 w 1731"/>
                  <a:gd name="T63" fmla="*/ 1 h 2443"/>
                  <a:gd name="T64" fmla="*/ 0 w 1731"/>
                  <a:gd name="T65" fmla="*/ 1 h 2443"/>
                  <a:gd name="T66" fmla="*/ 0 w 1731"/>
                  <a:gd name="T67" fmla="*/ 1 h 2443"/>
                  <a:gd name="T68" fmla="*/ 0 w 1731"/>
                  <a:gd name="T69" fmla="*/ 1 h 2443"/>
                  <a:gd name="T70" fmla="*/ 0 w 1731"/>
                  <a:gd name="T71" fmla="*/ 1 h 2443"/>
                  <a:gd name="T72" fmla="*/ 0 w 1731"/>
                  <a:gd name="T73" fmla="*/ 1 h 2443"/>
                  <a:gd name="T74" fmla="*/ 1 w 1731"/>
                  <a:gd name="T75" fmla="*/ 0 h 2443"/>
                  <a:gd name="T76" fmla="*/ 0 w 1731"/>
                  <a:gd name="T77" fmla="*/ 0 h 2443"/>
                  <a:gd name="T78" fmla="*/ 0 w 1731"/>
                  <a:gd name="T79" fmla="*/ 0 h 24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31" h="2443">
                    <a:moveTo>
                      <a:pt x="521" y="28"/>
                    </a:moveTo>
                    <a:lnTo>
                      <a:pt x="517" y="32"/>
                    </a:lnTo>
                    <a:lnTo>
                      <a:pt x="514" y="37"/>
                    </a:lnTo>
                    <a:lnTo>
                      <a:pt x="509" y="43"/>
                    </a:lnTo>
                    <a:lnTo>
                      <a:pt x="504" y="52"/>
                    </a:lnTo>
                    <a:lnTo>
                      <a:pt x="498" y="60"/>
                    </a:lnTo>
                    <a:lnTo>
                      <a:pt x="492" y="71"/>
                    </a:lnTo>
                    <a:lnTo>
                      <a:pt x="485" y="82"/>
                    </a:lnTo>
                    <a:lnTo>
                      <a:pt x="479" y="97"/>
                    </a:lnTo>
                    <a:lnTo>
                      <a:pt x="469" y="111"/>
                    </a:lnTo>
                    <a:lnTo>
                      <a:pt x="459" y="130"/>
                    </a:lnTo>
                    <a:lnTo>
                      <a:pt x="448" y="152"/>
                    </a:lnTo>
                    <a:lnTo>
                      <a:pt x="436" y="175"/>
                    </a:lnTo>
                    <a:lnTo>
                      <a:pt x="422" y="201"/>
                    </a:lnTo>
                    <a:lnTo>
                      <a:pt x="408" y="229"/>
                    </a:lnTo>
                    <a:lnTo>
                      <a:pt x="393" y="259"/>
                    </a:lnTo>
                    <a:lnTo>
                      <a:pt x="378" y="293"/>
                    </a:lnTo>
                    <a:lnTo>
                      <a:pt x="360" y="327"/>
                    </a:lnTo>
                    <a:lnTo>
                      <a:pt x="342" y="364"/>
                    </a:lnTo>
                    <a:lnTo>
                      <a:pt x="323" y="404"/>
                    </a:lnTo>
                    <a:lnTo>
                      <a:pt x="304" y="446"/>
                    </a:lnTo>
                    <a:lnTo>
                      <a:pt x="281" y="490"/>
                    </a:lnTo>
                    <a:lnTo>
                      <a:pt x="260" y="538"/>
                    </a:lnTo>
                    <a:lnTo>
                      <a:pt x="236" y="586"/>
                    </a:lnTo>
                    <a:lnTo>
                      <a:pt x="213" y="639"/>
                    </a:lnTo>
                    <a:lnTo>
                      <a:pt x="186" y="691"/>
                    </a:lnTo>
                    <a:lnTo>
                      <a:pt x="163" y="742"/>
                    </a:lnTo>
                    <a:lnTo>
                      <a:pt x="140" y="789"/>
                    </a:lnTo>
                    <a:lnTo>
                      <a:pt x="121" y="834"/>
                    </a:lnTo>
                    <a:lnTo>
                      <a:pt x="101" y="874"/>
                    </a:lnTo>
                    <a:lnTo>
                      <a:pt x="85" y="912"/>
                    </a:lnTo>
                    <a:lnTo>
                      <a:pt x="69" y="946"/>
                    </a:lnTo>
                    <a:lnTo>
                      <a:pt x="56" y="978"/>
                    </a:lnTo>
                    <a:lnTo>
                      <a:pt x="42" y="1005"/>
                    </a:lnTo>
                    <a:lnTo>
                      <a:pt x="32" y="1031"/>
                    </a:lnTo>
                    <a:lnTo>
                      <a:pt x="23" y="1052"/>
                    </a:lnTo>
                    <a:lnTo>
                      <a:pt x="16" y="1071"/>
                    </a:lnTo>
                    <a:lnTo>
                      <a:pt x="10" y="1086"/>
                    </a:lnTo>
                    <a:lnTo>
                      <a:pt x="7" y="1098"/>
                    </a:lnTo>
                    <a:lnTo>
                      <a:pt x="3" y="1106"/>
                    </a:lnTo>
                    <a:lnTo>
                      <a:pt x="3" y="1113"/>
                    </a:lnTo>
                    <a:lnTo>
                      <a:pt x="0" y="2443"/>
                    </a:lnTo>
                    <a:lnTo>
                      <a:pt x="565" y="2442"/>
                    </a:lnTo>
                    <a:lnTo>
                      <a:pt x="605" y="2369"/>
                    </a:lnTo>
                    <a:lnTo>
                      <a:pt x="623" y="2334"/>
                    </a:lnTo>
                    <a:lnTo>
                      <a:pt x="642" y="2302"/>
                    </a:lnTo>
                    <a:lnTo>
                      <a:pt x="659" y="2268"/>
                    </a:lnTo>
                    <a:lnTo>
                      <a:pt x="677" y="2237"/>
                    </a:lnTo>
                    <a:lnTo>
                      <a:pt x="694" y="2207"/>
                    </a:lnTo>
                    <a:lnTo>
                      <a:pt x="711" y="2179"/>
                    </a:lnTo>
                    <a:lnTo>
                      <a:pt x="726" y="2150"/>
                    </a:lnTo>
                    <a:lnTo>
                      <a:pt x="741" y="2123"/>
                    </a:lnTo>
                    <a:lnTo>
                      <a:pt x="770" y="2072"/>
                    </a:lnTo>
                    <a:lnTo>
                      <a:pt x="783" y="2048"/>
                    </a:lnTo>
                    <a:lnTo>
                      <a:pt x="797" y="2025"/>
                    </a:lnTo>
                    <a:lnTo>
                      <a:pt x="809" y="2003"/>
                    </a:lnTo>
                    <a:lnTo>
                      <a:pt x="821" y="1983"/>
                    </a:lnTo>
                    <a:lnTo>
                      <a:pt x="831" y="1962"/>
                    </a:lnTo>
                    <a:lnTo>
                      <a:pt x="842" y="1942"/>
                    </a:lnTo>
                    <a:lnTo>
                      <a:pt x="851" y="1925"/>
                    </a:lnTo>
                    <a:lnTo>
                      <a:pt x="862" y="1909"/>
                    </a:lnTo>
                    <a:lnTo>
                      <a:pt x="870" y="1892"/>
                    </a:lnTo>
                    <a:lnTo>
                      <a:pt x="879" y="1878"/>
                    </a:lnTo>
                    <a:lnTo>
                      <a:pt x="895" y="1852"/>
                    </a:lnTo>
                    <a:lnTo>
                      <a:pt x="907" y="1828"/>
                    </a:lnTo>
                    <a:lnTo>
                      <a:pt x="912" y="1818"/>
                    </a:lnTo>
                    <a:lnTo>
                      <a:pt x="917" y="1810"/>
                    </a:lnTo>
                    <a:lnTo>
                      <a:pt x="925" y="1796"/>
                    </a:lnTo>
                    <a:lnTo>
                      <a:pt x="928" y="1790"/>
                    </a:lnTo>
                    <a:lnTo>
                      <a:pt x="932" y="1787"/>
                    </a:lnTo>
                    <a:lnTo>
                      <a:pt x="947" y="1763"/>
                    </a:lnTo>
                    <a:lnTo>
                      <a:pt x="966" y="1748"/>
                    </a:lnTo>
                    <a:lnTo>
                      <a:pt x="985" y="1738"/>
                    </a:lnTo>
                    <a:lnTo>
                      <a:pt x="1007" y="1735"/>
                    </a:lnTo>
                    <a:lnTo>
                      <a:pt x="1731" y="1736"/>
                    </a:lnTo>
                    <a:lnTo>
                      <a:pt x="1731" y="0"/>
                    </a:lnTo>
                    <a:lnTo>
                      <a:pt x="590" y="0"/>
                    </a:lnTo>
                    <a:lnTo>
                      <a:pt x="569" y="2"/>
                    </a:lnTo>
                    <a:lnTo>
                      <a:pt x="551" y="7"/>
                    </a:lnTo>
                    <a:lnTo>
                      <a:pt x="535" y="15"/>
                    </a:lnTo>
                    <a:lnTo>
                      <a:pt x="521" y="28"/>
                    </a:lnTo>
                  </a:path>
                </a:pathLst>
              </a:custGeom>
              <a:noFill/>
              <a:ln w="1588">
                <a:solidFill>
                  <a:srgbClr val="3848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7" name="Freeform 114"/>
              <p:cNvSpPr>
                <a:spLocks/>
              </p:cNvSpPr>
              <p:nvPr/>
            </p:nvSpPr>
            <p:spPr bwMode="auto">
              <a:xfrm>
                <a:off x="4445" y="979"/>
                <a:ext cx="187" cy="125"/>
              </a:xfrm>
              <a:custGeom>
                <a:avLst/>
                <a:gdLst>
                  <a:gd name="T0" fmla="*/ 1 w 1310"/>
                  <a:gd name="T1" fmla="*/ 0 h 875"/>
                  <a:gd name="T2" fmla="*/ 1 w 1310"/>
                  <a:gd name="T3" fmla="*/ 0 h 875"/>
                  <a:gd name="T4" fmla="*/ 1 w 1310"/>
                  <a:gd name="T5" fmla="*/ 0 h 875"/>
                  <a:gd name="T6" fmla="*/ 1 w 1310"/>
                  <a:gd name="T7" fmla="*/ 0 h 875"/>
                  <a:gd name="T8" fmla="*/ 1 w 1310"/>
                  <a:gd name="T9" fmla="*/ 0 h 875"/>
                  <a:gd name="T10" fmla="*/ 1 w 1310"/>
                  <a:gd name="T11" fmla="*/ 0 h 875"/>
                  <a:gd name="T12" fmla="*/ 1 w 1310"/>
                  <a:gd name="T13" fmla="*/ 0 h 875"/>
                  <a:gd name="T14" fmla="*/ 1 w 1310"/>
                  <a:gd name="T15" fmla="*/ 0 h 875"/>
                  <a:gd name="T16" fmla="*/ 1 w 1310"/>
                  <a:gd name="T17" fmla="*/ 0 h 875"/>
                  <a:gd name="T18" fmla="*/ 1 w 1310"/>
                  <a:gd name="T19" fmla="*/ 0 h 875"/>
                  <a:gd name="T20" fmla="*/ 1 w 1310"/>
                  <a:gd name="T21" fmla="*/ 0 h 875"/>
                  <a:gd name="T22" fmla="*/ 1 w 1310"/>
                  <a:gd name="T23" fmla="*/ 0 h 875"/>
                  <a:gd name="T24" fmla="*/ 1 w 1310"/>
                  <a:gd name="T25" fmla="*/ 0 h 875"/>
                  <a:gd name="T26" fmla="*/ 1 w 1310"/>
                  <a:gd name="T27" fmla="*/ 0 h 875"/>
                  <a:gd name="T28" fmla="*/ 1 w 1310"/>
                  <a:gd name="T29" fmla="*/ 0 h 875"/>
                  <a:gd name="T30" fmla="*/ 0 w 1310"/>
                  <a:gd name="T31" fmla="*/ 0 h 875"/>
                  <a:gd name="T32" fmla="*/ 0 w 1310"/>
                  <a:gd name="T33" fmla="*/ 0 h 875"/>
                  <a:gd name="T34" fmla="*/ 0 w 1310"/>
                  <a:gd name="T35" fmla="*/ 0 h 875"/>
                  <a:gd name="T36" fmla="*/ 0 w 1310"/>
                  <a:gd name="T37" fmla="*/ 0 h 875"/>
                  <a:gd name="T38" fmla="*/ 0 w 1310"/>
                  <a:gd name="T39" fmla="*/ 0 h 875"/>
                  <a:gd name="T40" fmla="*/ 0 w 1310"/>
                  <a:gd name="T41" fmla="*/ 0 h 875"/>
                  <a:gd name="T42" fmla="*/ 0 w 1310"/>
                  <a:gd name="T43" fmla="*/ 0 h 875"/>
                  <a:gd name="T44" fmla="*/ 0 w 1310"/>
                  <a:gd name="T45" fmla="*/ 0 h 875"/>
                  <a:gd name="T46" fmla="*/ 0 w 1310"/>
                  <a:gd name="T47" fmla="*/ 0 h 875"/>
                  <a:gd name="T48" fmla="*/ 0 w 1310"/>
                  <a:gd name="T49" fmla="*/ 0 h 875"/>
                  <a:gd name="T50" fmla="*/ 0 w 1310"/>
                  <a:gd name="T51" fmla="*/ 0 h 875"/>
                  <a:gd name="T52" fmla="*/ 1 w 1310"/>
                  <a:gd name="T53" fmla="*/ 0 h 8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10" h="875">
                    <a:moveTo>
                      <a:pt x="1310" y="875"/>
                    </a:moveTo>
                    <a:lnTo>
                      <a:pt x="1310" y="101"/>
                    </a:lnTo>
                    <a:lnTo>
                      <a:pt x="1309" y="87"/>
                    </a:lnTo>
                    <a:lnTo>
                      <a:pt x="1308" y="76"/>
                    </a:lnTo>
                    <a:lnTo>
                      <a:pt x="1306" y="65"/>
                    </a:lnTo>
                    <a:lnTo>
                      <a:pt x="1304" y="56"/>
                    </a:lnTo>
                    <a:lnTo>
                      <a:pt x="1296" y="39"/>
                    </a:lnTo>
                    <a:lnTo>
                      <a:pt x="1291" y="31"/>
                    </a:lnTo>
                    <a:lnTo>
                      <a:pt x="1287" y="26"/>
                    </a:lnTo>
                    <a:lnTo>
                      <a:pt x="1279" y="19"/>
                    </a:lnTo>
                    <a:lnTo>
                      <a:pt x="1273" y="15"/>
                    </a:lnTo>
                    <a:lnTo>
                      <a:pt x="1258" y="7"/>
                    </a:lnTo>
                    <a:lnTo>
                      <a:pt x="1248" y="3"/>
                    </a:lnTo>
                    <a:lnTo>
                      <a:pt x="1240" y="2"/>
                    </a:lnTo>
                    <a:lnTo>
                      <a:pt x="1220" y="1"/>
                    </a:lnTo>
                    <a:lnTo>
                      <a:pt x="458" y="0"/>
                    </a:lnTo>
                    <a:lnTo>
                      <a:pt x="435" y="2"/>
                    </a:lnTo>
                    <a:lnTo>
                      <a:pt x="413" y="9"/>
                    </a:lnTo>
                    <a:lnTo>
                      <a:pt x="392" y="20"/>
                    </a:lnTo>
                    <a:lnTo>
                      <a:pt x="372" y="36"/>
                    </a:lnTo>
                    <a:lnTo>
                      <a:pt x="351" y="56"/>
                    </a:lnTo>
                    <a:lnTo>
                      <a:pt x="333" y="82"/>
                    </a:lnTo>
                    <a:lnTo>
                      <a:pt x="315" y="111"/>
                    </a:lnTo>
                    <a:lnTo>
                      <a:pt x="298" y="147"/>
                    </a:lnTo>
                    <a:lnTo>
                      <a:pt x="15" y="762"/>
                    </a:lnTo>
                    <a:lnTo>
                      <a:pt x="0" y="875"/>
                    </a:lnTo>
                    <a:lnTo>
                      <a:pt x="1310" y="875"/>
                    </a:lnTo>
                    <a:close/>
                  </a:path>
                </a:pathLst>
              </a:custGeom>
              <a:solidFill>
                <a:srgbClr val="98BE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8" name="Freeform 115"/>
              <p:cNvSpPr>
                <a:spLocks/>
              </p:cNvSpPr>
              <p:nvPr/>
            </p:nvSpPr>
            <p:spPr bwMode="auto">
              <a:xfrm>
                <a:off x="4445" y="979"/>
                <a:ext cx="187" cy="125"/>
              </a:xfrm>
              <a:custGeom>
                <a:avLst/>
                <a:gdLst>
                  <a:gd name="T0" fmla="*/ 1 w 1310"/>
                  <a:gd name="T1" fmla="*/ 0 h 875"/>
                  <a:gd name="T2" fmla="*/ 1 w 1310"/>
                  <a:gd name="T3" fmla="*/ 0 h 875"/>
                  <a:gd name="T4" fmla="*/ 1 w 1310"/>
                  <a:gd name="T5" fmla="*/ 0 h 875"/>
                  <a:gd name="T6" fmla="*/ 1 w 1310"/>
                  <a:gd name="T7" fmla="*/ 0 h 875"/>
                  <a:gd name="T8" fmla="*/ 1 w 1310"/>
                  <a:gd name="T9" fmla="*/ 0 h 875"/>
                  <a:gd name="T10" fmla="*/ 1 w 1310"/>
                  <a:gd name="T11" fmla="*/ 0 h 875"/>
                  <a:gd name="T12" fmla="*/ 1 w 1310"/>
                  <a:gd name="T13" fmla="*/ 0 h 875"/>
                  <a:gd name="T14" fmla="*/ 1 w 1310"/>
                  <a:gd name="T15" fmla="*/ 0 h 875"/>
                  <a:gd name="T16" fmla="*/ 1 w 1310"/>
                  <a:gd name="T17" fmla="*/ 0 h 875"/>
                  <a:gd name="T18" fmla="*/ 1 w 1310"/>
                  <a:gd name="T19" fmla="*/ 0 h 875"/>
                  <a:gd name="T20" fmla="*/ 1 w 1310"/>
                  <a:gd name="T21" fmla="*/ 0 h 875"/>
                  <a:gd name="T22" fmla="*/ 1 w 1310"/>
                  <a:gd name="T23" fmla="*/ 0 h 875"/>
                  <a:gd name="T24" fmla="*/ 1 w 1310"/>
                  <a:gd name="T25" fmla="*/ 0 h 875"/>
                  <a:gd name="T26" fmla="*/ 1 w 1310"/>
                  <a:gd name="T27" fmla="*/ 0 h 875"/>
                  <a:gd name="T28" fmla="*/ 0 w 1310"/>
                  <a:gd name="T29" fmla="*/ 0 h 875"/>
                  <a:gd name="T30" fmla="*/ 0 w 1310"/>
                  <a:gd name="T31" fmla="*/ 0 h 875"/>
                  <a:gd name="T32" fmla="*/ 0 w 1310"/>
                  <a:gd name="T33" fmla="*/ 0 h 875"/>
                  <a:gd name="T34" fmla="*/ 0 w 1310"/>
                  <a:gd name="T35" fmla="*/ 0 h 875"/>
                  <a:gd name="T36" fmla="*/ 0 w 1310"/>
                  <a:gd name="T37" fmla="*/ 0 h 875"/>
                  <a:gd name="T38" fmla="*/ 0 w 1310"/>
                  <a:gd name="T39" fmla="*/ 0 h 875"/>
                  <a:gd name="T40" fmla="*/ 0 w 1310"/>
                  <a:gd name="T41" fmla="*/ 0 h 875"/>
                  <a:gd name="T42" fmla="*/ 0 w 1310"/>
                  <a:gd name="T43" fmla="*/ 0 h 875"/>
                  <a:gd name="T44" fmla="*/ 0 w 1310"/>
                  <a:gd name="T45" fmla="*/ 0 h 875"/>
                  <a:gd name="T46" fmla="*/ 0 w 1310"/>
                  <a:gd name="T47" fmla="*/ 0 h 875"/>
                  <a:gd name="T48" fmla="*/ 0 w 1310"/>
                  <a:gd name="T49" fmla="*/ 0 h 875"/>
                  <a:gd name="T50" fmla="*/ 1 w 1310"/>
                  <a:gd name="T51" fmla="*/ 0 h 875"/>
                  <a:gd name="T52" fmla="*/ 1 w 1310"/>
                  <a:gd name="T53" fmla="*/ 0 h 8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10" h="875">
                    <a:moveTo>
                      <a:pt x="1310" y="101"/>
                    </a:moveTo>
                    <a:lnTo>
                      <a:pt x="1309" y="87"/>
                    </a:lnTo>
                    <a:lnTo>
                      <a:pt x="1308" y="76"/>
                    </a:lnTo>
                    <a:lnTo>
                      <a:pt x="1306" y="65"/>
                    </a:lnTo>
                    <a:lnTo>
                      <a:pt x="1304" y="56"/>
                    </a:lnTo>
                    <a:lnTo>
                      <a:pt x="1296" y="39"/>
                    </a:lnTo>
                    <a:lnTo>
                      <a:pt x="1291" y="31"/>
                    </a:lnTo>
                    <a:lnTo>
                      <a:pt x="1287" y="26"/>
                    </a:lnTo>
                    <a:lnTo>
                      <a:pt x="1279" y="19"/>
                    </a:lnTo>
                    <a:lnTo>
                      <a:pt x="1273" y="15"/>
                    </a:lnTo>
                    <a:lnTo>
                      <a:pt x="1258" y="7"/>
                    </a:lnTo>
                    <a:lnTo>
                      <a:pt x="1248" y="3"/>
                    </a:lnTo>
                    <a:lnTo>
                      <a:pt x="1240" y="2"/>
                    </a:lnTo>
                    <a:lnTo>
                      <a:pt x="1220" y="1"/>
                    </a:lnTo>
                    <a:lnTo>
                      <a:pt x="458" y="0"/>
                    </a:lnTo>
                    <a:lnTo>
                      <a:pt x="435" y="2"/>
                    </a:lnTo>
                    <a:lnTo>
                      <a:pt x="413" y="9"/>
                    </a:lnTo>
                    <a:lnTo>
                      <a:pt x="392" y="20"/>
                    </a:lnTo>
                    <a:lnTo>
                      <a:pt x="372" y="36"/>
                    </a:lnTo>
                    <a:lnTo>
                      <a:pt x="351" y="56"/>
                    </a:lnTo>
                    <a:lnTo>
                      <a:pt x="333" y="82"/>
                    </a:lnTo>
                    <a:lnTo>
                      <a:pt x="315" y="111"/>
                    </a:lnTo>
                    <a:lnTo>
                      <a:pt x="298" y="147"/>
                    </a:lnTo>
                    <a:lnTo>
                      <a:pt x="15" y="762"/>
                    </a:lnTo>
                    <a:lnTo>
                      <a:pt x="0" y="875"/>
                    </a:lnTo>
                    <a:lnTo>
                      <a:pt x="1310" y="875"/>
                    </a:lnTo>
                    <a:lnTo>
                      <a:pt x="1310" y="101"/>
                    </a:lnTo>
                  </a:path>
                </a:pathLst>
              </a:custGeom>
              <a:noFill/>
              <a:ln w="3175">
                <a:solidFill>
                  <a:srgbClr val="60606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9" name="Rectangle 116"/>
              <p:cNvSpPr>
                <a:spLocks noChangeArrowheads="1"/>
              </p:cNvSpPr>
              <p:nvPr/>
            </p:nvSpPr>
            <p:spPr bwMode="auto">
              <a:xfrm>
                <a:off x="4413" y="1316"/>
                <a:ext cx="92" cy="21"/>
              </a:xfrm>
              <a:prstGeom prst="rect">
                <a:avLst/>
              </a:prstGeom>
              <a:solidFill>
                <a:srgbClr val="3838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endParaRPr>
              </a:p>
            </p:txBody>
          </p:sp>
          <p:sp>
            <p:nvSpPr>
              <p:cNvPr id="110" name="Freeform 117"/>
              <p:cNvSpPr>
                <a:spLocks/>
              </p:cNvSpPr>
              <p:nvPr/>
            </p:nvSpPr>
            <p:spPr bwMode="auto">
              <a:xfrm>
                <a:off x="4376" y="1313"/>
                <a:ext cx="40" cy="38"/>
              </a:xfrm>
              <a:custGeom>
                <a:avLst/>
                <a:gdLst>
                  <a:gd name="T0" fmla="*/ 0 w 277"/>
                  <a:gd name="T1" fmla="*/ 0 h 266"/>
                  <a:gd name="T2" fmla="*/ 0 w 277"/>
                  <a:gd name="T3" fmla="*/ 0 h 266"/>
                  <a:gd name="T4" fmla="*/ 0 w 277"/>
                  <a:gd name="T5" fmla="*/ 0 h 266"/>
                  <a:gd name="T6" fmla="*/ 0 w 277"/>
                  <a:gd name="T7" fmla="*/ 0 h 266"/>
                  <a:gd name="T8" fmla="*/ 0 w 277"/>
                  <a:gd name="T9" fmla="*/ 0 h 266"/>
                  <a:gd name="T10" fmla="*/ 0 w 277"/>
                  <a:gd name="T11" fmla="*/ 0 h 266"/>
                  <a:gd name="T12" fmla="*/ 0 w 277"/>
                  <a:gd name="T13" fmla="*/ 0 h 266"/>
                  <a:gd name="T14" fmla="*/ 0 w 277"/>
                  <a:gd name="T15" fmla="*/ 0 h 266"/>
                  <a:gd name="T16" fmla="*/ 0 w 277"/>
                  <a:gd name="T17" fmla="*/ 0 h 266"/>
                  <a:gd name="T18" fmla="*/ 0 w 277"/>
                  <a:gd name="T19" fmla="*/ 0 h 266"/>
                  <a:gd name="T20" fmla="*/ 0 w 277"/>
                  <a:gd name="T21" fmla="*/ 0 h 266"/>
                  <a:gd name="T22" fmla="*/ 0 w 277"/>
                  <a:gd name="T23" fmla="*/ 0 h 266"/>
                  <a:gd name="T24" fmla="*/ 0 w 277"/>
                  <a:gd name="T25" fmla="*/ 0 h 266"/>
                  <a:gd name="T26" fmla="*/ 0 w 277"/>
                  <a:gd name="T27" fmla="*/ 0 h 266"/>
                  <a:gd name="T28" fmla="*/ 0 w 277"/>
                  <a:gd name="T29" fmla="*/ 0 h 266"/>
                  <a:gd name="T30" fmla="*/ 0 w 277"/>
                  <a:gd name="T31" fmla="*/ 0 h 266"/>
                  <a:gd name="T32" fmla="*/ 0 w 277"/>
                  <a:gd name="T33" fmla="*/ 0 h 266"/>
                  <a:gd name="T34" fmla="*/ 0 w 277"/>
                  <a:gd name="T35" fmla="*/ 0 h 266"/>
                  <a:gd name="T36" fmla="*/ 0 w 277"/>
                  <a:gd name="T37" fmla="*/ 0 h 266"/>
                  <a:gd name="T38" fmla="*/ 0 w 277"/>
                  <a:gd name="T39" fmla="*/ 0 h 266"/>
                  <a:gd name="T40" fmla="*/ 0 w 277"/>
                  <a:gd name="T41" fmla="*/ 0 h 266"/>
                  <a:gd name="T42" fmla="*/ 0 w 277"/>
                  <a:gd name="T43" fmla="*/ 0 h 266"/>
                  <a:gd name="T44" fmla="*/ 0 w 277"/>
                  <a:gd name="T45" fmla="*/ 0 h 266"/>
                  <a:gd name="T46" fmla="*/ 0 w 277"/>
                  <a:gd name="T47" fmla="*/ 0 h 266"/>
                  <a:gd name="T48" fmla="*/ 0 w 277"/>
                  <a:gd name="T49" fmla="*/ 0 h 266"/>
                  <a:gd name="T50" fmla="*/ 0 w 277"/>
                  <a:gd name="T51" fmla="*/ 0 h 266"/>
                  <a:gd name="T52" fmla="*/ 0 w 277"/>
                  <a:gd name="T53" fmla="*/ 0 h 266"/>
                  <a:gd name="T54" fmla="*/ 0 w 277"/>
                  <a:gd name="T55" fmla="*/ 0 h 266"/>
                  <a:gd name="T56" fmla="*/ 0 w 277"/>
                  <a:gd name="T57" fmla="*/ 0 h 266"/>
                  <a:gd name="T58" fmla="*/ 0 w 277"/>
                  <a:gd name="T59" fmla="*/ 0 h 266"/>
                  <a:gd name="T60" fmla="*/ 0 w 277"/>
                  <a:gd name="T61" fmla="*/ 0 h 266"/>
                  <a:gd name="T62" fmla="*/ 0 w 277"/>
                  <a:gd name="T63" fmla="*/ 0 h 266"/>
                  <a:gd name="T64" fmla="*/ 0 w 277"/>
                  <a:gd name="T65" fmla="*/ 0 h 266"/>
                  <a:gd name="T66" fmla="*/ 0 w 277"/>
                  <a:gd name="T67" fmla="*/ 0 h 266"/>
                  <a:gd name="T68" fmla="*/ 0 w 277"/>
                  <a:gd name="T69" fmla="*/ 0 h 266"/>
                  <a:gd name="T70" fmla="*/ 0 w 277"/>
                  <a:gd name="T71" fmla="*/ 0 h 266"/>
                  <a:gd name="T72" fmla="*/ 0 w 277"/>
                  <a:gd name="T73" fmla="*/ 0 h 266"/>
                  <a:gd name="T74" fmla="*/ 0 w 277"/>
                  <a:gd name="T75" fmla="*/ 0 h 266"/>
                  <a:gd name="T76" fmla="*/ 0 w 277"/>
                  <a:gd name="T77" fmla="*/ 0 h 266"/>
                  <a:gd name="T78" fmla="*/ 0 w 277"/>
                  <a:gd name="T79" fmla="*/ 0 h 266"/>
                  <a:gd name="T80" fmla="*/ 0 w 277"/>
                  <a:gd name="T81" fmla="*/ 0 h 266"/>
                  <a:gd name="T82" fmla="*/ 0 w 277"/>
                  <a:gd name="T83" fmla="*/ 0 h 266"/>
                  <a:gd name="T84" fmla="*/ 0 w 277"/>
                  <a:gd name="T85" fmla="*/ 0 h 266"/>
                  <a:gd name="T86" fmla="*/ 0 w 277"/>
                  <a:gd name="T87" fmla="*/ 0 h 266"/>
                  <a:gd name="T88" fmla="*/ 0 w 277"/>
                  <a:gd name="T89" fmla="*/ 0 h 266"/>
                  <a:gd name="T90" fmla="*/ 0 w 277"/>
                  <a:gd name="T91" fmla="*/ 0 h 266"/>
                  <a:gd name="T92" fmla="*/ 0 w 277"/>
                  <a:gd name="T93" fmla="*/ 0 h 2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7" h="266">
                    <a:moveTo>
                      <a:pt x="277" y="133"/>
                    </a:moveTo>
                    <a:lnTo>
                      <a:pt x="276" y="101"/>
                    </a:lnTo>
                    <a:lnTo>
                      <a:pt x="275" y="86"/>
                    </a:lnTo>
                    <a:lnTo>
                      <a:pt x="275" y="74"/>
                    </a:lnTo>
                    <a:lnTo>
                      <a:pt x="272" y="50"/>
                    </a:lnTo>
                    <a:lnTo>
                      <a:pt x="270" y="40"/>
                    </a:lnTo>
                    <a:lnTo>
                      <a:pt x="269" y="32"/>
                    </a:lnTo>
                    <a:lnTo>
                      <a:pt x="266" y="23"/>
                    </a:lnTo>
                    <a:lnTo>
                      <a:pt x="263" y="17"/>
                    </a:lnTo>
                    <a:lnTo>
                      <a:pt x="257" y="8"/>
                    </a:lnTo>
                    <a:lnTo>
                      <a:pt x="248" y="1"/>
                    </a:lnTo>
                    <a:lnTo>
                      <a:pt x="240" y="0"/>
                    </a:lnTo>
                    <a:lnTo>
                      <a:pt x="38" y="0"/>
                    </a:lnTo>
                    <a:lnTo>
                      <a:pt x="27" y="1"/>
                    </a:lnTo>
                    <a:lnTo>
                      <a:pt x="20" y="8"/>
                    </a:lnTo>
                    <a:lnTo>
                      <a:pt x="12" y="17"/>
                    </a:lnTo>
                    <a:lnTo>
                      <a:pt x="8" y="32"/>
                    </a:lnTo>
                    <a:lnTo>
                      <a:pt x="3" y="50"/>
                    </a:lnTo>
                    <a:lnTo>
                      <a:pt x="1" y="74"/>
                    </a:lnTo>
                    <a:lnTo>
                      <a:pt x="0" y="101"/>
                    </a:lnTo>
                    <a:lnTo>
                      <a:pt x="1" y="133"/>
                    </a:lnTo>
                    <a:lnTo>
                      <a:pt x="1" y="159"/>
                    </a:lnTo>
                    <a:lnTo>
                      <a:pt x="3" y="182"/>
                    </a:lnTo>
                    <a:lnTo>
                      <a:pt x="6" y="204"/>
                    </a:lnTo>
                    <a:lnTo>
                      <a:pt x="11" y="225"/>
                    </a:lnTo>
                    <a:lnTo>
                      <a:pt x="14" y="234"/>
                    </a:lnTo>
                    <a:lnTo>
                      <a:pt x="17" y="242"/>
                    </a:lnTo>
                    <a:lnTo>
                      <a:pt x="23" y="255"/>
                    </a:lnTo>
                    <a:lnTo>
                      <a:pt x="25" y="260"/>
                    </a:lnTo>
                    <a:lnTo>
                      <a:pt x="30" y="263"/>
                    </a:lnTo>
                    <a:lnTo>
                      <a:pt x="34" y="265"/>
                    </a:lnTo>
                    <a:lnTo>
                      <a:pt x="38" y="266"/>
                    </a:lnTo>
                    <a:lnTo>
                      <a:pt x="240" y="266"/>
                    </a:lnTo>
                    <a:lnTo>
                      <a:pt x="242" y="265"/>
                    </a:lnTo>
                    <a:lnTo>
                      <a:pt x="246" y="263"/>
                    </a:lnTo>
                    <a:lnTo>
                      <a:pt x="247" y="261"/>
                    </a:lnTo>
                    <a:lnTo>
                      <a:pt x="250" y="260"/>
                    </a:lnTo>
                    <a:lnTo>
                      <a:pt x="254" y="255"/>
                    </a:lnTo>
                    <a:lnTo>
                      <a:pt x="260" y="242"/>
                    </a:lnTo>
                    <a:lnTo>
                      <a:pt x="262" y="234"/>
                    </a:lnTo>
                    <a:lnTo>
                      <a:pt x="267" y="225"/>
                    </a:lnTo>
                    <a:lnTo>
                      <a:pt x="268" y="214"/>
                    </a:lnTo>
                    <a:lnTo>
                      <a:pt x="270" y="204"/>
                    </a:lnTo>
                    <a:lnTo>
                      <a:pt x="271" y="192"/>
                    </a:lnTo>
                    <a:lnTo>
                      <a:pt x="273" y="182"/>
                    </a:lnTo>
                    <a:lnTo>
                      <a:pt x="275" y="159"/>
                    </a:lnTo>
                    <a:lnTo>
                      <a:pt x="277" y="133"/>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11" name="Freeform 118"/>
              <p:cNvSpPr>
                <a:spLocks/>
              </p:cNvSpPr>
              <p:nvPr/>
            </p:nvSpPr>
            <p:spPr bwMode="auto">
              <a:xfrm>
                <a:off x="4385" y="1240"/>
                <a:ext cx="30" cy="26"/>
              </a:xfrm>
              <a:custGeom>
                <a:avLst/>
                <a:gdLst>
                  <a:gd name="T0" fmla="*/ 0 w 214"/>
                  <a:gd name="T1" fmla="*/ 0 h 182"/>
                  <a:gd name="T2" fmla="*/ 0 w 214"/>
                  <a:gd name="T3" fmla="*/ 0 h 182"/>
                  <a:gd name="T4" fmla="*/ 0 w 214"/>
                  <a:gd name="T5" fmla="*/ 0 h 182"/>
                  <a:gd name="T6" fmla="*/ 0 w 214"/>
                  <a:gd name="T7" fmla="*/ 0 h 182"/>
                  <a:gd name="T8" fmla="*/ 0 w 214"/>
                  <a:gd name="T9" fmla="*/ 0 h 182"/>
                  <a:gd name="T10" fmla="*/ 0 w 214"/>
                  <a:gd name="T11" fmla="*/ 0 h 182"/>
                  <a:gd name="T12" fmla="*/ 0 w 214"/>
                  <a:gd name="T13" fmla="*/ 0 h 182"/>
                  <a:gd name="T14" fmla="*/ 0 w 214"/>
                  <a:gd name="T15" fmla="*/ 0 h 182"/>
                  <a:gd name="T16" fmla="*/ 0 w 214"/>
                  <a:gd name="T17" fmla="*/ 0 h 182"/>
                  <a:gd name="T18" fmla="*/ 0 w 214"/>
                  <a:gd name="T19" fmla="*/ 0 h 182"/>
                  <a:gd name="T20" fmla="*/ 0 w 214"/>
                  <a:gd name="T21" fmla="*/ 0 h 182"/>
                  <a:gd name="T22" fmla="*/ 0 w 214"/>
                  <a:gd name="T23" fmla="*/ 0 h 182"/>
                  <a:gd name="T24" fmla="*/ 0 w 214"/>
                  <a:gd name="T25" fmla="*/ 0 h 182"/>
                  <a:gd name="T26" fmla="*/ 0 w 214"/>
                  <a:gd name="T27" fmla="*/ 0 h 182"/>
                  <a:gd name="T28" fmla="*/ 0 w 214"/>
                  <a:gd name="T29" fmla="*/ 0 h 182"/>
                  <a:gd name="T30" fmla="*/ 0 w 214"/>
                  <a:gd name="T31" fmla="*/ 0 h 182"/>
                  <a:gd name="T32" fmla="*/ 0 w 214"/>
                  <a:gd name="T33" fmla="*/ 0 h 182"/>
                  <a:gd name="T34" fmla="*/ 0 w 214"/>
                  <a:gd name="T35" fmla="*/ 0 h 182"/>
                  <a:gd name="T36" fmla="*/ 0 w 214"/>
                  <a:gd name="T37" fmla="*/ 0 h 182"/>
                  <a:gd name="T38" fmla="*/ 0 w 214"/>
                  <a:gd name="T39" fmla="*/ 0 h 182"/>
                  <a:gd name="T40" fmla="*/ 0 w 214"/>
                  <a:gd name="T41" fmla="*/ 0 h 182"/>
                  <a:gd name="T42" fmla="*/ 0 w 214"/>
                  <a:gd name="T43" fmla="*/ 0 h 182"/>
                  <a:gd name="T44" fmla="*/ 0 w 214"/>
                  <a:gd name="T45" fmla="*/ 0 h 182"/>
                  <a:gd name="T46" fmla="*/ 0 w 214"/>
                  <a:gd name="T47" fmla="*/ 0 h 182"/>
                  <a:gd name="T48" fmla="*/ 0 w 214"/>
                  <a:gd name="T49" fmla="*/ 0 h 182"/>
                  <a:gd name="T50" fmla="*/ 0 w 214"/>
                  <a:gd name="T51" fmla="*/ 0 h 182"/>
                  <a:gd name="T52" fmla="*/ 0 w 214"/>
                  <a:gd name="T53" fmla="*/ 0 h 182"/>
                  <a:gd name="T54" fmla="*/ 0 w 214"/>
                  <a:gd name="T55" fmla="*/ 0 h 182"/>
                  <a:gd name="T56" fmla="*/ 0 w 214"/>
                  <a:gd name="T57" fmla="*/ 0 h 182"/>
                  <a:gd name="T58" fmla="*/ 0 w 214"/>
                  <a:gd name="T59" fmla="*/ 0 h 182"/>
                  <a:gd name="T60" fmla="*/ 0 w 214"/>
                  <a:gd name="T61" fmla="*/ 0 h 182"/>
                  <a:gd name="T62" fmla="*/ 0 w 214"/>
                  <a:gd name="T63" fmla="*/ 0 h 182"/>
                  <a:gd name="T64" fmla="*/ 0 w 214"/>
                  <a:gd name="T65" fmla="*/ 0 h 182"/>
                  <a:gd name="T66" fmla="*/ 0 w 214"/>
                  <a:gd name="T67" fmla="*/ 0 h 182"/>
                  <a:gd name="T68" fmla="*/ 0 w 214"/>
                  <a:gd name="T69" fmla="*/ 0 h 182"/>
                  <a:gd name="T70" fmla="*/ 0 w 214"/>
                  <a:gd name="T71" fmla="*/ 0 h 182"/>
                  <a:gd name="T72" fmla="*/ 0 w 214"/>
                  <a:gd name="T73" fmla="*/ 0 h 182"/>
                  <a:gd name="T74" fmla="*/ 0 w 214"/>
                  <a:gd name="T75" fmla="*/ 0 h 182"/>
                  <a:gd name="T76" fmla="*/ 0 w 214"/>
                  <a:gd name="T77" fmla="*/ 0 h 182"/>
                  <a:gd name="T78" fmla="*/ 0 w 214"/>
                  <a:gd name="T79" fmla="*/ 0 h 182"/>
                  <a:gd name="T80" fmla="*/ 0 w 214"/>
                  <a:gd name="T81" fmla="*/ 0 h 182"/>
                  <a:gd name="T82" fmla="*/ 0 w 214"/>
                  <a:gd name="T83" fmla="*/ 0 h 182"/>
                  <a:gd name="T84" fmla="*/ 0 w 214"/>
                  <a:gd name="T85" fmla="*/ 0 h 182"/>
                  <a:gd name="T86" fmla="*/ 0 w 214"/>
                  <a:gd name="T87" fmla="*/ 0 h 182"/>
                  <a:gd name="T88" fmla="*/ 0 w 214"/>
                  <a:gd name="T89" fmla="*/ 0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4" h="182">
                    <a:moveTo>
                      <a:pt x="214" y="91"/>
                    </a:moveTo>
                    <a:lnTo>
                      <a:pt x="213" y="79"/>
                    </a:lnTo>
                    <a:lnTo>
                      <a:pt x="213" y="68"/>
                    </a:lnTo>
                    <a:lnTo>
                      <a:pt x="212" y="58"/>
                    </a:lnTo>
                    <a:lnTo>
                      <a:pt x="212" y="51"/>
                    </a:lnTo>
                    <a:lnTo>
                      <a:pt x="210" y="35"/>
                    </a:lnTo>
                    <a:lnTo>
                      <a:pt x="208" y="23"/>
                    </a:lnTo>
                    <a:lnTo>
                      <a:pt x="202" y="12"/>
                    </a:lnTo>
                    <a:lnTo>
                      <a:pt x="198" y="6"/>
                    </a:lnTo>
                    <a:lnTo>
                      <a:pt x="192" y="1"/>
                    </a:lnTo>
                    <a:lnTo>
                      <a:pt x="185" y="0"/>
                    </a:lnTo>
                    <a:lnTo>
                      <a:pt x="30" y="0"/>
                    </a:lnTo>
                    <a:lnTo>
                      <a:pt x="22" y="1"/>
                    </a:lnTo>
                    <a:lnTo>
                      <a:pt x="15" y="6"/>
                    </a:lnTo>
                    <a:lnTo>
                      <a:pt x="10" y="12"/>
                    </a:lnTo>
                    <a:lnTo>
                      <a:pt x="7" y="23"/>
                    </a:lnTo>
                    <a:lnTo>
                      <a:pt x="4" y="35"/>
                    </a:lnTo>
                    <a:lnTo>
                      <a:pt x="1" y="51"/>
                    </a:lnTo>
                    <a:lnTo>
                      <a:pt x="0" y="68"/>
                    </a:lnTo>
                    <a:lnTo>
                      <a:pt x="1" y="91"/>
                    </a:lnTo>
                    <a:lnTo>
                      <a:pt x="1" y="111"/>
                    </a:lnTo>
                    <a:lnTo>
                      <a:pt x="4" y="130"/>
                    </a:lnTo>
                    <a:lnTo>
                      <a:pt x="6" y="145"/>
                    </a:lnTo>
                    <a:lnTo>
                      <a:pt x="9" y="158"/>
                    </a:lnTo>
                    <a:lnTo>
                      <a:pt x="12" y="167"/>
                    </a:lnTo>
                    <a:lnTo>
                      <a:pt x="17" y="175"/>
                    </a:lnTo>
                    <a:lnTo>
                      <a:pt x="23" y="179"/>
                    </a:lnTo>
                    <a:lnTo>
                      <a:pt x="30" y="182"/>
                    </a:lnTo>
                    <a:lnTo>
                      <a:pt x="185" y="182"/>
                    </a:lnTo>
                    <a:lnTo>
                      <a:pt x="187" y="180"/>
                    </a:lnTo>
                    <a:lnTo>
                      <a:pt x="187" y="179"/>
                    </a:lnTo>
                    <a:lnTo>
                      <a:pt x="188" y="179"/>
                    </a:lnTo>
                    <a:lnTo>
                      <a:pt x="190" y="179"/>
                    </a:lnTo>
                    <a:lnTo>
                      <a:pt x="193" y="177"/>
                    </a:lnTo>
                    <a:lnTo>
                      <a:pt x="196" y="175"/>
                    </a:lnTo>
                    <a:lnTo>
                      <a:pt x="200" y="167"/>
                    </a:lnTo>
                    <a:lnTo>
                      <a:pt x="204" y="158"/>
                    </a:lnTo>
                    <a:lnTo>
                      <a:pt x="206" y="145"/>
                    </a:lnTo>
                    <a:lnTo>
                      <a:pt x="206" y="140"/>
                    </a:lnTo>
                    <a:lnTo>
                      <a:pt x="206" y="138"/>
                    </a:lnTo>
                    <a:lnTo>
                      <a:pt x="206" y="137"/>
                    </a:lnTo>
                    <a:lnTo>
                      <a:pt x="208" y="137"/>
                    </a:lnTo>
                    <a:lnTo>
                      <a:pt x="210" y="130"/>
                    </a:lnTo>
                    <a:lnTo>
                      <a:pt x="212" y="111"/>
                    </a:lnTo>
                    <a:lnTo>
                      <a:pt x="214" y="91"/>
                    </a:lnTo>
                    <a:close/>
                  </a:path>
                </a:pathLst>
              </a:custGeom>
              <a:solidFill>
                <a:srgbClr val="DE7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12" name="Freeform 119"/>
              <p:cNvSpPr>
                <a:spLocks/>
              </p:cNvSpPr>
              <p:nvPr/>
            </p:nvSpPr>
            <p:spPr bwMode="auto">
              <a:xfrm>
                <a:off x="4385" y="1214"/>
                <a:ext cx="30" cy="26"/>
              </a:xfrm>
              <a:custGeom>
                <a:avLst/>
                <a:gdLst>
                  <a:gd name="T0" fmla="*/ 0 w 214"/>
                  <a:gd name="T1" fmla="*/ 0 h 182"/>
                  <a:gd name="T2" fmla="*/ 0 w 214"/>
                  <a:gd name="T3" fmla="*/ 0 h 182"/>
                  <a:gd name="T4" fmla="*/ 0 w 214"/>
                  <a:gd name="T5" fmla="*/ 0 h 182"/>
                  <a:gd name="T6" fmla="*/ 0 w 214"/>
                  <a:gd name="T7" fmla="*/ 0 h 182"/>
                  <a:gd name="T8" fmla="*/ 0 w 214"/>
                  <a:gd name="T9" fmla="*/ 0 h 182"/>
                  <a:gd name="T10" fmla="*/ 0 w 214"/>
                  <a:gd name="T11" fmla="*/ 0 h 182"/>
                  <a:gd name="T12" fmla="*/ 0 w 214"/>
                  <a:gd name="T13" fmla="*/ 0 h 182"/>
                  <a:gd name="T14" fmla="*/ 0 w 214"/>
                  <a:gd name="T15" fmla="*/ 0 h 182"/>
                  <a:gd name="T16" fmla="*/ 0 w 214"/>
                  <a:gd name="T17" fmla="*/ 0 h 182"/>
                  <a:gd name="T18" fmla="*/ 0 w 214"/>
                  <a:gd name="T19" fmla="*/ 0 h 182"/>
                  <a:gd name="T20" fmla="*/ 0 w 214"/>
                  <a:gd name="T21" fmla="*/ 0 h 182"/>
                  <a:gd name="T22" fmla="*/ 0 w 214"/>
                  <a:gd name="T23" fmla="*/ 0 h 182"/>
                  <a:gd name="T24" fmla="*/ 0 w 214"/>
                  <a:gd name="T25" fmla="*/ 0 h 182"/>
                  <a:gd name="T26" fmla="*/ 0 w 214"/>
                  <a:gd name="T27" fmla="*/ 0 h 182"/>
                  <a:gd name="T28" fmla="*/ 0 w 214"/>
                  <a:gd name="T29" fmla="*/ 0 h 182"/>
                  <a:gd name="T30" fmla="*/ 0 w 214"/>
                  <a:gd name="T31" fmla="*/ 0 h 182"/>
                  <a:gd name="T32" fmla="*/ 0 w 214"/>
                  <a:gd name="T33" fmla="*/ 0 h 182"/>
                  <a:gd name="T34" fmla="*/ 0 w 214"/>
                  <a:gd name="T35" fmla="*/ 0 h 182"/>
                  <a:gd name="T36" fmla="*/ 0 w 214"/>
                  <a:gd name="T37" fmla="*/ 0 h 182"/>
                  <a:gd name="T38" fmla="*/ 0 w 214"/>
                  <a:gd name="T39" fmla="*/ 0 h 182"/>
                  <a:gd name="T40" fmla="*/ 0 w 214"/>
                  <a:gd name="T41" fmla="*/ 0 h 182"/>
                  <a:gd name="T42" fmla="*/ 0 w 214"/>
                  <a:gd name="T43" fmla="*/ 0 h 182"/>
                  <a:gd name="T44" fmla="*/ 0 w 214"/>
                  <a:gd name="T45" fmla="*/ 0 h 182"/>
                  <a:gd name="T46" fmla="*/ 0 w 214"/>
                  <a:gd name="T47" fmla="*/ 0 h 182"/>
                  <a:gd name="T48" fmla="*/ 0 w 214"/>
                  <a:gd name="T49" fmla="*/ 0 h 182"/>
                  <a:gd name="T50" fmla="*/ 0 w 214"/>
                  <a:gd name="T51" fmla="*/ 0 h 182"/>
                  <a:gd name="T52" fmla="*/ 0 w 214"/>
                  <a:gd name="T53" fmla="*/ 0 h 182"/>
                  <a:gd name="T54" fmla="*/ 0 w 214"/>
                  <a:gd name="T55" fmla="*/ 0 h 182"/>
                  <a:gd name="T56" fmla="*/ 0 w 214"/>
                  <a:gd name="T57" fmla="*/ 0 h 182"/>
                  <a:gd name="T58" fmla="*/ 0 w 214"/>
                  <a:gd name="T59" fmla="*/ 0 h 182"/>
                  <a:gd name="T60" fmla="*/ 0 w 214"/>
                  <a:gd name="T61" fmla="*/ 0 h 182"/>
                  <a:gd name="T62" fmla="*/ 0 w 214"/>
                  <a:gd name="T63" fmla="*/ 0 h 182"/>
                  <a:gd name="T64" fmla="*/ 0 w 214"/>
                  <a:gd name="T65" fmla="*/ 0 h 182"/>
                  <a:gd name="T66" fmla="*/ 0 w 214"/>
                  <a:gd name="T67" fmla="*/ 0 h 182"/>
                  <a:gd name="T68" fmla="*/ 0 w 214"/>
                  <a:gd name="T69" fmla="*/ 0 h 182"/>
                  <a:gd name="T70" fmla="*/ 0 w 214"/>
                  <a:gd name="T71" fmla="*/ 0 h 182"/>
                  <a:gd name="T72" fmla="*/ 0 w 214"/>
                  <a:gd name="T73" fmla="*/ 0 h 182"/>
                  <a:gd name="T74" fmla="*/ 0 w 214"/>
                  <a:gd name="T75" fmla="*/ 0 h 182"/>
                  <a:gd name="T76" fmla="*/ 0 w 214"/>
                  <a:gd name="T77" fmla="*/ 0 h 182"/>
                  <a:gd name="T78" fmla="*/ 0 w 214"/>
                  <a:gd name="T79" fmla="*/ 0 h 182"/>
                  <a:gd name="T80" fmla="*/ 0 w 214"/>
                  <a:gd name="T81" fmla="*/ 0 h 182"/>
                  <a:gd name="T82" fmla="*/ 0 w 214"/>
                  <a:gd name="T83" fmla="*/ 0 h 182"/>
                  <a:gd name="T84" fmla="*/ 0 w 214"/>
                  <a:gd name="T85" fmla="*/ 0 h 182"/>
                  <a:gd name="T86" fmla="*/ 0 w 214"/>
                  <a:gd name="T87" fmla="*/ 0 h 182"/>
                  <a:gd name="T88" fmla="*/ 0 w 214"/>
                  <a:gd name="T89" fmla="*/ 0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4" h="182">
                    <a:moveTo>
                      <a:pt x="214" y="91"/>
                    </a:moveTo>
                    <a:lnTo>
                      <a:pt x="213" y="79"/>
                    </a:lnTo>
                    <a:lnTo>
                      <a:pt x="213" y="69"/>
                    </a:lnTo>
                    <a:lnTo>
                      <a:pt x="212" y="59"/>
                    </a:lnTo>
                    <a:lnTo>
                      <a:pt x="212" y="51"/>
                    </a:lnTo>
                    <a:lnTo>
                      <a:pt x="210" y="35"/>
                    </a:lnTo>
                    <a:lnTo>
                      <a:pt x="208" y="23"/>
                    </a:lnTo>
                    <a:lnTo>
                      <a:pt x="202" y="13"/>
                    </a:lnTo>
                    <a:lnTo>
                      <a:pt x="198" y="6"/>
                    </a:lnTo>
                    <a:lnTo>
                      <a:pt x="192" y="2"/>
                    </a:lnTo>
                    <a:lnTo>
                      <a:pt x="185" y="0"/>
                    </a:lnTo>
                    <a:lnTo>
                      <a:pt x="30" y="0"/>
                    </a:lnTo>
                    <a:lnTo>
                      <a:pt x="22" y="2"/>
                    </a:lnTo>
                    <a:lnTo>
                      <a:pt x="15" y="6"/>
                    </a:lnTo>
                    <a:lnTo>
                      <a:pt x="10" y="13"/>
                    </a:lnTo>
                    <a:lnTo>
                      <a:pt x="7" y="23"/>
                    </a:lnTo>
                    <a:lnTo>
                      <a:pt x="4" y="35"/>
                    </a:lnTo>
                    <a:lnTo>
                      <a:pt x="1" y="51"/>
                    </a:lnTo>
                    <a:lnTo>
                      <a:pt x="0" y="69"/>
                    </a:lnTo>
                    <a:lnTo>
                      <a:pt x="1" y="91"/>
                    </a:lnTo>
                    <a:lnTo>
                      <a:pt x="1" y="111"/>
                    </a:lnTo>
                    <a:lnTo>
                      <a:pt x="4" y="130"/>
                    </a:lnTo>
                    <a:lnTo>
                      <a:pt x="6" y="145"/>
                    </a:lnTo>
                    <a:lnTo>
                      <a:pt x="9" y="158"/>
                    </a:lnTo>
                    <a:lnTo>
                      <a:pt x="12" y="167"/>
                    </a:lnTo>
                    <a:lnTo>
                      <a:pt x="17" y="175"/>
                    </a:lnTo>
                    <a:lnTo>
                      <a:pt x="23" y="180"/>
                    </a:lnTo>
                    <a:lnTo>
                      <a:pt x="30" y="182"/>
                    </a:lnTo>
                    <a:lnTo>
                      <a:pt x="185" y="182"/>
                    </a:lnTo>
                    <a:lnTo>
                      <a:pt x="187" y="181"/>
                    </a:lnTo>
                    <a:lnTo>
                      <a:pt x="187" y="180"/>
                    </a:lnTo>
                    <a:lnTo>
                      <a:pt x="188" y="180"/>
                    </a:lnTo>
                    <a:lnTo>
                      <a:pt x="190" y="180"/>
                    </a:lnTo>
                    <a:lnTo>
                      <a:pt x="193" y="177"/>
                    </a:lnTo>
                    <a:lnTo>
                      <a:pt x="196" y="175"/>
                    </a:lnTo>
                    <a:lnTo>
                      <a:pt x="200" y="167"/>
                    </a:lnTo>
                    <a:lnTo>
                      <a:pt x="204" y="158"/>
                    </a:lnTo>
                    <a:lnTo>
                      <a:pt x="206" y="145"/>
                    </a:lnTo>
                    <a:lnTo>
                      <a:pt x="206" y="140"/>
                    </a:lnTo>
                    <a:lnTo>
                      <a:pt x="206" y="138"/>
                    </a:lnTo>
                    <a:lnTo>
                      <a:pt x="206" y="137"/>
                    </a:lnTo>
                    <a:lnTo>
                      <a:pt x="208" y="137"/>
                    </a:lnTo>
                    <a:lnTo>
                      <a:pt x="210" y="130"/>
                    </a:lnTo>
                    <a:lnTo>
                      <a:pt x="212" y="111"/>
                    </a:lnTo>
                    <a:lnTo>
                      <a:pt x="214" y="9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13" name="Freeform 120"/>
              <p:cNvSpPr>
                <a:spLocks/>
              </p:cNvSpPr>
              <p:nvPr/>
            </p:nvSpPr>
            <p:spPr bwMode="auto">
              <a:xfrm>
                <a:off x="4593" y="1130"/>
                <a:ext cx="48" cy="12"/>
              </a:xfrm>
              <a:custGeom>
                <a:avLst/>
                <a:gdLst>
                  <a:gd name="T0" fmla="*/ 0 w 336"/>
                  <a:gd name="T1" fmla="*/ 0 h 84"/>
                  <a:gd name="T2" fmla="*/ 0 w 336"/>
                  <a:gd name="T3" fmla="*/ 0 h 84"/>
                  <a:gd name="T4" fmla="*/ 0 w 336"/>
                  <a:gd name="T5" fmla="*/ 0 h 84"/>
                  <a:gd name="T6" fmla="*/ 0 w 336"/>
                  <a:gd name="T7" fmla="*/ 0 h 84"/>
                  <a:gd name="T8" fmla="*/ 0 w 336"/>
                  <a:gd name="T9" fmla="*/ 0 h 84"/>
                  <a:gd name="T10" fmla="*/ 0 w 336"/>
                  <a:gd name="T11" fmla="*/ 0 h 84"/>
                  <a:gd name="T12" fmla="*/ 0 w 336"/>
                  <a:gd name="T13" fmla="*/ 0 h 84"/>
                  <a:gd name="T14" fmla="*/ 0 w 336"/>
                  <a:gd name="T15" fmla="*/ 0 h 84"/>
                  <a:gd name="T16" fmla="*/ 0 w 336"/>
                  <a:gd name="T17" fmla="*/ 0 h 84"/>
                  <a:gd name="T18" fmla="*/ 0 w 336"/>
                  <a:gd name="T19" fmla="*/ 0 h 84"/>
                  <a:gd name="T20" fmla="*/ 0 w 336"/>
                  <a:gd name="T21" fmla="*/ 0 h 84"/>
                  <a:gd name="T22" fmla="*/ 0 w 336"/>
                  <a:gd name="T23" fmla="*/ 0 h 84"/>
                  <a:gd name="T24" fmla="*/ 0 w 336"/>
                  <a:gd name="T25" fmla="*/ 0 h 84"/>
                  <a:gd name="T26" fmla="*/ 0 w 336"/>
                  <a:gd name="T27" fmla="*/ 0 h 84"/>
                  <a:gd name="T28" fmla="*/ 0 w 336"/>
                  <a:gd name="T29" fmla="*/ 0 h 84"/>
                  <a:gd name="T30" fmla="*/ 0 w 336"/>
                  <a:gd name="T31" fmla="*/ 0 h 84"/>
                  <a:gd name="T32" fmla="*/ 0 w 336"/>
                  <a:gd name="T33" fmla="*/ 0 h 84"/>
                  <a:gd name="T34" fmla="*/ 0 w 336"/>
                  <a:gd name="T35" fmla="*/ 0 h 84"/>
                  <a:gd name="T36" fmla="*/ 0 w 336"/>
                  <a:gd name="T37" fmla="*/ 0 h 84"/>
                  <a:gd name="T38" fmla="*/ 0 w 336"/>
                  <a:gd name="T39" fmla="*/ 0 h 84"/>
                  <a:gd name="T40" fmla="*/ 0 w 336"/>
                  <a:gd name="T41" fmla="*/ 0 h 84"/>
                  <a:gd name="T42" fmla="*/ 0 w 336"/>
                  <a:gd name="T43" fmla="*/ 0 h 84"/>
                  <a:gd name="T44" fmla="*/ 0 w 336"/>
                  <a:gd name="T45" fmla="*/ 0 h 84"/>
                  <a:gd name="T46" fmla="*/ 0 w 336"/>
                  <a:gd name="T47" fmla="*/ 0 h 84"/>
                  <a:gd name="T48" fmla="*/ 0 w 336"/>
                  <a:gd name="T49" fmla="*/ 0 h 84"/>
                  <a:gd name="T50" fmla="*/ 0 w 336"/>
                  <a:gd name="T51" fmla="*/ 0 h 84"/>
                  <a:gd name="T52" fmla="*/ 0 w 336"/>
                  <a:gd name="T53" fmla="*/ 0 h 84"/>
                  <a:gd name="T54" fmla="*/ 0 w 336"/>
                  <a:gd name="T55" fmla="*/ 0 h 84"/>
                  <a:gd name="T56" fmla="*/ 0 w 336"/>
                  <a:gd name="T57" fmla="*/ 0 h 84"/>
                  <a:gd name="T58" fmla="*/ 0 w 336"/>
                  <a:gd name="T59" fmla="*/ 0 h 84"/>
                  <a:gd name="T60" fmla="*/ 0 w 336"/>
                  <a:gd name="T61" fmla="*/ 0 h 84"/>
                  <a:gd name="T62" fmla="*/ 0 w 336"/>
                  <a:gd name="T63" fmla="*/ 0 h 84"/>
                  <a:gd name="T64" fmla="*/ 0 w 336"/>
                  <a:gd name="T65" fmla="*/ 0 h 84"/>
                  <a:gd name="T66" fmla="*/ 0 w 336"/>
                  <a:gd name="T67" fmla="*/ 0 h 84"/>
                  <a:gd name="T68" fmla="*/ 0 w 336"/>
                  <a:gd name="T69" fmla="*/ 0 h 84"/>
                  <a:gd name="T70" fmla="*/ 0 w 336"/>
                  <a:gd name="T71" fmla="*/ 0 h 84"/>
                  <a:gd name="T72" fmla="*/ 0 w 336"/>
                  <a:gd name="T73" fmla="*/ 0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6" h="84">
                    <a:moveTo>
                      <a:pt x="336" y="42"/>
                    </a:moveTo>
                    <a:lnTo>
                      <a:pt x="335" y="31"/>
                    </a:lnTo>
                    <a:lnTo>
                      <a:pt x="334" y="23"/>
                    </a:lnTo>
                    <a:lnTo>
                      <a:pt x="331" y="15"/>
                    </a:lnTo>
                    <a:lnTo>
                      <a:pt x="327" y="10"/>
                    </a:lnTo>
                    <a:lnTo>
                      <a:pt x="319" y="4"/>
                    </a:lnTo>
                    <a:lnTo>
                      <a:pt x="312" y="2"/>
                    </a:lnTo>
                    <a:lnTo>
                      <a:pt x="302" y="0"/>
                    </a:lnTo>
                    <a:lnTo>
                      <a:pt x="291" y="0"/>
                    </a:lnTo>
                    <a:lnTo>
                      <a:pt x="46" y="0"/>
                    </a:lnTo>
                    <a:lnTo>
                      <a:pt x="33" y="0"/>
                    </a:lnTo>
                    <a:lnTo>
                      <a:pt x="23" y="2"/>
                    </a:lnTo>
                    <a:lnTo>
                      <a:pt x="15" y="4"/>
                    </a:lnTo>
                    <a:lnTo>
                      <a:pt x="10" y="10"/>
                    </a:lnTo>
                    <a:lnTo>
                      <a:pt x="4" y="15"/>
                    </a:lnTo>
                    <a:lnTo>
                      <a:pt x="2" y="23"/>
                    </a:lnTo>
                    <a:lnTo>
                      <a:pt x="0" y="31"/>
                    </a:lnTo>
                    <a:lnTo>
                      <a:pt x="1" y="42"/>
                    </a:lnTo>
                    <a:lnTo>
                      <a:pt x="2" y="51"/>
                    </a:lnTo>
                    <a:lnTo>
                      <a:pt x="5" y="59"/>
                    </a:lnTo>
                    <a:lnTo>
                      <a:pt x="9" y="66"/>
                    </a:lnTo>
                    <a:lnTo>
                      <a:pt x="14" y="73"/>
                    </a:lnTo>
                    <a:lnTo>
                      <a:pt x="19" y="77"/>
                    </a:lnTo>
                    <a:lnTo>
                      <a:pt x="27" y="80"/>
                    </a:lnTo>
                    <a:lnTo>
                      <a:pt x="35" y="83"/>
                    </a:lnTo>
                    <a:lnTo>
                      <a:pt x="46" y="84"/>
                    </a:lnTo>
                    <a:lnTo>
                      <a:pt x="291" y="84"/>
                    </a:lnTo>
                    <a:lnTo>
                      <a:pt x="300" y="83"/>
                    </a:lnTo>
                    <a:lnTo>
                      <a:pt x="309" y="80"/>
                    </a:lnTo>
                    <a:lnTo>
                      <a:pt x="312" y="78"/>
                    </a:lnTo>
                    <a:lnTo>
                      <a:pt x="316" y="77"/>
                    </a:lnTo>
                    <a:lnTo>
                      <a:pt x="322" y="73"/>
                    </a:lnTo>
                    <a:lnTo>
                      <a:pt x="327" y="66"/>
                    </a:lnTo>
                    <a:lnTo>
                      <a:pt x="331" y="59"/>
                    </a:lnTo>
                    <a:lnTo>
                      <a:pt x="332" y="55"/>
                    </a:lnTo>
                    <a:lnTo>
                      <a:pt x="334" y="51"/>
                    </a:lnTo>
                    <a:lnTo>
                      <a:pt x="336" y="42"/>
                    </a:lnTo>
                    <a:close/>
                  </a:path>
                </a:pathLst>
              </a:custGeom>
              <a:solidFill>
                <a:srgbClr val="CFC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14" name="Freeform 121"/>
              <p:cNvSpPr>
                <a:spLocks/>
              </p:cNvSpPr>
              <p:nvPr/>
            </p:nvSpPr>
            <p:spPr bwMode="auto">
              <a:xfrm>
                <a:off x="4385" y="1266"/>
                <a:ext cx="30" cy="35"/>
              </a:xfrm>
              <a:custGeom>
                <a:avLst/>
                <a:gdLst>
                  <a:gd name="T0" fmla="*/ 0 w 214"/>
                  <a:gd name="T1" fmla="*/ 0 h 243"/>
                  <a:gd name="T2" fmla="*/ 0 w 214"/>
                  <a:gd name="T3" fmla="*/ 0 h 243"/>
                  <a:gd name="T4" fmla="*/ 0 w 214"/>
                  <a:gd name="T5" fmla="*/ 0 h 243"/>
                  <a:gd name="T6" fmla="*/ 0 w 214"/>
                  <a:gd name="T7" fmla="*/ 0 h 243"/>
                  <a:gd name="T8" fmla="*/ 0 w 214"/>
                  <a:gd name="T9" fmla="*/ 0 h 243"/>
                  <a:gd name="T10" fmla="*/ 0 w 214"/>
                  <a:gd name="T11" fmla="*/ 0 h 243"/>
                  <a:gd name="T12" fmla="*/ 0 w 214"/>
                  <a:gd name="T13" fmla="*/ 0 h 243"/>
                  <a:gd name="T14" fmla="*/ 0 w 214"/>
                  <a:gd name="T15" fmla="*/ 0 h 243"/>
                  <a:gd name="T16" fmla="*/ 0 w 214"/>
                  <a:gd name="T17" fmla="*/ 0 h 243"/>
                  <a:gd name="T18" fmla="*/ 0 w 214"/>
                  <a:gd name="T19" fmla="*/ 0 h 243"/>
                  <a:gd name="T20" fmla="*/ 0 w 214"/>
                  <a:gd name="T21" fmla="*/ 0 h 243"/>
                  <a:gd name="T22" fmla="*/ 0 w 214"/>
                  <a:gd name="T23" fmla="*/ 0 h 243"/>
                  <a:gd name="T24" fmla="*/ 0 w 214"/>
                  <a:gd name="T25" fmla="*/ 0 h 243"/>
                  <a:gd name="T26" fmla="*/ 0 w 214"/>
                  <a:gd name="T27" fmla="*/ 0 h 243"/>
                  <a:gd name="T28" fmla="*/ 0 w 214"/>
                  <a:gd name="T29" fmla="*/ 0 h 243"/>
                  <a:gd name="T30" fmla="*/ 0 w 214"/>
                  <a:gd name="T31" fmla="*/ 0 h 243"/>
                  <a:gd name="T32" fmla="*/ 0 w 214"/>
                  <a:gd name="T33" fmla="*/ 0 h 243"/>
                  <a:gd name="T34" fmla="*/ 0 w 214"/>
                  <a:gd name="T35" fmla="*/ 0 h 243"/>
                  <a:gd name="T36" fmla="*/ 0 w 214"/>
                  <a:gd name="T37" fmla="*/ 0 h 243"/>
                  <a:gd name="T38" fmla="*/ 0 w 214"/>
                  <a:gd name="T39" fmla="*/ 0 h 243"/>
                  <a:gd name="T40" fmla="*/ 0 w 214"/>
                  <a:gd name="T41" fmla="*/ 0 h 243"/>
                  <a:gd name="T42" fmla="*/ 0 w 214"/>
                  <a:gd name="T43" fmla="*/ 0 h 243"/>
                  <a:gd name="T44" fmla="*/ 0 w 214"/>
                  <a:gd name="T45" fmla="*/ 0 h 243"/>
                  <a:gd name="T46" fmla="*/ 0 w 214"/>
                  <a:gd name="T47" fmla="*/ 0 h 243"/>
                  <a:gd name="T48" fmla="*/ 0 w 214"/>
                  <a:gd name="T49" fmla="*/ 0 h 243"/>
                  <a:gd name="T50" fmla="*/ 0 w 214"/>
                  <a:gd name="T51" fmla="*/ 0 h 243"/>
                  <a:gd name="T52" fmla="*/ 0 w 214"/>
                  <a:gd name="T53" fmla="*/ 0 h 243"/>
                  <a:gd name="T54" fmla="*/ 0 w 214"/>
                  <a:gd name="T55" fmla="*/ 0 h 243"/>
                  <a:gd name="T56" fmla="*/ 0 w 214"/>
                  <a:gd name="T57" fmla="*/ 0 h 243"/>
                  <a:gd name="T58" fmla="*/ 0 w 214"/>
                  <a:gd name="T59" fmla="*/ 0 h 243"/>
                  <a:gd name="T60" fmla="*/ 0 w 214"/>
                  <a:gd name="T61" fmla="*/ 0 h 243"/>
                  <a:gd name="T62" fmla="*/ 0 w 214"/>
                  <a:gd name="T63" fmla="*/ 0 h 243"/>
                  <a:gd name="T64" fmla="*/ 0 w 214"/>
                  <a:gd name="T65" fmla="*/ 0 h 243"/>
                  <a:gd name="T66" fmla="*/ 0 w 214"/>
                  <a:gd name="T67" fmla="*/ 0 h 243"/>
                  <a:gd name="T68" fmla="*/ 0 w 214"/>
                  <a:gd name="T69" fmla="*/ 0 h 243"/>
                  <a:gd name="T70" fmla="*/ 0 w 214"/>
                  <a:gd name="T71" fmla="*/ 0 h 243"/>
                  <a:gd name="T72" fmla="*/ 0 w 214"/>
                  <a:gd name="T73" fmla="*/ 0 h 243"/>
                  <a:gd name="T74" fmla="*/ 0 w 214"/>
                  <a:gd name="T75" fmla="*/ 0 h 243"/>
                  <a:gd name="T76" fmla="*/ 0 w 214"/>
                  <a:gd name="T77" fmla="*/ 0 h 243"/>
                  <a:gd name="T78" fmla="*/ 0 w 214"/>
                  <a:gd name="T79" fmla="*/ 0 h 243"/>
                  <a:gd name="T80" fmla="*/ 0 w 214"/>
                  <a:gd name="T81" fmla="*/ 0 h 243"/>
                  <a:gd name="T82" fmla="*/ 0 w 214"/>
                  <a:gd name="T83" fmla="*/ 0 h 2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4" h="243">
                    <a:moveTo>
                      <a:pt x="185" y="0"/>
                    </a:moveTo>
                    <a:lnTo>
                      <a:pt x="30" y="0"/>
                    </a:lnTo>
                    <a:lnTo>
                      <a:pt x="22" y="2"/>
                    </a:lnTo>
                    <a:lnTo>
                      <a:pt x="15" y="7"/>
                    </a:lnTo>
                    <a:lnTo>
                      <a:pt x="10" y="16"/>
                    </a:lnTo>
                    <a:lnTo>
                      <a:pt x="7" y="31"/>
                    </a:lnTo>
                    <a:lnTo>
                      <a:pt x="4" y="46"/>
                    </a:lnTo>
                    <a:lnTo>
                      <a:pt x="1" y="68"/>
                    </a:lnTo>
                    <a:lnTo>
                      <a:pt x="0" y="92"/>
                    </a:lnTo>
                    <a:lnTo>
                      <a:pt x="1" y="123"/>
                    </a:lnTo>
                    <a:lnTo>
                      <a:pt x="1" y="151"/>
                    </a:lnTo>
                    <a:lnTo>
                      <a:pt x="4" y="175"/>
                    </a:lnTo>
                    <a:lnTo>
                      <a:pt x="6" y="195"/>
                    </a:lnTo>
                    <a:lnTo>
                      <a:pt x="9" y="213"/>
                    </a:lnTo>
                    <a:lnTo>
                      <a:pt x="12" y="226"/>
                    </a:lnTo>
                    <a:lnTo>
                      <a:pt x="17" y="236"/>
                    </a:lnTo>
                    <a:lnTo>
                      <a:pt x="23" y="241"/>
                    </a:lnTo>
                    <a:lnTo>
                      <a:pt x="30" y="243"/>
                    </a:lnTo>
                    <a:lnTo>
                      <a:pt x="185" y="243"/>
                    </a:lnTo>
                    <a:lnTo>
                      <a:pt x="187" y="242"/>
                    </a:lnTo>
                    <a:lnTo>
                      <a:pt x="187" y="241"/>
                    </a:lnTo>
                    <a:lnTo>
                      <a:pt x="188" y="241"/>
                    </a:lnTo>
                    <a:lnTo>
                      <a:pt x="190" y="241"/>
                    </a:lnTo>
                    <a:lnTo>
                      <a:pt x="193" y="238"/>
                    </a:lnTo>
                    <a:lnTo>
                      <a:pt x="196" y="236"/>
                    </a:lnTo>
                    <a:lnTo>
                      <a:pt x="200" y="226"/>
                    </a:lnTo>
                    <a:lnTo>
                      <a:pt x="204" y="213"/>
                    </a:lnTo>
                    <a:lnTo>
                      <a:pt x="206" y="195"/>
                    </a:lnTo>
                    <a:lnTo>
                      <a:pt x="206" y="190"/>
                    </a:lnTo>
                    <a:lnTo>
                      <a:pt x="208" y="185"/>
                    </a:lnTo>
                    <a:lnTo>
                      <a:pt x="210" y="175"/>
                    </a:lnTo>
                    <a:lnTo>
                      <a:pt x="212" y="151"/>
                    </a:lnTo>
                    <a:lnTo>
                      <a:pt x="214" y="123"/>
                    </a:lnTo>
                    <a:lnTo>
                      <a:pt x="213" y="92"/>
                    </a:lnTo>
                    <a:lnTo>
                      <a:pt x="212" y="79"/>
                    </a:lnTo>
                    <a:lnTo>
                      <a:pt x="212" y="68"/>
                    </a:lnTo>
                    <a:lnTo>
                      <a:pt x="210" y="46"/>
                    </a:lnTo>
                    <a:lnTo>
                      <a:pt x="208" y="31"/>
                    </a:lnTo>
                    <a:lnTo>
                      <a:pt x="202" y="16"/>
                    </a:lnTo>
                    <a:lnTo>
                      <a:pt x="198" y="7"/>
                    </a:lnTo>
                    <a:lnTo>
                      <a:pt x="192" y="2"/>
                    </a:lnTo>
                    <a:lnTo>
                      <a:pt x="18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15" name="Freeform 122"/>
              <p:cNvSpPr>
                <a:spLocks/>
              </p:cNvSpPr>
              <p:nvPr/>
            </p:nvSpPr>
            <p:spPr bwMode="auto">
              <a:xfrm>
                <a:off x="4388" y="1269"/>
                <a:ext cx="16" cy="28"/>
              </a:xfrm>
              <a:custGeom>
                <a:avLst/>
                <a:gdLst>
                  <a:gd name="T0" fmla="*/ 0 w 117"/>
                  <a:gd name="T1" fmla="*/ 0 h 195"/>
                  <a:gd name="T2" fmla="*/ 0 w 117"/>
                  <a:gd name="T3" fmla="*/ 0 h 195"/>
                  <a:gd name="T4" fmla="*/ 0 w 117"/>
                  <a:gd name="T5" fmla="*/ 0 h 195"/>
                  <a:gd name="T6" fmla="*/ 0 w 117"/>
                  <a:gd name="T7" fmla="*/ 0 h 195"/>
                  <a:gd name="T8" fmla="*/ 0 w 117"/>
                  <a:gd name="T9" fmla="*/ 0 h 195"/>
                  <a:gd name="T10" fmla="*/ 0 w 117"/>
                  <a:gd name="T11" fmla="*/ 0 h 195"/>
                  <a:gd name="T12" fmla="*/ 0 w 117"/>
                  <a:gd name="T13" fmla="*/ 0 h 195"/>
                  <a:gd name="T14" fmla="*/ 0 w 117"/>
                  <a:gd name="T15" fmla="*/ 0 h 195"/>
                  <a:gd name="T16" fmla="*/ 0 w 117"/>
                  <a:gd name="T17" fmla="*/ 0 h 195"/>
                  <a:gd name="T18" fmla="*/ 0 w 117"/>
                  <a:gd name="T19" fmla="*/ 0 h 195"/>
                  <a:gd name="T20" fmla="*/ 0 w 117"/>
                  <a:gd name="T21" fmla="*/ 0 h 195"/>
                  <a:gd name="T22" fmla="*/ 0 w 117"/>
                  <a:gd name="T23" fmla="*/ 0 h 195"/>
                  <a:gd name="T24" fmla="*/ 0 w 117"/>
                  <a:gd name="T25" fmla="*/ 0 h 195"/>
                  <a:gd name="T26" fmla="*/ 0 w 117"/>
                  <a:gd name="T27" fmla="*/ 0 h 195"/>
                  <a:gd name="T28" fmla="*/ 0 w 117"/>
                  <a:gd name="T29" fmla="*/ 0 h 195"/>
                  <a:gd name="T30" fmla="*/ 0 w 117"/>
                  <a:gd name="T31" fmla="*/ 0 h 195"/>
                  <a:gd name="T32" fmla="*/ 0 w 117"/>
                  <a:gd name="T33" fmla="*/ 0 h 195"/>
                  <a:gd name="T34" fmla="*/ 0 w 117"/>
                  <a:gd name="T35" fmla="*/ 0 h 195"/>
                  <a:gd name="T36" fmla="*/ 0 w 117"/>
                  <a:gd name="T37" fmla="*/ 0 h 195"/>
                  <a:gd name="T38" fmla="*/ 0 w 117"/>
                  <a:gd name="T39" fmla="*/ 0 h 195"/>
                  <a:gd name="T40" fmla="*/ 0 w 117"/>
                  <a:gd name="T41" fmla="*/ 0 h 195"/>
                  <a:gd name="T42" fmla="*/ 0 w 117"/>
                  <a:gd name="T43" fmla="*/ 0 h 195"/>
                  <a:gd name="T44" fmla="*/ 0 w 117"/>
                  <a:gd name="T45" fmla="*/ 0 h 195"/>
                  <a:gd name="T46" fmla="*/ 0 w 117"/>
                  <a:gd name="T47" fmla="*/ 0 h 195"/>
                  <a:gd name="T48" fmla="*/ 0 w 117"/>
                  <a:gd name="T49" fmla="*/ 0 h 195"/>
                  <a:gd name="T50" fmla="*/ 0 w 117"/>
                  <a:gd name="T51" fmla="*/ 0 h 195"/>
                  <a:gd name="T52" fmla="*/ 0 w 117"/>
                  <a:gd name="T53" fmla="*/ 0 h 195"/>
                  <a:gd name="T54" fmla="*/ 0 w 117"/>
                  <a:gd name="T55" fmla="*/ 0 h 195"/>
                  <a:gd name="T56" fmla="*/ 0 w 117"/>
                  <a:gd name="T57" fmla="*/ 0 h 195"/>
                  <a:gd name="T58" fmla="*/ 0 w 117"/>
                  <a:gd name="T59" fmla="*/ 0 h 195"/>
                  <a:gd name="T60" fmla="*/ 0 w 117"/>
                  <a:gd name="T61" fmla="*/ 0 h 195"/>
                  <a:gd name="T62" fmla="*/ 0 w 117"/>
                  <a:gd name="T63" fmla="*/ 0 h 195"/>
                  <a:gd name="T64" fmla="*/ 0 w 117"/>
                  <a:gd name="T65" fmla="*/ 0 h 195"/>
                  <a:gd name="T66" fmla="*/ 0 w 117"/>
                  <a:gd name="T67" fmla="*/ 0 h 195"/>
                  <a:gd name="T68" fmla="*/ 0 w 117"/>
                  <a:gd name="T69" fmla="*/ 0 h 195"/>
                  <a:gd name="T70" fmla="*/ 0 w 117"/>
                  <a:gd name="T71" fmla="*/ 0 h 195"/>
                  <a:gd name="T72" fmla="*/ 0 w 117"/>
                  <a:gd name="T73" fmla="*/ 0 h 195"/>
                  <a:gd name="T74" fmla="*/ 0 w 117"/>
                  <a:gd name="T75" fmla="*/ 0 h 195"/>
                  <a:gd name="T76" fmla="*/ 0 w 117"/>
                  <a:gd name="T77" fmla="*/ 0 h 195"/>
                  <a:gd name="T78" fmla="*/ 0 w 117"/>
                  <a:gd name="T79" fmla="*/ 0 h 195"/>
                  <a:gd name="T80" fmla="*/ 0 w 117"/>
                  <a:gd name="T81" fmla="*/ 0 h 195"/>
                  <a:gd name="T82" fmla="*/ 0 w 117"/>
                  <a:gd name="T83" fmla="*/ 0 h 195"/>
                  <a:gd name="T84" fmla="*/ 0 w 117"/>
                  <a:gd name="T85" fmla="*/ 0 h 195"/>
                  <a:gd name="T86" fmla="*/ 0 w 117"/>
                  <a:gd name="T87" fmla="*/ 0 h 195"/>
                  <a:gd name="T88" fmla="*/ 0 w 117"/>
                  <a:gd name="T89" fmla="*/ 0 h 1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7" h="195">
                    <a:moveTo>
                      <a:pt x="100" y="29"/>
                    </a:moveTo>
                    <a:lnTo>
                      <a:pt x="95" y="21"/>
                    </a:lnTo>
                    <a:lnTo>
                      <a:pt x="90" y="16"/>
                    </a:lnTo>
                    <a:lnTo>
                      <a:pt x="85" y="10"/>
                    </a:lnTo>
                    <a:lnTo>
                      <a:pt x="81" y="7"/>
                    </a:lnTo>
                    <a:lnTo>
                      <a:pt x="69" y="1"/>
                    </a:lnTo>
                    <a:lnTo>
                      <a:pt x="58" y="0"/>
                    </a:lnTo>
                    <a:lnTo>
                      <a:pt x="46" y="1"/>
                    </a:lnTo>
                    <a:lnTo>
                      <a:pt x="35" y="7"/>
                    </a:lnTo>
                    <a:lnTo>
                      <a:pt x="25" y="16"/>
                    </a:lnTo>
                    <a:lnTo>
                      <a:pt x="17" y="29"/>
                    </a:lnTo>
                    <a:lnTo>
                      <a:pt x="9" y="43"/>
                    </a:lnTo>
                    <a:lnTo>
                      <a:pt x="4" y="59"/>
                    </a:lnTo>
                    <a:lnTo>
                      <a:pt x="1" y="77"/>
                    </a:lnTo>
                    <a:lnTo>
                      <a:pt x="0" y="98"/>
                    </a:lnTo>
                    <a:lnTo>
                      <a:pt x="1" y="117"/>
                    </a:lnTo>
                    <a:lnTo>
                      <a:pt x="4" y="134"/>
                    </a:lnTo>
                    <a:lnTo>
                      <a:pt x="9" y="151"/>
                    </a:lnTo>
                    <a:lnTo>
                      <a:pt x="17" y="167"/>
                    </a:lnTo>
                    <a:lnTo>
                      <a:pt x="25" y="178"/>
                    </a:lnTo>
                    <a:lnTo>
                      <a:pt x="35" y="187"/>
                    </a:lnTo>
                    <a:lnTo>
                      <a:pt x="46" y="193"/>
                    </a:lnTo>
                    <a:lnTo>
                      <a:pt x="58" y="195"/>
                    </a:lnTo>
                    <a:lnTo>
                      <a:pt x="69" y="193"/>
                    </a:lnTo>
                    <a:lnTo>
                      <a:pt x="71" y="190"/>
                    </a:lnTo>
                    <a:lnTo>
                      <a:pt x="71" y="189"/>
                    </a:lnTo>
                    <a:lnTo>
                      <a:pt x="72" y="189"/>
                    </a:lnTo>
                    <a:lnTo>
                      <a:pt x="74" y="189"/>
                    </a:lnTo>
                    <a:lnTo>
                      <a:pt x="81" y="187"/>
                    </a:lnTo>
                    <a:lnTo>
                      <a:pt x="85" y="183"/>
                    </a:lnTo>
                    <a:lnTo>
                      <a:pt x="90" y="178"/>
                    </a:lnTo>
                    <a:lnTo>
                      <a:pt x="95" y="173"/>
                    </a:lnTo>
                    <a:lnTo>
                      <a:pt x="97" y="169"/>
                    </a:lnTo>
                    <a:lnTo>
                      <a:pt x="100" y="167"/>
                    </a:lnTo>
                    <a:lnTo>
                      <a:pt x="108" y="151"/>
                    </a:lnTo>
                    <a:lnTo>
                      <a:pt x="110" y="142"/>
                    </a:lnTo>
                    <a:lnTo>
                      <a:pt x="111" y="138"/>
                    </a:lnTo>
                    <a:lnTo>
                      <a:pt x="113" y="134"/>
                    </a:lnTo>
                    <a:lnTo>
                      <a:pt x="116" y="117"/>
                    </a:lnTo>
                    <a:lnTo>
                      <a:pt x="116" y="106"/>
                    </a:lnTo>
                    <a:lnTo>
                      <a:pt x="117" y="98"/>
                    </a:lnTo>
                    <a:lnTo>
                      <a:pt x="116" y="77"/>
                    </a:lnTo>
                    <a:lnTo>
                      <a:pt x="113" y="59"/>
                    </a:lnTo>
                    <a:lnTo>
                      <a:pt x="108" y="43"/>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16" name="Line 123"/>
              <p:cNvSpPr>
                <a:spLocks noChangeShapeType="1"/>
              </p:cNvSpPr>
              <p:nvPr/>
            </p:nvSpPr>
            <p:spPr bwMode="auto">
              <a:xfrm>
                <a:off x="4663" y="967"/>
                <a:ext cx="22" cy="1"/>
              </a:xfrm>
              <a:prstGeom prst="line">
                <a:avLst/>
              </a:prstGeom>
              <a:noFill/>
              <a:ln w="1588">
                <a:solidFill>
                  <a:srgbClr val="3848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17" name="Line 124"/>
              <p:cNvSpPr>
                <a:spLocks noChangeShapeType="1"/>
              </p:cNvSpPr>
              <p:nvPr/>
            </p:nvSpPr>
            <p:spPr bwMode="auto">
              <a:xfrm flipH="1">
                <a:off x="4386" y="1181"/>
                <a:ext cx="298" cy="1"/>
              </a:xfrm>
              <a:prstGeom prst="line">
                <a:avLst/>
              </a:prstGeom>
              <a:noFill/>
              <a:ln w="1588">
                <a:solidFill>
                  <a:srgbClr val="3848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18" name="Line 125"/>
              <p:cNvSpPr>
                <a:spLocks noChangeShapeType="1"/>
              </p:cNvSpPr>
              <p:nvPr/>
            </p:nvSpPr>
            <p:spPr bwMode="auto">
              <a:xfrm flipH="1">
                <a:off x="4386" y="1185"/>
                <a:ext cx="29" cy="1"/>
              </a:xfrm>
              <a:prstGeom prst="line">
                <a:avLst/>
              </a:prstGeom>
              <a:noFill/>
              <a:ln w="1588">
                <a:solidFill>
                  <a:srgbClr val="3848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19" name="Line 126"/>
              <p:cNvSpPr>
                <a:spLocks noChangeShapeType="1"/>
              </p:cNvSpPr>
              <p:nvPr/>
            </p:nvSpPr>
            <p:spPr bwMode="auto">
              <a:xfrm flipH="1">
                <a:off x="4386" y="1190"/>
                <a:ext cx="29" cy="1"/>
              </a:xfrm>
              <a:prstGeom prst="line">
                <a:avLst/>
              </a:prstGeom>
              <a:noFill/>
              <a:ln w="1588">
                <a:solidFill>
                  <a:srgbClr val="3848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20" name="Line 127"/>
              <p:cNvSpPr>
                <a:spLocks noChangeShapeType="1"/>
              </p:cNvSpPr>
              <p:nvPr/>
            </p:nvSpPr>
            <p:spPr bwMode="auto">
              <a:xfrm flipH="1">
                <a:off x="4386" y="1194"/>
                <a:ext cx="29" cy="1"/>
              </a:xfrm>
              <a:prstGeom prst="line">
                <a:avLst/>
              </a:prstGeom>
              <a:noFill/>
              <a:ln w="1588">
                <a:solidFill>
                  <a:srgbClr val="3848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21" name="Line 128"/>
              <p:cNvSpPr>
                <a:spLocks noChangeShapeType="1"/>
              </p:cNvSpPr>
              <p:nvPr/>
            </p:nvSpPr>
            <p:spPr bwMode="auto">
              <a:xfrm flipH="1">
                <a:off x="4386" y="1198"/>
                <a:ext cx="29" cy="1"/>
              </a:xfrm>
              <a:prstGeom prst="line">
                <a:avLst/>
              </a:prstGeom>
              <a:noFill/>
              <a:ln w="1588">
                <a:solidFill>
                  <a:srgbClr val="3848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22" name="Line 129"/>
              <p:cNvSpPr>
                <a:spLocks noChangeShapeType="1"/>
              </p:cNvSpPr>
              <p:nvPr/>
            </p:nvSpPr>
            <p:spPr bwMode="auto">
              <a:xfrm flipH="1">
                <a:off x="4386" y="1202"/>
                <a:ext cx="29" cy="1"/>
              </a:xfrm>
              <a:prstGeom prst="line">
                <a:avLst/>
              </a:prstGeom>
              <a:noFill/>
              <a:ln w="1588">
                <a:solidFill>
                  <a:srgbClr val="3848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23" name="Line 130"/>
              <p:cNvSpPr>
                <a:spLocks noChangeShapeType="1"/>
              </p:cNvSpPr>
              <p:nvPr/>
            </p:nvSpPr>
            <p:spPr bwMode="auto">
              <a:xfrm flipH="1">
                <a:off x="4386" y="1206"/>
                <a:ext cx="29" cy="1"/>
              </a:xfrm>
              <a:prstGeom prst="line">
                <a:avLst/>
              </a:prstGeom>
              <a:noFill/>
              <a:ln w="1588">
                <a:solidFill>
                  <a:srgbClr val="3848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24" name="Line 131"/>
              <p:cNvSpPr>
                <a:spLocks noChangeShapeType="1"/>
              </p:cNvSpPr>
              <p:nvPr/>
            </p:nvSpPr>
            <p:spPr bwMode="auto">
              <a:xfrm flipH="1">
                <a:off x="4386" y="1210"/>
                <a:ext cx="29" cy="1"/>
              </a:xfrm>
              <a:prstGeom prst="line">
                <a:avLst/>
              </a:prstGeom>
              <a:noFill/>
              <a:ln w="1588">
                <a:solidFill>
                  <a:srgbClr val="3848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25" name="Freeform 132"/>
              <p:cNvSpPr>
                <a:spLocks/>
              </p:cNvSpPr>
              <p:nvPr/>
            </p:nvSpPr>
            <p:spPr bwMode="auto">
              <a:xfrm>
                <a:off x="4534" y="1241"/>
                <a:ext cx="145" cy="152"/>
              </a:xfrm>
              <a:custGeom>
                <a:avLst/>
                <a:gdLst>
                  <a:gd name="T0" fmla="*/ 0 w 1013"/>
                  <a:gd name="T1" fmla="*/ 0 h 1063"/>
                  <a:gd name="T2" fmla="*/ 0 w 1013"/>
                  <a:gd name="T3" fmla="*/ 0 h 1063"/>
                  <a:gd name="T4" fmla="*/ 0 w 1013"/>
                  <a:gd name="T5" fmla="*/ 0 h 1063"/>
                  <a:gd name="T6" fmla="*/ 0 w 1013"/>
                  <a:gd name="T7" fmla="*/ 0 h 1063"/>
                  <a:gd name="T8" fmla="*/ 0 w 1013"/>
                  <a:gd name="T9" fmla="*/ 0 h 1063"/>
                  <a:gd name="T10" fmla="*/ 0 w 1013"/>
                  <a:gd name="T11" fmla="*/ 0 h 1063"/>
                  <a:gd name="T12" fmla="*/ 0 w 1013"/>
                  <a:gd name="T13" fmla="*/ 0 h 1063"/>
                  <a:gd name="T14" fmla="*/ 0 w 1013"/>
                  <a:gd name="T15" fmla="*/ 0 h 1063"/>
                  <a:gd name="T16" fmla="*/ 0 w 1013"/>
                  <a:gd name="T17" fmla="*/ 0 h 1063"/>
                  <a:gd name="T18" fmla="*/ 0 w 1013"/>
                  <a:gd name="T19" fmla="*/ 0 h 1063"/>
                  <a:gd name="T20" fmla="*/ 0 w 1013"/>
                  <a:gd name="T21" fmla="*/ 0 h 1063"/>
                  <a:gd name="T22" fmla="*/ 0 w 1013"/>
                  <a:gd name="T23" fmla="*/ 0 h 1063"/>
                  <a:gd name="T24" fmla="*/ 0 w 1013"/>
                  <a:gd name="T25" fmla="*/ 0 h 1063"/>
                  <a:gd name="T26" fmla="*/ 0 w 1013"/>
                  <a:gd name="T27" fmla="*/ 0 h 1063"/>
                  <a:gd name="T28" fmla="*/ 0 w 1013"/>
                  <a:gd name="T29" fmla="*/ 0 h 1063"/>
                  <a:gd name="T30" fmla="*/ 0 w 1013"/>
                  <a:gd name="T31" fmla="*/ 0 h 1063"/>
                  <a:gd name="T32" fmla="*/ 0 w 1013"/>
                  <a:gd name="T33" fmla="*/ 0 h 1063"/>
                  <a:gd name="T34" fmla="*/ 0 w 1013"/>
                  <a:gd name="T35" fmla="*/ 0 h 1063"/>
                  <a:gd name="T36" fmla="*/ 0 w 1013"/>
                  <a:gd name="T37" fmla="*/ 0 h 1063"/>
                  <a:gd name="T38" fmla="*/ 0 w 1013"/>
                  <a:gd name="T39" fmla="*/ 0 h 1063"/>
                  <a:gd name="T40" fmla="*/ 0 w 1013"/>
                  <a:gd name="T41" fmla="*/ 0 h 1063"/>
                  <a:gd name="T42" fmla="*/ 0 w 1013"/>
                  <a:gd name="T43" fmla="*/ 0 h 1063"/>
                  <a:gd name="T44" fmla="*/ 0 w 1013"/>
                  <a:gd name="T45" fmla="*/ 0 h 1063"/>
                  <a:gd name="T46" fmla="*/ 0 w 1013"/>
                  <a:gd name="T47" fmla="*/ 0 h 1063"/>
                  <a:gd name="T48" fmla="*/ 0 w 1013"/>
                  <a:gd name="T49" fmla="*/ 0 h 1063"/>
                  <a:gd name="T50" fmla="*/ 0 w 1013"/>
                  <a:gd name="T51" fmla="*/ 0 h 1063"/>
                  <a:gd name="T52" fmla="*/ 0 w 1013"/>
                  <a:gd name="T53" fmla="*/ 0 h 1063"/>
                  <a:gd name="T54" fmla="*/ 0 w 1013"/>
                  <a:gd name="T55" fmla="*/ 0 h 1063"/>
                  <a:gd name="T56" fmla="*/ 0 w 1013"/>
                  <a:gd name="T57" fmla="*/ 0 h 1063"/>
                  <a:gd name="T58" fmla="*/ 0 w 1013"/>
                  <a:gd name="T59" fmla="*/ 0 h 1063"/>
                  <a:gd name="T60" fmla="*/ 0 w 1013"/>
                  <a:gd name="T61" fmla="*/ 0 h 1063"/>
                  <a:gd name="T62" fmla="*/ 0 w 1013"/>
                  <a:gd name="T63" fmla="*/ 0 h 1063"/>
                  <a:gd name="T64" fmla="*/ 0 w 1013"/>
                  <a:gd name="T65" fmla="*/ 0 h 1063"/>
                  <a:gd name="T66" fmla="*/ 0 w 1013"/>
                  <a:gd name="T67" fmla="*/ 0 h 1063"/>
                  <a:gd name="T68" fmla="*/ 0 w 1013"/>
                  <a:gd name="T69" fmla="*/ 0 h 1063"/>
                  <a:gd name="T70" fmla="*/ 0 w 1013"/>
                  <a:gd name="T71" fmla="*/ 0 h 1063"/>
                  <a:gd name="T72" fmla="*/ 0 w 1013"/>
                  <a:gd name="T73" fmla="*/ 0 h 1063"/>
                  <a:gd name="T74" fmla="*/ 0 w 1013"/>
                  <a:gd name="T75" fmla="*/ 0 h 1063"/>
                  <a:gd name="T76" fmla="*/ 0 w 1013"/>
                  <a:gd name="T77" fmla="*/ 0 h 1063"/>
                  <a:gd name="T78" fmla="*/ 0 w 1013"/>
                  <a:gd name="T79" fmla="*/ 0 h 1063"/>
                  <a:gd name="T80" fmla="*/ 0 w 1013"/>
                  <a:gd name="T81" fmla="*/ 0 h 1063"/>
                  <a:gd name="T82" fmla="*/ 0 w 1013"/>
                  <a:gd name="T83" fmla="*/ 0 h 1063"/>
                  <a:gd name="T84" fmla="*/ 0 w 1013"/>
                  <a:gd name="T85" fmla="*/ 0 h 1063"/>
                  <a:gd name="T86" fmla="*/ 0 w 1013"/>
                  <a:gd name="T87" fmla="*/ 0 h 1063"/>
                  <a:gd name="T88" fmla="*/ 0 w 1013"/>
                  <a:gd name="T89" fmla="*/ 0 h 1063"/>
                  <a:gd name="T90" fmla="*/ 0 w 1013"/>
                  <a:gd name="T91" fmla="*/ 0 h 1063"/>
                  <a:gd name="T92" fmla="*/ 0 w 1013"/>
                  <a:gd name="T93" fmla="*/ 0 h 1063"/>
                  <a:gd name="T94" fmla="*/ 0 w 1013"/>
                  <a:gd name="T95" fmla="*/ 0 h 1063"/>
                  <a:gd name="T96" fmla="*/ 0 w 1013"/>
                  <a:gd name="T97" fmla="*/ 0 h 1063"/>
                  <a:gd name="T98" fmla="*/ 0 w 1013"/>
                  <a:gd name="T99" fmla="*/ 0 h 1063"/>
                  <a:gd name="T100" fmla="*/ 0 w 1013"/>
                  <a:gd name="T101" fmla="*/ 0 h 1063"/>
                  <a:gd name="T102" fmla="*/ 0 w 1013"/>
                  <a:gd name="T103" fmla="*/ 0 h 1063"/>
                  <a:gd name="T104" fmla="*/ 0 w 1013"/>
                  <a:gd name="T105" fmla="*/ 0 h 1063"/>
                  <a:gd name="T106" fmla="*/ 0 w 1013"/>
                  <a:gd name="T107" fmla="*/ 0 h 10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13" h="1063">
                    <a:moveTo>
                      <a:pt x="865" y="155"/>
                    </a:moveTo>
                    <a:lnTo>
                      <a:pt x="826" y="117"/>
                    </a:lnTo>
                    <a:lnTo>
                      <a:pt x="806" y="101"/>
                    </a:lnTo>
                    <a:lnTo>
                      <a:pt x="787" y="86"/>
                    </a:lnTo>
                    <a:lnTo>
                      <a:pt x="765" y="71"/>
                    </a:lnTo>
                    <a:lnTo>
                      <a:pt x="745" y="59"/>
                    </a:lnTo>
                    <a:lnTo>
                      <a:pt x="723" y="47"/>
                    </a:lnTo>
                    <a:lnTo>
                      <a:pt x="701" y="38"/>
                    </a:lnTo>
                    <a:lnTo>
                      <a:pt x="678" y="28"/>
                    </a:lnTo>
                    <a:lnTo>
                      <a:pt x="655" y="20"/>
                    </a:lnTo>
                    <a:lnTo>
                      <a:pt x="631" y="13"/>
                    </a:lnTo>
                    <a:lnTo>
                      <a:pt x="607" y="9"/>
                    </a:lnTo>
                    <a:lnTo>
                      <a:pt x="582" y="4"/>
                    </a:lnTo>
                    <a:lnTo>
                      <a:pt x="557" y="2"/>
                    </a:lnTo>
                    <a:lnTo>
                      <a:pt x="531" y="0"/>
                    </a:lnTo>
                    <a:lnTo>
                      <a:pt x="507" y="0"/>
                    </a:lnTo>
                    <a:lnTo>
                      <a:pt x="455" y="2"/>
                    </a:lnTo>
                    <a:lnTo>
                      <a:pt x="404" y="9"/>
                    </a:lnTo>
                    <a:lnTo>
                      <a:pt x="356" y="20"/>
                    </a:lnTo>
                    <a:lnTo>
                      <a:pt x="312" y="38"/>
                    </a:lnTo>
                    <a:lnTo>
                      <a:pt x="267" y="59"/>
                    </a:lnTo>
                    <a:lnTo>
                      <a:pt x="225" y="86"/>
                    </a:lnTo>
                    <a:lnTo>
                      <a:pt x="186" y="117"/>
                    </a:lnTo>
                    <a:lnTo>
                      <a:pt x="148" y="155"/>
                    </a:lnTo>
                    <a:lnTo>
                      <a:pt x="112" y="195"/>
                    </a:lnTo>
                    <a:lnTo>
                      <a:pt x="82" y="236"/>
                    </a:lnTo>
                    <a:lnTo>
                      <a:pt x="56" y="280"/>
                    </a:lnTo>
                    <a:lnTo>
                      <a:pt x="36" y="327"/>
                    </a:lnTo>
                    <a:lnTo>
                      <a:pt x="19" y="374"/>
                    </a:lnTo>
                    <a:lnTo>
                      <a:pt x="8" y="424"/>
                    </a:lnTo>
                    <a:lnTo>
                      <a:pt x="2" y="476"/>
                    </a:lnTo>
                    <a:lnTo>
                      <a:pt x="0" y="531"/>
                    </a:lnTo>
                    <a:lnTo>
                      <a:pt x="0" y="556"/>
                    </a:lnTo>
                    <a:lnTo>
                      <a:pt x="2" y="583"/>
                    </a:lnTo>
                    <a:lnTo>
                      <a:pt x="4" y="609"/>
                    </a:lnTo>
                    <a:lnTo>
                      <a:pt x="8" y="636"/>
                    </a:lnTo>
                    <a:lnTo>
                      <a:pt x="13" y="661"/>
                    </a:lnTo>
                    <a:lnTo>
                      <a:pt x="19" y="686"/>
                    </a:lnTo>
                    <a:lnTo>
                      <a:pt x="26" y="710"/>
                    </a:lnTo>
                    <a:lnTo>
                      <a:pt x="36" y="734"/>
                    </a:lnTo>
                    <a:lnTo>
                      <a:pt x="45" y="757"/>
                    </a:lnTo>
                    <a:lnTo>
                      <a:pt x="56" y="780"/>
                    </a:lnTo>
                    <a:lnTo>
                      <a:pt x="68" y="802"/>
                    </a:lnTo>
                    <a:lnTo>
                      <a:pt x="82" y="824"/>
                    </a:lnTo>
                    <a:lnTo>
                      <a:pt x="96" y="844"/>
                    </a:lnTo>
                    <a:lnTo>
                      <a:pt x="112" y="865"/>
                    </a:lnTo>
                    <a:lnTo>
                      <a:pt x="129" y="886"/>
                    </a:lnTo>
                    <a:lnTo>
                      <a:pt x="148" y="907"/>
                    </a:lnTo>
                    <a:lnTo>
                      <a:pt x="186" y="943"/>
                    </a:lnTo>
                    <a:lnTo>
                      <a:pt x="226" y="974"/>
                    </a:lnTo>
                    <a:lnTo>
                      <a:pt x="268" y="1001"/>
                    </a:lnTo>
                    <a:lnTo>
                      <a:pt x="313" y="1023"/>
                    </a:lnTo>
                    <a:lnTo>
                      <a:pt x="357" y="1039"/>
                    </a:lnTo>
                    <a:lnTo>
                      <a:pt x="406" y="1053"/>
                    </a:lnTo>
                    <a:lnTo>
                      <a:pt x="455" y="1059"/>
                    </a:lnTo>
                    <a:lnTo>
                      <a:pt x="480" y="1061"/>
                    </a:lnTo>
                    <a:lnTo>
                      <a:pt x="507" y="1063"/>
                    </a:lnTo>
                    <a:lnTo>
                      <a:pt x="509" y="1061"/>
                    </a:lnTo>
                    <a:lnTo>
                      <a:pt x="512" y="1061"/>
                    </a:lnTo>
                    <a:lnTo>
                      <a:pt x="519" y="1061"/>
                    </a:lnTo>
                    <a:lnTo>
                      <a:pt x="531" y="1061"/>
                    </a:lnTo>
                    <a:lnTo>
                      <a:pt x="557" y="1059"/>
                    </a:lnTo>
                    <a:lnTo>
                      <a:pt x="569" y="1057"/>
                    </a:lnTo>
                    <a:lnTo>
                      <a:pt x="582" y="1056"/>
                    </a:lnTo>
                    <a:lnTo>
                      <a:pt x="607" y="1053"/>
                    </a:lnTo>
                    <a:lnTo>
                      <a:pt x="654" y="1039"/>
                    </a:lnTo>
                    <a:lnTo>
                      <a:pt x="665" y="1035"/>
                    </a:lnTo>
                    <a:lnTo>
                      <a:pt x="670" y="1032"/>
                    </a:lnTo>
                    <a:lnTo>
                      <a:pt x="677" y="1031"/>
                    </a:lnTo>
                    <a:lnTo>
                      <a:pt x="700" y="1023"/>
                    </a:lnTo>
                    <a:lnTo>
                      <a:pt x="722" y="1012"/>
                    </a:lnTo>
                    <a:lnTo>
                      <a:pt x="744" y="1001"/>
                    </a:lnTo>
                    <a:lnTo>
                      <a:pt x="764" y="988"/>
                    </a:lnTo>
                    <a:lnTo>
                      <a:pt x="786" y="974"/>
                    </a:lnTo>
                    <a:lnTo>
                      <a:pt x="805" y="958"/>
                    </a:lnTo>
                    <a:lnTo>
                      <a:pt x="825" y="943"/>
                    </a:lnTo>
                    <a:lnTo>
                      <a:pt x="844" y="925"/>
                    </a:lnTo>
                    <a:lnTo>
                      <a:pt x="865" y="907"/>
                    </a:lnTo>
                    <a:lnTo>
                      <a:pt x="882" y="886"/>
                    </a:lnTo>
                    <a:lnTo>
                      <a:pt x="899" y="865"/>
                    </a:lnTo>
                    <a:lnTo>
                      <a:pt x="914" y="844"/>
                    </a:lnTo>
                    <a:lnTo>
                      <a:pt x="929" y="824"/>
                    </a:lnTo>
                    <a:lnTo>
                      <a:pt x="942" y="802"/>
                    </a:lnTo>
                    <a:lnTo>
                      <a:pt x="954" y="780"/>
                    </a:lnTo>
                    <a:lnTo>
                      <a:pt x="965" y="757"/>
                    </a:lnTo>
                    <a:lnTo>
                      <a:pt x="976" y="734"/>
                    </a:lnTo>
                    <a:lnTo>
                      <a:pt x="983" y="710"/>
                    </a:lnTo>
                    <a:lnTo>
                      <a:pt x="984" y="703"/>
                    </a:lnTo>
                    <a:lnTo>
                      <a:pt x="986" y="697"/>
                    </a:lnTo>
                    <a:lnTo>
                      <a:pt x="991" y="686"/>
                    </a:lnTo>
                    <a:lnTo>
                      <a:pt x="997" y="661"/>
                    </a:lnTo>
                    <a:lnTo>
                      <a:pt x="1003" y="636"/>
                    </a:lnTo>
                    <a:lnTo>
                      <a:pt x="1007" y="609"/>
                    </a:lnTo>
                    <a:lnTo>
                      <a:pt x="1008" y="596"/>
                    </a:lnTo>
                    <a:lnTo>
                      <a:pt x="1010" y="583"/>
                    </a:lnTo>
                    <a:lnTo>
                      <a:pt x="1012" y="556"/>
                    </a:lnTo>
                    <a:lnTo>
                      <a:pt x="1012" y="543"/>
                    </a:lnTo>
                    <a:lnTo>
                      <a:pt x="1012" y="536"/>
                    </a:lnTo>
                    <a:lnTo>
                      <a:pt x="1012" y="533"/>
                    </a:lnTo>
                    <a:lnTo>
                      <a:pt x="1013" y="531"/>
                    </a:lnTo>
                    <a:lnTo>
                      <a:pt x="1012" y="503"/>
                    </a:lnTo>
                    <a:lnTo>
                      <a:pt x="1010" y="476"/>
                    </a:lnTo>
                    <a:lnTo>
                      <a:pt x="1003" y="424"/>
                    </a:lnTo>
                    <a:lnTo>
                      <a:pt x="991" y="374"/>
                    </a:lnTo>
                    <a:lnTo>
                      <a:pt x="976" y="327"/>
                    </a:lnTo>
                    <a:lnTo>
                      <a:pt x="954" y="280"/>
                    </a:lnTo>
                    <a:lnTo>
                      <a:pt x="929" y="236"/>
                    </a:lnTo>
                    <a:lnTo>
                      <a:pt x="899" y="195"/>
                    </a:lnTo>
                    <a:lnTo>
                      <a:pt x="865" y="155"/>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26" name="Freeform 133"/>
              <p:cNvSpPr>
                <a:spLocks/>
              </p:cNvSpPr>
              <p:nvPr/>
            </p:nvSpPr>
            <p:spPr bwMode="auto">
              <a:xfrm>
                <a:off x="4567" y="1275"/>
                <a:ext cx="79" cy="83"/>
              </a:xfrm>
              <a:custGeom>
                <a:avLst/>
                <a:gdLst>
                  <a:gd name="T0" fmla="*/ 0 w 553"/>
                  <a:gd name="T1" fmla="*/ 0 h 580"/>
                  <a:gd name="T2" fmla="*/ 0 w 553"/>
                  <a:gd name="T3" fmla="*/ 0 h 580"/>
                  <a:gd name="T4" fmla="*/ 0 w 553"/>
                  <a:gd name="T5" fmla="*/ 0 h 580"/>
                  <a:gd name="T6" fmla="*/ 0 w 553"/>
                  <a:gd name="T7" fmla="*/ 0 h 580"/>
                  <a:gd name="T8" fmla="*/ 0 w 553"/>
                  <a:gd name="T9" fmla="*/ 0 h 580"/>
                  <a:gd name="T10" fmla="*/ 0 w 553"/>
                  <a:gd name="T11" fmla="*/ 0 h 580"/>
                  <a:gd name="T12" fmla="*/ 0 w 553"/>
                  <a:gd name="T13" fmla="*/ 0 h 580"/>
                  <a:gd name="T14" fmla="*/ 0 w 553"/>
                  <a:gd name="T15" fmla="*/ 0 h 580"/>
                  <a:gd name="T16" fmla="*/ 0 w 553"/>
                  <a:gd name="T17" fmla="*/ 0 h 580"/>
                  <a:gd name="T18" fmla="*/ 0 w 553"/>
                  <a:gd name="T19" fmla="*/ 0 h 580"/>
                  <a:gd name="T20" fmla="*/ 0 w 553"/>
                  <a:gd name="T21" fmla="*/ 0 h 580"/>
                  <a:gd name="T22" fmla="*/ 0 w 553"/>
                  <a:gd name="T23" fmla="*/ 0 h 580"/>
                  <a:gd name="T24" fmla="*/ 0 w 553"/>
                  <a:gd name="T25" fmla="*/ 0 h 580"/>
                  <a:gd name="T26" fmla="*/ 0 w 553"/>
                  <a:gd name="T27" fmla="*/ 0 h 580"/>
                  <a:gd name="T28" fmla="*/ 0 w 553"/>
                  <a:gd name="T29" fmla="*/ 0 h 580"/>
                  <a:gd name="T30" fmla="*/ 0 w 553"/>
                  <a:gd name="T31" fmla="*/ 0 h 580"/>
                  <a:gd name="T32" fmla="*/ 0 w 553"/>
                  <a:gd name="T33" fmla="*/ 0 h 580"/>
                  <a:gd name="T34" fmla="*/ 0 w 553"/>
                  <a:gd name="T35" fmla="*/ 0 h 580"/>
                  <a:gd name="T36" fmla="*/ 0 w 553"/>
                  <a:gd name="T37" fmla="*/ 0 h 580"/>
                  <a:gd name="T38" fmla="*/ 0 w 553"/>
                  <a:gd name="T39" fmla="*/ 0 h 580"/>
                  <a:gd name="T40" fmla="*/ 0 w 553"/>
                  <a:gd name="T41" fmla="*/ 0 h 580"/>
                  <a:gd name="T42" fmla="*/ 0 w 553"/>
                  <a:gd name="T43" fmla="*/ 0 h 580"/>
                  <a:gd name="T44" fmla="*/ 0 w 553"/>
                  <a:gd name="T45" fmla="*/ 0 h 580"/>
                  <a:gd name="T46" fmla="*/ 0 w 553"/>
                  <a:gd name="T47" fmla="*/ 0 h 580"/>
                  <a:gd name="T48" fmla="*/ 0 w 553"/>
                  <a:gd name="T49" fmla="*/ 0 h 580"/>
                  <a:gd name="T50" fmla="*/ 0 w 553"/>
                  <a:gd name="T51" fmla="*/ 0 h 580"/>
                  <a:gd name="T52" fmla="*/ 0 w 553"/>
                  <a:gd name="T53" fmla="*/ 0 h 580"/>
                  <a:gd name="T54" fmla="*/ 0 w 553"/>
                  <a:gd name="T55" fmla="*/ 0 h 580"/>
                  <a:gd name="T56" fmla="*/ 0 w 553"/>
                  <a:gd name="T57" fmla="*/ 0 h 580"/>
                  <a:gd name="T58" fmla="*/ 0 w 553"/>
                  <a:gd name="T59" fmla="*/ 0 h 580"/>
                  <a:gd name="T60" fmla="*/ 0 w 553"/>
                  <a:gd name="T61" fmla="*/ 0 h 580"/>
                  <a:gd name="T62" fmla="*/ 0 w 553"/>
                  <a:gd name="T63" fmla="*/ 0 h 580"/>
                  <a:gd name="T64" fmla="*/ 0 w 553"/>
                  <a:gd name="T65" fmla="*/ 0 h 580"/>
                  <a:gd name="T66" fmla="*/ 0 w 553"/>
                  <a:gd name="T67" fmla="*/ 0 h 5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3" h="580">
                    <a:moveTo>
                      <a:pt x="553" y="290"/>
                    </a:moveTo>
                    <a:lnTo>
                      <a:pt x="551" y="259"/>
                    </a:lnTo>
                    <a:lnTo>
                      <a:pt x="548" y="231"/>
                    </a:lnTo>
                    <a:lnTo>
                      <a:pt x="541" y="203"/>
                    </a:lnTo>
                    <a:lnTo>
                      <a:pt x="533" y="178"/>
                    </a:lnTo>
                    <a:lnTo>
                      <a:pt x="521" y="152"/>
                    </a:lnTo>
                    <a:lnTo>
                      <a:pt x="508" y="128"/>
                    </a:lnTo>
                    <a:lnTo>
                      <a:pt x="490" y="106"/>
                    </a:lnTo>
                    <a:lnTo>
                      <a:pt x="472" y="85"/>
                    </a:lnTo>
                    <a:lnTo>
                      <a:pt x="451" y="63"/>
                    </a:lnTo>
                    <a:lnTo>
                      <a:pt x="430" y="47"/>
                    </a:lnTo>
                    <a:lnTo>
                      <a:pt x="406" y="32"/>
                    </a:lnTo>
                    <a:lnTo>
                      <a:pt x="383" y="21"/>
                    </a:lnTo>
                    <a:lnTo>
                      <a:pt x="357" y="11"/>
                    </a:lnTo>
                    <a:lnTo>
                      <a:pt x="331" y="4"/>
                    </a:lnTo>
                    <a:lnTo>
                      <a:pt x="304" y="1"/>
                    </a:lnTo>
                    <a:lnTo>
                      <a:pt x="277" y="0"/>
                    </a:lnTo>
                    <a:lnTo>
                      <a:pt x="248" y="1"/>
                    </a:lnTo>
                    <a:lnTo>
                      <a:pt x="221" y="4"/>
                    </a:lnTo>
                    <a:lnTo>
                      <a:pt x="195" y="11"/>
                    </a:lnTo>
                    <a:lnTo>
                      <a:pt x="170" y="21"/>
                    </a:lnTo>
                    <a:lnTo>
                      <a:pt x="146" y="32"/>
                    </a:lnTo>
                    <a:lnTo>
                      <a:pt x="123" y="47"/>
                    </a:lnTo>
                    <a:lnTo>
                      <a:pt x="102" y="63"/>
                    </a:lnTo>
                    <a:lnTo>
                      <a:pt x="82" y="85"/>
                    </a:lnTo>
                    <a:lnTo>
                      <a:pt x="61" y="106"/>
                    </a:lnTo>
                    <a:lnTo>
                      <a:pt x="45" y="128"/>
                    </a:lnTo>
                    <a:lnTo>
                      <a:pt x="31" y="152"/>
                    </a:lnTo>
                    <a:lnTo>
                      <a:pt x="21" y="178"/>
                    </a:lnTo>
                    <a:lnTo>
                      <a:pt x="11" y="203"/>
                    </a:lnTo>
                    <a:lnTo>
                      <a:pt x="5" y="231"/>
                    </a:lnTo>
                    <a:lnTo>
                      <a:pt x="1" y="259"/>
                    </a:lnTo>
                    <a:lnTo>
                      <a:pt x="0" y="290"/>
                    </a:lnTo>
                    <a:lnTo>
                      <a:pt x="1" y="318"/>
                    </a:lnTo>
                    <a:lnTo>
                      <a:pt x="5" y="347"/>
                    </a:lnTo>
                    <a:lnTo>
                      <a:pt x="11" y="374"/>
                    </a:lnTo>
                    <a:lnTo>
                      <a:pt x="21" y="400"/>
                    </a:lnTo>
                    <a:lnTo>
                      <a:pt x="31" y="425"/>
                    </a:lnTo>
                    <a:lnTo>
                      <a:pt x="45" y="450"/>
                    </a:lnTo>
                    <a:lnTo>
                      <a:pt x="61" y="472"/>
                    </a:lnTo>
                    <a:lnTo>
                      <a:pt x="82" y="495"/>
                    </a:lnTo>
                    <a:lnTo>
                      <a:pt x="102" y="514"/>
                    </a:lnTo>
                    <a:lnTo>
                      <a:pt x="123" y="532"/>
                    </a:lnTo>
                    <a:lnTo>
                      <a:pt x="146" y="546"/>
                    </a:lnTo>
                    <a:lnTo>
                      <a:pt x="170" y="558"/>
                    </a:lnTo>
                    <a:lnTo>
                      <a:pt x="195" y="566"/>
                    </a:lnTo>
                    <a:lnTo>
                      <a:pt x="221" y="574"/>
                    </a:lnTo>
                    <a:lnTo>
                      <a:pt x="248" y="577"/>
                    </a:lnTo>
                    <a:lnTo>
                      <a:pt x="277" y="580"/>
                    </a:lnTo>
                    <a:lnTo>
                      <a:pt x="290" y="579"/>
                    </a:lnTo>
                    <a:lnTo>
                      <a:pt x="296" y="577"/>
                    </a:lnTo>
                    <a:lnTo>
                      <a:pt x="304" y="577"/>
                    </a:lnTo>
                    <a:lnTo>
                      <a:pt x="331" y="574"/>
                    </a:lnTo>
                    <a:lnTo>
                      <a:pt x="357" y="566"/>
                    </a:lnTo>
                    <a:lnTo>
                      <a:pt x="383" y="558"/>
                    </a:lnTo>
                    <a:lnTo>
                      <a:pt x="406" y="546"/>
                    </a:lnTo>
                    <a:lnTo>
                      <a:pt x="430" y="532"/>
                    </a:lnTo>
                    <a:lnTo>
                      <a:pt x="451" y="514"/>
                    </a:lnTo>
                    <a:lnTo>
                      <a:pt x="472" y="495"/>
                    </a:lnTo>
                    <a:lnTo>
                      <a:pt x="490" y="472"/>
                    </a:lnTo>
                    <a:lnTo>
                      <a:pt x="508" y="450"/>
                    </a:lnTo>
                    <a:lnTo>
                      <a:pt x="521" y="425"/>
                    </a:lnTo>
                    <a:lnTo>
                      <a:pt x="533" y="400"/>
                    </a:lnTo>
                    <a:lnTo>
                      <a:pt x="541" y="374"/>
                    </a:lnTo>
                    <a:lnTo>
                      <a:pt x="548" y="347"/>
                    </a:lnTo>
                    <a:lnTo>
                      <a:pt x="551" y="318"/>
                    </a:lnTo>
                    <a:lnTo>
                      <a:pt x="551" y="310"/>
                    </a:lnTo>
                    <a:lnTo>
                      <a:pt x="552" y="303"/>
                    </a:lnTo>
                    <a:lnTo>
                      <a:pt x="553" y="290"/>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27" name="Freeform 134"/>
              <p:cNvSpPr>
                <a:spLocks/>
              </p:cNvSpPr>
              <p:nvPr/>
            </p:nvSpPr>
            <p:spPr bwMode="auto">
              <a:xfrm>
                <a:off x="4573" y="1281"/>
                <a:ext cx="67" cy="71"/>
              </a:xfrm>
              <a:custGeom>
                <a:avLst/>
                <a:gdLst>
                  <a:gd name="T0" fmla="*/ 0 w 475"/>
                  <a:gd name="T1" fmla="*/ 0 h 498"/>
                  <a:gd name="T2" fmla="*/ 0 w 475"/>
                  <a:gd name="T3" fmla="*/ 0 h 498"/>
                  <a:gd name="T4" fmla="*/ 0 w 475"/>
                  <a:gd name="T5" fmla="*/ 0 h 498"/>
                  <a:gd name="T6" fmla="*/ 0 w 475"/>
                  <a:gd name="T7" fmla="*/ 0 h 498"/>
                  <a:gd name="T8" fmla="*/ 0 w 475"/>
                  <a:gd name="T9" fmla="*/ 0 h 498"/>
                  <a:gd name="T10" fmla="*/ 0 w 475"/>
                  <a:gd name="T11" fmla="*/ 0 h 498"/>
                  <a:gd name="T12" fmla="*/ 0 w 475"/>
                  <a:gd name="T13" fmla="*/ 0 h 498"/>
                  <a:gd name="T14" fmla="*/ 0 w 475"/>
                  <a:gd name="T15" fmla="*/ 0 h 498"/>
                  <a:gd name="T16" fmla="*/ 0 w 475"/>
                  <a:gd name="T17" fmla="*/ 0 h 498"/>
                  <a:gd name="T18" fmla="*/ 0 w 475"/>
                  <a:gd name="T19" fmla="*/ 0 h 498"/>
                  <a:gd name="T20" fmla="*/ 0 w 475"/>
                  <a:gd name="T21" fmla="*/ 0 h 498"/>
                  <a:gd name="T22" fmla="*/ 0 w 475"/>
                  <a:gd name="T23" fmla="*/ 0 h 498"/>
                  <a:gd name="T24" fmla="*/ 0 w 475"/>
                  <a:gd name="T25" fmla="*/ 0 h 498"/>
                  <a:gd name="T26" fmla="*/ 0 w 475"/>
                  <a:gd name="T27" fmla="*/ 0 h 498"/>
                  <a:gd name="T28" fmla="*/ 0 w 475"/>
                  <a:gd name="T29" fmla="*/ 0 h 498"/>
                  <a:gd name="T30" fmla="*/ 0 w 475"/>
                  <a:gd name="T31" fmla="*/ 0 h 498"/>
                  <a:gd name="T32" fmla="*/ 0 w 475"/>
                  <a:gd name="T33" fmla="*/ 0 h 498"/>
                  <a:gd name="T34" fmla="*/ 0 w 475"/>
                  <a:gd name="T35" fmla="*/ 0 h 498"/>
                  <a:gd name="T36" fmla="*/ 0 w 475"/>
                  <a:gd name="T37" fmla="*/ 0 h 498"/>
                  <a:gd name="T38" fmla="*/ 0 w 475"/>
                  <a:gd name="T39" fmla="*/ 0 h 498"/>
                  <a:gd name="T40" fmla="*/ 0 w 475"/>
                  <a:gd name="T41" fmla="*/ 0 h 498"/>
                  <a:gd name="T42" fmla="*/ 0 w 475"/>
                  <a:gd name="T43" fmla="*/ 0 h 498"/>
                  <a:gd name="T44" fmla="*/ 0 w 475"/>
                  <a:gd name="T45" fmla="*/ 0 h 498"/>
                  <a:gd name="T46" fmla="*/ 0 w 475"/>
                  <a:gd name="T47" fmla="*/ 0 h 498"/>
                  <a:gd name="T48" fmla="*/ 0 w 475"/>
                  <a:gd name="T49" fmla="*/ 0 h 498"/>
                  <a:gd name="T50" fmla="*/ 0 w 475"/>
                  <a:gd name="T51" fmla="*/ 0 h 498"/>
                  <a:gd name="T52" fmla="*/ 0 w 475"/>
                  <a:gd name="T53" fmla="*/ 0 h 498"/>
                  <a:gd name="T54" fmla="*/ 0 w 475"/>
                  <a:gd name="T55" fmla="*/ 0 h 498"/>
                  <a:gd name="T56" fmla="*/ 0 w 475"/>
                  <a:gd name="T57" fmla="*/ 0 h 498"/>
                  <a:gd name="T58" fmla="*/ 0 w 475"/>
                  <a:gd name="T59" fmla="*/ 0 h 498"/>
                  <a:gd name="T60" fmla="*/ 0 w 475"/>
                  <a:gd name="T61" fmla="*/ 0 h 498"/>
                  <a:gd name="T62" fmla="*/ 0 w 475"/>
                  <a:gd name="T63" fmla="*/ 0 h 498"/>
                  <a:gd name="T64" fmla="*/ 0 w 475"/>
                  <a:gd name="T65" fmla="*/ 0 h 498"/>
                  <a:gd name="T66" fmla="*/ 0 w 475"/>
                  <a:gd name="T67" fmla="*/ 0 h 498"/>
                  <a:gd name="T68" fmla="*/ 0 w 475"/>
                  <a:gd name="T69" fmla="*/ 0 h 498"/>
                  <a:gd name="T70" fmla="*/ 0 w 475"/>
                  <a:gd name="T71" fmla="*/ 0 h 498"/>
                  <a:gd name="T72" fmla="*/ 0 w 475"/>
                  <a:gd name="T73" fmla="*/ 0 h 4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5" h="498">
                    <a:moveTo>
                      <a:pt x="475" y="249"/>
                    </a:moveTo>
                    <a:lnTo>
                      <a:pt x="473" y="223"/>
                    </a:lnTo>
                    <a:lnTo>
                      <a:pt x="470" y="198"/>
                    </a:lnTo>
                    <a:lnTo>
                      <a:pt x="464" y="175"/>
                    </a:lnTo>
                    <a:lnTo>
                      <a:pt x="457" y="152"/>
                    </a:lnTo>
                    <a:lnTo>
                      <a:pt x="447" y="130"/>
                    </a:lnTo>
                    <a:lnTo>
                      <a:pt x="435" y="110"/>
                    </a:lnTo>
                    <a:lnTo>
                      <a:pt x="422" y="91"/>
                    </a:lnTo>
                    <a:lnTo>
                      <a:pt x="406" y="73"/>
                    </a:lnTo>
                    <a:lnTo>
                      <a:pt x="386" y="55"/>
                    </a:lnTo>
                    <a:lnTo>
                      <a:pt x="368" y="40"/>
                    </a:lnTo>
                    <a:lnTo>
                      <a:pt x="348" y="28"/>
                    </a:lnTo>
                    <a:lnTo>
                      <a:pt x="329" y="18"/>
                    </a:lnTo>
                    <a:lnTo>
                      <a:pt x="306" y="10"/>
                    </a:lnTo>
                    <a:lnTo>
                      <a:pt x="285" y="4"/>
                    </a:lnTo>
                    <a:lnTo>
                      <a:pt x="261" y="1"/>
                    </a:lnTo>
                    <a:lnTo>
                      <a:pt x="238" y="0"/>
                    </a:lnTo>
                    <a:lnTo>
                      <a:pt x="213" y="1"/>
                    </a:lnTo>
                    <a:lnTo>
                      <a:pt x="190" y="4"/>
                    </a:lnTo>
                    <a:lnTo>
                      <a:pt x="167" y="10"/>
                    </a:lnTo>
                    <a:lnTo>
                      <a:pt x="146" y="18"/>
                    </a:lnTo>
                    <a:lnTo>
                      <a:pt x="125" y="28"/>
                    </a:lnTo>
                    <a:lnTo>
                      <a:pt x="106" y="40"/>
                    </a:lnTo>
                    <a:lnTo>
                      <a:pt x="86" y="55"/>
                    </a:lnTo>
                    <a:lnTo>
                      <a:pt x="69" y="73"/>
                    </a:lnTo>
                    <a:lnTo>
                      <a:pt x="52" y="91"/>
                    </a:lnTo>
                    <a:lnTo>
                      <a:pt x="38" y="110"/>
                    </a:lnTo>
                    <a:lnTo>
                      <a:pt x="27" y="130"/>
                    </a:lnTo>
                    <a:lnTo>
                      <a:pt x="17" y="152"/>
                    </a:lnTo>
                    <a:lnTo>
                      <a:pt x="9" y="175"/>
                    </a:lnTo>
                    <a:lnTo>
                      <a:pt x="4" y="198"/>
                    </a:lnTo>
                    <a:lnTo>
                      <a:pt x="1" y="223"/>
                    </a:lnTo>
                    <a:lnTo>
                      <a:pt x="0" y="249"/>
                    </a:lnTo>
                    <a:lnTo>
                      <a:pt x="1" y="273"/>
                    </a:lnTo>
                    <a:lnTo>
                      <a:pt x="4" y="298"/>
                    </a:lnTo>
                    <a:lnTo>
                      <a:pt x="9" y="320"/>
                    </a:lnTo>
                    <a:lnTo>
                      <a:pt x="17" y="344"/>
                    </a:lnTo>
                    <a:lnTo>
                      <a:pt x="27" y="365"/>
                    </a:lnTo>
                    <a:lnTo>
                      <a:pt x="38" y="386"/>
                    </a:lnTo>
                    <a:lnTo>
                      <a:pt x="52" y="405"/>
                    </a:lnTo>
                    <a:lnTo>
                      <a:pt x="69" y="426"/>
                    </a:lnTo>
                    <a:lnTo>
                      <a:pt x="86" y="442"/>
                    </a:lnTo>
                    <a:lnTo>
                      <a:pt x="106" y="457"/>
                    </a:lnTo>
                    <a:lnTo>
                      <a:pt x="125" y="469"/>
                    </a:lnTo>
                    <a:lnTo>
                      <a:pt x="146" y="479"/>
                    </a:lnTo>
                    <a:lnTo>
                      <a:pt x="167" y="487"/>
                    </a:lnTo>
                    <a:lnTo>
                      <a:pt x="190" y="493"/>
                    </a:lnTo>
                    <a:lnTo>
                      <a:pt x="213" y="496"/>
                    </a:lnTo>
                    <a:lnTo>
                      <a:pt x="238" y="498"/>
                    </a:lnTo>
                    <a:lnTo>
                      <a:pt x="261" y="496"/>
                    </a:lnTo>
                    <a:lnTo>
                      <a:pt x="285" y="493"/>
                    </a:lnTo>
                    <a:lnTo>
                      <a:pt x="306" y="487"/>
                    </a:lnTo>
                    <a:lnTo>
                      <a:pt x="317" y="483"/>
                    </a:lnTo>
                    <a:lnTo>
                      <a:pt x="322" y="480"/>
                    </a:lnTo>
                    <a:lnTo>
                      <a:pt x="329" y="479"/>
                    </a:lnTo>
                    <a:lnTo>
                      <a:pt x="348" y="469"/>
                    </a:lnTo>
                    <a:lnTo>
                      <a:pt x="358" y="463"/>
                    </a:lnTo>
                    <a:lnTo>
                      <a:pt x="368" y="457"/>
                    </a:lnTo>
                    <a:lnTo>
                      <a:pt x="377" y="449"/>
                    </a:lnTo>
                    <a:lnTo>
                      <a:pt x="386" y="442"/>
                    </a:lnTo>
                    <a:lnTo>
                      <a:pt x="406" y="426"/>
                    </a:lnTo>
                    <a:lnTo>
                      <a:pt x="422" y="405"/>
                    </a:lnTo>
                    <a:lnTo>
                      <a:pt x="428" y="395"/>
                    </a:lnTo>
                    <a:lnTo>
                      <a:pt x="435" y="386"/>
                    </a:lnTo>
                    <a:lnTo>
                      <a:pt x="441" y="375"/>
                    </a:lnTo>
                    <a:lnTo>
                      <a:pt x="447" y="365"/>
                    </a:lnTo>
                    <a:lnTo>
                      <a:pt x="451" y="354"/>
                    </a:lnTo>
                    <a:lnTo>
                      <a:pt x="454" y="348"/>
                    </a:lnTo>
                    <a:lnTo>
                      <a:pt x="457" y="344"/>
                    </a:lnTo>
                    <a:lnTo>
                      <a:pt x="458" y="337"/>
                    </a:lnTo>
                    <a:lnTo>
                      <a:pt x="460" y="331"/>
                    </a:lnTo>
                    <a:lnTo>
                      <a:pt x="464" y="320"/>
                    </a:lnTo>
                    <a:lnTo>
                      <a:pt x="470" y="298"/>
                    </a:lnTo>
                    <a:lnTo>
                      <a:pt x="473" y="273"/>
                    </a:lnTo>
                    <a:lnTo>
                      <a:pt x="475" y="249"/>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28" name="Freeform 135"/>
              <p:cNvSpPr>
                <a:spLocks/>
              </p:cNvSpPr>
              <p:nvPr/>
            </p:nvSpPr>
            <p:spPr bwMode="auto">
              <a:xfrm>
                <a:off x="4578" y="1287"/>
                <a:ext cx="57" cy="60"/>
              </a:xfrm>
              <a:custGeom>
                <a:avLst/>
                <a:gdLst>
                  <a:gd name="T0" fmla="*/ 0 w 396"/>
                  <a:gd name="T1" fmla="*/ 0 h 416"/>
                  <a:gd name="T2" fmla="*/ 0 w 396"/>
                  <a:gd name="T3" fmla="*/ 0 h 416"/>
                  <a:gd name="T4" fmla="*/ 0 w 396"/>
                  <a:gd name="T5" fmla="*/ 0 h 416"/>
                  <a:gd name="T6" fmla="*/ 0 w 396"/>
                  <a:gd name="T7" fmla="*/ 0 h 416"/>
                  <a:gd name="T8" fmla="*/ 0 w 396"/>
                  <a:gd name="T9" fmla="*/ 0 h 416"/>
                  <a:gd name="T10" fmla="*/ 0 w 396"/>
                  <a:gd name="T11" fmla="*/ 0 h 416"/>
                  <a:gd name="T12" fmla="*/ 0 w 396"/>
                  <a:gd name="T13" fmla="*/ 0 h 416"/>
                  <a:gd name="T14" fmla="*/ 0 w 396"/>
                  <a:gd name="T15" fmla="*/ 0 h 416"/>
                  <a:gd name="T16" fmla="*/ 0 w 396"/>
                  <a:gd name="T17" fmla="*/ 0 h 416"/>
                  <a:gd name="T18" fmla="*/ 0 w 396"/>
                  <a:gd name="T19" fmla="*/ 0 h 416"/>
                  <a:gd name="T20" fmla="*/ 0 w 396"/>
                  <a:gd name="T21" fmla="*/ 0 h 416"/>
                  <a:gd name="T22" fmla="*/ 0 w 396"/>
                  <a:gd name="T23" fmla="*/ 0 h 416"/>
                  <a:gd name="T24" fmla="*/ 0 w 396"/>
                  <a:gd name="T25" fmla="*/ 0 h 416"/>
                  <a:gd name="T26" fmla="*/ 0 w 396"/>
                  <a:gd name="T27" fmla="*/ 0 h 416"/>
                  <a:gd name="T28" fmla="*/ 0 w 396"/>
                  <a:gd name="T29" fmla="*/ 0 h 416"/>
                  <a:gd name="T30" fmla="*/ 0 w 396"/>
                  <a:gd name="T31" fmla="*/ 0 h 416"/>
                  <a:gd name="T32" fmla="*/ 0 w 396"/>
                  <a:gd name="T33" fmla="*/ 0 h 416"/>
                  <a:gd name="T34" fmla="*/ 0 w 396"/>
                  <a:gd name="T35" fmla="*/ 0 h 416"/>
                  <a:gd name="T36" fmla="*/ 0 w 396"/>
                  <a:gd name="T37" fmla="*/ 0 h 416"/>
                  <a:gd name="T38" fmla="*/ 0 w 396"/>
                  <a:gd name="T39" fmla="*/ 0 h 416"/>
                  <a:gd name="T40" fmla="*/ 0 w 396"/>
                  <a:gd name="T41" fmla="*/ 0 h 416"/>
                  <a:gd name="T42" fmla="*/ 0 w 396"/>
                  <a:gd name="T43" fmla="*/ 0 h 416"/>
                  <a:gd name="T44" fmla="*/ 0 w 396"/>
                  <a:gd name="T45" fmla="*/ 0 h 416"/>
                  <a:gd name="T46" fmla="*/ 0 w 396"/>
                  <a:gd name="T47" fmla="*/ 0 h 416"/>
                  <a:gd name="T48" fmla="*/ 0 w 396"/>
                  <a:gd name="T49" fmla="*/ 0 h 416"/>
                  <a:gd name="T50" fmla="*/ 0 w 396"/>
                  <a:gd name="T51" fmla="*/ 0 h 416"/>
                  <a:gd name="T52" fmla="*/ 0 w 396"/>
                  <a:gd name="T53" fmla="*/ 0 h 416"/>
                  <a:gd name="T54" fmla="*/ 0 w 396"/>
                  <a:gd name="T55" fmla="*/ 0 h 416"/>
                  <a:gd name="T56" fmla="*/ 0 w 396"/>
                  <a:gd name="T57" fmla="*/ 0 h 416"/>
                  <a:gd name="T58" fmla="*/ 0 w 396"/>
                  <a:gd name="T59" fmla="*/ 0 h 416"/>
                  <a:gd name="T60" fmla="*/ 0 w 396"/>
                  <a:gd name="T61" fmla="*/ 0 h 416"/>
                  <a:gd name="T62" fmla="*/ 0 w 396"/>
                  <a:gd name="T63" fmla="*/ 0 h 416"/>
                  <a:gd name="T64" fmla="*/ 0 w 396"/>
                  <a:gd name="T65" fmla="*/ 0 h 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 h="416">
                    <a:moveTo>
                      <a:pt x="396" y="208"/>
                    </a:moveTo>
                    <a:lnTo>
                      <a:pt x="395" y="186"/>
                    </a:lnTo>
                    <a:lnTo>
                      <a:pt x="392" y="166"/>
                    </a:lnTo>
                    <a:lnTo>
                      <a:pt x="387" y="146"/>
                    </a:lnTo>
                    <a:lnTo>
                      <a:pt x="382" y="128"/>
                    </a:lnTo>
                    <a:lnTo>
                      <a:pt x="373" y="109"/>
                    </a:lnTo>
                    <a:lnTo>
                      <a:pt x="363" y="92"/>
                    </a:lnTo>
                    <a:lnTo>
                      <a:pt x="352" y="75"/>
                    </a:lnTo>
                    <a:lnTo>
                      <a:pt x="339" y="61"/>
                    </a:lnTo>
                    <a:lnTo>
                      <a:pt x="323" y="46"/>
                    </a:lnTo>
                    <a:lnTo>
                      <a:pt x="308" y="34"/>
                    </a:lnTo>
                    <a:lnTo>
                      <a:pt x="291" y="23"/>
                    </a:lnTo>
                    <a:lnTo>
                      <a:pt x="275" y="15"/>
                    </a:lnTo>
                    <a:lnTo>
                      <a:pt x="256" y="7"/>
                    </a:lnTo>
                    <a:lnTo>
                      <a:pt x="237" y="4"/>
                    </a:lnTo>
                    <a:lnTo>
                      <a:pt x="218" y="0"/>
                    </a:lnTo>
                    <a:lnTo>
                      <a:pt x="199" y="0"/>
                    </a:lnTo>
                    <a:lnTo>
                      <a:pt x="178" y="0"/>
                    </a:lnTo>
                    <a:lnTo>
                      <a:pt x="158" y="4"/>
                    </a:lnTo>
                    <a:lnTo>
                      <a:pt x="139" y="7"/>
                    </a:lnTo>
                    <a:lnTo>
                      <a:pt x="122" y="15"/>
                    </a:lnTo>
                    <a:lnTo>
                      <a:pt x="104" y="23"/>
                    </a:lnTo>
                    <a:lnTo>
                      <a:pt x="88" y="34"/>
                    </a:lnTo>
                    <a:lnTo>
                      <a:pt x="72" y="46"/>
                    </a:lnTo>
                    <a:lnTo>
                      <a:pt x="58" y="61"/>
                    </a:lnTo>
                    <a:lnTo>
                      <a:pt x="44" y="75"/>
                    </a:lnTo>
                    <a:lnTo>
                      <a:pt x="32" y="92"/>
                    </a:lnTo>
                    <a:lnTo>
                      <a:pt x="14" y="127"/>
                    </a:lnTo>
                    <a:lnTo>
                      <a:pt x="7" y="145"/>
                    </a:lnTo>
                    <a:lnTo>
                      <a:pt x="4" y="165"/>
                    </a:lnTo>
                    <a:lnTo>
                      <a:pt x="0" y="185"/>
                    </a:lnTo>
                    <a:lnTo>
                      <a:pt x="0" y="208"/>
                    </a:lnTo>
                    <a:lnTo>
                      <a:pt x="0" y="228"/>
                    </a:lnTo>
                    <a:lnTo>
                      <a:pt x="4" y="248"/>
                    </a:lnTo>
                    <a:lnTo>
                      <a:pt x="7" y="267"/>
                    </a:lnTo>
                    <a:lnTo>
                      <a:pt x="14" y="287"/>
                    </a:lnTo>
                    <a:lnTo>
                      <a:pt x="22" y="304"/>
                    </a:lnTo>
                    <a:lnTo>
                      <a:pt x="32" y="322"/>
                    </a:lnTo>
                    <a:lnTo>
                      <a:pt x="44" y="339"/>
                    </a:lnTo>
                    <a:lnTo>
                      <a:pt x="58" y="355"/>
                    </a:lnTo>
                    <a:lnTo>
                      <a:pt x="72" y="369"/>
                    </a:lnTo>
                    <a:lnTo>
                      <a:pt x="88" y="381"/>
                    </a:lnTo>
                    <a:lnTo>
                      <a:pt x="104" y="391"/>
                    </a:lnTo>
                    <a:lnTo>
                      <a:pt x="122" y="400"/>
                    </a:lnTo>
                    <a:lnTo>
                      <a:pt x="139" y="406"/>
                    </a:lnTo>
                    <a:lnTo>
                      <a:pt x="158" y="411"/>
                    </a:lnTo>
                    <a:lnTo>
                      <a:pt x="178" y="415"/>
                    </a:lnTo>
                    <a:lnTo>
                      <a:pt x="199" y="416"/>
                    </a:lnTo>
                    <a:lnTo>
                      <a:pt x="218" y="415"/>
                    </a:lnTo>
                    <a:lnTo>
                      <a:pt x="237" y="411"/>
                    </a:lnTo>
                    <a:lnTo>
                      <a:pt x="246" y="408"/>
                    </a:lnTo>
                    <a:lnTo>
                      <a:pt x="256" y="406"/>
                    </a:lnTo>
                    <a:lnTo>
                      <a:pt x="275" y="400"/>
                    </a:lnTo>
                    <a:lnTo>
                      <a:pt x="291" y="391"/>
                    </a:lnTo>
                    <a:lnTo>
                      <a:pt x="308" y="381"/>
                    </a:lnTo>
                    <a:lnTo>
                      <a:pt x="323" y="369"/>
                    </a:lnTo>
                    <a:lnTo>
                      <a:pt x="339" y="355"/>
                    </a:lnTo>
                    <a:lnTo>
                      <a:pt x="352" y="339"/>
                    </a:lnTo>
                    <a:lnTo>
                      <a:pt x="357" y="330"/>
                    </a:lnTo>
                    <a:lnTo>
                      <a:pt x="363" y="322"/>
                    </a:lnTo>
                    <a:lnTo>
                      <a:pt x="373" y="304"/>
                    </a:lnTo>
                    <a:lnTo>
                      <a:pt x="382" y="287"/>
                    </a:lnTo>
                    <a:lnTo>
                      <a:pt x="387" y="267"/>
                    </a:lnTo>
                    <a:lnTo>
                      <a:pt x="389" y="257"/>
                    </a:lnTo>
                    <a:lnTo>
                      <a:pt x="392" y="248"/>
                    </a:lnTo>
                    <a:lnTo>
                      <a:pt x="395" y="228"/>
                    </a:lnTo>
                    <a:lnTo>
                      <a:pt x="396" y="208"/>
                    </a:lnTo>
                    <a:close/>
                  </a:path>
                </a:pathLst>
              </a:custGeom>
              <a:solidFill>
                <a:srgbClr val="E3E3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29" name="Freeform 136"/>
              <p:cNvSpPr>
                <a:spLocks/>
              </p:cNvSpPr>
              <p:nvPr/>
            </p:nvSpPr>
            <p:spPr bwMode="auto">
              <a:xfrm>
                <a:off x="4599" y="1309"/>
                <a:ext cx="15" cy="15"/>
              </a:xfrm>
              <a:custGeom>
                <a:avLst/>
                <a:gdLst>
                  <a:gd name="T0" fmla="*/ 0 w 100"/>
                  <a:gd name="T1" fmla="*/ 0 h 105"/>
                  <a:gd name="T2" fmla="*/ 0 w 100"/>
                  <a:gd name="T3" fmla="*/ 0 h 105"/>
                  <a:gd name="T4" fmla="*/ 0 w 100"/>
                  <a:gd name="T5" fmla="*/ 0 h 105"/>
                  <a:gd name="T6" fmla="*/ 0 w 100"/>
                  <a:gd name="T7" fmla="*/ 0 h 105"/>
                  <a:gd name="T8" fmla="*/ 0 w 100"/>
                  <a:gd name="T9" fmla="*/ 0 h 105"/>
                  <a:gd name="T10" fmla="*/ 0 w 100"/>
                  <a:gd name="T11" fmla="*/ 0 h 105"/>
                  <a:gd name="T12" fmla="*/ 0 w 100"/>
                  <a:gd name="T13" fmla="*/ 0 h 105"/>
                  <a:gd name="T14" fmla="*/ 0 w 100"/>
                  <a:gd name="T15" fmla="*/ 0 h 105"/>
                  <a:gd name="T16" fmla="*/ 0 w 100"/>
                  <a:gd name="T17" fmla="*/ 0 h 105"/>
                  <a:gd name="T18" fmla="*/ 0 w 100"/>
                  <a:gd name="T19" fmla="*/ 0 h 105"/>
                  <a:gd name="T20" fmla="*/ 0 w 100"/>
                  <a:gd name="T21" fmla="*/ 0 h 105"/>
                  <a:gd name="T22" fmla="*/ 0 w 100"/>
                  <a:gd name="T23" fmla="*/ 0 h 105"/>
                  <a:gd name="T24" fmla="*/ 0 w 100"/>
                  <a:gd name="T25" fmla="*/ 0 h 105"/>
                  <a:gd name="T26" fmla="*/ 0 w 100"/>
                  <a:gd name="T27" fmla="*/ 0 h 105"/>
                  <a:gd name="T28" fmla="*/ 0 w 100"/>
                  <a:gd name="T29" fmla="*/ 0 h 105"/>
                  <a:gd name="T30" fmla="*/ 0 w 100"/>
                  <a:gd name="T31" fmla="*/ 0 h 105"/>
                  <a:gd name="T32" fmla="*/ 0 w 100"/>
                  <a:gd name="T33" fmla="*/ 0 h 105"/>
                  <a:gd name="T34" fmla="*/ 0 w 100"/>
                  <a:gd name="T35" fmla="*/ 0 h 105"/>
                  <a:gd name="T36" fmla="*/ 0 w 100"/>
                  <a:gd name="T37" fmla="*/ 0 h 105"/>
                  <a:gd name="T38" fmla="*/ 0 w 100"/>
                  <a:gd name="T39" fmla="*/ 0 h 105"/>
                  <a:gd name="T40" fmla="*/ 0 w 100"/>
                  <a:gd name="T41" fmla="*/ 0 h 105"/>
                  <a:gd name="T42" fmla="*/ 0 w 100"/>
                  <a:gd name="T43" fmla="*/ 0 h 105"/>
                  <a:gd name="T44" fmla="*/ 0 w 100"/>
                  <a:gd name="T45" fmla="*/ 0 h 105"/>
                  <a:gd name="T46" fmla="*/ 0 w 100"/>
                  <a:gd name="T47" fmla="*/ 0 h 105"/>
                  <a:gd name="T48" fmla="*/ 0 w 100"/>
                  <a:gd name="T49" fmla="*/ 0 h 105"/>
                  <a:gd name="T50" fmla="*/ 0 w 100"/>
                  <a:gd name="T51" fmla="*/ 0 h 105"/>
                  <a:gd name="T52" fmla="*/ 0 w 100"/>
                  <a:gd name="T53" fmla="*/ 0 h 105"/>
                  <a:gd name="T54" fmla="*/ 0 w 100"/>
                  <a:gd name="T55" fmla="*/ 0 h 105"/>
                  <a:gd name="T56" fmla="*/ 0 w 100"/>
                  <a:gd name="T57" fmla="*/ 0 h 105"/>
                  <a:gd name="T58" fmla="*/ 0 w 100"/>
                  <a:gd name="T59" fmla="*/ 0 h 105"/>
                  <a:gd name="T60" fmla="*/ 0 w 100"/>
                  <a:gd name="T61" fmla="*/ 0 h 105"/>
                  <a:gd name="T62" fmla="*/ 0 w 100"/>
                  <a:gd name="T63" fmla="*/ 0 h 105"/>
                  <a:gd name="T64" fmla="*/ 0 w 100"/>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05">
                    <a:moveTo>
                      <a:pt x="66" y="103"/>
                    </a:moveTo>
                    <a:lnTo>
                      <a:pt x="74" y="99"/>
                    </a:lnTo>
                    <a:lnTo>
                      <a:pt x="83" y="93"/>
                    </a:lnTo>
                    <a:lnTo>
                      <a:pt x="89" y="85"/>
                    </a:lnTo>
                    <a:lnTo>
                      <a:pt x="92" y="81"/>
                    </a:lnTo>
                    <a:lnTo>
                      <a:pt x="93" y="78"/>
                    </a:lnTo>
                    <a:lnTo>
                      <a:pt x="95" y="77"/>
                    </a:lnTo>
                    <a:lnTo>
                      <a:pt x="98" y="66"/>
                    </a:lnTo>
                    <a:lnTo>
                      <a:pt x="100" y="57"/>
                    </a:lnTo>
                    <a:lnTo>
                      <a:pt x="99" y="46"/>
                    </a:lnTo>
                    <a:lnTo>
                      <a:pt x="98" y="37"/>
                    </a:lnTo>
                    <a:lnTo>
                      <a:pt x="94" y="26"/>
                    </a:lnTo>
                    <a:lnTo>
                      <a:pt x="88" y="18"/>
                    </a:lnTo>
                    <a:lnTo>
                      <a:pt x="81" y="11"/>
                    </a:lnTo>
                    <a:lnTo>
                      <a:pt x="73" y="7"/>
                    </a:lnTo>
                    <a:lnTo>
                      <a:pt x="63" y="1"/>
                    </a:lnTo>
                    <a:lnTo>
                      <a:pt x="54" y="0"/>
                    </a:lnTo>
                    <a:lnTo>
                      <a:pt x="35" y="3"/>
                    </a:lnTo>
                    <a:lnTo>
                      <a:pt x="25" y="7"/>
                    </a:lnTo>
                    <a:lnTo>
                      <a:pt x="18" y="12"/>
                    </a:lnTo>
                    <a:lnTo>
                      <a:pt x="10" y="19"/>
                    </a:lnTo>
                    <a:lnTo>
                      <a:pt x="6" y="29"/>
                    </a:lnTo>
                    <a:lnTo>
                      <a:pt x="1" y="38"/>
                    </a:lnTo>
                    <a:lnTo>
                      <a:pt x="0" y="48"/>
                    </a:lnTo>
                    <a:lnTo>
                      <a:pt x="3" y="69"/>
                    </a:lnTo>
                    <a:lnTo>
                      <a:pt x="6" y="78"/>
                    </a:lnTo>
                    <a:lnTo>
                      <a:pt x="13" y="86"/>
                    </a:lnTo>
                    <a:lnTo>
                      <a:pt x="19" y="93"/>
                    </a:lnTo>
                    <a:lnTo>
                      <a:pt x="29" y="100"/>
                    </a:lnTo>
                    <a:lnTo>
                      <a:pt x="37" y="103"/>
                    </a:lnTo>
                    <a:lnTo>
                      <a:pt x="47" y="105"/>
                    </a:lnTo>
                    <a:lnTo>
                      <a:pt x="55" y="104"/>
                    </a:lnTo>
                    <a:lnTo>
                      <a:pt x="66"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0" name="Freeform 137"/>
              <p:cNvSpPr>
                <a:spLocks/>
              </p:cNvSpPr>
              <p:nvPr/>
            </p:nvSpPr>
            <p:spPr bwMode="auto">
              <a:xfrm>
                <a:off x="4603" y="1292"/>
                <a:ext cx="7" cy="7"/>
              </a:xfrm>
              <a:custGeom>
                <a:avLst/>
                <a:gdLst>
                  <a:gd name="T0" fmla="*/ 0 w 52"/>
                  <a:gd name="T1" fmla="*/ 0 h 54"/>
                  <a:gd name="T2" fmla="*/ 0 w 52"/>
                  <a:gd name="T3" fmla="*/ 0 h 54"/>
                  <a:gd name="T4" fmla="*/ 0 w 52"/>
                  <a:gd name="T5" fmla="*/ 0 h 54"/>
                  <a:gd name="T6" fmla="*/ 0 w 52"/>
                  <a:gd name="T7" fmla="*/ 0 h 54"/>
                  <a:gd name="T8" fmla="*/ 0 w 52"/>
                  <a:gd name="T9" fmla="*/ 0 h 54"/>
                  <a:gd name="T10" fmla="*/ 0 w 52"/>
                  <a:gd name="T11" fmla="*/ 0 h 54"/>
                  <a:gd name="T12" fmla="*/ 0 w 52"/>
                  <a:gd name="T13" fmla="*/ 0 h 54"/>
                  <a:gd name="T14" fmla="*/ 0 w 52"/>
                  <a:gd name="T15" fmla="*/ 0 h 54"/>
                  <a:gd name="T16" fmla="*/ 0 w 52"/>
                  <a:gd name="T17" fmla="*/ 0 h 54"/>
                  <a:gd name="T18" fmla="*/ 0 w 52"/>
                  <a:gd name="T19" fmla="*/ 0 h 54"/>
                  <a:gd name="T20" fmla="*/ 0 w 52"/>
                  <a:gd name="T21" fmla="*/ 0 h 54"/>
                  <a:gd name="T22" fmla="*/ 0 w 52"/>
                  <a:gd name="T23" fmla="*/ 0 h 54"/>
                  <a:gd name="T24" fmla="*/ 0 w 52"/>
                  <a:gd name="T25" fmla="*/ 0 h 54"/>
                  <a:gd name="T26" fmla="*/ 0 w 52"/>
                  <a:gd name="T27" fmla="*/ 0 h 54"/>
                  <a:gd name="T28" fmla="*/ 0 w 52"/>
                  <a:gd name="T29" fmla="*/ 0 h 54"/>
                  <a:gd name="T30" fmla="*/ 0 w 52"/>
                  <a:gd name="T31" fmla="*/ 0 h 54"/>
                  <a:gd name="T32" fmla="*/ 0 w 52"/>
                  <a:gd name="T33" fmla="*/ 0 h 54"/>
                  <a:gd name="T34" fmla="*/ 0 w 52"/>
                  <a:gd name="T35" fmla="*/ 0 h 54"/>
                  <a:gd name="T36" fmla="*/ 0 w 52"/>
                  <a:gd name="T37" fmla="*/ 0 h 54"/>
                  <a:gd name="T38" fmla="*/ 0 w 52"/>
                  <a:gd name="T39" fmla="*/ 0 h 54"/>
                  <a:gd name="T40" fmla="*/ 0 w 52"/>
                  <a:gd name="T41" fmla="*/ 0 h 54"/>
                  <a:gd name="T42" fmla="*/ 0 w 52"/>
                  <a:gd name="T43" fmla="*/ 0 h 54"/>
                  <a:gd name="T44" fmla="*/ 0 w 52"/>
                  <a:gd name="T45" fmla="*/ 0 h 54"/>
                  <a:gd name="T46" fmla="*/ 0 w 52"/>
                  <a:gd name="T47" fmla="*/ 0 h 54"/>
                  <a:gd name="T48" fmla="*/ 0 w 52"/>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 h="54">
                    <a:moveTo>
                      <a:pt x="26" y="0"/>
                    </a:moveTo>
                    <a:lnTo>
                      <a:pt x="14" y="1"/>
                    </a:lnTo>
                    <a:lnTo>
                      <a:pt x="7" y="6"/>
                    </a:lnTo>
                    <a:lnTo>
                      <a:pt x="1" y="14"/>
                    </a:lnTo>
                    <a:lnTo>
                      <a:pt x="0" y="27"/>
                    </a:lnTo>
                    <a:lnTo>
                      <a:pt x="1" y="38"/>
                    </a:lnTo>
                    <a:lnTo>
                      <a:pt x="7" y="47"/>
                    </a:lnTo>
                    <a:lnTo>
                      <a:pt x="14" y="51"/>
                    </a:lnTo>
                    <a:lnTo>
                      <a:pt x="26" y="54"/>
                    </a:lnTo>
                    <a:lnTo>
                      <a:pt x="28" y="52"/>
                    </a:lnTo>
                    <a:lnTo>
                      <a:pt x="31" y="52"/>
                    </a:lnTo>
                    <a:lnTo>
                      <a:pt x="33" y="51"/>
                    </a:lnTo>
                    <a:lnTo>
                      <a:pt x="37" y="51"/>
                    </a:lnTo>
                    <a:lnTo>
                      <a:pt x="41" y="49"/>
                    </a:lnTo>
                    <a:lnTo>
                      <a:pt x="45" y="47"/>
                    </a:lnTo>
                    <a:lnTo>
                      <a:pt x="47" y="42"/>
                    </a:lnTo>
                    <a:lnTo>
                      <a:pt x="49" y="38"/>
                    </a:lnTo>
                    <a:lnTo>
                      <a:pt x="49" y="34"/>
                    </a:lnTo>
                    <a:lnTo>
                      <a:pt x="50" y="32"/>
                    </a:lnTo>
                    <a:lnTo>
                      <a:pt x="50" y="29"/>
                    </a:lnTo>
                    <a:lnTo>
                      <a:pt x="52" y="27"/>
                    </a:lnTo>
                    <a:lnTo>
                      <a:pt x="49" y="14"/>
                    </a:lnTo>
                    <a:lnTo>
                      <a:pt x="45" y="6"/>
                    </a:lnTo>
                    <a:lnTo>
                      <a:pt x="37" y="1"/>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1" name="Freeform 138"/>
              <p:cNvSpPr>
                <a:spLocks/>
              </p:cNvSpPr>
              <p:nvPr/>
            </p:nvSpPr>
            <p:spPr bwMode="auto">
              <a:xfrm>
                <a:off x="4603" y="1334"/>
                <a:ext cx="7" cy="8"/>
              </a:xfrm>
              <a:custGeom>
                <a:avLst/>
                <a:gdLst>
                  <a:gd name="T0" fmla="*/ 0 w 52"/>
                  <a:gd name="T1" fmla="*/ 0 h 54"/>
                  <a:gd name="T2" fmla="*/ 0 w 52"/>
                  <a:gd name="T3" fmla="*/ 0 h 54"/>
                  <a:gd name="T4" fmla="*/ 0 w 52"/>
                  <a:gd name="T5" fmla="*/ 0 h 54"/>
                  <a:gd name="T6" fmla="*/ 0 w 52"/>
                  <a:gd name="T7" fmla="*/ 0 h 54"/>
                  <a:gd name="T8" fmla="*/ 0 w 52"/>
                  <a:gd name="T9" fmla="*/ 0 h 54"/>
                  <a:gd name="T10" fmla="*/ 0 w 52"/>
                  <a:gd name="T11" fmla="*/ 0 h 54"/>
                  <a:gd name="T12" fmla="*/ 0 w 52"/>
                  <a:gd name="T13" fmla="*/ 0 h 54"/>
                  <a:gd name="T14" fmla="*/ 0 w 52"/>
                  <a:gd name="T15" fmla="*/ 0 h 54"/>
                  <a:gd name="T16" fmla="*/ 0 w 52"/>
                  <a:gd name="T17" fmla="*/ 0 h 54"/>
                  <a:gd name="T18" fmla="*/ 0 w 52"/>
                  <a:gd name="T19" fmla="*/ 0 h 54"/>
                  <a:gd name="T20" fmla="*/ 0 w 52"/>
                  <a:gd name="T21" fmla="*/ 0 h 54"/>
                  <a:gd name="T22" fmla="*/ 0 w 52"/>
                  <a:gd name="T23" fmla="*/ 0 h 54"/>
                  <a:gd name="T24" fmla="*/ 0 w 52"/>
                  <a:gd name="T25" fmla="*/ 0 h 54"/>
                  <a:gd name="T26" fmla="*/ 0 w 52"/>
                  <a:gd name="T27" fmla="*/ 0 h 54"/>
                  <a:gd name="T28" fmla="*/ 0 w 52"/>
                  <a:gd name="T29" fmla="*/ 0 h 54"/>
                  <a:gd name="T30" fmla="*/ 0 w 52"/>
                  <a:gd name="T31" fmla="*/ 0 h 54"/>
                  <a:gd name="T32" fmla="*/ 0 w 52"/>
                  <a:gd name="T33" fmla="*/ 0 h 54"/>
                  <a:gd name="T34" fmla="*/ 0 w 52"/>
                  <a:gd name="T35" fmla="*/ 0 h 54"/>
                  <a:gd name="T36" fmla="*/ 0 w 52"/>
                  <a:gd name="T37" fmla="*/ 0 h 54"/>
                  <a:gd name="T38" fmla="*/ 0 w 52"/>
                  <a:gd name="T39" fmla="*/ 0 h 54"/>
                  <a:gd name="T40" fmla="*/ 0 w 52"/>
                  <a:gd name="T41" fmla="*/ 0 h 54"/>
                  <a:gd name="T42" fmla="*/ 0 w 52"/>
                  <a:gd name="T43" fmla="*/ 0 h 54"/>
                  <a:gd name="T44" fmla="*/ 0 w 52"/>
                  <a:gd name="T45" fmla="*/ 0 h 54"/>
                  <a:gd name="T46" fmla="*/ 0 w 52"/>
                  <a:gd name="T47" fmla="*/ 0 h 54"/>
                  <a:gd name="T48" fmla="*/ 0 w 52"/>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 h="54">
                    <a:moveTo>
                      <a:pt x="26" y="0"/>
                    </a:moveTo>
                    <a:lnTo>
                      <a:pt x="14" y="1"/>
                    </a:lnTo>
                    <a:lnTo>
                      <a:pt x="7" y="6"/>
                    </a:lnTo>
                    <a:lnTo>
                      <a:pt x="1" y="14"/>
                    </a:lnTo>
                    <a:lnTo>
                      <a:pt x="0" y="26"/>
                    </a:lnTo>
                    <a:lnTo>
                      <a:pt x="1" y="38"/>
                    </a:lnTo>
                    <a:lnTo>
                      <a:pt x="7" y="47"/>
                    </a:lnTo>
                    <a:lnTo>
                      <a:pt x="14" y="52"/>
                    </a:lnTo>
                    <a:lnTo>
                      <a:pt x="26" y="54"/>
                    </a:lnTo>
                    <a:lnTo>
                      <a:pt x="28" y="53"/>
                    </a:lnTo>
                    <a:lnTo>
                      <a:pt x="31" y="53"/>
                    </a:lnTo>
                    <a:lnTo>
                      <a:pt x="33" y="52"/>
                    </a:lnTo>
                    <a:lnTo>
                      <a:pt x="37" y="52"/>
                    </a:lnTo>
                    <a:lnTo>
                      <a:pt x="41" y="49"/>
                    </a:lnTo>
                    <a:lnTo>
                      <a:pt x="45" y="47"/>
                    </a:lnTo>
                    <a:lnTo>
                      <a:pt x="47" y="42"/>
                    </a:lnTo>
                    <a:lnTo>
                      <a:pt x="49" y="38"/>
                    </a:lnTo>
                    <a:lnTo>
                      <a:pt x="49" y="34"/>
                    </a:lnTo>
                    <a:lnTo>
                      <a:pt x="50" y="32"/>
                    </a:lnTo>
                    <a:lnTo>
                      <a:pt x="50" y="29"/>
                    </a:lnTo>
                    <a:lnTo>
                      <a:pt x="52" y="26"/>
                    </a:lnTo>
                    <a:lnTo>
                      <a:pt x="49" y="14"/>
                    </a:lnTo>
                    <a:lnTo>
                      <a:pt x="45" y="6"/>
                    </a:lnTo>
                    <a:lnTo>
                      <a:pt x="37" y="1"/>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2" name="Freeform 139"/>
              <p:cNvSpPr>
                <a:spLocks/>
              </p:cNvSpPr>
              <p:nvPr/>
            </p:nvSpPr>
            <p:spPr bwMode="auto">
              <a:xfrm>
                <a:off x="4617" y="1298"/>
                <a:ext cx="8" cy="8"/>
              </a:xfrm>
              <a:custGeom>
                <a:avLst/>
                <a:gdLst>
                  <a:gd name="T0" fmla="*/ 0 w 54"/>
                  <a:gd name="T1" fmla="*/ 0 h 57"/>
                  <a:gd name="T2" fmla="*/ 0 w 54"/>
                  <a:gd name="T3" fmla="*/ 0 h 57"/>
                  <a:gd name="T4" fmla="*/ 0 w 54"/>
                  <a:gd name="T5" fmla="*/ 0 h 57"/>
                  <a:gd name="T6" fmla="*/ 0 w 54"/>
                  <a:gd name="T7" fmla="*/ 0 h 57"/>
                  <a:gd name="T8" fmla="*/ 0 w 54"/>
                  <a:gd name="T9" fmla="*/ 0 h 57"/>
                  <a:gd name="T10" fmla="*/ 0 w 54"/>
                  <a:gd name="T11" fmla="*/ 0 h 57"/>
                  <a:gd name="T12" fmla="*/ 0 w 54"/>
                  <a:gd name="T13" fmla="*/ 0 h 57"/>
                  <a:gd name="T14" fmla="*/ 0 w 54"/>
                  <a:gd name="T15" fmla="*/ 0 h 57"/>
                  <a:gd name="T16" fmla="*/ 0 w 54"/>
                  <a:gd name="T17" fmla="*/ 0 h 57"/>
                  <a:gd name="T18" fmla="*/ 0 w 54"/>
                  <a:gd name="T19" fmla="*/ 0 h 57"/>
                  <a:gd name="T20" fmla="*/ 0 w 54"/>
                  <a:gd name="T21" fmla="*/ 0 h 57"/>
                  <a:gd name="T22" fmla="*/ 0 w 54"/>
                  <a:gd name="T23" fmla="*/ 0 h 57"/>
                  <a:gd name="T24" fmla="*/ 0 w 54"/>
                  <a:gd name="T25" fmla="*/ 0 h 57"/>
                  <a:gd name="T26" fmla="*/ 0 w 54"/>
                  <a:gd name="T27" fmla="*/ 0 h 57"/>
                  <a:gd name="T28" fmla="*/ 0 w 54"/>
                  <a:gd name="T29" fmla="*/ 0 h 57"/>
                  <a:gd name="T30" fmla="*/ 0 w 54"/>
                  <a:gd name="T31" fmla="*/ 0 h 57"/>
                  <a:gd name="T32" fmla="*/ 0 w 54"/>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57">
                    <a:moveTo>
                      <a:pt x="45" y="10"/>
                    </a:moveTo>
                    <a:lnTo>
                      <a:pt x="35" y="2"/>
                    </a:lnTo>
                    <a:lnTo>
                      <a:pt x="26" y="0"/>
                    </a:lnTo>
                    <a:lnTo>
                      <a:pt x="18" y="2"/>
                    </a:lnTo>
                    <a:lnTo>
                      <a:pt x="9" y="10"/>
                    </a:lnTo>
                    <a:lnTo>
                      <a:pt x="2" y="19"/>
                    </a:lnTo>
                    <a:lnTo>
                      <a:pt x="0" y="28"/>
                    </a:lnTo>
                    <a:lnTo>
                      <a:pt x="2" y="37"/>
                    </a:lnTo>
                    <a:lnTo>
                      <a:pt x="9" y="48"/>
                    </a:lnTo>
                    <a:lnTo>
                      <a:pt x="18" y="55"/>
                    </a:lnTo>
                    <a:lnTo>
                      <a:pt x="26" y="57"/>
                    </a:lnTo>
                    <a:lnTo>
                      <a:pt x="35" y="55"/>
                    </a:lnTo>
                    <a:lnTo>
                      <a:pt x="45" y="48"/>
                    </a:lnTo>
                    <a:lnTo>
                      <a:pt x="52" y="37"/>
                    </a:lnTo>
                    <a:lnTo>
                      <a:pt x="54" y="28"/>
                    </a:lnTo>
                    <a:lnTo>
                      <a:pt x="52" y="19"/>
                    </a:lnTo>
                    <a:lnTo>
                      <a:pt x="4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3" name="Freeform 140"/>
              <p:cNvSpPr>
                <a:spLocks/>
              </p:cNvSpPr>
              <p:nvPr/>
            </p:nvSpPr>
            <p:spPr bwMode="auto">
              <a:xfrm>
                <a:off x="4588" y="1328"/>
                <a:ext cx="8" cy="8"/>
              </a:xfrm>
              <a:custGeom>
                <a:avLst/>
                <a:gdLst>
                  <a:gd name="T0" fmla="*/ 0 w 54"/>
                  <a:gd name="T1" fmla="*/ 0 h 58"/>
                  <a:gd name="T2" fmla="*/ 0 w 54"/>
                  <a:gd name="T3" fmla="*/ 0 h 58"/>
                  <a:gd name="T4" fmla="*/ 0 w 54"/>
                  <a:gd name="T5" fmla="*/ 0 h 58"/>
                  <a:gd name="T6" fmla="*/ 0 w 54"/>
                  <a:gd name="T7" fmla="*/ 0 h 58"/>
                  <a:gd name="T8" fmla="*/ 0 w 54"/>
                  <a:gd name="T9" fmla="*/ 0 h 58"/>
                  <a:gd name="T10" fmla="*/ 0 w 54"/>
                  <a:gd name="T11" fmla="*/ 0 h 58"/>
                  <a:gd name="T12" fmla="*/ 0 w 54"/>
                  <a:gd name="T13" fmla="*/ 0 h 58"/>
                  <a:gd name="T14" fmla="*/ 0 w 54"/>
                  <a:gd name="T15" fmla="*/ 0 h 58"/>
                  <a:gd name="T16" fmla="*/ 0 w 54"/>
                  <a:gd name="T17" fmla="*/ 0 h 58"/>
                  <a:gd name="T18" fmla="*/ 0 w 54"/>
                  <a:gd name="T19" fmla="*/ 0 h 58"/>
                  <a:gd name="T20" fmla="*/ 0 w 54"/>
                  <a:gd name="T21" fmla="*/ 0 h 58"/>
                  <a:gd name="T22" fmla="*/ 0 w 54"/>
                  <a:gd name="T23" fmla="*/ 0 h 58"/>
                  <a:gd name="T24" fmla="*/ 0 w 54"/>
                  <a:gd name="T25" fmla="*/ 0 h 58"/>
                  <a:gd name="T26" fmla="*/ 0 w 54"/>
                  <a:gd name="T27" fmla="*/ 0 h 58"/>
                  <a:gd name="T28" fmla="*/ 0 w 54"/>
                  <a:gd name="T29" fmla="*/ 0 h 58"/>
                  <a:gd name="T30" fmla="*/ 0 w 54"/>
                  <a:gd name="T31" fmla="*/ 0 h 58"/>
                  <a:gd name="T32" fmla="*/ 0 w 54"/>
                  <a:gd name="T33" fmla="*/ 0 h 58"/>
                  <a:gd name="T34" fmla="*/ 0 w 54"/>
                  <a:gd name="T35" fmla="*/ 0 h 58"/>
                  <a:gd name="T36" fmla="*/ 0 w 54"/>
                  <a:gd name="T37" fmla="*/ 0 h 58"/>
                  <a:gd name="T38" fmla="*/ 0 w 54"/>
                  <a:gd name="T39" fmla="*/ 0 h 58"/>
                  <a:gd name="T40" fmla="*/ 0 w 54"/>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58">
                    <a:moveTo>
                      <a:pt x="46" y="10"/>
                    </a:moveTo>
                    <a:lnTo>
                      <a:pt x="35" y="2"/>
                    </a:lnTo>
                    <a:lnTo>
                      <a:pt x="27" y="0"/>
                    </a:lnTo>
                    <a:lnTo>
                      <a:pt x="18" y="2"/>
                    </a:lnTo>
                    <a:lnTo>
                      <a:pt x="9" y="10"/>
                    </a:lnTo>
                    <a:lnTo>
                      <a:pt x="2" y="19"/>
                    </a:lnTo>
                    <a:lnTo>
                      <a:pt x="0" y="23"/>
                    </a:lnTo>
                    <a:lnTo>
                      <a:pt x="0" y="29"/>
                    </a:lnTo>
                    <a:lnTo>
                      <a:pt x="2" y="38"/>
                    </a:lnTo>
                    <a:lnTo>
                      <a:pt x="9" y="49"/>
                    </a:lnTo>
                    <a:lnTo>
                      <a:pt x="18" y="56"/>
                    </a:lnTo>
                    <a:lnTo>
                      <a:pt x="27" y="58"/>
                    </a:lnTo>
                    <a:lnTo>
                      <a:pt x="35" y="56"/>
                    </a:lnTo>
                    <a:lnTo>
                      <a:pt x="46" y="49"/>
                    </a:lnTo>
                    <a:lnTo>
                      <a:pt x="52" y="38"/>
                    </a:lnTo>
                    <a:lnTo>
                      <a:pt x="54" y="29"/>
                    </a:lnTo>
                    <a:lnTo>
                      <a:pt x="53" y="27"/>
                    </a:lnTo>
                    <a:lnTo>
                      <a:pt x="53" y="25"/>
                    </a:lnTo>
                    <a:lnTo>
                      <a:pt x="53" y="23"/>
                    </a:lnTo>
                    <a:lnTo>
                      <a:pt x="52" y="19"/>
                    </a:lnTo>
                    <a:lnTo>
                      <a:pt x="4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4" name="Freeform 141"/>
              <p:cNvSpPr>
                <a:spLocks/>
              </p:cNvSpPr>
              <p:nvPr/>
            </p:nvSpPr>
            <p:spPr bwMode="auto">
              <a:xfrm>
                <a:off x="4623" y="1313"/>
                <a:ext cx="8" cy="8"/>
              </a:xfrm>
              <a:custGeom>
                <a:avLst/>
                <a:gdLst>
                  <a:gd name="T0" fmla="*/ 0 w 53"/>
                  <a:gd name="T1" fmla="*/ 0 h 54"/>
                  <a:gd name="T2" fmla="*/ 0 w 53"/>
                  <a:gd name="T3" fmla="*/ 0 h 54"/>
                  <a:gd name="T4" fmla="*/ 0 w 53"/>
                  <a:gd name="T5" fmla="*/ 0 h 54"/>
                  <a:gd name="T6" fmla="*/ 0 w 53"/>
                  <a:gd name="T7" fmla="*/ 0 h 54"/>
                  <a:gd name="T8" fmla="*/ 0 w 53"/>
                  <a:gd name="T9" fmla="*/ 0 h 54"/>
                  <a:gd name="T10" fmla="*/ 0 w 53"/>
                  <a:gd name="T11" fmla="*/ 0 h 54"/>
                  <a:gd name="T12" fmla="*/ 0 w 53"/>
                  <a:gd name="T13" fmla="*/ 0 h 54"/>
                  <a:gd name="T14" fmla="*/ 0 w 53"/>
                  <a:gd name="T15" fmla="*/ 0 h 54"/>
                  <a:gd name="T16" fmla="*/ 0 w 53"/>
                  <a:gd name="T17" fmla="*/ 0 h 54"/>
                  <a:gd name="T18" fmla="*/ 0 w 53"/>
                  <a:gd name="T19" fmla="*/ 0 h 54"/>
                  <a:gd name="T20" fmla="*/ 0 w 53"/>
                  <a:gd name="T21" fmla="*/ 0 h 54"/>
                  <a:gd name="T22" fmla="*/ 0 w 53"/>
                  <a:gd name="T23" fmla="*/ 0 h 54"/>
                  <a:gd name="T24" fmla="*/ 0 w 53"/>
                  <a:gd name="T25" fmla="*/ 0 h 54"/>
                  <a:gd name="T26" fmla="*/ 0 w 53"/>
                  <a:gd name="T27" fmla="*/ 0 h 54"/>
                  <a:gd name="T28" fmla="*/ 0 w 53"/>
                  <a:gd name="T29" fmla="*/ 0 h 54"/>
                  <a:gd name="T30" fmla="*/ 0 w 53"/>
                  <a:gd name="T31" fmla="*/ 0 h 54"/>
                  <a:gd name="T32" fmla="*/ 0 w 53"/>
                  <a:gd name="T33" fmla="*/ 0 h 54"/>
                  <a:gd name="T34" fmla="*/ 0 w 53"/>
                  <a:gd name="T35" fmla="*/ 0 h 54"/>
                  <a:gd name="T36" fmla="*/ 0 w 53"/>
                  <a:gd name="T37" fmla="*/ 0 h 54"/>
                  <a:gd name="T38" fmla="*/ 0 w 53"/>
                  <a:gd name="T39" fmla="*/ 0 h 54"/>
                  <a:gd name="T40" fmla="*/ 0 w 53"/>
                  <a:gd name="T41" fmla="*/ 0 h 54"/>
                  <a:gd name="T42" fmla="*/ 0 w 53"/>
                  <a:gd name="T43" fmla="*/ 0 h 54"/>
                  <a:gd name="T44" fmla="*/ 0 w 53"/>
                  <a:gd name="T45" fmla="*/ 0 h 54"/>
                  <a:gd name="T46" fmla="*/ 0 w 53"/>
                  <a:gd name="T47" fmla="*/ 0 h 54"/>
                  <a:gd name="T48" fmla="*/ 0 w 53"/>
                  <a:gd name="T49" fmla="*/ 0 h 54"/>
                  <a:gd name="T50" fmla="*/ 0 w 53"/>
                  <a:gd name="T51" fmla="*/ 0 h 54"/>
                  <a:gd name="T52" fmla="*/ 0 w 53"/>
                  <a:gd name="T53" fmla="*/ 0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3" h="54">
                    <a:moveTo>
                      <a:pt x="53" y="28"/>
                    </a:moveTo>
                    <a:lnTo>
                      <a:pt x="52" y="20"/>
                    </a:lnTo>
                    <a:lnTo>
                      <a:pt x="50" y="14"/>
                    </a:lnTo>
                    <a:lnTo>
                      <a:pt x="46" y="6"/>
                    </a:lnTo>
                    <a:lnTo>
                      <a:pt x="38" y="1"/>
                    </a:lnTo>
                    <a:lnTo>
                      <a:pt x="27" y="0"/>
                    </a:lnTo>
                    <a:lnTo>
                      <a:pt x="14" y="1"/>
                    </a:lnTo>
                    <a:lnTo>
                      <a:pt x="7" y="6"/>
                    </a:lnTo>
                    <a:lnTo>
                      <a:pt x="1" y="14"/>
                    </a:lnTo>
                    <a:lnTo>
                      <a:pt x="0" y="28"/>
                    </a:lnTo>
                    <a:lnTo>
                      <a:pt x="1" y="39"/>
                    </a:lnTo>
                    <a:lnTo>
                      <a:pt x="7" y="48"/>
                    </a:lnTo>
                    <a:lnTo>
                      <a:pt x="14" y="52"/>
                    </a:lnTo>
                    <a:lnTo>
                      <a:pt x="19" y="53"/>
                    </a:lnTo>
                    <a:lnTo>
                      <a:pt x="27" y="54"/>
                    </a:lnTo>
                    <a:lnTo>
                      <a:pt x="29" y="53"/>
                    </a:lnTo>
                    <a:lnTo>
                      <a:pt x="32" y="53"/>
                    </a:lnTo>
                    <a:lnTo>
                      <a:pt x="34" y="52"/>
                    </a:lnTo>
                    <a:lnTo>
                      <a:pt x="38" y="52"/>
                    </a:lnTo>
                    <a:lnTo>
                      <a:pt x="42" y="50"/>
                    </a:lnTo>
                    <a:lnTo>
                      <a:pt x="46" y="48"/>
                    </a:lnTo>
                    <a:lnTo>
                      <a:pt x="48" y="43"/>
                    </a:lnTo>
                    <a:lnTo>
                      <a:pt x="50" y="39"/>
                    </a:lnTo>
                    <a:lnTo>
                      <a:pt x="50" y="35"/>
                    </a:lnTo>
                    <a:lnTo>
                      <a:pt x="52" y="33"/>
                    </a:lnTo>
                    <a:lnTo>
                      <a:pt x="52" y="30"/>
                    </a:lnTo>
                    <a:lnTo>
                      <a:pt x="5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5" name="Freeform 142"/>
              <p:cNvSpPr>
                <a:spLocks/>
              </p:cNvSpPr>
              <p:nvPr/>
            </p:nvSpPr>
            <p:spPr bwMode="auto">
              <a:xfrm>
                <a:off x="4583" y="1313"/>
                <a:ext cx="7" cy="8"/>
              </a:xfrm>
              <a:custGeom>
                <a:avLst/>
                <a:gdLst>
                  <a:gd name="T0" fmla="*/ 0 w 52"/>
                  <a:gd name="T1" fmla="*/ 0 h 54"/>
                  <a:gd name="T2" fmla="*/ 0 w 52"/>
                  <a:gd name="T3" fmla="*/ 0 h 54"/>
                  <a:gd name="T4" fmla="*/ 0 w 52"/>
                  <a:gd name="T5" fmla="*/ 0 h 54"/>
                  <a:gd name="T6" fmla="*/ 0 w 52"/>
                  <a:gd name="T7" fmla="*/ 0 h 54"/>
                  <a:gd name="T8" fmla="*/ 0 w 52"/>
                  <a:gd name="T9" fmla="*/ 0 h 54"/>
                  <a:gd name="T10" fmla="*/ 0 w 52"/>
                  <a:gd name="T11" fmla="*/ 0 h 54"/>
                  <a:gd name="T12" fmla="*/ 0 w 52"/>
                  <a:gd name="T13" fmla="*/ 0 h 54"/>
                  <a:gd name="T14" fmla="*/ 0 w 52"/>
                  <a:gd name="T15" fmla="*/ 0 h 54"/>
                  <a:gd name="T16" fmla="*/ 0 w 52"/>
                  <a:gd name="T17" fmla="*/ 0 h 54"/>
                  <a:gd name="T18" fmla="*/ 0 w 52"/>
                  <a:gd name="T19" fmla="*/ 0 h 54"/>
                  <a:gd name="T20" fmla="*/ 0 w 52"/>
                  <a:gd name="T21" fmla="*/ 0 h 54"/>
                  <a:gd name="T22" fmla="*/ 0 w 52"/>
                  <a:gd name="T23" fmla="*/ 0 h 54"/>
                  <a:gd name="T24" fmla="*/ 0 w 52"/>
                  <a:gd name="T25" fmla="*/ 0 h 54"/>
                  <a:gd name="T26" fmla="*/ 0 w 52"/>
                  <a:gd name="T27" fmla="*/ 0 h 54"/>
                  <a:gd name="T28" fmla="*/ 0 w 52"/>
                  <a:gd name="T29" fmla="*/ 0 h 54"/>
                  <a:gd name="T30" fmla="*/ 0 w 52"/>
                  <a:gd name="T31" fmla="*/ 0 h 54"/>
                  <a:gd name="T32" fmla="*/ 0 w 52"/>
                  <a:gd name="T33" fmla="*/ 0 h 54"/>
                  <a:gd name="T34" fmla="*/ 0 w 52"/>
                  <a:gd name="T35" fmla="*/ 0 h 54"/>
                  <a:gd name="T36" fmla="*/ 0 w 52"/>
                  <a:gd name="T37" fmla="*/ 0 h 54"/>
                  <a:gd name="T38" fmla="*/ 0 w 52"/>
                  <a:gd name="T39" fmla="*/ 0 h 54"/>
                  <a:gd name="T40" fmla="*/ 0 w 52"/>
                  <a:gd name="T41" fmla="*/ 0 h 54"/>
                  <a:gd name="T42" fmla="*/ 0 w 52"/>
                  <a:gd name="T43" fmla="*/ 0 h 54"/>
                  <a:gd name="T44" fmla="*/ 0 w 52"/>
                  <a:gd name="T45" fmla="*/ 0 h 54"/>
                  <a:gd name="T46" fmla="*/ 0 w 52"/>
                  <a:gd name="T47" fmla="*/ 0 h 54"/>
                  <a:gd name="T48" fmla="*/ 0 w 52"/>
                  <a:gd name="T49" fmla="*/ 0 h 54"/>
                  <a:gd name="T50" fmla="*/ 0 w 52"/>
                  <a:gd name="T51" fmla="*/ 0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54">
                    <a:moveTo>
                      <a:pt x="52" y="28"/>
                    </a:moveTo>
                    <a:lnTo>
                      <a:pt x="50" y="20"/>
                    </a:lnTo>
                    <a:lnTo>
                      <a:pt x="49" y="14"/>
                    </a:lnTo>
                    <a:lnTo>
                      <a:pt x="45" y="6"/>
                    </a:lnTo>
                    <a:lnTo>
                      <a:pt x="37" y="1"/>
                    </a:lnTo>
                    <a:lnTo>
                      <a:pt x="26" y="0"/>
                    </a:lnTo>
                    <a:lnTo>
                      <a:pt x="14" y="1"/>
                    </a:lnTo>
                    <a:lnTo>
                      <a:pt x="7" y="6"/>
                    </a:lnTo>
                    <a:lnTo>
                      <a:pt x="1" y="14"/>
                    </a:lnTo>
                    <a:lnTo>
                      <a:pt x="0" y="28"/>
                    </a:lnTo>
                    <a:lnTo>
                      <a:pt x="1" y="39"/>
                    </a:lnTo>
                    <a:lnTo>
                      <a:pt x="7" y="48"/>
                    </a:lnTo>
                    <a:lnTo>
                      <a:pt x="14" y="52"/>
                    </a:lnTo>
                    <a:lnTo>
                      <a:pt x="26" y="54"/>
                    </a:lnTo>
                    <a:lnTo>
                      <a:pt x="28" y="53"/>
                    </a:lnTo>
                    <a:lnTo>
                      <a:pt x="31" y="53"/>
                    </a:lnTo>
                    <a:lnTo>
                      <a:pt x="33" y="52"/>
                    </a:lnTo>
                    <a:lnTo>
                      <a:pt x="37" y="52"/>
                    </a:lnTo>
                    <a:lnTo>
                      <a:pt x="41" y="50"/>
                    </a:lnTo>
                    <a:lnTo>
                      <a:pt x="45" y="48"/>
                    </a:lnTo>
                    <a:lnTo>
                      <a:pt x="47" y="43"/>
                    </a:lnTo>
                    <a:lnTo>
                      <a:pt x="49" y="39"/>
                    </a:lnTo>
                    <a:lnTo>
                      <a:pt x="49" y="35"/>
                    </a:lnTo>
                    <a:lnTo>
                      <a:pt x="50" y="33"/>
                    </a:lnTo>
                    <a:lnTo>
                      <a:pt x="50" y="30"/>
                    </a:lnTo>
                    <a:lnTo>
                      <a:pt x="5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6" name="Freeform 143"/>
              <p:cNvSpPr>
                <a:spLocks/>
              </p:cNvSpPr>
              <p:nvPr/>
            </p:nvSpPr>
            <p:spPr bwMode="auto">
              <a:xfrm>
                <a:off x="4617" y="1328"/>
                <a:ext cx="8" cy="8"/>
              </a:xfrm>
              <a:custGeom>
                <a:avLst/>
                <a:gdLst>
                  <a:gd name="T0" fmla="*/ 0 w 54"/>
                  <a:gd name="T1" fmla="*/ 0 h 57"/>
                  <a:gd name="T2" fmla="*/ 0 w 54"/>
                  <a:gd name="T3" fmla="*/ 0 h 57"/>
                  <a:gd name="T4" fmla="*/ 0 w 54"/>
                  <a:gd name="T5" fmla="*/ 0 h 57"/>
                  <a:gd name="T6" fmla="*/ 0 w 54"/>
                  <a:gd name="T7" fmla="*/ 0 h 57"/>
                  <a:gd name="T8" fmla="*/ 0 w 54"/>
                  <a:gd name="T9" fmla="*/ 0 h 57"/>
                  <a:gd name="T10" fmla="*/ 0 w 54"/>
                  <a:gd name="T11" fmla="*/ 0 h 57"/>
                  <a:gd name="T12" fmla="*/ 0 w 54"/>
                  <a:gd name="T13" fmla="*/ 0 h 57"/>
                  <a:gd name="T14" fmla="*/ 0 w 54"/>
                  <a:gd name="T15" fmla="*/ 0 h 57"/>
                  <a:gd name="T16" fmla="*/ 0 w 54"/>
                  <a:gd name="T17" fmla="*/ 0 h 57"/>
                  <a:gd name="T18" fmla="*/ 0 w 54"/>
                  <a:gd name="T19" fmla="*/ 0 h 57"/>
                  <a:gd name="T20" fmla="*/ 0 w 54"/>
                  <a:gd name="T21" fmla="*/ 0 h 57"/>
                  <a:gd name="T22" fmla="*/ 0 w 54"/>
                  <a:gd name="T23" fmla="*/ 0 h 57"/>
                  <a:gd name="T24" fmla="*/ 0 w 54"/>
                  <a:gd name="T25" fmla="*/ 0 h 57"/>
                  <a:gd name="T26" fmla="*/ 0 w 54"/>
                  <a:gd name="T27" fmla="*/ 0 h 57"/>
                  <a:gd name="T28" fmla="*/ 0 w 54"/>
                  <a:gd name="T29" fmla="*/ 0 h 57"/>
                  <a:gd name="T30" fmla="*/ 0 w 54"/>
                  <a:gd name="T31" fmla="*/ 0 h 57"/>
                  <a:gd name="T32" fmla="*/ 0 w 54"/>
                  <a:gd name="T33" fmla="*/ 0 h 57"/>
                  <a:gd name="T34" fmla="*/ 0 w 54"/>
                  <a:gd name="T35" fmla="*/ 0 h 57"/>
                  <a:gd name="T36" fmla="*/ 0 w 54"/>
                  <a:gd name="T37" fmla="*/ 0 h 57"/>
                  <a:gd name="T38" fmla="*/ 0 w 54"/>
                  <a:gd name="T39" fmla="*/ 0 h 57"/>
                  <a:gd name="T40" fmla="*/ 0 w 54"/>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57">
                    <a:moveTo>
                      <a:pt x="45" y="48"/>
                    </a:moveTo>
                    <a:lnTo>
                      <a:pt x="52" y="37"/>
                    </a:lnTo>
                    <a:lnTo>
                      <a:pt x="54" y="28"/>
                    </a:lnTo>
                    <a:lnTo>
                      <a:pt x="53" y="26"/>
                    </a:lnTo>
                    <a:lnTo>
                      <a:pt x="53" y="24"/>
                    </a:lnTo>
                    <a:lnTo>
                      <a:pt x="53" y="22"/>
                    </a:lnTo>
                    <a:lnTo>
                      <a:pt x="52" y="18"/>
                    </a:lnTo>
                    <a:lnTo>
                      <a:pt x="45" y="9"/>
                    </a:lnTo>
                    <a:lnTo>
                      <a:pt x="35" y="2"/>
                    </a:lnTo>
                    <a:lnTo>
                      <a:pt x="26" y="0"/>
                    </a:lnTo>
                    <a:lnTo>
                      <a:pt x="18" y="2"/>
                    </a:lnTo>
                    <a:lnTo>
                      <a:pt x="9" y="9"/>
                    </a:lnTo>
                    <a:lnTo>
                      <a:pt x="2" y="18"/>
                    </a:lnTo>
                    <a:lnTo>
                      <a:pt x="0" y="22"/>
                    </a:lnTo>
                    <a:lnTo>
                      <a:pt x="0" y="28"/>
                    </a:lnTo>
                    <a:lnTo>
                      <a:pt x="2" y="37"/>
                    </a:lnTo>
                    <a:lnTo>
                      <a:pt x="9" y="48"/>
                    </a:lnTo>
                    <a:lnTo>
                      <a:pt x="18" y="55"/>
                    </a:lnTo>
                    <a:lnTo>
                      <a:pt x="26" y="57"/>
                    </a:lnTo>
                    <a:lnTo>
                      <a:pt x="35" y="55"/>
                    </a:lnTo>
                    <a:lnTo>
                      <a:pt x="45"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7" name="Freeform 144"/>
              <p:cNvSpPr>
                <a:spLocks/>
              </p:cNvSpPr>
              <p:nvPr/>
            </p:nvSpPr>
            <p:spPr bwMode="auto">
              <a:xfrm>
                <a:off x="4588" y="1298"/>
                <a:ext cx="8" cy="8"/>
              </a:xfrm>
              <a:custGeom>
                <a:avLst/>
                <a:gdLst>
                  <a:gd name="T0" fmla="*/ 0 w 54"/>
                  <a:gd name="T1" fmla="*/ 0 h 57"/>
                  <a:gd name="T2" fmla="*/ 0 w 54"/>
                  <a:gd name="T3" fmla="*/ 0 h 57"/>
                  <a:gd name="T4" fmla="*/ 0 w 54"/>
                  <a:gd name="T5" fmla="*/ 0 h 57"/>
                  <a:gd name="T6" fmla="*/ 0 w 54"/>
                  <a:gd name="T7" fmla="*/ 0 h 57"/>
                  <a:gd name="T8" fmla="*/ 0 w 54"/>
                  <a:gd name="T9" fmla="*/ 0 h 57"/>
                  <a:gd name="T10" fmla="*/ 0 w 54"/>
                  <a:gd name="T11" fmla="*/ 0 h 57"/>
                  <a:gd name="T12" fmla="*/ 0 w 54"/>
                  <a:gd name="T13" fmla="*/ 0 h 57"/>
                  <a:gd name="T14" fmla="*/ 0 w 54"/>
                  <a:gd name="T15" fmla="*/ 0 h 57"/>
                  <a:gd name="T16" fmla="*/ 0 w 54"/>
                  <a:gd name="T17" fmla="*/ 0 h 57"/>
                  <a:gd name="T18" fmla="*/ 0 w 54"/>
                  <a:gd name="T19" fmla="*/ 0 h 57"/>
                  <a:gd name="T20" fmla="*/ 0 w 54"/>
                  <a:gd name="T21" fmla="*/ 0 h 57"/>
                  <a:gd name="T22" fmla="*/ 0 w 54"/>
                  <a:gd name="T23" fmla="*/ 0 h 57"/>
                  <a:gd name="T24" fmla="*/ 0 w 54"/>
                  <a:gd name="T25" fmla="*/ 0 h 57"/>
                  <a:gd name="T26" fmla="*/ 0 w 54"/>
                  <a:gd name="T27" fmla="*/ 0 h 57"/>
                  <a:gd name="T28" fmla="*/ 0 w 54"/>
                  <a:gd name="T29" fmla="*/ 0 h 57"/>
                  <a:gd name="T30" fmla="*/ 0 w 54"/>
                  <a:gd name="T31" fmla="*/ 0 h 57"/>
                  <a:gd name="T32" fmla="*/ 0 w 54"/>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57">
                    <a:moveTo>
                      <a:pt x="46" y="48"/>
                    </a:moveTo>
                    <a:lnTo>
                      <a:pt x="52" y="37"/>
                    </a:lnTo>
                    <a:lnTo>
                      <a:pt x="54" y="28"/>
                    </a:lnTo>
                    <a:lnTo>
                      <a:pt x="52" y="19"/>
                    </a:lnTo>
                    <a:lnTo>
                      <a:pt x="46" y="10"/>
                    </a:lnTo>
                    <a:lnTo>
                      <a:pt x="35" y="2"/>
                    </a:lnTo>
                    <a:lnTo>
                      <a:pt x="27" y="0"/>
                    </a:lnTo>
                    <a:lnTo>
                      <a:pt x="18" y="2"/>
                    </a:lnTo>
                    <a:lnTo>
                      <a:pt x="9" y="10"/>
                    </a:lnTo>
                    <a:lnTo>
                      <a:pt x="2" y="19"/>
                    </a:lnTo>
                    <a:lnTo>
                      <a:pt x="0" y="28"/>
                    </a:lnTo>
                    <a:lnTo>
                      <a:pt x="2" y="37"/>
                    </a:lnTo>
                    <a:lnTo>
                      <a:pt x="9" y="48"/>
                    </a:lnTo>
                    <a:lnTo>
                      <a:pt x="18" y="55"/>
                    </a:lnTo>
                    <a:lnTo>
                      <a:pt x="27" y="57"/>
                    </a:lnTo>
                    <a:lnTo>
                      <a:pt x="35" y="55"/>
                    </a:lnTo>
                    <a:lnTo>
                      <a:pt x="46"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8" name="Freeform 145"/>
              <p:cNvSpPr>
                <a:spLocks/>
              </p:cNvSpPr>
              <p:nvPr/>
            </p:nvSpPr>
            <p:spPr bwMode="auto">
              <a:xfrm>
                <a:off x="5031" y="1241"/>
                <a:ext cx="145" cy="152"/>
              </a:xfrm>
              <a:custGeom>
                <a:avLst/>
                <a:gdLst>
                  <a:gd name="T0" fmla="*/ 0 w 1014"/>
                  <a:gd name="T1" fmla="*/ 0 h 1063"/>
                  <a:gd name="T2" fmla="*/ 0 w 1014"/>
                  <a:gd name="T3" fmla="*/ 0 h 1063"/>
                  <a:gd name="T4" fmla="*/ 0 w 1014"/>
                  <a:gd name="T5" fmla="*/ 0 h 1063"/>
                  <a:gd name="T6" fmla="*/ 0 w 1014"/>
                  <a:gd name="T7" fmla="*/ 0 h 1063"/>
                  <a:gd name="T8" fmla="*/ 0 w 1014"/>
                  <a:gd name="T9" fmla="*/ 0 h 1063"/>
                  <a:gd name="T10" fmla="*/ 0 w 1014"/>
                  <a:gd name="T11" fmla="*/ 0 h 1063"/>
                  <a:gd name="T12" fmla="*/ 0 w 1014"/>
                  <a:gd name="T13" fmla="*/ 0 h 1063"/>
                  <a:gd name="T14" fmla="*/ 0 w 1014"/>
                  <a:gd name="T15" fmla="*/ 0 h 1063"/>
                  <a:gd name="T16" fmla="*/ 0 w 1014"/>
                  <a:gd name="T17" fmla="*/ 0 h 1063"/>
                  <a:gd name="T18" fmla="*/ 0 w 1014"/>
                  <a:gd name="T19" fmla="*/ 0 h 1063"/>
                  <a:gd name="T20" fmla="*/ 0 w 1014"/>
                  <a:gd name="T21" fmla="*/ 0 h 1063"/>
                  <a:gd name="T22" fmla="*/ 0 w 1014"/>
                  <a:gd name="T23" fmla="*/ 0 h 1063"/>
                  <a:gd name="T24" fmla="*/ 0 w 1014"/>
                  <a:gd name="T25" fmla="*/ 0 h 1063"/>
                  <a:gd name="T26" fmla="*/ 0 w 1014"/>
                  <a:gd name="T27" fmla="*/ 0 h 1063"/>
                  <a:gd name="T28" fmla="*/ 0 w 1014"/>
                  <a:gd name="T29" fmla="*/ 0 h 1063"/>
                  <a:gd name="T30" fmla="*/ 0 w 1014"/>
                  <a:gd name="T31" fmla="*/ 0 h 1063"/>
                  <a:gd name="T32" fmla="*/ 0 w 1014"/>
                  <a:gd name="T33" fmla="*/ 0 h 1063"/>
                  <a:gd name="T34" fmla="*/ 0 w 1014"/>
                  <a:gd name="T35" fmla="*/ 0 h 1063"/>
                  <a:gd name="T36" fmla="*/ 0 w 1014"/>
                  <a:gd name="T37" fmla="*/ 0 h 1063"/>
                  <a:gd name="T38" fmla="*/ 0 w 1014"/>
                  <a:gd name="T39" fmla="*/ 0 h 1063"/>
                  <a:gd name="T40" fmla="*/ 0 w 1014"/>
                  <a:gd name="T41" fmla="*/ 0 h 1063"/>
                  <a:gd name="T42" fmla="*/ 0 w 1014"/>
                  <a:gd name="T43" fmla="*/ 0 h 1063"/>
                  <a:gd name="T44" fmla="*/ 0 w 1014"/>
                  <a:gd name="T45" fmla="*/ 0 h 1063"/>
                  <a:gd name="T46" fmla="*/ 0 w 1014"/>
                  <a:gd name="T47" fmla="*/ 0 h 1063"/>
                  <a:gd name="T48" fmla="*/ 0 w 1014"/>
                  <a:gd name="T49" fmla="*/ 0 h 1063"/>
                  <a:gd name="T50" fmla="*/ 0 w 1014"/>
                  <a:gd name="T51" fmla="*/ 0 h 1063"/>
                  <a:gd name="T52" fmla="*/ 0 w 1014"/>
                  <a:gd name="T53" fmla="*/ 0 h 1063"/>
                  <a:gd name="T54" fmla="*/ 0 w 1014"/>
                  <a:gd name="T55" fmla="*/ 0 h 1063"/>
                  <a:gd name="T56" fmla="*/ 0 w 1014"/>
                  <a:gd name="T57" fmla="*/ 0 h 1063"/>
                  <a:gd name="T58" fmla="*/ 0 w 1014"/>
                  <a:gd name="T59" fmla="*/ 0 h 1063"/>
                  <a:gd name="T60" fmla="*/ 0 w 1014"/>
                  <a:gd name="T61" fmla="*/ 0 h 1063"/>
                  <a:gd name="T62" fmla="*/ 0 w 1014"/>
                  <a:gd name="T63" fmla="*/ 0 h 1063"/>
                  <a:gd name="T64" fmla="*/ 0 w 1014"/>
                  <a:gd name="T65" fmla="*/ 0 h 1063"/>
                  <a:gd name="T66" fmla="*/ 0 w 1014"/>
                  <a:gd name="T67" fmla="*/ 0 h 1063"/>
                  <a:gd name="T68" fmla="*/ 0 w 1014"/>
                  <a:gd name="T69" fmla="*/ 0 h 1063"/>
                  <a:gd name="T70" fmla="*/ 0 w 1014"/>
                  <a:gd name="T71" fmla="*/ 0 h 1063"/>
                  <a:gd name="T72" fmla="*/ 0 w 1014"/>
                  <a:gd name="T73" fmla="*/ 0 h 1063"/>
                  <a:gd name="T74" fmla="*/ 0 w 1014"/>
                  <a:gd name="T75" fmla="*/ 0 h 1063"/>
                  <a:gd name="T76" fmla="*/ 0 w 1014"/>
                  <a:gd name="T77" fmla="*/ 0 h 1063"/>
                  <a:gd name="T78" fmla="*/ 0 w 1014"/>
                  <a:gd name="T79" fmla="*/ 0 h 1063"/>
                  <a:gd name="T80" fmla="*/ 0 w 1014"/>
                  <a:gd name="T81" fmla="*/ 0 h 1063"/>
                  <a:gd name="T82" fmla="*/ 0 w 1014"/>
                  <a:gd name="T83" fmla="*/ 0 h 1063"/>
                  <a:gd name="T84" fmla="*/ 0 w 1014"/>
                  <a:gd name="T85" fmla="*/ 0 h 1063"/>
                  <a:gd name="T86" fmla="*/ 0 w 1014"/>
                  <a:gd name="T87" fmla="*/ 0 h 1063"/>
                  <a:gd name="T88" fmla="*/ 0 w 1014"/>
                  <a:gd name="T89" fmla="*/ 0 h 1063"/>
                  <a:gd name="T90" fmla="*/ 0 w 1014"/>
                  <a:gd name="T91" fmla="*/ 0 h 1063"/>
                  <a:gd name="T92" fmla="*/ 0 w 1014"/>
                  <a:gd name="T93" fmla="*/ 0 h 1063"/>
                  <a:gd name="T94" fmla="*/ 0 w 1014"/>
                  <a:gd name="T95" fmla="*/ 0 h 1063"/>
                  <a:gd name="T96" fmla="*/ 0 w 1014"/>
                  <a:gd name="T97" fmla="*/ 0 h 1063"/>
                  <a:gd name="T98" fmla="*/ 0 w 1014"/>
                  <a:gd name="T99" fmla="*/ 0 h 1063"/>
                  <a:gd name="T100" fmla="*/ 0 w 1014"/>
                  <a:gd name="T101" fmla="*/ 0 h 1063"/>
                  <a:gd name="T102" fmla="*/ 0 w 1014"/>
                  <a:gd name="T103" fmla="*/ 0 h 1063"/>
                  <a:gd name="T104" fmla="*/ 0 w 1014"/>
                  <a:gd name="T105" fmla="*/ 0 h 1063"/>
                  <a:gd name="T106" fmla="*/ 0 w 1014"/>
                  <a:gd name="T107" fmla="*/ 0 h 1063"/>
                  <a:gd name="T108" fmla="*/ 0 w 1014"/>
                  <a:gd name="T109" fmla="*/ 0 h 10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4" h="1063">
                    <a:moveTo>
                      <a:pt x="865" y="155"/>
                    </a:moveTo>
                    <a:lnTo>
                      <a:pt x="845" y="135"/>
                    </a:lnTo>
                    <a:lnTo>
                      <a:pt x="826" y="117"/>
                    </a:lnTo>
                    <a:lnTo>
                      <a:pt x="805" y="101"/>
                    </a:lnTo>
                    <a:lnTo>
                      <a:pt x="786" y="86"/>
                    </a:lnTo>
                    <a:lnTo>
                      <a:pt x="765" y="71"/>
                    </a:lnTo>
                    <a:lnTo>
                      <a:pt x="745" y="59"/>
                    </a:lnTo>
                    <a:lnTo>
                      <a:pt x="722" y="47"/>
                    </a:lnTo>
                    <a:lnTo>
                      <a:pt x="701" y="38"/>
                    </a:lnTo>
                    <a:lnTo>
                      <a:pt x="677" y="28"/>
                    </a:lnTo>
                    <a:lnTo>
                      <a:pt x="655" y="20"/>
                    </a:lnTo>
                    <a:lnTo>
                      <a:pt x="630" y="13"/>
                    </a:lnTo>
                    <a:lnTo>
                      <a:pt x="607" y="9"/>
                    </a:lnTo>
                    <a:lnTo>
                      <a:pt x="581" y="4"/>
                    </a:lnTo>
                    <a:lnTo>
                      <a:pt x="557" y="2"/>
                    </a:lnTo>
                    <a:lnTo>
                      <a:pt x="531" y="0"/>
                    </a:lnTo>
                    <a:lnTo>
                      <a:pt x="506" y="0"/>
                    </a:lnTo>
                    <a:lnTo>
                      <a:pt x="454" y="2"/>
                    </a:lnTo>
                    <a:lnTo>
                      <a:pt x="405" y="9"/>
                    </a:lnTo>
                    <a:lnTo>
                      <a:pt x="357" y="20"/>
                    </a:lnTo>
                    <a:lnTo>
                      <a:pt x="312" y="38"/>
                    </a:lnTo>
                    <a:lnTo>
                      <a:pt x="267" y="59"/>
                    </a:lnTo>
                    <a:lnTo>
                      <a:pt x="226" y="86"/>
                    </a:lnTo>
                    <a:lnTo>
                      <a:pt x="186" y="117"/>
                    </a:lnTo>
                    <a:lnTo>
                      <a:pt x="149" y="155"/>
                    </a:lnTo>
                    <a:lnTo>
                      <a:pt x="112" y="195"/>
                    </a:lnTo>
                    <a:lnTo>
                      <a:pt x="83" y="236"/>
                    </a:lnTo>
                    <a:lnTo>
                      <a:pt x="57" y="280"/>
                    </a:lnTo>
                    <a:lnTo>
                      <a:pt x="37" y="327"/>
                    </a:lnTo>
                    <a:lnTo>
                      <a:pt x="20" y="374"/>
                    </a:lnTo>
                    <a:lnTo>
                      <a:pt x="9" y="424"/>
                    </a:lnTo>
                    <a:lnTo>
                      <a:pt x="2" y="476"/>
                    </a:lnTo>
                    <a:lnTo>
                      <a:pt x="0" y="531"/>
                    </a:lnTo>
                    <a:lnTo>
                      <a:pt x="0" y="556"/>
                    </a:lnTo>
                    <a:lnTo>
                      <a:pt x="2" y="583"/>
                    </a:lnTo>
                    <a:lnTo>
                      <a:pt x="5" y="609"/>
                    </a:lnTo>
                    <a:lnTo>
                      <a:pt x="9" y="636"/>
                    </a:lnTo>
                    <a:lnTo>
                      <a:pt x="13" y="661"/>
                    </a:lnTo>
                    <a:lnTo>
                      <a:pt x="20" y="686"/>
                    </a:lnTo>
                    <a:lnTo>
                      <a:pt x="27" y="710"/>
                    </a:lnTo>
                    <a:lnTo>
                      <a:pt x="37" y="734"/>
                    </a:lnTo>
                    <a:lnTo>
                      <a:pt x="45" y="757"/>
                    </a:lnTo>
                    <a:lnTo>
                      <a:pt x="57" y="780"/>
                    </a:lnTo>
                    <a:lnTo>
                      <a:pt x="69" y="802"/>
                    </a:lnTo>
                    <a:lnTo>
                      <a:pt x="83" y="824"/>
                    </a:lnTo>
                    <a:lnTo>
                      <a:pt x="96" y="844"/>
                    </a:lnTo>
                    <a:lnTo>
                      <a:pt x="112" y="865"/>
                    </a:lnTo>
                    <a:lnTo>
                      <a:pt x="130" y="886"/>
                    </a:lnTo>
                    <a:lnTo>
                      <a:pt x="149" y="907"/>
                    </a:lnTo>
                    <a:lnTo>
                      <a:pt x="186" y="943"/>
                    </a:lnTo>
                    <a:lnTo>
                      <a:pt x="226" y="974"/>
                    </a:lnTo>
                    <a:lnTo>
                      <a:pt x="267" y="1001"/>
                    </a:lnTo>
                    <a:lnTo>
                      <a:pt x="312" y="1023"/>
                    </a:lnTo>
                    <a:lnTo>
                      <a:pt x="357" y="1039"/>
                    </a:lnTo>
                    <a:lnTo>
                      <a:pt x="405" y="1053"/>
                    </a:lnTo>
                    <a:lnTo>
                      <a:pt x="454" y="1059"/>
                    </a:lnTo>
                    <a:lnTo>
                      <a:pt x="480" y="1061"/>
                    </a:lnTo>
                    <a:lnTo>
                      <a:pt x="506" y="1063"/>
                    </a:lnTo>
                    <a:lnTo>
                      <a:pt x="509" y="1061"/>
                    </a:lnTo>
                    <a:lnTo>
                      <a:pt x="512" y="1061"/>
                    </a:lnTo>
                    <a:lnTo>
                      <a:pt x="518" y="1061"/>
                    </a:lnTo>
                    <a:lnTo>
                      <a:pt x="531" y="1061"/>
                    </a:lnTo>
                    <a:lnTo>
                      <a:pt x="557" y="1059"/>
                    </a:lnTo>
                    <a:lnTo>
                      <a:pt x="568" y="1057"/>
                    </a:lnTo>
                    <a:lnTo>
                      <a:pt x="581" y="1056"/>
                    </a:lnTo>
                    <a:lnTo>
                      <a:pt x="607" y="1053"/>
                    </a:lnTo>
                    <a:lnTo>
                      <a:pt x="630" y="1046"/>
                    </a:lnTo>
                    <a:lnTo>
                      <a:pt x="655" y="1039"/>
                    </a:lnTo>
                    <a:lnTo>
                      <a:pt x="666" y="1035"/>
                    </a:lnTo>
                    <a:lnTo>
                      <a:pt x="671" y="1032"/>
                    </a:lnTo>
                    <a:lnTo>
                      <a:pt x="677" y="1031"/>
                    </a:lnTo>
                    <a:lnTo>
                      <a:pt x="701" y="1023"/>
                    </a:lnTo>
                    <a:lnTo>
                      <a:pt x="722" y="1012"/>
                    </a:lnTo>
                    <a:lnTo>
                      <a:pt x="745" y="1001"/>
                    </a:lnTo>
                    <a:lnTo>
                      <a:pt x="765" y="988"/>
                    </a:lnTo>
                    <a:lnTo>
                      <a:pt x="786" y="974"/>
                    </a:lnTo>
                    <a:lnTo>
                      <a:pt x="805" y="958"/>
                    </a:lnTo>
                    <a:lnTo>
                      <a:pt x="826" y="943"/>
                    </a:lnTo>
                    <a:lnTo>
                      <a:pt x="845" y="925"/>
                    </a:lnTo>
                    <a:lnTo>
                      <a:pt x="865" y="907"/>
                    </a:lnTo>
                    <a:lnTo>
                      <a:pt x="882" y="886"/>
                    </a:lnTo>
                    <a:lnTo>
                      <a:pt x="899" y="865"/>
                    </a:lnTo>
                    <a:lnTo>
                      <a:pt x="914" y="844"/>
                    </a:lnTo>
                    <a:lnTo>
                      <a:pt x="929" y="824"/>
                    </a:lnTo>
                    <a:lnTo>
                      <a:pt x="942" y="802"/>
                    </a:lnTo>
                    <a:lnTo>
                      <a:pt x="955" y="780"/>
                    </a:lnTo>
                    <a:lnTo>
                      <a:pt x="966" y="757"/>
                    </a:lnTo>
                    <a:lnTo>
                      <a:pt x="976" y="734"/>
                    </a:lnTo>
                    <a:lnTo>
                      <a:pt x="984" y="710"/>
                    </a:lnTo>
                    <a:lnTo>
                      <a:pt x="985" y="703"/>
                    </a:lnTo>
                    <a:lnTo>
                      <a:pt x="987" y="697"/>
                    </a:lnTo>
                    <a:lnTo>
                      <a:pt x="991" y="686"/>
                    </a:lnTo>
                    <a:lnTo>
                      <a:pt x="998" y="661"/>
                    </a:lnTo>
                    <a:lnTo>
                      <a:pt x="1004" y="636"/>
                    </a:lnTo>
                    <a:lnTo>
                      <a:pt x="1007" y="609"/>
                    </a:lnTo>
                    <a:lnTo>
                      <a:pt x="1008" y="596"/>
                    </a:lnTo>
                    <a:lnTo>
                      <a:pt x="1010" y="583"/>
                    </a:lnTo>
                    <a:lnTo>
                      <a:pt x="1013" y="556"/>
                    </a:lnTo>
                    <a:lnTo>
                      <a:pt x="1013" y="543"/>
                    </a:lnTo>
                    <a:lnTo>
                      <a:pt x="1013" y="536"/>
                    </a:lnTo>
                    <a:lnTo>
                      <a:pt x="1013" y="533"/>
                    </a:lnTo>
                    <a:lnTo>
                      <a:pt x="1014" y="531"/>
                    </a:lnTo>
                    <a:lnTo>
                      <a:pt x="1013" y="503"/>
                    </a:lnTo>
                    <a:lnTo>
                      <a:pt x="1010" y="476"/>
                    </a:lnTo>
                    <a:lnTo>
                      <a:pt x="1004" y="424"/>
                    </a:lnTo>
                    <a:lnTo>
                      <a:pt x="991" y="374"/>
                    </a:lnTo>
                    <a:lnTo>
                      <a:pt x="976" y="327"/>
                    </a:lnTo>
                    <a:lnTo>
                      <a:pt x="955" y="280"/>
                    </a:lnTo>
                    <a:lnTo>
                      <a:pt x="929" y="236"/>
                    </a:lnTo>
                    <a:lnTo>
                      <a:pt x="899" y="195"/>
                    </a:lnTo>
                    <a:lnTo>
                      <a:pt x="865" y="155"/>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9" name="Freeform 146"/>
              <p:cNvSpPr>
                <a:spLocks/>
              </p:cNvSpPr>
              <p:nvPr/>
            </p:nvSpPr>
            <p:spPr bwMode="auto">
              <a:xfrm>
                <a:off x="5064" y="1275"/>
                <a:ext cx="79" cy="83"/>
              </a:xfrm>
              <a:custGeom>
                <a:avLst/>
                <a:gdLst>
                  <a:gd name="T0" fmla="*/ 0 w 553"/>
                  <a:gd name="T1" fmla="*/ 0 h 580"/>
                  <a:gd name="T2" fmla="*/ 0 w 553"/>
                  <a:gd name="T3" fmla="*/ 0 h 580"/>
                  <a:gd name="T4" fmla="*/ 0 w 553"/>
                  <a:gd name="T5" fmla="*/ 0 h 580"/>
                  <a:gd name="T6" fmla="*/ 0 w 553"/>
                  <a:gd name="T7" fmla="*/ 0 h 580"/>
                  <a:gd name="T8" fmla="*/ 0 w 553"/>
                  <a:gd name="T9" fmla="*/ 0 h 580"/>
                  <a:gd name="T10" fmla="*/ 0 w 553"/>
                  <a:gd name="T11" fmla="*/ 0 h 580"/>
                  <a:gd name="T12" fmla="*/ 0 w 553"/>
                  <a:gd name="T13" fmla="*/ 0 h 580"/>
                  <a:gd name="T14" fmla="*/ 0 w 553"/>
                  <a:gd name="T15" fmla="*/ 0 h 580"/>
                  <a:gd name="T16" fmla="*/ 0 w 553"/>
                  <a:gd name="T17" fmla="*/ 0 h 580"/>
                  <a:gd name="T18" fmla="*/ 0 w 553"/>
                  <a:gd name="T19" fmla="*/ 0 h 580"/>
                  <a:gd name="T20" fmla="*/ 0 w 553"/>
                  <a:gd name="T21" fmla="*/ 0 h 580"/>
                  <a:gd name="T22" fmla="*/ 0 w 553"/>
                  <a:gd name="T23" fmla="*/ 0 h 580"/>
                  <a:gd name="T24" fmla="*/ 0 w 553"/>
                  <a:gd name="T25" fmla="*/ 0 h 580"/>
                  <a:gd name="T26" fmla="*/ 0 w 553"/>
                  <a:gd name="T27" fmla="*/ 0 h 580"/>
                  <a:gd name="T28" fmla="*/ 0 w 553"/>
                  <a:gd name="T29" fmla="*/ 0 h 580"/>
                  <a:gd name="T30" fmla="*/ 0 w 553"/>
                  <a:gd name="T31" fmla="*/ 0 h 580"/>
                  <a:gd name="T32" fmla="*/ 0 w 553"/>
                  <a:gd name="T33" fmla="*/ 0 h 580"/>
                  <a:gd name="T34" fmla="*/ 0 w 553"/>
                  <a:gd name="T35" fmla="*/ 0 h 580"/>
                  <a:gd name="T36" fmla="*/ 0 w 553"/>
                  <a:gd name="T37" fmla="*/ 0 h 580"/>
                  <a:gd name="T38" fmla="*/ 0 w 553"/>
                  <a:gd name="T39" fmla="*/ 0 h 580"/>
                  <a:gd name="T40" fmla="*/ 0 w 553"/>
                  <a:gd name="T41" fmla="*/ 0 h 580"/>
                  <a:gd name="T42" fmla="*/ 0 w 553"/>
                  <a:gd name="T43" fmla="*/ 0 h 580"/>
                  <a:gd name="T44" fmla="*/ 0 w 553"/>
                  <a:gd name="T45" fmla="*/ 0 h 580"/>
                  <a:gd name="T46" fmla="*/ 0 w 553"/>
                  <a:gd name="T47" fmla="*/ 0 h 580"/>
                  <a:gd name="T48" fmla="*/ 0 w 553"/>
                  <a:gd name="T49" fmla="*/ 0 h 580"/>
                  <a:gd name="T50" fmla="*/ 0 w 553"/>
                  <a:gd name="T51" fmla="*/ 0 h 580"/>
                  <a:gd name="T52" fmla="*/ 0 w 553"/>
                  <a:gd name="T53" fmla="*/ 0 h 580"/>
                  <a:gd name="T54" fmla="*/ 0 w 553"/>
                  <a:gd name="T55" fmla="*/ 0 h 580"/>
                  <a:gd name="T56" fmla="*/ 0 w 553"/>
                  <a:gd name="T57" fmla="*/ 0 h 580"/>
                  <a:gd name="T58" fmla="*/ 0 w 553"/>
                  <a:gd name="T59" fmla="*/ 0 h 580"/>
                  <a:gd name="T60" fmla="*/ 0 w 553"/>
                  <a:gd name="T61" fmla="*/ 0 h 580"/>
                  <a:gd name="T62" fmla="*/ 0 w 553"/>
                  <a:gd name="T63" fmla="*/ 0 h 580"/>
                  <a:gd name="T64" fmla="*/ 0 w 553"/>
                  <a:gd name="T65" fmla="*/ 0 h 580"/>
                  <a:gd name="T66" fmla="*/ 0 w 553"/>
                  <a:gd name="T67" fmla="*/ 0 h 5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3" h="580">
                    <a:moveTo>
                      <a:pt x="553" y="290"/>
                    </a:moveTo>
                    <a:lnTo>
                      <a:pt x="551" y="259"/>
                    </a:lnTo>
                    <a:lnTo>
                      <a:pt x="548" y="231"/>
                    </a:lnTo>
                    <a:lnTo>
                      <a:pt x="540" y="203"/>
                    </a:lnTo>
                    <a:lnTo>
                      <a:pt x="533" y="178"/>
                    </a:lnTo>
                    <a:lnTo>
                      <a:pt x="521" y="152"/>
                    </a:lnTo>
                    <a:lnTo>
                      <a:pt x="507" y="128"/>
                    </a:lnTo>
                    <a:lnTo>
                      <a:pt x="490" y="106"/>
                    </a:lnTo>
                    <a:lnTo>
                      <a:pt x="472" y="85"/>
                    </a:lnTo>
                    <a:lnTo>
                      <a:pt x="450" y="63"/>
                    </a:lnTo>
                    <a:lnTo>
                      <a:pt x="429" y="47"/>
                    </a:lnTo>
                    <a:lnTo>
                      <a:pt x="406" y="32"/>
                    </a:lnTo>
                    <a:lnTo>
                      <a:pt x="382" y="21"/>
                    </a:lnTo>
                    <a:lnTo>
                      <a:pt x="357" y="11"/>
                    </a:lnTo>
                    <a:lnTo>
                      <a:pt x="331" y="4"/>
                    </a:lnTo>
                    <a:lnTo>
                      <a:pt x="303" y="1"/>
                    </a:lnTo>
                    <a:lnTo>
                      <a:pt x="276" y="0"/>
                    </a:lnTo>
                    <a:lnTo>
                      <a:pt x="248" y="1"/>
                    </a:lnTo>
                    <a:lnTo>
                      <a:pt x="221" y="4"/>
                    </a:lnTo>
                    <a:lnTo>
                      <a:pt x="194" y="11"/>
                    </a:lnTo>
                    <a:lnTo>
                      <a:pt x="170" y="21"/>
                    </a:lnTo>
                    <a:lnTo>
                      <a:pt x="145" y="32"/>
                    </a:lnTo>
                    <a:lnTo>
                      <a:pt x="123" y="47"/>
                    </a:lnTo>
                    <a:lnTo>
                      <a:pt x="101" y="63"/>
                    </a:lnTo>
                    <a:lnTo>
                      <a:pt x="81" y="85"/>
                    </a:lnTo>
                    <a:lnTo>
                      <a:pt x="61" y="106"/>
                    </a:lnTo>
                    <a:lnTo>
                      <a:pt x="45" y="128"/>
                    </a:lnTo>
                    <a:lnTo>
                      <a:pt x="31" y="152"/>
                    </a:lnTo>
                    <a:lnTo>
                      <a:pt x="20" y="178"/>
                    </a:lnTo>
                    <a:lnTo>
                      <a:pt x="11" y="203"/>
                    </a:lnTo>
                    <a:lnTo>
                      <a:pt x="4" y="231"/>
                    </a:lnTo>
                    <a:lnTo>
                      <a:pt x="1" y="259"/>
                    </a:lnTo>
                    <a:lnTo>
                      <a:pt x="0" y="290"/>
                    </a:lnTo>
                    <a:lnTo>
                      <a:pt x="1" y="318"/>
                    </a:lnTo>
                    <a:lnTo>
                      <a:pt x="4" y="347"/>
                    </a:lnTo>
                    <a:lnTo>
                      <a:pt x="11" y="374"/>
                    </a:lnTo>
                    <a:lnTo>
                      <a:pt x="20" y="400"/>
                    </a:lnTo>
                    <a:lnTo>
                      <a:pt x="31" y="425"/>
                    </a:lnTo>
                    <a:lnTo>
                      <a:pt x="45" y="450"/>
                    </a:lnTo>
                    <a:lnTo>
                      <a:pt x="61" y="472"/>
                    </a:lnTo>
                    <a:lnTo>
                      <a:pt x="81" y="495"/>
                    </a:lnTo>
                    <a:lnTo>
                      <a:pt x="101" y="514"/>
                    </a:lnTo>
                    <a:lnTo>
                      <a:pt x="123" y="532"/>
                    </a:lnTo>
                    <a:lnTo>
                      <a:pt x="145" y="546"/>
                    </a:lnTo>
                    <a:lnTo>
                      <a:pt x="170" y="558"/>
                    </a:lnTo>
                    <a:lnTo>
                      <a:pt x="194" y="566"/>
                    </a:lnTo>
                    <a:lnTo>
                      <a:pt x="221" y="574"/>
                    </a:lnTo>
                    <a:lnTo>
                      <a:pt x="248" y="577"/>
                    </a:lnTo>
                    <a:lnTo>
                      <a:pt x="276" y="580"/>
                    </a:lnTo>
                    <a:lnTo>
                      <a:pt x="289" y="579"/>
                    </a:lnTo>
                    <a:lnTo>
                      <a:pt x="296" y="577"/>
                    </a:lnTo>
                    <a:lnTo>
                      <a:pt x="303" y="577"/>
                    </a:lnTo>
                    <a:lnTo>
                      <a:pt x="331" y="574"/>
                    </a:lnTo>
                    <a:lnTo>
                      <a:pt x="357" y="566"/>
                    </a:lnTo>
                    <a:lnTo>
                      <a:pt x="382" y="558"/>
                    </a:lnTo>
                    <a:lnTo>
                      <a:pt x="406" y="546"/>
                    </a:lnTo>
                    <a:lnTo>
                      <a:pt x="429" y="532"/>
                    </a:lnTo>
                    <a:lnTo>
                      <a:pt x="450" y="514"/>
                    </a:lnTo>
                    <a:lnTo>
                      <a:pt x="472" y="495"/>
                    </a:lnTo>
                    <a:lnTo>
                      <a:pt x="490" y="472"/>
                    </a:lnTo>
                    <a:lnTo>
                      <a:pt x="507" y="450"/>
                    </a:lnTo>
                    <a:lnTo>
                      <a:pt x="521" y="425"/>
                    </a:lnTo>
                    <a:lnTo>
                      <a:pt x="533" y="400"/>
                    </a:lnTo>
                    <a:lnTo>
                      <a:pt x="540" y="374"/>
                    </a:lnTo>
                    <a:lnTo>
                      <a:pt x="548" y="347"/>
                    </a:lnTo>
                    <a:lnTo>
                      <a:pt x="551" y="318"/>
                    </a:lnTo>
                    <a:lnTo>
                      <a:pt x="551" y="310"/>
                    </a:lnTo>
                    <a:lnTo>
                      <a:pt x="552" y="303"/>
                    </a:lnTo>
                    <a:lnTo>
                      <a:pt x="553" y="290"/>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40" name="Freeform 147"/>
              <p:cNvSpPr>
                <a:spLocks/>
              </p:cNvSpPr>
              <p:nvPr/>
            </p:nvSpPr>
            <p:spPr bwMode="auto">
              <a:xfrm>
                <a:off x="5069" y="1281"/>
                <a:ext cx="68" cy="71"/>
              </a:xfrm>
              <a:custGeom>
                <a:avLst/>
                <a:gdLst>
                  <a:gd name="T0" fmla="*/ 0 w 474"/>
                  <a:gd name="T1" fmla="*/ 0 h 498"/>
                  <a:gd name="T2" fmla="*/ 0 w 474"/>
                  <a:gd name="T3" fmla="*/ 0 h 498"/>
                  <a:gd name="T4" fmla="*/ 0 w 474"/>
                  <a:gd name="T5" fmla="*/ 0 h 498"/>
                  <a:gd name="T6" fmla="*/ 0 w 474"/>
                  <a:gd name="T7" fmla="*/ 0 h 498"/>
                  <a:gd name="T8" fmla="*/ 0 w 474"/>
                  <a:gd name="T9" fmla="*/ 0 h 498"/>
                  <a:gd name="T10" fmla="*/ 0 w 474"/>
                  <a:gd name="T11" fmla="*/ 0 h 498"/>
                  <a:gd name="T12" fmla="*/ 0 w 474"/>
                  <a:gd name="T13" fmla="*/ 0 h 498"/>
                  <a:gd name="T14" fmla="*/ 0 w 474"/>
                  <a:gd name="T15" fmla="*/ 0 h 498"/>
                  <a:gd name="T16" fmla="*/ 0 w 474"/>
                  <a:gd name="T17" fmla="*/ 0 h 498"/>
                  <a:gd name="T18" fmla="*/ 0 w 474"/>
                  <a:gd name="T19" fmla="*/ 0 h 498"/>
                  <a:gd name="T20" fmla="*/ 0 w 474"/>
                  <a:gd name="T21" fmla="*/ 0 h 498"/>
                  <a:gd name="T22" fmla="*/ 0 w 474"/>
                  <a:gd name="T23" fmla="*/ 0 h 498"/>
                  <a:gd name="T24" fmla="*/ 0 w 474"/>
                  <a:gd name="T25" fmla="*/ 0 h 498"/>
                  <a:gd name="T26" fmla="*/ 0 w 474"/>
                  <a:gd name="T27" fmla="*/ 0 h 498"/>
                  <a:gd name="T28" fmla="*/ 0 w 474"/>
                  <a:gd name="T29" fmla="*/ 0 h 498"/>
                  <a:gd name="T30" fmla="*/ 0 w 474"/>
                  <a:gd name="T31" fmla="*/ 0 h 498"/>
                  <a:gd name="T32" fmla="*/ 0 w 474"/>
                  <a:gd name="T33" fmla="*/ 0 h 498"/>
                  <a:gd name="T34" fmla="*/ 0 w 474"/>
                  <a:gd name="T35" fmla="*/ 0 h 498"/>
                  <a:gd name="T36" fmla="*/ 0 w 474"/>
                  <a:gd name="T37" fmla="*/ 0 h 498"/>
                  <a:gd name="T38" fmla="*/ 0 w 474"/>
                  <a:gd name="T39" fmla="*/ 0 h 498"/>
                  <a:gd name="T40" fmla="*/ 0 w 474"/>
                  <a:gd name="T41" fmla="*/ 0 h 498"/>
                  <a:gd name="T42" fmla="*/ 0 w 474"/>
                  <a:gd name="T43" fmla="*/ 0 h 498"/>
                  <a:gd name="T44" fmla="*/ 0 w 474"/>
                  <a:gd name="T45" fmla="*/ 0 h 498"/>
                  <a:gd name="T46" fmla="*/ 0 w 474"/>
                  <a:gd name="T47" fmla="*/ 0 h 498"/>
                  <a:gd name="T48" fmla="*/ 0 w 474"/>
                  <a:gd name="T49" fmla="*/ 0 h 498"/>
                  <a:gd name="T50" fmla="*/ 0 w 474"/>
                  <a:gd name="T51" fmla="*/ 0 h 498"/>
                  <a:gd name="T52" fmla="*/ 0 w 474"/>
                  <a:gd name="T53" fmla="*/ 0 h 498"/>
                  <a:gd name="T54" fmla="*/ 0 w 474"/>
                  <a:gd name="T55" fmla="*/ 0 h 498"/>
                  <a:gd name="T56" fmla="*/ 0 w 474"/>
                  <a:gd name="T57" fmla="*/ 0 h 498"/>
                  <a:gd name="T58" fmla="*/ 0 w 474"/>
                  <a:gd name="T59" fmla="*/ 0 h 498"/>
                  <a:gd name="T60" fmla="*/ 0 w 474"/>
                  <a:gd name="T61" fmla="*/ 0 h 498"/>
                  <a:gd name="T62" fmla="*/ 0 w 474"/>
                  <a:gd name="T63" fmla="*/ 0 h 498"/>
                  <a:gd name="T64" fmla="*/ 0 w 474"/>
                  <a:gd name="T65" fmla="*/ 0 h 498"/>
                  <a:gd name="T66" fmla="*/ 0 w 474"/>
                  <a:gd name="T67" fmla="*/ 0 h 498"/>
                  <a:gd name="T68" fmla="*/ 0 w 474"/>
                  <a:gd name="T69" fmla="*/ 0 h 498"/>
                  <a:gd name="T70" fmla="*/ 0 w 474"/>
                  <a:gd name="T71" fmla="*/ 0 h 498"/>
                  <a:gd name="T72" fmla="*/ 0 w 474"/>
                  <a:gd name="T73" fmla="*/ 0 h 4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4" h="498">
                    <a:moveTo>
                      <a:pt x="474" y="249"/>
                    </a:moveTo>
                    <a:lnTo>
                      <a:pt x="472" y="223"/>
                    </a:lnTo>
                    <a:lnTo>
                      <a:pt x="469" y="198"/>
                    </a:lnTo>
                    <a:lnTo>
                      <a:pt x="464" y="175"/>
                    </a:lnTo>
                    <a:lnTo>
                      <a:pt x="456" y="152"/>
                    </a:lnTo>
                    <a:lnTo>
                      <a:pt x="447" y="130"/>
                    </a:lnTo>
                    <a:lnTo>
                      <a:pt x="435" y="110"/>
                    </a:lnTo>
                    <a:lnTo>
                      <a:pt x="421" y="91"/>
                    </a:lnTo>
                    <a:lnTo>
                      <a:pt x="405" y="73"/>
                    </a:lnTo>
                    <a:lnTo>
                      <a:pt x="386" y="55"/>
                    </a:lnTo>
                    <a:lnTo>
                      <a:pt x="368" y="40"/>
                    </a:lnTo>
                    <a:lnTo>
                      <a:pt x="347" y="28"/>
                    </a:lnTo>
                    <a:lnTo>
                      <a:pt x="328" y="18"/>
                    </a:lnTo>
                    <a:lnTo>
                      <a:pt x="306" y="10"/>
                    </a:lnTo>
                    <a:lnTo>
                      <a:pt x="284" y="4"/>
                    </a:lnTo>
                    <a:lnTo>
                      <a:pt x="261" y="1"/>
                    </a:lnTo>
                    <a:lnTo>
                      <a:pt x="237" y="0"/>
                    </a:lnTo>
                    <a:lnTo>
                      <a:pt x="213" y="1"/>
                    </a:lnTo>
                    <a:lnTo>
                      <a:pt x="189" y="4"/>
                    </a:lnTo>
                    <a:lnTo>
                      <a:pt x="167" y="10"/>
                    </a:lnTo>
                    <a:lnTo>
                      <a:pt x="146" y="18"/>
                    </a:lnTo>
                    <a:lnTo>
                      <a:pt x="124" y="28"/>
                    </a:lnTo>
                    <a:lnTo>
                      <a:pt x="105" y="40"/>
                    </a:lnTo>
                    <a:lnTo>
                      <a:pt x="87" y="55"/>
                    </a:lnTo>
                    <a:lnTo>
                      <a:pt x="70" y="73"/>
                    </a:lnTo>
                    <a:lnTo>
                      <a:pt x="53" y="91"/>
                    </a:lnTo>
                    <a:lnTo>
                      <a:pt x="39" y="110"/>
                    </a:lnTo>
                    <a:lnTo>
                      <a:pt x="27" y="130"/>
                    </a:lnTo>
                    <a:lnTo>
                      <a:pt x="17" y="152"/>
                    </a:lnTo>
                    <a:lnTo>
                      <a:pt x="10" y="175"/>
                    </a:lnTo>
                    <a:lnTo>
                      <a:pt x="5" y="198"/>
                    </a:lnTo>
                    <a:lnTo>
                      <a:pt x="1" y="223"/>
                    </a:lnTo>
                    <a:lnTo>
                      <a:pt x="0" y="249"/>
                    </a:lnTo>
                    <a:lnTo>
                      <a:pt x="1" y="273"/>
                    </a:lnTo>
                    <a:lnTo>
                      <a:pt x="5" y="298"/>
                    </a:lnTo>
                    <a:lnTo>
                      <a:pt x="10" y="320"/>
                    </a:lnTo>
                    <a:lnTo>
                      <a:pt x="17" y="344"/>
                    </a:lnTo>
                    <a:lnTo>
                      <a:pt x="27" y="365"/>
                    </a:lnTo>
                    <a:lnTo>
                      <a:pt x="39" y="386"/>
                    </a:lnTo>
                    <a:lnTo>
                      <a:pt x="53" y="405"/>
                    </a:lnTo>
                    <a:lnTo>
                      <a:pt x="70" y="426"/>
                    </a:lnTo>
                    <a:lnTo>
                      <a:pt x="87" y="442"/>
                    </a:lnTo>
                    <a:lnTo>
                      <a:pt x="105" y="457"/>
                    </a:lnTo>
                    <a:lnTo>
                      <a:pt x="124" y="469"/>
                    </a:lnTo>
                    <a:lnTo>
                      <a:pt x="146" y="479"/>
                    </a:lnTo>
                    <a:lnTo>
                      <a:pt x="167" y="487"/>
                    </a:lnTo>
                    <a:lnTo>
                      <a:pt x="189" y="493"/>
                    </a:lnTo>
                    <a:lnTo>
                      <a:pt x="213" y="496"/>
                    </a:lnTo>
                    <a:lnTo>
                      <a:pt x="237" y="498"/>
                    </a:lnTo>
                    <a:lnTo>
                      <a:pt x="261" y="496"/>
                    </a:lnTo>
                    <a:lnTo>
                      <a:pt x="284" y="493"/>
                    </a:lnTo>
                    <a:lnTo>
                      <a:pt x="306" y="487"/>
                    </a:lnTo>
                    <a:lnTo>
                      <a:pt x="316" y="483"/>
                    </a:lnTo>
                    <a:lnTo>
                      <a:pt x="322" y="480"/>
                    </a:lnTo>
                    <a:lnTo>
                      <a:pt x="328" y="479"/>
                    </a:lnTo>
                    <a:lnTo>
                      <a:pt x="347" y="469"/>
                    </a:lnTo>
                    <a:lnTo>
                      <a:pt x="357" y="463"/>
                    </a:lnTo>
                    <a:lnTo>
                      <a:pt x="368" y="457"/>
                    </a:lnTo>
                    <a:lnTo>
                      <a:pt x="376" y="449"/>
                    </a:lnTo>
                    <a:lnTo>
                      <a:pt x="386" y="442"/>
                    </a:lnTo>
                    <a:lnTo>
                      <a:pt x="405" y="426"/>
                    </a:lnTo>
                    <a:lnTo>
                      <a:pt x="421" y="405"/>
                    </a:lnTo>
                    <a:lnTo>
                      <a:pt x="427" y="395"/>
                    </a:lnTo>
                    <a:lnTo>
                      <a:pt x="435" y="386"/>
                    </a:lnTo>
                    <a:lnTo>
                      <a:pt x="440" y="375"/>
                    </a:lnTo>
                    <a:lnTo>
                      <a:pt x="447" y="365"/>
                    </a:lnTo>
                    <a:lnTo>
                      <a:pt x="451" y="354"/>
                    </a:lnTo>
                    <a:lnTo>
                      <a:pt x="453" y="348"/>
                    </a:lnTo>
                    <a:lnTo>
                      <a:pt x="456" y="344"/>
                    </a:lnTo>
                    <a:lnTo>
                      <a:pt x="457" y="337"/>
                    </a:lnTo>
                    <a:lnTo>
                      <a:pt x="460" y="331"/>
                    </a:lnTo>
                    <a:lnTo>
                      <a:pt x="464" y="320"/>
                    </a:lnTo>
                    <a:lnTo>
                      <a:pt x="469" y="298"/>
                    </a:lnTo>
                    <a:lnTo>
                      <a:pt x="472" y="273"/>
                    </a:lnTo>
                    <a:lnTo>
                      <a:pt x="474" y="249"/>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41" name="Freeform 148"/>
              <p:cNvSpPr>
                <a:spLocks/>
              </p:cNvSpPr>
              <p:nvPr/>
            </p:nvSpPr>
            <p:spPr bwMode="auto">
              <a:xfrm>
                <a:off x="5075" y="1287"/>
                <a:ext cx="56" cy="60"/>
              </a:xfrm>
              <a:custGeom>
                <a:avLst/>
                <a:gdLst>
                  <a:gd name="T0" fmla="*/ 0 w 397"/>
                  <a:gd name="T1" fmla="*/ 0 h 416"/>
                  <a:gd name="T2" fmla="*/ 0 w 397"/>
                  <a:gd name="T3" fmla="*/ 0 h 416"/>
                  <a:gd name="T4" fmla="*/ 0 w 397"/>
                  <a:gd name="T5" fmla="*/ 0 h 416"/>
                  <a:gd name="T6" fmla="*/ 0 w 397"/>
                  <a:gd name="T7" fmla="*/ 0 h 416"/>
                  <a:gd name="T8" fmla="*/ 0 w 397"/>
                  <a:gd name="T9" fmla="*/ 0 h 416"/>
                  <a:gd name="T10" fmla="*/ 0 w 397"/>
                  <a:gd name="T11" fmla="*/ 0 h 416"/>
                  <a:gd name="T12" fmla="*/ 0 w 397"/>
                  <a:gd name="T13" fmla="*/ 0 h 416"/>
                  <a:gd name="T14" fmla="*/ 0 w 397"/>
                  <a:gd name="T15" fmla="*/ 0 h 416"/>
                  <a:gd name="T16" fmla="*/ 0 w 397"/>
                  <a:gd name="T17" fmla="*/ 0 h 416"/>
                  <a:gd name="T18" fmla="*/ 0 w 397"/>
                  <a:gd name="T19" fmla="*/ 0 h 416"/>
                  <a:gd name="T20" fmla="*/ 0 w 397"/>
                  <a:gd name="T21" fmla="*/ 0 h 416"/>
                  <a:gd name="T22" fmla="*/ 0 w 397"/>
                  <a:gd name="T23" fmla="*/ 0 h 416"/>
                  <a:gd name="T24" fmla="*/ 0 w 397"/>
                  <a:gd name="T25" fmla="*/ 0 h 416"/>
                  <a:gd name="T26" fmla="*/ 0 w 397"/>
                  <a:gd name="T27" fmla="*/ 0 h 416"/>
                  <a:gd name="T28" fmla="*/ 0 w 397"/>
                  <a:gd name="T29" fmla="*/ 0 h 416"/>
                  <a:gd name="T30" fmla="*/ 0 w 397"/>
                  <a:gd name="T31" fmla="*/ 0 h 416"/>
                  <a:gd name="T32" fmla="*/ 0 w 397"/>
                  <a:gd name="T33" fmla="*/ 0 h 416"/>
                  <a:gd name="T34" fmla="*/ 0 w 397"/>
                  <a:gd name="T35" fmla="*/ 0 h 416"/>
                  <a:gd name="T36" fmla="*/ 0 w 397"/>
                  <a:gd name="T37" fmla="*/ 0 h 416"/>
                  <a:gd name="T38" fmla="*/ 0 w 397"/>
                  <a:gd name="T39" fmla="*/ 0 h 416"/>
                  <a:gd name="T40" fmla="*/ 0 w 397"/>
                  <a:gd name="T41" fmla="*/ 0 h 416"/>
                  <a:gd name="T42" fmla="*/ 0 w 397"/>
                  <a:gd name="T43" fmla="*/ 0 h 416"/>
                  <a:gd name="T44" fmla="*/ 0 w 397"/>
                  <a:gd name="T45" fmla="*/ 0 h 416"/>
                  <a:gd name="T46" fmla="*/ 0 w 397"/>
                  <a:gd name="T47" fmla="*/ 0 h 416"/>
                  <a:gd name="T48" fmla="*/ 0 w 397"/>
                  <a:gd name="T49" fmla="*/ 0 h 416"/>
                  <a:gd name="T50" fmla="*/ 0 w 397"/>
                  <a:gd name="T51" fmla="*/ 0 h 416"/>
                  <a:gd name="T52" fmla="*/ 0 w 397"/>
                  <a:gd name="T53" fmla="*/ 0 h 416"/>
                  <a:gd name="T54" fmla="*/ 0 w 397"/>
                  <a:gd name="T55" fmla="*/ 0 h 416"/>
                  <a:gd name="T56" fmla="*/ 0 w 397"/>
                  <a:gd name="T57" fmla="*/ 0 h 416"/>
                  <a:gd name="T58" fmla="*/ 0 w 397"/>
                  <a:gd name="T59" fmla="*/ 0 h 416"/>
                  <a:gd name="T60" fmla="*/ 0 w 397"/>
                  <a:gd name="T61" fmla="*/ 0 h 416"/>
                  <a:gd name="T62" fmla="*/ 0 w 397"/>
                  <a:gd name="T63" fmla="*/ 0 h 416"/>
                  <a:gd name="T64" fmla="*/ 0 w 397"/>
                  <a:gd name="T65" fmla="*/ 0 h 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7" h="416">
                    <a:moveTo>
                      <a:pt x="397" y="208"/>
                    </a:moveTo>
                    <a:lnTo>
                      <a:pt x="396" y="185"/>
                    </a:lnTo>
                    <a:lnTo>
                      <a:pt x="393" y="165"/>
                    </a:lnTo>
                    <a:lnTo>
                      <a:pt x="387" y="145"/>
                    </a:lnTo>
                    <a:lnTo>
                      <a:pt x="382" y="127"/>
                    </a:lnTo>
                    <a:lnTo>
                      <a:pt x="374" y="109"/>
                    </a:lnTo>
                    <a:lnTo>
                      <a:pt x="364" y="92"/>
                    </a:lnTo>
                    <a:lnTo>
                      <a:pt x="352" y="75"/>
                    </a:lnTo>
                    <a:lnTo>
                      <a:pt x="339" y="61"/>
                    </a:lnTo>
                    <a:lnTo>
                      <a:pt x="323" y="46"/>
                    </a:lnTo>
                    <a:lnTo>
                      <a:pt x="307" y="34"/>
                    </a:lnTo>
                    <a:lnTo>
                      <a:pt x="290" y="23"/>
                    </a:lnTo>
                    <a:lnTo>
                      <a:pt x="274" y="15"/>
                    </a:lnTo>
                    <a:lnTo>
                      <a:pt x="255" y="7"/>
                    </a:lnTo>
                    <a:lnTo>
                      <a:pt x="237" y="4"/>
                    </a:lnTo>
                    <a:lnTo>
                      <a:pt x="218" y="0"/>
                    </a:lnTo>
                    <a:lnTo>
                      <a:pt x="198" y="0"/>
                    </a:lnTo>
                    <a:lnTo>
                      <a:pt x="177" y="0"/>
                    </a:lnTo>
                    <a:lnTo>
                      <a:pt x="158" y="4"/>
                    </a:lnTo>
                    <a:lnTo>
                      <a:pt x="139" y="7"/>
                    </a:lnTo>
                    <a:lnTo>
                      <a:pt x="122" y="15"/>
                    </a:lnTo>
                    <a:lnTo>
                      <a:pt x="88" y="34"/>
                    </a:lnTo>
                    <a:lnTo>
                      <a:pt x="72" y="46"/>
                    </a:lnTo>
                    <a:lnTo>
                      <a:pt x="59" y="61"/>
                    </a:lnTo>
                    <a:lnTo>
                      <a:pt x="44" y="75"/>
                    </a:lnTo>
                    <a:lnTo>
                      <a:pt x="32" y="92"/>
                    </a:lnTo>
                    <a:lnTo>
                      <a:pt x="21" y="109"/>
                    </a:lnTo>
                    <a:lnTo>
                      <a:pt x="14" y="128"/>
                    </a:lnTo>
                    <a:lnTo>
                      <a:pt x="6" y="146"/>
                    </a:lnTo>
                    <a:lnTo>
                      <a:pt x="3" y="166"/>
                    </a:lnTo>
                    <a:lnTo>
                      <a:pt x="0" y="208"/>
                    </a:lnTo>
                    <a:lnTo>
                      <a:pt x="0" y="228"/>
                    </a:lnTo>
                    <a:lnTo>
                      <a:pt x="3" y="248"/>
                    </a:lnTo>
                    <a:lnTo>
                      <a:pt x="6" y="267"/>
                    </a:lnTo>
                    <a:lnTo>
                      <a:pt x="14" y="287"/>
                    </a:lnTo>
                    <a:lnTo>
                      <a:pt x="21" y="304"/>
                    </a:lnTo>
                    <a:lnTo>
                      <a:pt x="32" y="322"/>
                    </a:lnTo>
                    <a:lnTo>
                      <a:pt x="44" y="339"/>
                    </a:lnTo>
                    <a:lnTo>
                      <a:pt x="59" y="355"/>
                    </a:lnTo>
                    <a:lnTo>
                      <a:pt x="72" y="369"/>
                    </a:lnTo>
                    <a:lnTo>
                      <a:pt x="88" y="381"/>
                    </a:lnTo>
                    <a:lnTo>
                      <a:pt x="104" y="391"/>
                    </a:lnTo>
                    <a:lnTo>
                      <a:pt x="122" y="400"/>
                    </a:lnTo>
                    <a:lnTo>
                      <a:pt x="139" y="406"/>
                    </a:lnTo>
                    <a:lnTo>
                      <a:pt x="158" y="411"/>
                    </a:lnTo>
                    <a:lnTo>
                      <a:pt x="177" y="415"/>
                    </a:lnTo>
                    <a:lnTo>
                      <a:pt x="198" y="416"/>
                    </a:lnTo>
                    <a:lnTo>
                      <a:pt x="218" y="415"/>
                    </a:lnTo>
                    <a:lnTo>
                      <a:pt x="237" y="411"/>
                    </a:lnTo>
                    <a:lnTo>
                      <a:pt x="245" y="408"/>
                    </a:lnTo>
                    <a:lnTo>
                      <a:pt x="255" y="406"/>
                    </a:lnTo>
                    <a:lnTo>
                      <a:pt x="274" y="400"/>
                    </a:lnTo>
                    <a:lnTo>
                      <a:pt x="290" y="391"/>
                    </a:lnTo>
                    <a:lnTo>
                      <a:pt x="307" y="381"/>
                    </a:lnTo>
                    <a:lnTo>
                      <a:pt x="315" y="374"/>
                    </a:lnTo>
                    <a:lnTo>
                      <a:pt x="323" y="369"/>
                    </a:lnTo>
                    <a:lnTo>
                      <a:pt x="339" y="355"/>
                    </a:lnTo>
                    <a:lnTo>
                      <a:pt x="352" y="339"/>
                    </a:lnTo>
                    <a:lnTo>
                      <a:pt x="358" y="330"/>
                    </a:lnTo>
                    <a:lnTo>
                      <a:pt x="364" y="322"/>
                    </a:lnTo>
                    <a:lnTo>
                      <a:pt x="374" y="304"/>
                    </a:lnTo>
                    <a:lnTo>
                      <a:pt x="382" y="287"/>
                    </a:lnTo>
                    <a:lnTo>
                      <a:pt x="387" y="267"/>
                    </a:lnTo>
                    <a:lnTo>
                      <a:pt x="390" y="257"/>
                    </a:lnTo>
                    <a:lnTo>
                      <a:pt x="393" y="248"/>
                    </a:lnTo>
                    <a:lnTo>
                      <a:pt x="396" y="228"/>
                    </a:lnTo>
                    <a:lnTo>
                      <a:pt x="397" y="208"/>
                    </a:lnTo>
                    <a:close/>
                  </a:path>
                </a:pathLst>
              </a:custGeom>
              <a:solidFill>
                <a:srgbClr val="E3E3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42" name="Freeform 149"/>
              <p:cNvSpPr>
                <a:spLocks/>
              </p:cNvSpPr>
              <p:nvPr/>
            </p:nvSpPr>
            <p:spPr bwMode="auto">
              <a:xfrm>
                <a:off x="5096" y="1309"/>
                <a:ext cx="14" cy="15"/>
              </a:xfrm>
              <a:custGeom>
                <a:avLst/>
                <a:gdLst>
                  <a:gd name="T0" fmla="*/ 0 w 100"/>
                  <a:gd name="T1" fmla="*/ 0 h 105"/>
                  <a:gd name="T2" fmla="*/ 0 w 100"/>
                  <a:gd name="T3" fmla="*/ 0 h 105"/>
                  <a:gd name="T4" fmla="*/ 0 w 100"/>
                  <a:gd name="T5" fmla="*/ 0 h 105"/>
                  <a:gd name="T6" fmla="*/ 0 w 100"/>
                  <a:gd name="T7" fmla="*/ 0 h 105"/>
                  <a:gd name="T8" fmla="*/ 0 w 100"/>
                  <a:gd name="T9" fmla="*/ 0 h 105"/>
                  <a:gd name="T10" fmla="*/ 0 w 100"/>
                  <a:gd name="T11" fmla="*/ 0 h 105"/>
                  <a:gd name="T12" fmla="*/ 0 w 100"/>
                  <a:gd name="T13" fmla="*/ 0 h 105"/>
                  <a:gd name="T14" fmla="*/ 0 w 100"/>
                  <a:gd name="T15" fmla="*/ 0 h 105"/>
                  <a:gd name="T16" fmla="*/ 0 w 100"/>
                  <a:gd name="T17" fmla="*/ 0 h 105"/>
                  <a:gd name="T18" fmla="*/ 0 w 100"/>
                  <a:gd name="T19" fmla="*/ 0 h 105"/>
                  <a:gd name="T20" fmla="*/ 0 w 100"/>
                  <a:gd name="T21" fmla="*/ 0 h 105"/>
                  <a:gd name="T22" fmla="*/ 0 w 100"/>
                  <a:gd name="T23" fmla="*/ 0 h 105"/>
                  <a:gd name="T24" fmla="*/ 0 w 100"/>
                  <a:gd name="T25" fmla="*/ 0 h 105"/>
                  <a:gd name="T26" fmla="*/ 0 w 100"/>
                  <a:gd name="T27" fmla="*/ 0 h 105"/>
                  <a:gd name="T28" fmla="*/ 0 w 100"/>
                  <a:gd name="T29" fmla="*/ 0 h 105"/>
                  <a:gd name="T30" fmla="*/ 0 w 100"/>
                  <a:gd name="T31" fmla="*/ 0 h 105"/>
                  <a:gd name="T32" fmla="*/ 0 w 100"/>
                  <a:gd name="T33" fmla="*/ 0 h 105"/>
                  <a:gd name="T34" fmla="*/ 0 w 100"/>
                  <a:gd name="T35" fmla="*/ 0 h 105"/>
                  <a:gd name="T36" fmla="*/ 0 w 100"/>
                  <a:gd name="T37" fmla="*/ 0 h 105"/>
                  <a:gd name="T38" fmla="*/ 0 w 100"/>
                  <a:gd name="T39" fmla="*/ 0 h 105"/>
                  <a:gd name="T40" fmla="*/ 0 w 100"/>
                  <a:gd name="T41" fmla="*/ 0 h 105"/>
                  <a:gd name="T42" fmla="*/ 0 w 100"/>
                  <a:gd name="T43" fmla="*/ 0 h 105"/>
                  <a:gd name="T44" fmla="*/ 0 w 100"/>
                  <a:gd name="T45" fmla="*/ 0 h 105"/>
                  <a:gd name="T46" fmla="*/ 0 w 100"/>
                  <a:gd name="T47" fmla="*/ 0 h 105"/>
                  <a:gd name="T48" fmla="*/ 0 w 100"/>
                  <a:gd name="T49" fmla="*/ 0 h 105"/>
                  <a:gd name="T50" fmla="*/ 0 w 100"/>
                  <a:gd name="T51" fmla="*/ 0 h 105"/>
                  <a:gd name="T52" fmla="*/ 0 w 100"/>
                  <a:gd name="T53" fmla="*/ 0 h 105"/>
                  <a:gd name="T54" fmla="*/ 0 w 100"/>
                  <a:gd name="T55" fmla="*/ 0 h 105"/>
                  <a:gd name="T56" fmla="*/ 0 w 100"/>
                  <a:gd name="T57" fmla="*/ 0 h 105"/>
                  <a:gd name="T58" fmla="*/ 0 w 100"/>
                  <a:gd name="T59" fmla="*/ 0 h 105"/>
                  <a:gd name="T60" fmla="*/ 0 w 100"/>
                  <a:gd name="T61" fmla="*/ 0 h 105"/>
                  <a:gd name="T62" fmla="*/ 0 w 100"/>
                  <a:gd name="T63" fmla="*/ 0 h 105"/>
                  <a:gd name="T64" fmla="*/ 0 w 100"/>
                  <a:gd name="T65" fmla="*/ 0 h 105"/>
                  <a:gd name="T66" fmla="*/ 0 w 100"/>
                  <a:gd name="T67" fmla="*/ 0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 h="105">
                    <a:moveTo>
                      <a:pt x="65" y="103"/>
                    </a:moveTo>
                    <a:lnTo>
                      <a:pt x="74" y="99"/>
                    </a:lnTo>
                    <a:lnTo>
                      <a:pt x="82" y="93"/>
                    </a:lnTo>
                    <a:lnTo>
                      <a:pt x="89" y="85"/>
                    </a:lnTo>
                    <a:lnTo>
                      <a:pt x="91" y="81"/>
                    </a:lnTo>
                    <a:lnTo>
                      <a:pt x="92" y="78"/>
                    </a:lnTo>
                    <a:lnTo>
                      <a:pt x="94" y="77"/>
                    </a:lnTo>
                    <a:lnTo>
                      <a:pt x="97" y="66"/>
                    </a:lnTo>
                    <a:lnTo>
                      <a:pt x="100" y="57"/>
                    </a:lnTo>
                    <a:lnTo>
                      <a:pt x="98" y="46"/>
                    </a:lnTo>
                    <a:lnTo>
                      <a:pt x="97" y="37"/>
                    </a:lnTo>
                    <a:lnTo>
                      <a:pt x="93" y="26"/>
                    </a:lnTo>
                    <a:lnTo>
                      <a:pt x="88" y="18"/>
                    </a:lnTo>
                    <a:lnTo>
                      <a:pt x="80" y="11"/>
                    </a:lnTo>
                    <a:lnTo>
                      <a:pt x="73" y="7"/>
                    </a:lnTo>
                    <a:lnTo>
                      <a:pt x="62" y="1"/>
                    </a:lnTo>
                    <a:lnTo>
                      <a:pt x="54" y="0"/>
                    </a:lnTo>
                    <a:lnTo>
                      <a:pt x="44" y="0"/>
                    </a:lnTo>
                    <a:lnTo>
                      <a:pt x="35" y="3"/>
                    </a:lnTo>
                    <a:lnTo>
                      <a:pt x="25" y="7"/>
                    </a:lnTo>
                    <a:lnTo>
                      <a:pt x="17" y="12"/>
                    </a:lnTo>
                    <a:lnTo>
                      <a:pt x="11" y="19"/>
                    </a:lnTo>
                    <a:lnTo>
                      <a:pt x="7" y="29"/>
                    </a:lnTo>
                    <a:lnTo>
                      <a:pt x="1" y="38"/>
                    </a:lnTo>
                    <a:lnTo>
                      <a:pt x="0" y="48"/>
                    </a:lnTo>
                    <a:lnTo>
                      <a:pt x="3" y="69"/>
                    </a:lnTo>
                    <a:lnTo>
                      <a:pt x="7" y="78"/>
                    </a:lnTo>
                    <a:lnTo>
                      <a:pt x="12" y="86"/>
                    </a:lnTo>
                    <a:lnTo>
                      <a:pt x="18" y="93"/>
                    </a:lnTo>
                    <a:lnTo>
                      <a:pt x="28" y="100"/>
                    </a:lnTo>
                    <a:lnTo>
                      <a:pt x="37" y="103"/>
                    </a:lnTo>
                    <a:lnTo>
                      <a:pt x="46" y="105"/>
                    </a:lnTo>
                    <a:lnTo>
                      <a:pt x="55" y="104"/>
                    </a:lnTo>
                    <a:lnTo>
                      <a:pt x="65"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43" name="Freeform 150"/>
              <p:cNvSpPr>
                <a:spLocks/>
              </p:cNvSpPr>
              <p:nvPr/>
            </p:nvSpPr>
            <p:spPr bwMode="auto">
              <a:xfrm>
                <a:off x="5099" y="1292"/>
                <a:ext cx="8" cy="7"/>
              </a:xfrm>
              <a:custGeom>
                <a:avLst/>
                <a:gdLst>
                  <a:gd name="T0" fmla="*/ 0 w 51"/>
                  <a:gd name="T1" fmla="*/ 0 h 54"/>
                  <a:gd name="T2" fmla="*/ 0 w 51"/>
                  <a:gd name="T3" fmla="*/ 0 h 54"/>
                  <a:gd name="T4" fmla="*/ 0 w 51"/>
                  <a:gd name="T5" fmla="*/ 0 h 54"/>
                  <a:gd name="T6" fmla="*/ 0 w 51"/>
                  <a:gd name="T7" fmla="*/ 0 h 54"/>
                  <a:gd name="T8" fmla="*/ 0 w 51"/>
                  <a:gd name="T9" fmla="*/ 0 h 54"/>
                  <a:gd name="T10" fmla="*/ 0 w 51"/>
                  <a:gd name="T11" fmla="*/ 0 h 54"/>
                  <a:gd name="T12" fmla="*/ 0 w 51"/>
                  <a:gd name="T13" fmla="*/ 0 h 54"/>
                  <a:gd name="T14" fmla="*/ 0 w 51"/>
                  <a:gd name="T15" fmla="*/ 0 h 54"/>
                  <a:gd name="T16" fmla="*/ 0 w 51"/>
                  <a:gd name="T17" fmla="*/ 0 h 54"/>
                  <a:gd name="T18" fmla="*/ 0 w 51"/>
                  <a:gd name="T19" fmla="*/ 0 h 54"/>
                  <a:gd name="T20" fmla="*/ 0 w 51"/>
                  <a:gd name="T21" fmla="*/ 0 h 54"/>
                  <a:gd name="T22" fmla="*/ 0 w 51"/>
                  <a:gd name="T23" fmla="*/ 0 h 54"/>
                  <a:gd name="T24" fmla="*/ 0 w 51"/>
                  <a:gd name="T25" fmla="*/ 0 h 54"/>
                  <a:gd name="T26" fmla="*/ 0 w 51"/>
                  <a:gd name="T27" fmla="*/ 0 h 54"/>
                  <a:gd name="T28" fmla="*/ 0 w 51"/>
                  <a:gd name="T29" fmla="*/ 0 h 54"/>
                  <a:gd name="T30" fmla="*/ 0 w 51"/>
                  <a:gd name="T31" fmla="*/ 0 h 54"/>
                  <a:gd name="T32" fmla="*/ 0 w 51"/>
                  <a:gd name="T33" fmla="*/ 0 h 54"/>
                  <a:gd name="T34" fmla="*/ 0 w 51"/>
                  <a:gd name="T35" fmla="*/ 0 h 54"/>
                  <a:gd name="T36" fmla="*/ 0 w 51"/>
                  <a:gd name="T37" fmla="*/ 0 h 54"/>
                  <a:gd name="T38" fmla="*/ 0 w 51"/>
                  <a:gd name="T39" fmla="*/ 0 h 54"/>
                  <a:gd name="T40" fmla="*/ 0 w 51"/>
                  <a:gd name="T41" fmla="*/ 0 h 54"/>
                  <a:gd name="T42" fmla="*/ 0 w 51"/>
                  <a:gd name="T43" fmla="*/ 0 h 54"/>
                  <a:gd name="T44" fmla="*/ 0 w 51"/>
                  <a:gd name="T45" fmla="*/ 0 h 54"/>
                  <a:gd name="T46" fmla="*/ 0 w 51"/>
                  <a:gd name="T47" fmla="*/ 0 h 54"/>
                  <a:gd name="T48" fmla="*/ 0 w 51"/>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 h="54">
                    <a:moveTo>
                      <a:pt x="25" y="0"/>
                    </a:moveTo>
                    <a:lnTo>
                      <a:pt x="14" y="1"/>
                    </a:lnTo>
                    <a:lnTo>
                      <a:pt x="6" y="6"/>
                    </a:lnTo>
                    <a:lnTo>
                      <a:pt x="1" y="14"/>
                    </a:lnTo>
                    <a:lnTo>
                      <a:pt x="0" y="27"/>
                    </a:lnTo>
                    <a:lnTo>
                      <a:pt x="1" y="38"/>
                    </a:lnTo>
                    <a:lnTo>
                      <a:pt x="6" y="47"/>
                    </a:lnTo>
                    <a:lnTo>
                      <a:pt x="14" y="51"/>
                    </a:lnTo>
                    <a:lnTo>
                      <a:pt x="25" y="54"/>
                    </a:lnTo>
                    <a:lnTo>
                      <a:pt x="28" y="52"/>
                    </a:lnTo>
                    <a:lnTo>
                      <a:pt x="31" y="52"/>
                    </a:lnTo>
                    <a:lnTo>
                      <a:pt x="33" y="51"/>
                    </a:lnTo>
                    <a:lnTo>
                      <a:pt x="36" y="51"/>
                    </a:lnTo>
                    <a:lnTo>
                      <a:pt x="40" y="49"/>
                    </a:lnTo>
                    <a:lnTo>
                      <a:pt x="45" y="47"/>
                    </a:lnTo>
                    <a:lnTo>
                      <a:pt x="47" y="42"/>
                    </a:lnTo>
                    <a:lnTo>
                      <a:pt x="49" y="38"/>
                    </a:lnTo>
                    <a:lnTo>
                      <a:pt x="49" y="34"/>
                    </a:lnTo>
                    <a:lnTo>
                      <a:pt x="50" y="32"/>
                    </a:lnTo>
                    <a:lnTo>
                      <a:pt x="50" y="29"/>
                    </a:lnTo>
                    <a:lnTo>
                      <a:pt x="51" y="27"/>
                    </a:lnTo>
                    <a:lnTo>
                      <a:pt x="49" y="14"/>
                    </a:lnTo>
                    <a:lnTo>
                      <a:pt x="45" y="6"/>
                    </a:lnTo>
                    <a:lnTo>
                      <a:pt x="36" y="1"/>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44" name="Freeform 151"/>
              <p:cNvSpPr>
                <a:spLocks/>
              </p:cNvSpPr>
              <p:nvPr/>
            </p:nvSpPr>
            <p:spPr bwMode="auto">
              <a:xfrm>
                <a:off x="5099" y="1334"/>
                <a:ext cx="8" cy="8"/>
              </a:xfrm>
              <a:custGeom>
                <a:avLst/>
                <a:gdLst>
                  <a:gd name="T0" fmla="*/ 0 w 51"/>
                  <a:gd name="T1" fmla="*/ 0 h 54"/>
                  <a:gd name="T2" fmla="*/ 0 w 51"/>
                  <a:gd name="T3" fmla="*/ 0 h 54"/>
                  <a:gd name="T4" fmla="*/ 0 w 51"/>
                  <a:gd name="T5" fmla="*/ 0 h 54"/>
                  <a:gd name="T6" fmla="*/ 0 w 51"/>
                  <a:gd name="T7" fmla="*/ 0 h 54"/>
                  <a:gd name="T8" fmla="*/ 0 w 51"/>
                  <a:gd name="T9" fmla="*/ 0 h 54"/>
                  <a:gd name="T10" fmla="*/ 0 w 51"/>
                  <a:gd name="T11" fmla="*/ 0 h 54"/>
                  <a:gd name="T12" fmla="*/ 0 w 51"/>
                  <a:gd name="T13" fmla="*/ 0 h 54"/>
                  <a:gd name="T14" fmla="*/ 0 w 51"/>
                  <a:gd name="T15" fmla="*/ 0 h 54"/>
                  <a:gd name="T16" fmla="*/ 0 w 51"/>
                  <a:gd name="T17" fmla="*/ 0 h 54"/>
                  <a:gd name="T18" fmla="*/ 0 w 51"/>
                  <a:gd name="T19" fmla="*/ 0 h 54"/>
                  <a:gd name="T20" fmla="*/ 0 w 51"/>
                  <a:gd name="T21" fmla="*/ 0 h 54"/>
                  <a:gd name="T22" fmla="*/ 0 w 51"/>
                  <a:gd name="T23" fmla="*/ 0 h 54"/>
                  <a:gd name="T24" fmla="*/ 0 w 51"/>
                  <a:gd name="T25" fmla="*/ 0 h 54"/>
                  <a:gd name="T26" fmla="*/ 0 w 51"/>
                  <a:gd name="T27" fmla="*/ 0 h 54"/>
                  <a:gd name="T28" fmla="*/ 0 w 51"/>
                  <a:gd name="T29" fmla="*/ 0 h 54"/>
                  <a:gd name="T30" fmla="*/ 0 w 51"/>
                  <a:gd name="T31" fmla="*/ 0 h 54"/>
                  <a:gd name="T32" fmla="*/ 0 w 51"/>
                  <a:gd name="T33" fmla="*/ 0 h 54"/>
                  <a:gd name="T34" fmla="*/ 0 w 51"/>
                  <a:gd name="T35" fmla="*/ 0 h 54"/>
                  <a:gd name="T36" fmla="*/ 0 w 51"/>
                  <a:gd name="T37" fmla="*/ 0 h 54"/>
                  <a:gd name="T38" fmla="*/ 0 w 51"/>
                  <a:gd name="T39" fmla="*/ 0 h 54"/>
                  <a:gd name="T40" fmla="*/ 0 w 51"/>
                  <a:gd name="T41" fmla="*/ 0 h 54"/>
                  <a:gd name="T42" fmla="*/ 0 w 51"/>
                  <a:gd name="T43" fmla="*/ 0 h 54"/>
                  <a:gd name="T44" fmla="*/ 0 w 51"/>
                  <a:gd name="T45" fmla="*/ 0 h 54"/>
                  <a:gd name="T46" fmla="*/ 0 w 51"/>
                  <a:gd name="T47" fmla="*/ 0 h 54"/>
                  <a:gd name="T48" fmla="*/ 0 w 51"/>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 h="54">
                    <a:moveTo>
                      <a:pt x="25" y="0"/>
                    </a:moveTo>
                    <a:lnTo>
                      <a:pt x="14" y="1"/>
                    </a:lnTo>
                    <a:lnTo>
                      <a:pt x="6" y="6"/>
                    </a:lnTo>
                    <a:lnTo>
                      <a:pt x="1" y="14"/>
                    </a:lnTo>
                    <a:lnTo>
                      <a:pt x="0" y="26"/>
                    </a:lnTo>
                    <a:lnTo>
                      <a:pt x="1" y="38"/>
                    </a:lnTo>
                    <a:lnTo>
                      <a:pt x="6" y="47"/>
                    </a:lnTo>
                    <a:lnTo>
                      <a:pt x="14" y="52"/>
                    </a:lnTo>
                    <a:lnTo>
                      <a:pt x="25" y="54"/>
                    </a:lnTo>
                    <a:lnTo>
                      <a:pt x="28" y="53"/>
                    </a:lnTo>
                    <a:lnTo>
                      <a:pt x="31" y="53"/>
                    </a:lnTo>
                    <a:lnTo>
                      <a:pt x="33" y="52"/>
                    </a:lnTo>
                    <a:lnTo>
                      <a:pt x="36" y="52"/>
                    </a:lnTo>
                    <a:lnTo>
                      <a:pt x="40" y="49"/>
                    </a:lnTo>
                    <a:lnTo>
                      <a:pt x="45" y="47"/>
                    </a:lnTo>
                    <a:lnTo>
                      <a:pt x="47" y="42"/>
                    </a:lnTo>
                    <a:lnTo>
                      <a:pt x="49" y="38"/>
                    </a:lnTo>
                    <a:lnTo>
                      <a:pt x="49" y="34"/>
                    </a:lnTo>
                    <a:lnTo>
                      <a:pt x="50" y="32"/>
                    </a:lnTo>
                    <a:lnTo>
                      <a:pt x="50" y="29"/>
                    </a:lnTo>
                    <a:lnTo>
                      <a:pt x="51" y="26"/>
                    </a:lnTo>
                    <a:lnTo>
                      <a:pt x="49" y="14"/>
                    </a:lnTo>
                    <a:lnTo>
                      <a:pt x="45" y="6"/>
                    </a:lnTo>
                    <a:lnTo>
                      <a:pt x="36" y="1"/>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45" name="Freeform 152"/>
              <p:cNvSpPr>
                <a:spLocks/>
              </p:cNvSpPr>
              <p:nvPr/>
            </p:nvSpPr>
            <p:spPr bwMode="auto">
              <a:xfrm>
                <a:off x="5114" y="1297"/>
                <a:ext cx="7" cy="9"/>
              </a:xfrm>
              <a:custGeom>
                <a:avLst/>
                <a:gdLst>
                  <a:gd name="T0" fmla="*/ 0 w 55"/>
                  <a:gd name="T1" fmla="*/ 0 h 58"/>
                  <a:gd name="T2" fmla="*/ 0 w 55"/>
                  <a:gd name="T3" fmla="*/ 0 h 58"/>
                  <a:gd name="T4" fmla="*/ 0 w 55"/>
                  <a:gd name="T5" fmla="*/ 0 h 58"/>
                  <a:gd name="T6" fmla="*/ 0 w 55"/>
                  <a:gd name="T7" fmla="*/ 0 h 58"/>
                  <a:gd name="T8" fmla="*/ 0 w 55"/>
                  <a:gd name="T9" fmla="*/ 0 h 58"/>
                  <a:gd name="T10" fmla="*/ 0 w 55"/>
                  <a:gd name="T11" fmla="*/ 0 h 58"/>
                  <a:gd name="T12" fmla="*/ 0 w 55"/>
                  <a:gd name="T13" fmla="*/ 0 h 58"/>
                  <a:gd name="T14" fmla="*/ 0 w 55"/>
                  <a:gd name="T15" fmla="*/ 0 h 58"/>
                  <a:gd name="T16" fmla="*/ 0 w 55"/>
                  <a:gd name="T17" fmla="*/ 0 h 58"/>
                  <a:gd name="T18" fmla="*/ 0 w 55"/>
                  <a:gd name="T19" fmla="*/ 0 h 58"/>
                  <a:gd name="T20" fmla="*/ 0 w 55"/>
                  <a:gd name="T21" fmla="*/ 0 h 58"/>
                  <a:gd name="T22" fmla="*/ 0 w 55"/>
                  <a:gd name="T23" fmla="*/ 0 h 58"/>
                  <a:gd name="T24" fmla="*/ 0 w 55"/>
                  <a:gd name="T25" fmla="*/ 0 h 58"/>
                  <a:gd name="T26" fmla="*/ 0 w 55"/>
                  <a:gd name="T27" fmla="*/ 0 h 58"/>
                  <a:gd name="T28" fmla="*/ 0 w 55"/>
                  <a:gd name="T29" fmla="*/ 0 h 58"/>
                  <a:gd name="T30" fmla="*/ 0 w 55"/>
                  <a:gd name="T31" fmla="*/ 0 h 58"/>
                  <a:gd name="T32" fmla="*/ 0 w 55"/>
                  <a:gd name="T33" fmla="*/ 0 h 58"/>
                  <a:gd name="T34" fmla="*/ 0 w 55"/>
                  <a:gd name="T35" fmla="*/ 0 h 58"/>
                  <a:gd name="T36" fmla="*/ 0 w 55"/>
                  <a:gd name="T37" fmla="*/ 0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58">
                    <a:moveTo>
                      <a:pt x="45" y="11"/>
                    </a:moveTo>
                    <a:lnTo>
                      <a:pt x="34" y="2"/>
                    </a:lnTo>
                    <a:lnTo>
                      <a:pt x="26" y="0"/>
                    </a:lnTo>
                    <a:lnTo>
                      <a:pt x="17" y="2"/>
                    </a:lnTo>
                    <a:lnTo>
                      <a:pt x="9" y="11"/>
                    </a:lnTo>
                    <a:lnTo>
                      <a:pt x="2" y="20"/>
                    </a:lnTo>
                    <a:lnTo>
                      <a:pt x="0" y="29"/>
                    </a:lnTo>
                    <a:lnTo>
                      <a:pt x="2" y="38"/>
                    </a:lnTo>
                    <a:lnTo>
                      <a:pt x="9" y="49"/>
                    </a:lnTo>
                    <a:lnTo>
                      <a:pt x="17" y="56"/>
                    </a:lnTo>
                    <a:lnTo>
                      <a:pt x="26" y="58"/>
                    </a:lnTo>
                    <a:lnTo>
                      <a:pt x="34" y="56"/>
                    </a:lnTo>
                    <a:lnTo>
                      <a:pt x="45" y="49"/>
                    </a:lnTo>
                    <a:lnTo>
                      <a:pt x="51" y="38"/>
                    </a:lnTo>
                    <a:lnTo>
                      <a:pt x="53" y="34"/>
                    </a:lnTo>
                    <a:lnTo>
                      <a:pt x="55" y="29"/>
                    </a:lnTo>
                    <a:lnTo>
                      <a:pt x="53" y="25"/>
                    </a:lnTo>
                    <a:lnTo>
                      <a:pt x="51" y="20"/>
                    </a:lnTo>
                    <a:lnTo>
                      <a:pt x="4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46" name="Freeform 153"/>
              <p:cNvSpPr>
                <a:spLocks/>
              </p:cNvSpPr>
              <p:nvPr/>
            </p:nvSpPr>
            <p:spPr bwMode="auto">
              <a:xfrm>
                <a:off x="5085" y="1328"/>
                <a:ext cx="8" cy="8"/>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w 55"/>
                  <a:gd name="T35" fmla="*/ 0 h 57"/>
                  <a:gd name="T36" fmla="*/ 0 w 55"/>
                  <a:gd name="T37" fmla="*/ 0 h 57"/>
                  <a:gd name="T38" fmla="*/ 0 w 55"/>
                  <a:gd name="T39" fmla="*/ 0 h 57"/>
                  <a:gd name="T40" fmla="*/ 0 w 55"/>
                  <a:gd name="T41" fmla="*/ 0 h 57"/>
                  <a:gd name="T42" fmla="*/ 0 w 55"/>
                  <a:gd name="T43" fmla="*/ 0 h 57"/>
                  <a:gd name="T44" fmla="*/ 0 w 55"/>
                  <a:gd name="T45" fmla="*/ 0 h 57"/>
                  <a:gd name="T46" fmla="*/ 0 w 55"/>
                  <a:gd name="T47" fmla="*/ 0 h 57"/>
                  <a:gd name="T48" fmla="*/ 0 w 55"/>
                  <a:gd name="T49" fmla="*/ 0 h 57"/>
                  <a:gd name="T50" fmla="*/ 0 w 55"/>
                  <a:gd name="T51" fmla="*/ 0 h 57"/>
                  <a:gd name="T52" fmla="*/ 0 w 55"/>
                  <a:gd name="T53" fmla="*/ 0 h 57"/>
                  <a:gd name="T54" fmla="*/ 0 w 55"/>
                  <a:gd name="T55" fmla="*/ 0 h 57"/>
                  <a:gd name="T56" fmla="*/ 0 w 55"/>
                  <a:gd name="T57" fmla="*/ 0 h 57"/>
                  <a:gd name="T58" fmla="*/ 0 w 55"/>
                  <a:gd name="T59" fmla="*/ 0 h 57"/>
                  <a:gd name="T60" fmla="*/ 0 w 55"/>
                  <a:gd name="T61" fmla="*/ 0 h 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5" h="57">
                    <a:moveTo>
                      <a:pt x="45" y="9"/>
                    </a:moveTo>
                    <a:lnTo>
                      <a:pt x="40" y="4"/>
                    </a:lnTo>
                    <a:lnTo>
                      <a:pt x="36" y="2"/>
                    </a:lnTo>
                    <a:lnTo>
                      <a:pt x="27" y="0"/>
                    </a:lnTo>
                    <a:lnTo>
                      <a:pt x="22" y="0"/>
                    </a:lnTo>
                    <a:lnTo>
                      <a:pt x="17" y="2"/>
                    </a:lnTo>
                    <a:lnTo>
                      <a:pt x="9" y="9"/>
                    </a:lnTo>
                    <a:lnTo>
                      <a:pt x="2" y="18"/>
                    </a:lnTo>
                    <a:lnTo>
                      <a:pt x="0" y="22"/>
                    </a:lnTo>
                    <a:lnTo>
                      <a:pt x="0" y="28"/>
                    </a:lnTo>
                    <a:lnTo>
                      <a:pt x="2" y="37"/>
                    </a:lnTo>
                    <a:lnTo>
                      <a:pt x="9" y="48"/>
                    </a:lnTo>
                    <a:lnTo>
                      <a:pt x="17" y="55"/>
                    </a:lnTo>
                    <a:lnTo>
                      <a:pt x="22" y="56"/>
                    </a:lnTo>
                    <a:lnTo>
                      <a:pt x="24" y="56"/>
                    </a:lnTo>
                    <a:lnTo>
                      <a:pt x="25" y="56"/>
                    </a:lnTo>
                    <a:lnTo>
                      <a:pt x="27" y="57"/>
                    </a:lnTo>
                    <a:lnTo>
                      <a:pt x="36" y="55"/>
                    </a:lnTo>
                    <a:lnTo>
                      <a:pt x="40" y="51"/>
                    </a:lnTo>
                    <a:lnTo>
                      <a:pt x="42" y="49"/>
                    </a:lnTo>
                    <a:lnTo>
                      <a:pt x="42" y="48"/>
                    </a:lnTo>
                    <a:lnTo>
                      <a:pt x="43" y="48"/>
                    </a:lnTo>
                    <a:lnTo>
                      <a:pt x="45" y="48"/>
                    </a:lnTo>
                    <a:lnTo>
                      <a:pt x="52" y="37"/>
                    </a:lnTo>
                    <a:lnTo>
                      <a:pt x="54" y="32"/>
                    </a:lnTo>
                    <a:lnTo>
                      <a:pt x="55" y="28"/>
                    </a:lnTo>
                    <a:lnTo>
                      <a:pt x="54" y="26"/>
                    </a:lnTo>
                    <a:lnTo>
                      <a:pt x="54" y="24"/>
                    </a:lnTo>
                    <a:lnTo>
                      <a:pt x="54" y="22"/>
                    </a:lnTo>
                    <a:lnTo>
                      <a:pt x="52" y="18"/>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47" name="Freeform 154"/>
              <p:cNvSpPr>
                <a:spLocks/>
              </p:cNvSpPr>
              <p:nvPr/>
            </p:nvSpPr>
            <p:spPr bwMode="auto">
              <a:xfrm>
                <a:off x="5120" y="1313"/>
                <a:ext cx="7" cy="8"/>
              </a:xfrm>
              <a:custGeom>
                <a:avLst/>
                <a:gdLst>
                  <a:gd name="T0" fmla="*/ 0 w 51"/>
                  <a:gd name="T1" fmla="*/ 0 h 54"/>
                  <a:gd name="T2" fmla="*/ 0 w 51"/>
                  <a:gd name="T3" fmla="*/ 0 h 54"/>
                  <a:gd name="T4" fmla="*/ 0 w 51"/>
                  <a:gd name="T5" fmla="*/ 0 h 54"/>
                  <a:gd name="T6" fmla="*/ 0 w 51"/>
                  <a:gd name="T7" fmla="*/ 0 h 54"/>
                  <a:gd name="T8" fmla="*/ 0 w 51"/>
                  <a:gd name="T9" fmla="*/ 0 h 54"/>
                  <a:gd name="T10" fmla="*/ 0 w 51"/>
                  <a:gd name="T11" fmla="*/ 0 h 54"/>
                  <a:gd name="T12" fmla="*/ 0 w 51"/>
                  <a:gd name="T13" fmla="*/ 0 h 54"/>
                  <a:gd name="T14" fmla="*/ 0 w 51"/>
                  <a:gd name="T15" fmla="*/ 0 h 54"/>
                  <a:gd name="T16" fmla="*/ 0 w 51"/>
                  <a:gd name="T17" fmla="*/ 0 h 54"/>
                  <a:gd name="T18" fmla="*/ 0 w 51"/>
                  <a:gd name="T19" fmla="*/ 0 h 54"/>
                  <a:gd name="T20" fmla="*/ 0 w 51"/>
                  <a:gd name="T21" fmla="*/ 0 h 54"/>
                  <a:gd name="T22" fmla="*/ 0 w 51"/>
                  <a:gd name="T23" fmla="*/ 0 h 54"/>
                  <a:gd name="T24" fmla="*/ 0 w 51"/>
                  <a:gd name="T25" fmla="*/ 0 h 54"/>
                  <a:gd name="T26" fmla="*/ 0 w 51"/>
                  <a:gd name="T27" fmla="*/ 0 h 54"/>
                  <a:gd name="T28" fmla="*/ 0 w 51"/>
                  <a:gd name="T29" fmla="*/ 0 h 54"/>
                  <a:gd name="T30" fmla="*/ 0 w 51"/>
                  <a:gd name="T31" fmla="*/ 0 h 54"/>
                  <a:gd name="T32" fmla="*/ 0 w 51"/>
                  <a:gd name="T33" fmla="*/ 0 h 54"/>
                  <a:gd name="T34" fmla="*/ 0 w 51"/>
                  <a:gd name="T35" fmla="*/ 0 h 54"/>
                  <a:gd name="T36" fmla="*/ 0 w 51"/>
                  <a:gd name="T37" fmla="*/ 0 h 54"/>
                  <a:gd name="T38" fmla="*/ 0 w 51"/>
                  <a:gd name="T39" fmla="*/ 0 h 54"/>
                  <a:gd name="T40" fmla="*/ 0 w 51"/>
                  <a:gd name="T41" fmla="*/ 0 h 54"/>
                  <a:gd name="T42" fmla="*/ 0 w 51"/>
                  <a:gd name="T43" fmla="*/ 0 h 54"/>
                  <a:gd name="T44" fmla="*/ 0 w 51"/>
                  <a:gd name="T45" fmla="*/ 0 h 54"/>
                  <a:gd name="T46" fmla="*/ 0 w 51"/>
                  <a:gd name="T47" fmla="*/ 0 h 54"/>
                  <a:gd name="T48" fmla="*/ 0 w 51"/>
                  <a:gd name="T49" fmla="*/ 0 h 54"/>
                  <a:gd name="T50" fmla="*/ 0 w 51"/>
                  <a:gd name="T51" fmla="*/ 0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54">
                    <a:moveTo>
                      <a:pt x="51" y="28"/>
                    </a:moveTo>
                    <a:lnTo>
                      <a:pt x="50" y="20"/>
                    </a:lnTo>
                    <a:lnTo>
                      <a:pt x="49" y="14"/>
                    </a:lnTo>
                    <a:lnTo>
                      <a:pt x="45" y="6"/>
                    </a:lnTo>
                    <a:lnTo>
                      <a:pt x="36" y="1"/>
                    </a:lnTo>
                    <a:lnTo>
                      <a:pt x="25" y="0"/>
                    </a:lnTo>
                    <a:lnTo>
                      <a:pt x="14" y="1"/>
                    </a:lnTo>
                    <a:lnTo>
                      <a:pt x="6" y="6"/>
                    </a:lnTo>
                    <a:lnTo>
                      <a:pt x="1" y="14"/>
                    </a:lnTo>
                    <a:lnTo>
                      <a:pt x="0" y="28"/>
                    </a:lnTo>
                    <a:lnTo>
                      <a:pt x="1" y="39"/>
                    </a:lnTo>
                    <a:lnTo>
                      <a:pt x="6" y="48"/>
                    </a:lnTo>
                    <a:lnTo>
                      <a:pt x="14" y="52"/>
                    </a:lnTo>
                    <a:lnTo>
                      <a:pt x="25" y="54"/>
                    </a:lnTo>
                    <a:lnTo>
                      <a:pt x="28" y="53"/>
                    </a:lnTo>
                    <a:lnTo>
                      <a:pt x="31" y="53"/>
                    </a:lnTo>
                    <a:lnTo>
                      <a:pt x="33" y="52"/>
                    </a:lnTo>
                    <a:lnTo>
                      <a:pt x="36" y="52"/>
                    </a:lnTo>
                    <a:lnTo>
                      <a:pt x="40" y="50"/>
                    </a:lnTo>
                    <a:lnTo>
                      <a:pt x="45" y="48"/>
                    </a:lnTo>
                    <a:lnTo>
                      <a:pt x="47" y="43"/>
                    </a:lnTo>
                    <a:lnTo>
                      <a:pt x="49" y="39"/>
                    </a:lnTo>
                    <a:lnTo>
                      <a:pt x="49" y="35"/>
                    </a:lnTo>
                    <a:lnTo>
                      <a:pt x="50" y="33"/>
                    </a:lnTo>
                    <a:lnTo>
                      <a:pt x="50" y="30"/>
                    </a:lnTo>
                    <a:lnTo>
                      <a:pt x="5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48" name="Freeform 155"/>
              <p:cNvSpPr>
                <a:spLocks/>
              </p:cNvSpPr>
              <p:nvPr/>
            </p:nvSpPr>
            <p:spPr bwMode="auto">
              <a:xfrm>
                <a:off x="5079" y="1313"/>
                <a:ext cx="7" cy="8"/>
              </a:xfrm>
              <a:custGeom>
                <a:avLst/>
                <a:gdLst>
                  <a:gd name="T0" fmla="*/ 0 w 51"/>
                  <a:gd name="T1" fmla="*/ 0 h 54"/>
                  <a:gd name="T2" fmla="*/ 0 w 51"/>
                  <a:gd name="T3" fmla="*/ 0 h 54"/>
                  <a:gd name="T4" fmla="*/ 0 w 51"/>
                  <a:gd name="T5" fmla="*/ 0 h 54"/>
                  <a:gd name="T6" fmla="*/ 0 w 51"/>
                  <a:gd name="T7" fmla="*/ 0 h 54"/>
                  <a:gd name="T8" fmla="*/ 0 w 51"/>
                  <a:gd name="T9" fmla="*/ 0 h 54"/>
                  <a:gd name="T10" fmla="*/ 0 w 51"/>
                  <a:gd name="T11" fmla="*/ 0 h 54"/>
                  <a:gd name="T12" fmla="*/ 0 w 51"/>
                  <a:gd name="T13" fmla="*/ 0 h 54"/>
                  <a:gd name="T14" fmla="*/ 0 w 51"/>
                  <a:gd name="T15" fmla="*/ 0 h 54"/>
                  <a:gd name="T16" fmla="*/ 0 w 51"/>
                  <a:gd name="T17" fmla="*/ 0 h 54"/>
                  <a:gd name="T18" fmla="*/ 0 w 51"/>
                  <a:gd name="T19" fmla="*/ 0 h 54"/>
                  <a:gd name="T20" fmla="*/ 0 w 51"/>
                  <a:gd name="T21" fmla="*/ 0 h 54"/>
                  <a:gd name="T22" fmla="*/ 0 w 51"/>
                  <a:gd name="T23" fmla="*/ 0 h 54"/>
                  <a:gd name="T24" fmla="*/ 0 w 51"/>
                  <a:gd name="T25" fmla="*/ 0 h 54"/>
                  <a:gd name="T26" fmla="*/ 0 w 51"/>
                  <a:gd name="T27" fmla="*/ 0 h 54"/>
                  <a:gd name="T28" fmla="*/ 0 w 51"/>
                  <a:gd name="T29" fmla="*/ 0 h 54"/>
                  <a:gd name="T30" fmla="*/ 0 w 51"/>
                  <a:gd name="T31" fmla="*/ 0 h 54"/>
                  <a:gd name="T32" fmla="*/ 0 w 51"/>
                  <a:gd name="T33" fmla="*/ 0 h 54"/>
                  <a:gd name="T34" fmla="*/ 0 w 51"/>
                  <a:gd name="T35" fmla="*/ 0 h 54"/>
                  <a:gd name="T36" fmla="*/ 0 w 51"/>
                  <a:gd name="T37" fmla="*/ 0 h 54"/>
                  <a:gd name="T38" fmla="*/ 0 w 51"/>
                  <a:gd name="T39" fmla="*/ 0 h 54"/>
                  <a:gd name="T40" fmla="*/ 0 w 51"/>
                  <a:gd name="T41" fmla="*/ 0 h 54"/>
                  <a:gd name="T42" fmla="*/ 0 w 51"/>
                  <a:gd name="T43" fmla="*/ 0 h 54"/>
                  <a:gd name="T44" fmla="*/ 0 w 51"/>
                  <a:gd name="T45" fmla="*/ 0 h 54"/>
                  <a:gd name="T46" fmla="*/ 0 w 51"/>
                  <a:gd name="T47" fmla="*/ 0 h 54"/>
                  <a:gd name="T48" fmla="*/ 0 w 51"/>
                  <a:gd name="T49" fmla="*/ 0 h 54"/>
                  <a:gd name="T50" fmla="*/ 0 w 51"/>
                  <a:gd name="T51" fmla="*/ 0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54">
                    <a:moveTo>
                      <a:pt x="51" y="28"/>
                    </a:moveTo>
                    <a:lnTo>
                      <a:pt x="50" y="20"/>
                    </a:lnTo>
                    <a:lnTo>
                      <a:pt x="49" y="14"/>
                    </a:lnTo>
                    <a:lnTo>
                      <a:pt x="45" y="6"/>
                    </a:lnTo>
                    <a:lnTo>
                      <a:pt x="36" y="1"/>
                    </a:lnTo>
                    <a:lnTo>
                      <a:pt x="25" y="0"/>
                    </a:lnTo>
                    <a:lnTo>
                      <a:pt x="14" y="1"/>
                    </a:lnTo>
                    <a:lnTo>
                      <a:pt x="6" y="6"/>
                    </a:lnTo>
                    <a:lnTo>
                      <a:pt x="1" y="14"/>
                    </a:lnTo>
                    <a:lnTo>
                      <a:pt x="0" y="28"/>
                    </a:lnTo>
                    <a:lnTo>
                      <a:pt x="1" y="39"/>
                    </a:lnTo>
                    <a:lnTo>
                      <a:pt x="6" y="48"/>
                    </a:lnTo>
                    <a:lnTo>
                      <a:pt x="14" y="52"/>
                    </a:lnTo>
                    <a:lnTo>
                      <a:pt x="25" y="54"/>
                    </a:lnTo>
                    <a:lnTo>
                      <a:pt x="28" y="53"/>
                    </a:lnTo>
                    <a:lnTo>
                      <a:pt x="31" y="53"/>
                    </a:lnTo>
                    <a:lnTo>
                      <a:pt x="33" y="52"/>
                    </a:lnTo>
                    <a:lnTo>
                      <a:pt x="36" y="52"/>
                    </a:lnTo>
                    <a:lnTo>
                      <a:pt x="40" y="50"/>
                    </a:lnTo>
                    <a:lnTo>
                      <a:pt x="45" y="48"/>
                    </a:lnTo>
                    <a:lnTo>
                      <a:pt x="47" y="43"/>
                    </a:lnTo>
                    <a:lnTo>
                      <a:pt x="49" y="39"/>
                    </a:lnTo>
                    <a:lnTo>
                      <a:pt x="49" y="35"/>
                    </a:lnTo>
                    <a:lnTo>
                      <a:pt x="50" y="33"/>
                    </a:lnTo>
                    <a:lnTo>
                      <a:pt x="50" y="30"/>
                    </a:lnTo>
                    <a:lnTo>
                      <a:pt x="5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49" name="Freeform 156"/>
              <p:cNvSpPr>
                <a:spLocks/>
              </p:cNvSpPr>
              <p:nvPr/>
            </p:nvSpPr>
            <p:spPr bwMode="auto">
              <a:xfrm>
                <a:off x="5114" y="1328"/>
                <a:ext cx="7" cy="8"/>
              </a:xfrm>
              <a:custGeom>
                <a:avLst/>
                <a:gdLst>
                  <a:gd name="T0" fmla="*/ 0 w 55"/>
                  <a:gd name="T1" fmla="*/ 0 h 58"/>
                  <a:gd name="T2" fmla="*/ 0 w 55"/>
                  <a:gd name="T3" fmla="*/ 0 h 58"/>
                  <a:gd name="T4" fmla="*/ 0 w 55"/>
                  <a:gd name="T5" fmla="*/ 0 h 58"/>
                  <a:gd name="T6" fmla="*/ 0 w 55"/>
                  <a:gd name="T7" fmla="*/ 0 h 58"/>
                  <a:gd name="T8" fmla="*/ 0 w 55"/>
                  <a:gd name="T9" fmla="*/ 0 h 58"/>
                  <a:gd name="T10" fmla="*/ 0 w 55"/>
                  <a:gd name="T11" fmla="*/ 0 h 58"/>
                  <a:gd name="T12" fmla="*/ 0 w 55"/>
                  <a:gd name="T13" fmla="*/ 0 h 58"/>
                  <a:gd name="T14" fmla="*/ 0 w 55"/>
                  <a:gd name="T15" fmla="*/ 0 h 58"/>
                  <a:gd name="T16" fmla="*/ 0 w 55"/>
                  <a:gd name="T17" fmla="*/ 0 h 58"/>
                  <a:gd name="T18" fmla="*/ 0 w 55"/>
                  <a:gd name="T19" fmla="*/ 0 h 58"/>
                  <a:gd name="T20" fmla="*/ 0 w 55"/>
                  <a:gd name="T21" fmla="*/ 0 h 58"/>
                  <a:gd name="T22" fmla="*/ 0 w 55"/>
                  <a:gd name="T23" fmla="*/ 0 h 58"/>
                  <a:gd name="T24" fmla="*/ 0 w 55"/>
                  <a:gd name="T25" fmla="*/ 0 h 58"/>
                  <a:gd name="T26" fmla="*/ 0 w 55"/>
                  <a:gd name="T27" fmla="*/ 0 h 58"/>
                  <a:gd name="T28" fmla="*/ 0 w 55"/>
                  <a:gd name="T29" fmla="*/ 0 h 58"/>
                  <a:gd name="T30" fmla="*/ 0 w 55"/>
                  <a:gd name="T31" fmla="*/ 0 h 58"/>
                  <a:gd name="T32" fmla="*/ 0 w 55"/>
                  <a:gd name="T33" fmla="*/ 0 h 58"/>
                  <a:gd name="T34" fmla="*/ 0 w 55"/>
                  <a:gd name="T35" fmla="*/ 0 h 58"/>
                  <a:gd name="T36" fmla="*/ 0 w 55"/>
                  <a:gd name="T37" fmla="*/ 0 h 58"/>
                  <a:gd name="T38" fmla="*/ 0 w 55"/>
                  <a:gd name="T39" fmla="*/ 0 h 58"/>
                  <a:gd name="T40" fmla="*/ 0 w 55"/>
                  <a:gd name="T41" fmla="*/ 0 h 58"/>
                  <a:gd name="T42" fmla="*/ 0 w 55"/>
                  <a:gd name="T43" fmla="*/ 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8">
                    <a:moveTo>
                      <a:pt x="45" y="49"/>
                    </a:moveTo>
                    <a:lnTo>
                      <a:pt x="51" y="38"/>
                    </a:lnTo>
                    <a:lnTo>
                      <a:pt x="53" y="33"/>
                    </a:lnTo>
                    <a:lnTo>
                      <a:pt x="55" y="29"/>
                    </a:lnTo>
                    <a:lnTo>
                      <a:pt x="53" y="27"/>
                    </a:lnTo>
                    <a:lnTo>
                      <a:pt x="53" y="25"/>
                    </a:lnTo>
                    <a:lnTo>
                      <a:pt x="53" y="23"/>
                    </a:lnTo>
                    <a:lnTo>
                      <a:pt x="51" y="19"/>
                    </a:lnTo>
                    <a:lnTo>
                      <a:pt x="45" y="10"/>
                    </a:lnTo>
                    <a:lnTo>
                      <a:pt x="34" y="2"/>
                    </a:lnTo>
                    <a:lnTo>
                      <a:pt x="26" y="0"/>
                    </a:lnTo>
                    <a:lnTo>
                      <a:pt x="17" y="2"/>
                    </a:lnTo>
                    <a:lnTo>
                      <a:pt x="9" y="10"/>
                    </a:lnTo>
                    <a:lnTo>
                      <a:pt x="2" y="19"/>
                    </a:lnTo>
                    <a:lnTo>
                      <a:pt x="0" y="23"/>
                    </a:lnTo>
                    <a:lnTo>
                      <a:pt x="0" y="29"/>
                    </a:lnTo>
                    <a:lnTo>
                      <a:pt x="2" y="38"/>
                    </a:lnTo>
                    <a:lnTo>
                      <a:pt x="9" y="49"/>
                    </a:lnTo>
                    <a:lnTo>
                      <a:pt x="17" y="56"/>
                    </a:lnTo>
                    <a:lnTo>
                      <a:pt x="26" y="58"/>
                    </a:lnTo>
                    <a:lnTo>
                      <a:pt x="34" y="56"/>
                    </a:lnTo>
                    <a:lnTo>
                      <a:pt x="4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50" name="Freeform 157"/>
              <p:cNvSpPr>
                <a:spLocks/>
              </p:cNvSpPr>
              <p:nvPr/>
            </p:nvSpPr>
            <p:spPr bwMode="auto">
              <a:xfrm>
                <a:off x="5085" y="1298"/>
                <a:ext cx="8" cy="8"/>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w 55"/>
                  <a:gd name="T35" fmla="*/ 0 h 57"/>
                  <a:gd name="T36" fmla="*/ 0 w 55"/>
                  <a:gd name="T37" fmla="*/ 0 h 57"/>
                  <a:gd name="T38" fmla="*/ 0 w 55"/>
                  <a:gd name="T39" fmla="*/ 0 h 57"/>
                  <a:gd name="T40" fmla="*/ 0 w 55"/>
                  <a:gd name="T41" fmla="*/ 0 h 57"/>
                  <a:gd name="T42" fmla="*/ 0 w 55"/>
                  <a:gd name="T43" fmla="*/ 0 h 57"/>
                  <a:gd name="T44" fmla="*/ 0 w 55"/>
                  <a:gd name="T45" fmla="*/ 0 h 57"/>
                  <a:gd name="T46" fmla="*/ 0 w 55"/>
                  <a:gd name="T47" fmla="*/ 0 h 57"/>
                  <a:gd name="T48" fmla="*/ 0 w 55"/>
                  <a:gd name="T49" fmla="*/ 0 h 57"/>
                  <a:gd name="T50" fmla="*/ 0 w 55"/>
                  <a:gd name="T51" fmla="*/ 0 h 57"/>
                  <a:gd name="T52" fmla="*/ 0 w 55"/>
                  <a:gd name="T53" fmla="*/ 0 h 57"/>
                  <a:gd name="T54" fmla="*/ 0 w 55"/>
                  <a:gd name="T55" fmla="*/ 0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5" h="57">
                    <a:moveTo>
                      <a:pt x="45" y="48"/>
                    </a:moveTo>
                    <a:lnTo>
                      <a:pt x="52" y="37"/>
                    </a:lnTo>
                    <a:lnTo>
                      <a:pt x="54" y="33"/>
                    </a:lnTo>
                    <a:lnTo>
                      <a:pt x="55" y="28"/>
                    </a:lnTo>
                    <a:lnTo>
                      <a:pt x="54" y="24"/>
                    </a:lnTo>
                    <a:lnTo>
                      <a:pt x="52" y="19"/>
                    </a:lnTo>
                    <a:lnTo>
                      <a:pt x="45" y="10"/>
                    </a:lnTo>
                    <a:lnTo>
                      <a:pt x="40" y="5"/>
                    </a:lnTo>
                    <a:lnTo>
                      <a:pt x="36" y="2"/>
                    </a:lnTo>
                    <a:lnTo>
                      <a:pt x="27" y="0"/>
                    </a:lnTo>
                    <a:lnTo>
                      <a:pt x="22" y="0"/>
                    </a:lnTo>
                    <a:lnTo>
                      <a:pt x="17" y="2"/>
                    </a:lnTo>
                    <a:lnTo>
                      <a:pt x="9" y="10"/>
                    </a:lnTo>
                    <a:lnTo>
                      <a:pt x="2" y="19"/>
                    </a:lnTo>
                    <a:lnTo>
                      <a:pt x="0" y="28"/>
                    </a:lnTo>
                    <a:lnTo>
                      <a:pt x="2" y="37"/>
                    </a:lnTo>
                    <a:lnTo>
                      <a:pt x="9" y="48"/>
                    </a:lnTo>
                    <a:lnTo>
                      <a:pt x="17" y="55"/>
                    </a:lnTo>
                    <a:lnTo>
                      <a:pt x="22" y="56"/>
                    </a:lnTo>
                    <a:lnTo>
                      <a:pt x="24" y="56"/>
                    </a:lnTo>
                    <a:lnTo>
                      <a:pt x="25" y="56"/>
                    </a:lnTo>
                    <a:lnTo>
                      <a:pt x="27" y="57"/>
                    </a:lnTo>
                    <a:lnTo>
                      <a:pt x="36" y="55"/>
                    </a:lnTo>
                    <a:lnTo>
                      <a:pt x="40" y="52"/>
                    </a:lnTo>
                    <a:lnTo>
                      <a:pt x="42" y="49"/>
                    </a:lnTo>
                    <a:lnTo>
                      <a:pt x="42" y="48"/>
                    </a:lnTo>
                    <a:lnTo>
                      <a:pt x="43" y="48"/>
                    </a:lnTo>
                    <a:lnTo>
                      <a:pt x="45"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51" name="Freeform 158"/>
              <p:cNvSpPr>
                <a:spLocks/>
              </p:cNvSpPr>
              <p:nvPr/>
            </p:nvSpPr>
            <p:spPr bwMode="auto">
              <a:xfrm>
                <a:off x="4382" y="1061"/>
                <a:ext cx="26" cy="57"/>
              </a:xfrm>
              <a:custGeom>
                <a:avLst/>
                <a:gdLst>
                  <a:gd name="T0" fmla="*/ 0 w 186"/>
                  <a:gd name="T1" fmla="*/ 0 h 402"/>
                  <a:gd name="T2" fmla="*/ 0 w 186"/>
                  <a:gd name="T3" fmla="*/ 0 h 402"/>
                  <a:gd name="T4" fmla="*/ 0 w 186"/>
                  <a:gd name="T5" fmla="*/ 0 h 402"/>
                  <a:gd name="T6" fmla="*/ 0 w 186"/>
                  <a:gd name="T7" fmla="*/ 0 h 402"/>
                  <a:gd name="T8" fmla="*/ 0 w 186"/>
                  <a:gd name="T9" fmla="*/ 0 h 402"/>
                  <a:gd name="T10" fmla="*/ 0 w 186"/>
                  <a:gd name="T11" fmla="*/ 0 h 402"/>
                  <a:gd name="T12" fmla="*/ 0 w 186"/>
                  <a:gd name="T13" fmla="*/ 0 h 402"/>
                  <a:gd name="T14" fmla="*/ 0 w 186"/>
                  <a:gd name="T15" fmla="*/ 0 h 402"/>
                  <a:gd name="T16" fmla="*/ 0 w 186"/>
                  <a:gd name="T17" fmla="*/ 0 h 402"/>
                  <a:gd name="T18" fmla="*/ 0 w 186"/>
                  <a:gd name="T19" fmla="*/ 0 h 402"/>
                  <a:gd name="T20" fmla="*/ 0 w 186"/>
                  <a:gd name="T21" fmla="*/ 0 h 402"/>
                  <a:gd name="T22" fmla="*/ 0 w 186"/>
                  <a:gd name="T23" fmla="*/ 0 h 402"/>
                  <a:gd name="T24" fmla="*/ 0 w 186"/>
                  <a:gd name="T25" fmla="*/ 0 h 402"/>
                  <a:gd name="T26" fmla="*/ 0 w 186"/>
                  <a:gd name="T27" fmla="*/ 0 h 402"/>
                  <a:gd name="T28" fmla="*/ 0 w 186"/>
                  <a:gd name="T29" fmla="*/ 0 h 402"/>
                  <a:gd name="T30" fmla="*/ 0 w 186"/>
                  <a:gd name="T31" fmla="*/ 0 h 402"/>
                  <a:gd name="T32" fmla="*/ 0 w 186"/>
                  <a:gd name="T33" fmla="*/ 0 h 402"/>
                  <a:gd name="T34" fmla="*/ 0 w 186"/>
                  <a:gd name="T35" fmla="*/ 0 h 402"/>
                  <a:gd name="T36" fmla="*/ 0 w 186"/>
                  <a:gd name="T37" fmla="*/ 0 h 402"/>
                  <a:gd name="T38" fmla="*/ 0 w 186"/>
                  <a:gd name="T39" fmla="*/ 0 h 402"/>
                  <a:gd name="T40" fmla="*/ 0 w 186"/>
                  <a:gd name="T41" fmla="*/ 0 h 402"/>
                  <a:gd name="T42" fmla="*/ 0 w 186"/>
                  <a:gd name="T43" fmla="*/ 0 h 402"/>
                  <a:gd name="T44" fmla="*/ 0 w 186"/>
                  <a:gd name="T45" fmla="*/ 0 h 402"/>
                  <a:gd name="T46" fmla="*/ 0 w 186"/>
                  <a:gd name="T47" fmla="*/ 0 h 402"/>
                  <a:gd name="T48" fmla="*/ 0 w 186"/>
                  <a:gd name="T49" fmla="*/ 0 h 402"/>
                  <a:gd name="T50" fmla="*/ 0 w 186"/>
                  <a:gd name="T51" fmla="*/ 0 h 402"/>
                  <a:gd name="T52" fmla="*/ 0 w 186"/>
                  <a:gd name="T53" fmla="*/ 0 h 402"/>
                  <a:gd name="T54" fmla="*/ 0 w 186"/>
                  <a:gd name="T55" fmla="*/ 0 h 402"/>
                  <a:gd name="T56" fmla="*/ 0 w 186"/>
                  <a:gd name="T57" fmla="*/ 0 h 402"/>
                  <a:gd name="T58" fmla="*/ 0 w 186"/>
                  <a:gd name="T59" fmla="*/ 0 h 402"/>
                  <a:gd name="T60" fmla="*/ 0 w 186"/>
                  <a:gd name="T61" fmla="*/ 0 h 402"/>
                  <a:gd name="T62" fmla="*/ 0 w 186"/>
                  <a:gd name="T63" fmla="*/ 0 h 402"/>
                  <a:gd name="T64" fmla="*/ 0 w 186"/>
                  <a:gd name="T65" fmla="*/ 0 h 402"/>
                  <a:gd name="T66" fmla="*/ 0 w 186"/>
                  <a:gd name="T67" fmla="*/ 0 h 402"/>
                  <a:gd name="T68" fmla="*/ 0 w 186"/>
                  <a:gd name="T69" fmla="*/ 0 h 402"/>
                  <a:gd name="T70" fmla="*/ 0 w 186"/>
                  <a:gd name="T71" fmla="*/ 0 h 402"/>
                  <a:gd name="T72" fmla="*/ 0 w 186"/>
                  <a:gd name="T73" fmla="*/ 0 h 402"/>
                  <a:gd name="T74" fmla="*/ 0 w 186"/>
                  <a:gd name="T75" fmla="*/ 0 h 402"/>
                  <a:gd name="T76" fmla="*/ 0 w 186"/>
                  <a:gd name="T77" fmla="*/ 0 h 402"/>
                  <a:gd name="T78" fmla="*/ 0 w 186"/>
                  <a:gd name="T79" fmla="*/ 0 h 402"/>
                  <a:gd name="T80" fmla="*/ 0 w 186"/>
                  <a:gd name="T81" fmla="*/ 0 h 402"/>
                  <a:gd name="T82" fmla="*/ 0 w 186"/>
                  <a:gd name="T83" fmla="*/ 0 h 4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6" h="402">
                    <a:moveTo>
                      <a:pt x="160" y="29"/>
                    </a:moveTo>
                    <a:lnTo>
                      <a:pt x="145" y="15"/>
                    </a:lnTo>
                    <a:lnTo>
                      <a:pt x="130" y="6"/>
                    </a:lnTo>
                    <a:lnTo>
                      <a:pt x="114" y="1"/>
                    </a:lnTo>
                    <a:lnTo>
                      <a:pt x="97" y="0"/>
                    </a:lnTo>
                    <a:lnTo>
                      <a:pt x="88" y="0"/>
                    </a:lnTo>
                    <a:lnTo>
                      <a:pt x="70" y="1"/>
                    </a:lnTo>
                    <a:lnTo>
                      <a:pt x="54" y="6"/>
                    </a:lnTo>
                    <a:lnTo>
                      <a:pt x="39" y="15"/>
                    </a:lnTo>
                    <a:lnTo>
                      <a:pt x="26" y="29"/>
                    </a:lnTo>
                    <a:lnTo>
                      <a:pt x="14" y="43"/>
                    </a:lnTo>
                    <a:lnTo>
                      <a:pt x="7" y="60"/>
                    </a:lnTo>
                    <a:lnTo>
                      <a:pt x="1" y="78"/>
                    </a:lnTo>
                    <a:lnTo>
                      <a:pt x="0" y="99"/>
                    </a:lnTo>
                    <a:lnTo>
                      <a:pt x="0" y="303"/>
                    </a:lnTo>
                    <a:lnTo>
                      <a:pt x="1" y="322"/>
                    </a:lnTo>
                    <a:lnTo>
                      <a:pt x="7" y="340"/>
                    </a:lnTo>
                    <a:lnTo>
                      <a:pt x="14" y="357"/>
                    </a:lnTo>
                    <a:lnTo>
                      <a:pt x="26" y="373"/>
                    </a:lnTo>
                    <a:lnTo>
                      <a:pt x="39" y="385"/>
                    </a:lnTo>
                    <a:lnTo>
                      <a:pt x="54" y="394"/>
                    </a:lnTo>
                    <a:lnTo>
                      <a:pt x="70" y="399"/>
                    </a:lnTo>
                    <a:lnTo>
                      <a:pt x="88" y="402"/>
                    </a:lnTo>
                    <a:lnTo>
                      <a:pt x="97" y="402"/>
                    </a:lnTo>
                    <a:lnTo>
                      <a:pt x="114" y="399"/>
                    </a:lnTo>
                    <a:lnTo>
                      <a:pt x="118" y="397"/>
                    </a:lnTo>
                    <a:lnTo>
                      <a:pt x="122" y="396"/>
                    </a:lnTo>
                    <a:lnTo>
                      <a:pt x="130" y="394"/>
                    </a:lnTo>
                    <a:lnTo>
                      <a:pt x="145" y="385"/>
                    </a:lnTo>
                    <a:lnTo>
                      <a:pt x="160" y="373"/>
                    </a:lnTo>
                    <a:lnTo>
                      <a:pt x="171" y="357"/>
                    </a:lnTo>
                    <a:lnTo>
                      <a:pt x="175" y="348"/>
                    </a:lnTo>
                    <a:lnTo>
                      <a:pt x="180" y="340"/>
                    </a:lnTo>
                    <a:lnTo>
                      <a:pt x="184" y="322"/>
                    </a:lnTo>
                    <a:lnTo>
                      <a:pt x="184" y="317"/>
                    </a:lnTo>
                    <a:lnTo>
                      <a:pt x="185" y="312"/>
                    </a:lnTo>
                    <a:lnTo>
                      <a:pt x="186" y="303"/>
                    </a:lnTo>
                    <a:lnTo>
                      <a:pt x="186" y="99"/>
                    </a:lnTo>
                    <a:lnTo>
                      <a:pt x="184" y="78"/>
                    </a:lnTo>
                    <a:lnTo>
                      <a:pt x="180" y="60"/>
                    </a:lnTo>
                    <a:lnTo>
                      <a:pt x="171" y="43"/>
                    </a:lnTo>
                    <a:lnTo>
                      <a:pt x="160" y="29"/>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52" name="Freeform 159"/>
              <p:cNvSpPr>
                <a:spLocks/>
              </p:cNvSpPr>
              <p:nvPr/>
            </p:nvSpPr>
            <p:spPr bwMode="auto">
              <a:xfrm>
                <a:off x="4388" y="1084"/>
                <a:ext cx="9" cy="16"/>
              </a:xfrm>
              <a:custGeom>
                <a:avLst/>
                <a:gdLst>
                  <a:gd name="T0" fmla="*/ 0 w 63"/>
                  <a:gd name="T1" fmla="*/ 0 h 111"/>
                  <a:gd name="T2" fmla="*/ 0 w 63"/>
                  <a:gd name="T3" fmla="*/ 0 h 111"/>
                  <a:gd name="T4" fmla="*/ 0 w 63"/>
                  <a:gd name="T5" fmla="*/ 0 h 111"/>
                  <a:gd name="T6" fmla="*/ 0 w 63"/>
                  <a:gd name="T7" fmla="*/ 0 h 111"/>
                  <a:gd name="T8" fmla="*/ 0 w 63"/>
                  <a:gd name="T9" fmla="*/ 0 h 111"/>
                  <a:gd name="T10" fmla="*/ 0 w 63"/>
                  <a:gd name="T11" fmla="*/ 0 h 111"/>
                  <a:gd name="T12" fmla="*/ 0 w 63"/>
                  <a:gd name="T13" fmla="*/ 0 h 111"/>
                  <a:gd name="T14" fmla="*/ 0 w 63"/>
                  <a:gd name="T15" fmla="*/ 0 h 111"/>
                  <a:gd name="T16" fmla="*/ 0 w 63"/>
                  <a:gd name="T17" fmla="*/ 0 h 111"/>
                  <a:gd name="T18" fmla="*/ 0 w 63"/>
                  <a:gd name="T19" fmla="*/ 0 h 111"/>
                  <a:gd name="T20" fmla="*/ 0 w 63"/>
                  <a:gd name="T21" fmla="*/ 0 h 111"/>
                  <a:gd name="T22" fmla="*/ 0 w 63"/>
                  <a:gd name="T23" fmla="*/ 0 h 111"/>
                  <a:gd name="T24" fmla="*/ 0 w 63"/>
                  <a:gd name="T25" fmla="*/ 0 h 111"/>
                  <a:gd name="T26" fmla="*/ 0 w 63"/>
                  <a:gd name="T27" fmla="*/ 0 h 111"/>
                  <a:gd name="T28" fmla="*/ 0 w 63"/>
                  <a:gd name="T29" fmla="*/ 0 h 111"/>
                  <a:gd name="T30" fmla="*/ 0 w 63"/>
                  <a:gd name="T31" fmla="*/ 0 h 111"/>
                  <a:gd name="T32" fmla="*/ 0 w 63"/>
                  <a:gd name="T33" fmla="*/ 0 h 111"/>
                  <a:gd name="T34" fmla="*/ 0 w 63"/>
                  <a:gd name="T35" fmla="*/ 0 h 111"/>
                  <a:gd name="T36" fmla="*/ 0 w 63"/>
                  <a:gd name="T37" fmla="*/ 0 h 111"/>
                  <a:gd name="T38" fmla="*/ 0 w 63"/>
                  <a:gd name="T39" fmla="*/ 0 h 111"/>
                  <a:gd name="T40" fmla="*/ 0 w 63"/>
                  <a:gd name="T41" fmla="*/ 0 h 111"/>
                  <a:gd name="T42" fmla="*/ 0 w 63"/>
                  <a:gd name="T43" fmla="*/ 0 h 111"/>
                  <a:gd name="T44" fmla="*/ 0 w 63"/>
                  <a:gd name="T45" fmla="*/ 0 h 111"/>
                  <a:gd name="T46" fmla="*/ 0 w 63"/>
                  <a:gd name="T47" fmla="*/ 0 h 111"/>
                  <a:gd name="T48" fmla="*/ 0 w 63"/>
                  <a:gd name="T49" fmla="*/ 0 h 111"/>
                  <a:gd name="T50" fmla="*/ 0 w 63"/>
                  <a:gd name="T51" fmla="*/ 0 h 111"/>
                  <a:gd name="T52" fmla="*/ 0 w 63"/>
                  <a:gd name="T53" fmla="*/ 0 h 111"/>
                  <a:gd name="T54" fmla="*/ 0 w 63"/>
                  <a:gd name="T55" fmla="*/ 0 h 111"/>
                  <a:gd name="T56" fmla="*/ 0 w 63"/>
                  <a:gd name="T57" fmla="*/ 0 h 111"/>
                  <a:gd name="T58" fmla="*/ 0 w 63"/>
                  <a:gd name="T59" fmla="*/ 0 h 111"/>
                  <a:gd name="T60" fmla="*/ 0 w 63"/>
                  <a:gd name="T61" fmla="*/ 0 h 1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3" h="111">
                    <a:moveTo>
                      <a:pt x="63" y="56"/>
                    </a:moveTo>
                    <a:lnTo>
                      <a:pt x="62" y="42"/>
                    </a:lnTo>
                    <a:lnTo>
                      <a:pt x="62" y="31"/>
                    </a:lnTo>
                    <a:lnTo>
                      <a:pt x="61" y="21"/>
                    </a:lnTo>
                    <a:lnTo>
                      <a:pt x="61" y="14"/>
                    </a:lnTo>
                    <a:lnTo>
                      <a:pt x="59" y="7"/>
                    </a:lnTo>
                    <a:lnTo>
                      <a:pt x="58" y="4"/>
                    </a:lnTo>
                    <a:lnTo>
                      <a:pt x="56" y="0"/>
                    </a:lnTo>
                    <a:lnTo>
                      <a:pt x="54" y="0"/>
                    </a:lnTo>
                    <a:lnTo>
                      <a:pt x="9" y="0"/>
                    </a:lnTo>
                    <a:lnTo>
                      <a:pt x="4" y="4"/>
                    </a:lnTo>
                    <a:lnTo>
                      <a:pt x="2" y="14"/>
                    </a:lnTo>
                    <a:lnTo>
                      <a:pt x="0" y="31"/>
                    </a:lnTo>
                    <a:lnTo>
                      <a:pt x="1" y="56"/>
                    </a:lnTo>
                    <a:lnTo>
                      <a:pt x="1" y="69"/>
                    </a:lnTo>
                    <a:lnTo>
                      <a:pt x="1" y="80"/>
                    </a:lnTo>
                    <a:lnTo>
                      <a:pt x="1" y="89"/>
                    </a:lnTo>
                    <a:lnTo>
                      <a:pt x="2" y="97"/>
                    </a:lnTo>
                    <a:lnTo>
                      <a:pt x="2" y="102"/>
                    </a:lnTo>
                    <a:lnTo>
                      <a:pt x="4" y="107"/>
                    </a:lnTo>
                    <a:lnTo>
                      <a:pt x="6" y="110"/>
                    </a:lnTo>
                    <a:lnTo>
                      <a:pt x="9" y="111"/>
                    </a:lnTo>
                    <a:lnTo>
                      <a:pt x="54" y="111"/>
                    </a:lnTo>
                    <a:lnTo>
                      <a:pt x="54" y="110"/>
                    </a:lnTo>
                    <a:lnTo>
                      <a:pt x="57" y="107"/>
                    </a:lnTo>
                    <a:lnTo>
                      <a:pt x="58" y="102"/>
                    </a:lnTo>
                    <a:lnTo>
                      <a:pt x="60" y="97"/>
                    </a:lnTo>
                    <a:lnTo>
                      <a:pt x="60" y="89"/>
                    </a:lnTo>
                    <a:lnTo>
                      <a:pt x="61" y="80"/>
                    </a:lnTo>
                    <a:lnTo>
                      <a:pt x="61" y="69"/>
                    </a:lnTo>
                    <a:lnTo>
                      <a:pt x="63" y="56"/>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53" name="Freeform 160"/>
              <p:cNvSpPr>
                <a:spLocks/>
              </p:cNvSpPr>
              <p:nvPr/>
            </p:nvSpPr>
            <p:spPr bwMode="auto">
              <a:xfrm>
                <a:off x="4371" y="1091"/>
                <a:ext cx="25" cy="66"/>
              </a:xfrm>
              <a:custGeom>
                <a:avLst/>
                <a:gdLst>
                  <a:gd name="T0" fmla="*/ 0 w 175"/>
                  <a:gd name="T1" fmla="*/ 0 h 466"/>
                  <a:gd name="T2" fmla="*/ 0 w 175"/>
                  <a:gd name="T3" fmla="*/ 0 h 466"/>
                  <a:gd name="T4" fmla="*/ 0 w 175"/>
                  <a:gd name="T5" fmla="*/ 0 h 466"/>
                  <a:gd name="T6" fmla="*/ 0 w 175"/>
                  <a:gd name="T7" fmla="*/ 0 h 466"/>
                  <a:gd name="T8" fmla="*/ 0 w 175"/>
                  <a:gd name="T9" fmla="*/ 0 h 466"/>
                  <a:gd name="T10" fmla="*/ 0 w 175"/>
                  <a:gd name="T11" fmla="*/ 0 h 466"/>
                  <a:gd name="T12" fmla="*/ 0 w 175"/>
                  <a:gd name="T13" fmla="*/ 0 h 466"/>
                  <a:gd name="T14" fmla="*/ 0 w 175"/>
                  <a:gd name="T15" fmla="*/ 0 h 466"/>
                  <a:gd name="T16" fmla="*/ 0 w 175"/>
                  <a:gd name="T17" fmla="*/ 0 h 466"/>
                  <a:gd name="T18" fmla="*/ 0 w 175"/>
                  <a:gd name="T19" fmla="*/ 0 h 466"/>
                  <a:gd name="T20" fmla="*/ 0 w 175"/>
                  <a:gd name="T21" fmla="*/ 0 h 466"/>
                  <a:gd name="T22" fmla="*/ 0 w 175"/>
                  <a:gd name="T23" fmla="*/ 0 h 466"/>
                  <a:gd name="T24" fmla="*/ 0 w 175"/>
                  <a:gd name="T25" fmla="*/ 0 h 466"/>
                  <a:gd name="T26" fmla="*/ 0 w 175"/>
                  <a:gd name="T27" fmla="*/ 0 h 466"/>
                  <a:gd name="T28" fmla="*/ 0 w 175"/>
                  <a:gd name="T29" fmla="*/ 0 h 466"/>
                  <a:gd name="T30" fmla="*/ 0 w 175"/>
                  <a:gd name="T31" fmla="*/ 0 h 466"/>
                  <a:gd name="T32" fmla="*/ 0 w 175"/>
                  <a:gd name="T33" fmla="*/ 0 h 466"/>
                  <a:gd name="T34" fmla="*/ 0 w 175"/>
                  <a:gd name="T35" fmla="*/ 0 h 466"/>
                  <a:gd name="T36" fmla="*/ 0 w 175"/>
                  <a:gd name="T37" fmla="*/ 0 h 466"/>
                  <a:gd name="T38" fmla="*/ 0 w 175"/>
                  <a:gd name="T39" fmla="*/ 0 h 466"/>
                  <a:gd name="T40" fmla="*/ 0 w 175"/>
                  <a:gd name="T41" fmla="*/ 0 h 466"/>
                  <a:gd name="T42" fmla="*/ 0 w 175"/>
                  <a:gd name="T43" fmla="*/ 0 h 466"/>
                  <a:gd name="T44" fmla="*/ 0 w 175"/>
                  <a:gd name="T45" fmla="*/ 0 h 466"/>
                  <a:gd name="T46" fmla="*/ 0 w 175"/>
                  <a:gd name="T47" fmla="*/ 0 h 466"/>
                  <a:gd name="T48" fmla="*/ 0 w 175"/>
                  <a:gd name="T49" fmla="*/ 0 h 466"/>
                  <a:gd name="T50" fmla="*/ 0 w 175"/>
                  <a:gd name="T51" fmla="*/ 0 h 466"/>
                  <a:gd name="T52" fmla="*/ 0 w 175"/>
                  <a:gd name="T53" fmla="*/ 0 h 466"/>
                  <a:gd name="T54" fmla="*/ 0 w 175"/>
                  <a:gd name="T55" fmla="*/ 0 h 466"/>
                  <a:gd name="T56" fmla="*/ 0 w 175"/>
                  <a:gd name="T57" fmla="*/ 0 h 466"/>
                  <a:gd name="T58" fmla="*/ 0 w 175"/>
                  <a:gd name="T59" fmla="*/ 0 h 466"/>
                  <a:gd name="T60" fmla="*/ 0 w 175"/>
                  <a:gd name="T61" fmla="*/ 0 h 466"/>
                  <a:gd name="T62" fmla="*/ 0 w 175"/>
                  <a:gd name="T63" fmla="*/ 0 h 466"/>
                  <a:gd name="T64" fmla="*/ 0 w 175"/>
                  <a:gd name="T65" fmla="*/ 0 h 466"/>
                  <a:gd name="T66" fmla="*/ 0 w 175"/>
                  <a:gd name="T67" fmla="*/ 0 h 466"/>
                  <a:gd name="T68" fmla="*/ 0 w 175"/>
                  <a:gd name="T69" fmla="*/ 0 h 466"/>
                  <a:gd name="T70" fmla="*/ 0 w 175"/>
                  <a:gd name="T71" fmla="*/ 0 h 466"/>
                  <a:gd name="T72" fmla="*/ 0 w 175"/>
                  <a:gd name="T73" fmla="*/ 0 h 466"/>
                  <a:gd name="T74" fmla="*/ 0 w 175"/>
                  <a:gd name="T75" fmla="*/ 0 h 466"/>
                  <a:gd name="T76" fmla="*/ 0 w 175"/>
                  <a:gd name="T77" fmla="*/ 0 h 466"/>
                  <a:gd name="T78" fmla="*/ 0 w 175"/>
                  <a:gd name="T79" fmla="*/ 0 h 466"/>
                  <a:gd name="T80" fmla="*/ 0 w 175"/>
                  <a:gd name="T81" fmla="*/ 0 h 466"/>
                  <a:gd name="T82" fmla="*/ 0 w 175"/>
                  <a:gd name="T83" fmla="*/ 0 h 466"/>
                  <a:gd name="T84" fmla="*/ 0 w 175"/>
                  <a:gd name="T85" fmla="*/ 0 h 466"/>
                  <a:gd name="T86" fmla="*/ 0 w 175"/>
                  <a:gd name="T87" fmla="*/ 0 h 466"/>
                  <a:gd name="T88" fmla="*/ 0 w 175"/>
                  <a:gd name="T89" fmla="*/ 0 h 466"/>
                  <a:gd name="T90" fmla="*/ 0 w 175"/>
                  <a:gd name="T91" fmla="*/ 0 h 466"/>
                  <a:gd name="T92" fmla="*/ 0 w 175"/>
                  <a:gd name="T93" fmla="*/ 0 h 466"/>
                  <a:gd name="T94" fmla="*/ 0 w 175"/>
                  <a:gd name="T95" fmla="*/ 0 h 466"/>
                  <a:gd name="T96" fmla="*/ 0 w 175"/>
                  <a:gd name="T97" fmla="*/ 0 h 466"/>
                  <a:gd name="T98" fmla="*/ 0 w 175"/>
                  <a:gd name="T99" fmla="*/ 0 h 466"/>
                  <a:gd name="T100" fmla="*/ 0 w 175"/>
                  <a:gd name="T101" fmla="*/ 0 h 466"/>
                  <a:gd name="T102" fmla="*/ 0 w 175"/>
                  <a:gd name="T103" fmla="*/ 0 h 4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5" h="466">
                    <a:moveTo>
                      <a:pt x="30" y="121"/>
                    </a:moveTo>
                    <a:lnTo>
                      <a:pt x="33" y="106"/>
                    </a:lnTo>
                    <a:lnTo>
                      <a:pt x="37" y="101"/>
                    </a:lnTo>
                    <a:lnTo>
                      <a:pt x="44" y="97"/>
                    </a:lnTo>
                    <a:lnTo>
                      <a:pt x="44" y="95"/>
                    </a:lnTo>
                    <a:lnTo>
                      <a:pt x="46" y="94"/>
                    </a:lnTo>
                    <a:lnTo>
                      <a:pt x="48" y="92"/>
                    </a:lnTo>
                    <a:lnTo>
                      <a:pt x="53" y="91"/>
                    </a:lnTo>
                    <a:lnTo>
                      <a:pt x="62" y="85"/>
                    </a:lnTo>
                    <a:lnTo>
                      <a:pt x="68" y="82"/>
                    </a:lnTo>
                    <a:lnTo>
                      <a:pt x="75" y="79"/>
                    </a:lnTo>
                    <a:lnTo>
                      <a:pt x="90" y="70"/>
                    </a:lnTo>
                    <a:lnTo>
                      <a:pt x="108" y="62"/>
                    </a:lnTo>
                    <a:lnTo>
                      <a:pt x="130" y="50"/>
                    </a:lnTo>
                    <a:lnTo>
                      <a:pt x="141" y="44"/>
                    </a:lnTo>
                    <a:lnTo>
                      <a:pt x="155" y="38"/>
                    </a:lnTo>
                    <a:lnTo>
                      <a:pt x="156" y="36"/>
                    </a:lnTo>
                    <a:lnTo>
                      <a:pt x="158" y="32"/>
                    </a:lnTo>
                    <a:lnTo>
                      <a:pt x="158" y="27"/>
                    </a:lnTo>
                    <a:lnTo>
                      <a:pt x="159" y="20"/>
                    </a:lnTo>
                    <a:lnTo>
                      <a:pt x="158" y="12"/>
                    </a:lnTo>
                    <a:lnTo>
                      <a:pt x="157" y="7"/>
                    </a:lnTo>
                    <a:lnTo>
                      <a:pt x="154" y="2"/>
                    </a:lnTo>
                    <a:lnTo>
                      <a:pt x="152" y="0"/>
                    </a:lnTo>
                    <a:lnTo>
                      <a:pt x="20" y="72"/>
                    </a:lnTo>
                    <a:lnTo>
                      <a:pt x="10" y="76"/>
                    </a:lnTo>
                    <a:lnTo>
                      <a:pt x="5" y="83"/>
                    </a:lnTo>
                    <a:lnTo>
                      <a:pt x="1" y="90"/>
                    </a:lnTo>
                    <a:lnTo>
                      <a:pt x="0" y="97"/>
                    </a:lnTo>
                    <a:lnTo>
                      <a:pt x="0" y="288"/>
                    </a:lnTo>
                    <a:lnTo>
                      <a:pt x="0" y="296"/>
                    </a:lnTo>
                    <a:lnTo>
                      <a:pt x="2" y="301"/>
                    </a:lnTo>
                    <a:lnTo>
                      <a:pt x="6" y="306"/>
                    </a:lnTo>
                    <a:lnTo>
                      <a:pt x="11" y="309"/>
                    </a:lnTo>
                    <a:lnTo>
                      <a:pt x="126" y="342"/>
                    </a:lnTo>
                    <a:lnTo>
                      <a:pt x="134" y="344"/>
                    </a:lnTo>
                    <a:lnTo>
                      <a:pt x="139" y="348"/>
                    </a:lnTo>
                    <a:lnTo>
                      <a:pt x="142" y="354"/>
                    </a:lnTo>
                    <a:lnTo>
                      <a:pt x="144" y="362"/>
                    </a:lnTo>
                    <a:lnTo>
                      <a:pt x="144" y="454"/>
                    </a:lnTo>
                    <a:lnTo>
                      <a:pt x="175" y="466"/>
                    </a:lnTo>
                    <a:lnTo>
                      <a:pt x="175" y="345"/>
                    </a:lnTo>
                    <a:lnTo>
                      <a:pt x="173" y="335"/>
                    </a:lnTo>
                    <a:lnTo>
                      <a:pt x="170" y="327"/>
                    </a:lnTo>
                    <a:lnTo>
                      <a:pt x="164" y="320"/>
                    </a:lnTo>
                    <a:lnTo>
                      <a:pt x="156" y="317"/>
                    </a:lnTo>
                    <a:lnTo>
                      <a:pt x="42" y="287"/>
                    </a:lnTo>
                    <a:lnTo>
                      <a:pt x="36" y="283"/>
                    </a:lnTo>
                    <a:lnTo>
                      <a:pt x="32" y="279"/>
                    </a:lnTo>
                    <a:lnTo>
                      <a:pt x="30" y="273"/>
                    </a:lnTo>
                    <a:lnTo>
                      <a:pt x="30" y="265"/>
                    </a:lnTo>
                    <a:lnTo>
                      <a:pt x="30" y="121"/>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54" name="Freeform 161"/>
              <p:cNvSpPr>
                <a:spLocks/>
              </p:cNvSpPr>
              <p:nvPr/>
            </p:nvSpPr>
            <p:spPr bwMode="auto">
              <a:xfrm>
                <a:off x="4389" y="1149"/>
                <a:ext cx="11" cy="21"/>
              </a:xfrm>
              <a:custGeom>
                <a:avLst/>
                <a:gdLst>
                  <a:gd name="T0" fmla="*/ 0 w 80"/>
                  <a:gd name="T1" fmla="*/ 0 h 143"/>
                  <a:gd name="T2" fmla="*/ 0 w 80"/>
                  <a:gd name="T3" fmla="*/ 0 h 143"/>
                  <a:gd name="T4" fmla="*/ 0 w 80"/>
                  <a:gd name="T5" fmla="*/ 0 h 143"/>
                  <a:gd name="T6" fmla="*/ 0 w 80"/>
                  <a:gd name="T7" fmla="*/ 0 h 143"/>
                  <a:gd name="T8" fmla="*/ 0 w 80"/>
                  <a:gd name="T9" fmla="*/ 0 h 143"/>
                  <a:gd name="T10" fmla="*/ 0 w 80"/>
                  <a:gd name="T11" fmla="*/ 0 h 143"/>
                  <a:gd name="T12" fmla="*/ 0 w 80"/>
                  <a:gd name="T13" fmla="*/ 0 h 143"/>
                  <a:gd name="T14" fmla="*/ 0 w 80"/>
                  <a:gd name="T15" fmla="*/ 0 h 143"/>
                  <a:gd name="T16" fmla="*/ 0 w 80"/>
                  <a:gd name="T17" fmla="*/ 0 h 143"/>
                  <a:gd name="T18" fmla="*/ 0 w 80"/>
                  <a:gd name="T19" fmla="*/ 0 h 143"/>
                  <a:gd name="T20" fmla="*/ 0 w 80"/>
                  <a:gd name="T21" fmla="*/ 0 h 143"/>
                  <a:gd name="T22" fmla="*/ 0 w 80"/>
                  <a:gd name="T23" fmla="*/ 0 h 143"/>
                  <a:gd name="T24" fmla="*/ 0 w 80"/>
                  <a:gd name="T25" fmla="*/ 0 h 143"/>
                  <a:gd name="T26" fmla="*/ 0 w 80"/>
                  <a:gd name="T27" fmla="*/ 0 h 143"/>
                  <a:gd name="T28" fmla="*/ 0 w 80"/>
                  <a:gd name="T29" fmla="*/ 0 h 143"/>
                  <a:gd name="T30" fmla="*/ 0 w 80"/>
                  <a:gd name="T31" fmla="*/ 0 h 143"/>
                  <a:gd name="T32" fmla="*/ 0 w 80"/>
                  <a:gd name="T33" fmla="*/ 0 h 143"/>
                  <a:gd name="T34" fmla="*/ 0 w 80"/>
                  <a:gd name="T35" fmla="*/ 0 h 143"/>
                  <a:gd name="T36" fmla="*/ 0 w 80"/>
                  <a:gd name="T37" fmla="*/ 0 h 143"/>
                  <a:gd name="T38" fmla="*/ 0 w 80"/>
                  <a:gd name="T39" fmla="*/ 0 h 143"/>
                  <a:gd name="T40" fmla="*/ 0 w 80"/>
                  <a:gd name="T41" fmla="*/ 0 h 143"/>
                  <a:gd name="T42" fmla="*/ 0 w 80"/>
                  <a:gd name="T43" fmla="*/ 0 h 143"/>
                  <a:gd name="T44" fmla="*/ 0 w 80"/>
                  <a:gd name="T45" fmla="*/ 0 h 143"/>
                  <a:gd name="T46" fmla="*/ 0 w 80"/>
                  <a:gd name="T47" fmla="*/ 0 h 143"/>
                  <a:gd name="T48" fmla="*/ 0 w 80"/>
                  <a:gd name="T49" fmla="*/ 0 h 143"/>
                  <a:gd name="T50" fmla="*/ 0 w 80"/>
                  <a:gd name="T51" fmla="*/ 0 h 143"/>
                  <a:gd name="T52" fmla="*/ 0 w 80"/>
                  <a:gd name="T53" fmla="*/ 0 h 143"/>
                  <a:gd name="T54" fmla="*/ 0 w 80"/>
                  <a:gd name="T55" fmla="*/ 0 h 143"/>
                  <a:gd name="T56" fmla="*/ 0 w 80"/>
                  <a:gd name="T57" fmla="*/ 0 h 143"/>
                  <a:gd name="T58" fmla="*/ 0 w 80"/>
                  <a:gd name="T59" fmla="*/ 0 h 143"/>
                  <a:gd name="T60" fmla="*/ 0 w 80"/>
                  <a:gd name="T61" fmla="*/ 0 h 143"/>
                  <a:gd name="T62" fmla="*/ 0 w 80"/>
                  <a:gd name="T63" fmla="*/ 0 h 143"/>
                  <a:gd name="T64" fmla="*/ 0 w 80"/>
                  <a:gd name="T65" fmla="*/ 0 h 143"/>
                  <a:gd name="T66" fmla="*/ 0 w 80"/>
                  <a:gd name="T67" fmla="*/ 0 h 143"/>
                  <a:gd name="T68" fmla="*/ 0 w 80"/>
                  <a:gd name="T69" fmla="*/ 0 h 143"/>
                  <a:gd name="T70" fmla="*/ 0 w 80"/>
                  <a:gd name="T71" fmla="*/ 0 h 143"/>
                  <a:gd name="T72" fmla="*/ 0 w 80"/>
                  <a:gd name="T73" fmla="*/ 0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0" h="143">
                    <a:moveTo>
                      <a:pt x="80" y="72"/>
                    </a:moveTo>
                    <a:lnTo>
                      <a:pt x="79" y="55"/>
                    </a:lnTo>
                    <a:lnTo>
                      <a:pt x="79" y="40"/>
                    </a:lnTo>
                    <a:lnTo>
                      <a:pt x="77" y="28"/>
                    </a:lnTo>
                    <a:lnTo>
                      <a:pt x="77" y="18"/>
                    </a:lnTo>
                    <a:lnTo>
                      <a:pt x="75" y="10"/>
                    </a:lnTo>
                    <a:lnTo>
                      <a:pt x="74" y="4"/>
                    </a:lnTo>
                    <a:lnTo>
                      <a:pt x="72" y="1"/>
                    </a:lnTo>
                    <a:lnTo>
                      <a:pt x="70" y="0"/>
                    </a:lnTo>
                    <a:lnTo>
                      <a:pt x="12" y="0"/>
                    </a:lnTo>
                    <a:lnTo>
                      <a:pt x="8" y="1"/>
                    </a:lnTo>
                    <a:lnTo>
                      <a:pt x="6" y="4"/>
                    </a:lnTo>
                    <a:lnTo>
                      <a:pt x="3" y="10"/>
                    </a:lnTo>
                    <a:lnTo>
                      <a:pt x="2" y="18"/>
                    </a:lnTo>
                    <a:lnTo>
                      <a:pt x="0" y="28"/>
                    </a:lnTo>
                    <a:lnTo>
                      <a:pt x="0" y="40"/>
                    </a:lnTo>
                    <a:lnTo>
                      <a:pt x="0" y="55"/>
                    </a:lnTo>
                    <a:lnTo>
                      <a:pt x="1" y="72"/>
                    </a:lnTo>
                    <a:lnTo>
                      <a:pt x="1" y="88"/>
                    </a:lnTo>
                    <a:lnTo>
                      <a:pt x="1" y="103"/>
                    </a:lnTo>
                    <a:lnTo>
                      <a:pt x="1" y="115"/>
                    </a:lnTo>
                    <a:lnTo>
                      <a:pt x="3" y="125"/>
                    </a:lnTo>
                    <a:lnTo>
                      <a:pt x="5" y="133"/>
                    </a:lnTo>
                    <a:lnTo>
                      <a:pt x="7" y="139"/>
                    </a:lnTo>
                    <a:lnTo>
                      <a:pt x="9" y="142"/>
                    </a:lnTo>
                    <a:lnTo>
                      <a:pt x="12" y="143"/>
                    </a:lnTo>
                    <a:lnTo>
                      <a:pt x="70" y="143"/>
                    </a:lnTo>
                    <a:lnTo>
                      <a:pt x="70" y="142"/>
                    </a:lnTo>
                    <a:lnTo>
                      <a:pt x="71" y="142"/>
                    </a:lnTo>
                    <a:lnTo>
                      <a:pt x="73" y="139"/>
                    </a:lnTo>
                    <a:lnTo>
                      <a:pt x="73" y="135"/>
                    </a:lnTo>
                    <a:lnTo>
                      <a:pt x="74" y="133"/>
                    </a:lnTo>
                    <a:lnTo>
                      <a:pt x="76" y="125"/>
                    </a:lnTo>
                    <a:lnTo>
                      <a:pt x="76" y="115"/>
                    </a:lnTo>
                    <a:lnTo>
                      <a:pt x="78" y="103"/>
                    </a:lnTo>
                    <a:lnTo>
                      <a:pt x="78" y="88"/>
                    </a:lnTo>
                    <a:lnTo>
                      <a:pt x="80" y="72"/>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grpSp>
        <p:sp>
          <p:nvSpPr>
            <p:cNvPr id="67" name="AutoShape 162"/>
            <p:cNvSpPr>
              <a:spLocks noChangeArrowheads="1"/>
            </p:cNvSpPr>
            <p:nvPr/>
          </p:nvSpPr>
          <p:spPr bwMode="auto">
            <a:xfrm>
              <a:off x="1104" y="3120"/>
              <a:ext cx="1296" cy="624"/>
            </a:xfrm>
            <a:prstGeom prst="cloudCallout">
              <a:avLst>
                <a:gd name="adj1" fmla="val 40431"/>
                <a:gd name="adj2" fmla="val 101602"/>
              </a:avLst>
            </a:prstGeom>
            <a:solidFill>
              <a:srgbClr val="EAEAEA"/>
            </a:solidFill>
            <a:ln w="28575">
              <a:solidFill>
                <a:sysClr val="windowText" lastClr="000000"/>
              </a:solidFill>
              <a:round/>
              <a:headEnd/>
              <a:tailEnd/>
            </a:ln>
            <a:effectLst>
              <a:outerShdw dist="35921" dir="2700000" algn="ctr" rotWithShape="0">
                <a:srgbClr val="808080"/>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ja-JP" sz="2000" b="0" i="0" u="none" strike="noStrike" kern="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endParaRPr>
            </a:p>
          </p:txBody>
        </p:sp>
      </p:grpSp>
      <p:pic>
        <p:nvPicPr>
          <p:cNvPr id="155" name="Picture 163" descr="OTH_03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80288" y="1033463"/>
            <a:ext cx="16557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Line 24"/>
          <p:cNvSpPr>
            <a:spLocks noChangeShapeType="1"/>
          </p:cNvSpPr>
          <p:nvPr/>
        </p:nvSpPr>
        <p:spPr bwMode="auto">
          <a:xfrm>
            <a:off x="4500563" y="3286125"/>
            <a:ext cx="576262" cy="0"/>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57" name="Line 30"/>
          <p:cNvSpPr>
            <a:spLocks noChangeShapeType="1"/>
          </p:cNvSpPr>
          <p:nvPr/>
        </p:nvSpPr>
        <p:spPr bwMode="auto">
          <a:xfrm flipV="1">
            <a:off x="2771775" y="3286125"/>
            <a:ext cx="360363" cy="0"/>
          </a:xfrm>
          <a:prstGeom prst="line">
            <a:avLst/>
          </a:prstGeom>
          <a:noFill/>
          <a:ln w="571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58" name="Line 39"/>
          <p:cNvSpPr>
            <a:spLocks noChangeShapeType="1"/>
          </p:cNvSpPr>
          <p:nvPr/>
        </p:nvSpPr>
        <p:spPr bwMode="auto">
          <a:xfrm>
            <a:off x="4643438" y="2565400"/>
            <a:ext cx="2376487" cy="0"/>
          </a:xfrm>
          <a:prstGeom prst="line">
            <a:avLst/>
          </a:prstGeom>
          <a:noFill/>
          <a:ln w="571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59" name="Line 48"/>
          <p:cNvSpPr>
            <a:spLocks noChangeShapeType="1"/>
          </p:cNvSpPr>
          <p:nvPr/>
        </p:nvSpPr>
        <p:spPr bwMode="auto">
          <a:xfrm>
            <a:off x="2124075" y="1485900"/>
            <a:ext cx="5040313" cy="0"/>
          </a:xfrm>
          <a:prstGeom prst="line">
            <a:avLst/>
          </a:prstGeom>
          <a:noFill/>
          <a:ln w="571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61" name="テキスト ボックス 160"/>
          <p:cNvSpPr txBox="1"/>
          <p:nvPr/>
        </p:nvSpPr>
        <p:spPr>
          <a:xfrm>
            <a:off x="3609" y="6093296"/>
            <a:ext cx="8529204" cy="707886"/>
          </a:xfrm>
          <a:prstGeom prst="rect">
            <a:avLst/>
          </a:prstGeom>
          <a:noFill/>
        </p:spPr>
        <p:txBody>
          <a:bodyPr wrap="square" rtlCol="0">
            <a:spAutoFit/>
          </a:bodyPr>
          <a:lstStyle/>
          <a:p>
            <a:pPr algn="r"/>
            <a:r>
              <a:rPr kumimoji="1" lang="en-US" altLang="ja-JP" sz="2000" b="1" dirty="0" smtClean="0"/>
              <a:t>1</a:t>
            </a:r>
            <a:r>
              <a:rPr kumimoji="1" lang="ja-JP" altLang="en-US" sz="2000" b="1" dirty="0" smtClean="0"/>
              <a:t>日あたり</a:t>
            </a:r>
            <a:r>
              <a:rPr lang="ja-JP" altLang="en-US" sz="2000" b="1" dirty="0" smtClean="0"/>
              <a:t>、</a:t>
            </a:r>
            <a:r>
              <a:rPr kumimoji="1" lang="ja-JP" altLang="en-US" sz="2000" b="1" dirty="0" smtClean="0"/>
              <a:t>呼吸：</a:t>
            </a:r>
            <a:r>
              <a:rPr kumimoji="1" lang="en-US" altLang="ja-JP" sz="2000" b="1" dirty="0" smtClean="0"/>
              <a:t>15m3</a:t>
            </a:r>
            <a:r>
              <a:rPr kumimoji="1" lang="ja-JP" altLang="en-US" sz="2000" b="1" dirty="0" smtClean="0"/>
              <a:t>　飲料水：</a:t>
            </a:r>
            <a:r>
              <a:rPr kumimoji="1" lang="en-US" altLang="ja-JP" sz="2000" b="1" dirty="0" smtClean="0"/>
              <a:t>2L</a:t>
            </a:r>
            <a:r>
              <a:rPr kumimoji="1" lang="ja-JP" altLang="en-US" sz="2000" b="1" dirty="0" smtClean="0"/>
              <a:t>　土壌：</a:t>
            </a:r>
            <a:r>
              <a:rPr kumimoji="1" lang="en-US" altLang="ja-JP" sz="2000" b="1" dirty="0" smtClean="0"/>
              <a:t>0.15g</a:t>
            </a:r>
            <a:r>
              <a:rPr kumimoji="1" lang="ja-JP" altLang="en-US" sz="2000" b="1" dirty="0" smtClean="0"/>
              <a:t>　食事：</a:t>
            </a:r>
            <a:r>
              <a:rPr kumimoji="1" lang="en-US" altLang="ja-JP" sz="2000" b="1" dirty="0" smtClean="0"/>
              <a:t>2kg</a:t>
            </a:r>
            <a:r>
              <a:rPr kumimoji="1" lang="ja-JP" altLang="en-US" sz="2000" b="1" dirty="0" smtClean="0"/>
              <a:t>　体重：</a:t>
            </a:r>
            <a:r>
              <a:rPr kumimoji="1" lang="en-US" altLang="ja-JP" sz="2000" b="1" dirty="0" smtClean="0"/>
              <a:t>50kg</a:t>
            </a:r>
            <a:r>
              <a:rPr kumimoji="1" lang="ja-JP" altLang="en-US" sz="2000" b="1" dirty="0" smtClean="0"/>
              <a:t>　</a:t>
            </a:r>
          </a:p>
          <a:p>
            <a:pPr algn="r"/>
            <a:r>
              <a:rPr kumimoji="1" lang="ja-JP" altLang="en-US" sz="2000" b="1" dirty="0" smtClean="0"/>
              <a:t>　（環境省暴露評価委員会）</a:t>
            </a:r>
            <a:endParaRPr kumimoji="1" lang="ja-JP" altLang="en-US" sz="2000" b="1" dirty="0"/>
          </a:p>
        </p:txBody>
      </p:sp>
    </p:spTree>
    <p:extLst>
      <p:ext uri="{BB962C8B-B14F-4D97-AF65-F5344CB8AC3E}">
        <p14:creationId xmlns:p14="http://schemas.microsoft.com/office/powerpoint/2010/main" val="2193112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title"/>
          </p:nvPr>
        </p:nvSpPr>
        <p:spPr>
          <a:xfrm>
            <a:off x="457200" y="152400"/>
            <a:ext cx="8382000" cy="609600"/>
          </a:xfrm>
        </p:spPr>
        <p:txBody>
          <a:bodyPr>
            <a:normAutofit fontScale="90000"/>
          </a:bodyPr>
          <a:lstStyle/>
          <a:p>
            <a:r>
              <a:rPr lang="ja-JP" altLang="en-US" sz="3600" b="1" dirty="0"/>
              <a:t>化学物質の環境リスク評価手順</a:t>
            </a:r>
          </a:p>
        </p:txBody>
      </p:sp>
      <p:sp>
        <p:nvSpPr>
          <p:cNvPr id="1164291" name="Rectangle 3"/>
          <p:cNvSpPr>
            <a:spLocks noChangeArrowheads="1"/>
          </p:cNvSpPr>
          <p:nvPr/>
        </p:nvSpPr>
        <p:spPr bwMode="auto">
          <a:xfrm flipV="1">
            <a:off x="304800" y="762000"/>
            <a:ext cx="8534400" cy="76200"/>
          </a:xfrm>
          <a:prstGeom prst="rect">
            <a:avLst/>
          </a:prstGeom>
          <a:gradFill rotWithShape="0">
            <a:gsLst>
              <a:gs pos="0">
                <a:srgbClr val="0000FF">
                  <a:gamma/>
                  <a:tint val="0"/>
                  <a:invGamma/>
                </a:srgbClr>
              </a:gs>
              <a:gs pos="100000">
                <a:srgbClr val="0000FF"/>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w="28575">
                <a:solidFill>
                  <a:schemeClr val="tx1"/>
                </a:solidFill>
                <a:miter lim="800000"/>
                <a:headEnd/>
                <a:tailEnd/>
              </a14:hiddenLine>
            </a:ext>
          </a:extLst>
        </p:spPr>
        <p:txBody>
          <a:bodyPr anchor="ctr">
            <a:spAutoFit/>
          </a:bodyPr>
          <a:lstStyle/>
          <a:p>
            <a:endParaRPr lang="ja-JP" altLang="en-US" dirty="0"/>
          </a:p>
        </p:txBody>
      </p:sp>
      <p:sp>
        <p:nvSpPr>
          <p:cNvPr id="1164292" name="Text Box 4"/>
          <p:cNvSpPr txBox="1">
            <a:spLocks noChangeArrowheads="1"/>
          </p:cNvSpPr>
          <p:nvPr/>
        </p:nvSpPr>
        <p:spPr bwMode="auto">
          <a:xfrm>
            <a:off x="250825" y="1094677"/>
            <a:ext cx="93662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b="1" dirty="0">
                <a:latin typeface="Arial" panose="020B0604020202020204" pitchFamily="34" charset="0"/>
              </a:rPr>
              <a:t>１．</a:t>
            </a:r>
          </a:p>
          <a:p>
            <a:endParaRPr lang="ja-JP" altLang="en-US" sz="1000" b="1" dirty="0">
              <a:latin typeface="Arial" panose="020B0604020202020204" pitchFamily="34" charset="0"/>
            </a:endParaRPr>
          </a:p>
          <a:p>
            <a:r>
              <a:rPr lang="ja-JP" altLang="en-US" sz="2000" b="1" dirty="0">
                <a:latin typeface="Arial" panose="020B0604020202020204" pitchFamily="34" charset="0"/>
              </a:rPr>
              <a:t>２．</a:t>
            </a:r>
          </a:p>
          <a:p>
            <a:endParaRPr lang="ja-JP" altLang="en-US" sz="2000" b="1" dirty="0">
              <a:latin typeface="Arial" panose="020B0604020202020204" pitchFamily="34" charset="0"/>
            </a:endParaRPr>
          </a:p>
          <a:p>
            <a:endParaRPr lang="ja-JP" altLang="en-US" sz="2000" b="1" dirty="0">
              <a:latin typeface="Arial" panose="020B0604020202020204" pitchFamily="34" charset="0"/>
            </a:endParaRPr>
          </a:p>
          <a:p>
            <a:endParaRPr lang="ja-JP" altLang="en-US" sz="2000" b="1" dirty="0">
              <a:latin typeface="Arial" panose="020B0604020202020204" pitchFamily="34" charset="0"/>
            </a:endParaRPr>
          </a:p>
          <a:p>
            <a:endParaRPr lang="ja-JP" altLang="en-US" sz="1000" b="1" dirty="0">
              <a:latin typeface="Arial" panose="020B0604020202020204" pitchFamily="34" charset="0"/>
            </a:endParaRPr>
          </a:p>
          <a:p>
            <a:r>
              <a:rPr lang="ja-JP" altLang="en-US" sz="2000" b="1" dirty="0">
                <a:latin typeface="Arial" panose="020B0604020202020204" pitchFamily="34" charset="0"/>
              </a:rPr>
              <a:t>３．</a:t>
            </a:r>
          </a:p>
          <a:p>
            <a:endParaRPr lang="ja-JP" altLang="en-US" sz="2000" b="1" dirty="0">
              <a:latin typeface="Arial" panose="020B0604020202020204" pitchFamily="34" charset="0"/>
            </a:endParaRPr>
          </a:p>
          <a:p>
            <a:endParaRPr lang="ja-JP" altLang="en-US" sz="2000" b="1" dirty="0">
              <a:latin typeface="Arial" panose="020B0604020202020204" pitchFamily="34" charset="0"/>
            </a:endParaRPr>
          </a:p>
          <a:p>
            <a:endParaRPr lang="ja-JP" altLang="en-US" sz="1000" b="1" dirty="0">
              <a:latin typeface="Arial" panose="020B0604020202020204" pitchFamily="34" charset="0"/>
            </a:endParaRPr>
          </a:p>
          <a:p>
            <a:r>
              <a:rPr lang="ja-JP" altLang="en-US" sz="2000" b="1" dirty="0">
                <a:latin typeface="Arial" panose="020B0604020202020204" pitchFamily="34" charset="0"/>
              </a:rPr>
              <a:t>４．</a:t>
            </a:r>
          </a:p>
        </p:txBody>
      </p:sp>
      <p:sp>
        <p:nvSpPr>
          <p:cNvPr id="1164293" name="Text Box 5"/>
          <p:cNvSpPr txBox="1">
            <a:spLocks noChangeArrowheads="1"/>
          </p:cNvSpPr>
          <p:nvPr/>
        </p:nvSpPr>
        <p:spPr bwMode="auto">
          <a:xfrm>
            <a:off x="755650" y="1100256"/>
            <a:ext cx="817245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b="1" dirty="0"/>
              <a:t>人や生物に有害かどうか、どのような有害性を示すか。</a:t>
            </a:r>
          </a:p>
          <a:p>
            <a:endParaRPr lang="ja-JP" altLang="en-US" sz="1000" b="1" dirty="0"/>
          </a:p>
          <a:p>
            <a:r>
              <a:rPr lang="ja-JP" altLang="en-US" sz="2000" b="1" dirty="0"/>
              <a:t>人や生物がどれだけの量の化学物質に曝露されるとどれだけの影響</a:t>
            </a:r>
            <a:r>
              <a:rPr lang="ja-JP" altLang="en-US" sz="2000" b="1" dirty="0" smtClean="0"/>
              <a:t>を</a:t>
            </a:r>
            <a:endParaRPr lang="en-US" altLang="ja-JP" sz="2000" b="1" dirty="0" smtClean="0"/>
          </a:p>
          <a:p>
            <a:r>
              <a:rPr lang="ja-JP" altLang="en-US" sz="2000" b="1" dirty="0" smtClean="0"/>
              <a:t>受ける</a:t>
            </a:r>
            <a:r>
              <a:rPr lang="ja-JP" altLang="en-US" sz="2000" b="1" dirty="0"/>
              <a:t>のか、その有害性の強さを定量的に明らかにする。</a:t>
            </a:r>
          </a:p>
          <a:p>
            <a:r>
              <a:rPr lang="ja-JP" altLang="en-US" sz="2000" b="1" dirty="0"/>
              <a:t>人と生物それぞれに評価する必要があるが、動物実験の結果</a:t>
            </a:r>
            <a:r>
              <a:rPr lang="ja-JP" altLang="en-US" sz="2000" b="1" dirty="0" smtClean="0"/>
              <a:t>から</a:t>
            </a:r>
            <a:endParaRPr lang="en-US" altLang="ja-JP" sz="2000" b="1" dirty="0" smtClean="0"/>
          </a:p>
          <a:p>
            <a:r>
              <a:rPr lang="ja-JP" altLang="en-US" sz="2000" b="1" dirty="0" smtClean="0"/>
              <a:t>人</a:t>
            </a:r>
            <a:r>
              <a:rPr lang="ja-JP" altLang="en-US" sz="2000" b="1" dirty="0"/>
              <a:t>への影響を評価することが多い。</a:t>
            </a:r>
          </a:p>
          <a:p>
            <a:endParaRPr lang="ja-JP" altLang="en-US" sz="1000" b="1" dirty="0"/>
          </a:p>
          <a:p>
            <a:r>
              <a:rPr lang="ja-JP" altLang="en-US" sz="2000" b="1" dirty="0"/>
              <a:t>人や生物への化学物質の曝露量を明らかにする。</a:t>
            </a:r>
          </a:p>
          <a:p>
            <a:r>
              <a:rPr lang="ja-JP" altLang="en-US" sz="2000" b="1" dirty="0"/>
              <a:t>環境濃度の測定結果に基づいて算定する方法が一般的であるが</a:t>
            </a:r>
            <a:r>
              <a:rPr lang="ja-JP" altLang="en-US" sz="2000" b="1" dirty="0" smtClean="0"/>
              <a:t>、</a:t>
            </a:r>
            <a:endParaRPr lang="en-US" altLang="ja-JP" sz="2000" b="1" dirty="0" smtClean="0"/>
          </a:p>
          <a:p>
            <a:r>
              <a:rPr lang="ja-JP" altLang="en-US" sz="2000" b="1" dirty="0" smtClean="0"/>
              <a:t>数学</a:t>
            </a:r>
            <a:r>
              <a:rPr lang="ja-JP" altLang="en-US" sz="2000" b="1" dirty="0"/>
              <a:t>モデルによる予測に基づいて曝露量を評価することもある。</a:t>
            </a:r>
          </a:p>
          <a:p>
            <a:endParaRPr lang="ja-JP" altLang="en-US" sz="1000" b="1" dirty="0"/>
          </a:p>
          <a:p>
            <a:r>
              <a:rPr lang="ja-JP" altLang="en-US" sz="2000" b="1" dirty="0"/>
              <a:t>有害性の強さと曝露量の２つの評価結果をあわせて、環境リスクを評価。</a:t>
            </a:r>
            <a:r>
              <a:rPr lang="ja-JP" altLang="en-US" sz="2000" dirty="0"/>
              <a:t> </a:t>
            </a:r>
          </a:p>
        </p:txBody>
      </p:sp>
      <p:sp>
        <p:nvSpPr>
          <p:cNvPr id="1164294" name="Text Box 6"/>
          <p:cNvSpPr txBox="1">
            <a:spLocks noChangeArrowheads="1"/>
          </p:cNvSpPr>
          <p:nvPr/>
        </p:nvSpPr>
        <p:spPr bwMode="auto">
          <a:xfrm>
            <a:off x="684213" y="6237288"/>
            <a:ext cx="8353425" cy="5810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ja-JP" altLang="en-US" sz="1600" b="1" dirty="0">
                <a:latin typeface="ＭＳ Ｐゴシック" panose="020B0600070205080204" pitchFamily="50" charset="-128"/>
              </a:rPr>
              <a:t>独立行政法人　国立環境研究所　「化学物質環境リスク研究センター」　の資料を参考に作成</a:t>
            </a:r>
          </a:p>
          <a:p>
            <a:pPr algn="r"/>
            <a:r>
              <a:rPr lang="en-US" altLang="en-US" sz="1600" b="1" dirty="0">
                <a:latin typeface="ＭＳ Ｐゴシック" panose="020B0600070205080204" pitchFamily="50" charset="-128"/>
              </a:rPr>
              <a:t>http://www.nies.go.jp/risk/index.html</a:t>
            </a:r>
            <a:endParaRPr lang="en-US" altLang="ja-JP" sz="1600" b="1" dirty="0">
              <a:latin typeface="ＭＳ Ｐゴシック" panose="020B0600070205080204" pitchFamily="50" charset="-128"/>
            </a:endParaRPr>
          </a:p>
        </p:txBody>
      </p:sp>
      <p:pic>
        <p:nvPicPr>
          <p:cNvPr id="1164295" name="Picture 7" descr="BUS_0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4941888"/>
            <a:ext cx="1177925" cy="1263650"/>
          </a:xfrm>
          <a:prstGeom prst="rect">
            <a:avLst/>
          </a:prstGeom>
          <a:noFill/>
          <a:extLst>
            <a:ext uri="{909E8E84-426E-40DD-AFC4-6F175D3DCCD1}">
              <a14:hiddenFill xmlns:a14="http://schemas.microsoft.com/office/drawing/2010/main">
                <a:solidFill>
                  <a:srgbClr val="FFFFFF"/>
                </a:solidFill>
              </a14:hiddenFill>
            </a:ext>
          </a:extLst>
        </p:spPr>
      </p:pic>
      <p:pic>
        <p:nvPicPr>
          <p:cNvPr id="1164296" name="Picture 8" descr="FAM_0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350" y="5084763"/>
            <a:ext cx="792163" cy="774700"/>
          </a:xfrm>
          <a:prstGeom prst="rect">
            <a:avLst/>
          </a:prstGeom>
          <a:noFill/>
          <a:extLst>
            <a:ext uri="{909E8E84-426E-40DD-AFC4-6F175D3DCCD1}">
              <a14:hiddenFill xmlns:a14="http://schemas.microsoft.com/office/drawing/2010/main">
                <a:solidFill>
                  <a:srgbClr val="FFFFFF"/>
                </a:solidFill>
              </a14:hiddenFill>
            </a:ext>
          </a:extLst>
        </p:spPr>
      </p:pic>
      <p:sp>
        <p:nvSpPr>
          <p:cNvPr id="1164297" name="Text Box 9"/>
          <p:cNvSpPr txBox="1">
            <a:spLocks noChangeArrowheads="1"/>
          </p:cNvSpPr>
          <p:nvPr/>
        </p:nvSpPr>
        <p:spPr bwMode="auto">
          <a:xfrm>
            <a:off x="3059113" y="5876925"/>
            <a:ext cx="3939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b="1" dirty="0">
                <a:solidFill>
                  <a:srgbClr val="3333CC"/>
                </a:solidFill>
              </a:rPr>
              <a:t>食物や飲料水からの摂取量は？</a:t>
            </a:r>
          </a:p>
        </p:txBody>
      </p:sp>
      <p:sp>
        <p:nvSpPr>
          <p:cNvPr id="1164298" name="Text Box 10"/>
          <p:cNvSpPr txBox="1">
            <a:spLocks noChangeArrowheads="1"/>
          </p:cNvSpPr>
          <p:nvPr/>
        </p:nvSpPr>
        <p:spPr bwMode="auto">
          <a:xfrm>
            <a:off x="1006284" y="4571936"/>
            <a:ext cx="244633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b="1" dirty="0">
                <a:solidFill>
                  <a:srgbClr val="3333CC"/>
                </a:solidFill>
              </a:rPr>
              <a:t>動物実験の結果は？</a:t>
            </a:r>
          </a:p>
          <a:p>
            <a:pPr>
              <a:spcBef>
                <a:spcPct val="50000"/>
              </a:spcBef>
            </a:pPr>
            <a:r>
              <a:rPr lang="ja-JP" altLang="en-US" b="1" dirty="0">
                <a:solidFill>
                  <a:srgbClr val="3333CC"/>
                </a:solidFill>
              </a:rPr>
              <a:t>人への安全係数は？</a:t>
            </a:r>
          </a:p>
        </p:txBody>
      </p:sp>
      <p:pic>
        <p:nvPicPr>
          <p:cNvPr id="1164299" name="Picture 11" descr="FAM_0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5950" y="4725988"/>
            <a:ext cx="654050" cy="1223962"/>
          </a:xfrm>
          <a:prstGeom prst="rect">
            <a:avLst/>
          </a:prstGeom>
          <a:noFill/>
          <a:extLst>
            <a:ext uri="{909E8E84-426E-40DD-AFC4-6F175D3DCCD1}">
              <a14:hiddenFill xmlns:a14="http://schemas.microsoft.com/office/drawing/2010/main">
                <a:solidFill>
                  <a:srgbClr val="FFFFFF"/>
                </a:solidFill>
              </a14:hiddenFill>
            </a:ext>
          </a:extLst>
        </p:spPr>
      </p:pic>
      <p:sp>
        <p:nvSpPr>
          <p:cNvPr id="1164300" name="Text Box 12"/>
          <p:cNvSpPr txBox="1">
            <a:spLocks noChangeArrowheads="1"/>
          </p:cNvSpPr>
          <p:nvPr/>
        </p:nvSpPr>
        <p:spPr bwMode="auto">
          <a:xfrm>
            <a:off x="5080000" y="4528204"/>
            <a:ext cx="349329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b="1" dirty="0">
                <a:solidFill>
                  <a:srgbClr val="3333CC"/>
                </a:solidFill>
              </a:rPr>
              <a:t>大気や室内環境中の濃度は？</a:t>
            </a:r>
          </a:p>
          <a:p>
            <a:pPr>
              <a:spcBef>
                <a:spcPct val="50000"/>
              </a:spcBef>
            </a:pPr>
            <a:r>
              <a:rPr lang="ja-JP" altLang="en-US" b="1" dirty="0">
                <a:solidFill>
                  <a:srgbClr val="3333CC"/>
                </a:solidFill>
              </a:rPr>
              <a:t>呼吸による摂取量は？</a:t>
            </a:r>
          </a:p>
        </p:txBody>
      </p:sp>
      <p:pic>
        <p:nvPicPr>
          <p:cNvPr id="1164301" name="Picture 13" descr="FAM_0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1975" y="5013325"/>
            <a:ext cx="782638" cy="112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193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kumimoji="1" lang="ja-JP" altLang="en-US" smtClean="0"/>
              <a:pPr/>
              <a:t>15</a:t>
            </a:fld>
            <a:endParaRPr kumimoji="1" lang="ja-JP" altLang="en-US" dirty="0"/>
          </a:p>
        </p:txBody>
      </p:sp>
      <p:sp>
        <p:nvSpPr>
          <p:cNvPr id="3" name="Rectangle 3"/>
          <p:cNvSpPr>
            <a:spLocks noChangeArrowheads="1"/>
          </p:cNvSpPr>
          <p:nvPr/>
        </p:nvSpPr>
        <p:spPr bwMode="auto">
          <a:xfrm flipV="1">
            <a:off x="304800" y="2819400"/>
            <a:ext cx="8534400" cy="76200"/>
          </a:xfrm>
          <a:prstGeom prst="rect">
            <a:avLst/>
          </a:prstGeom>
          <a:gradFill rotWithShape="0">
            <a:gsLst>
              <a:gs pos="0">
                <a:srgbClr val="FFFFFF"/>
              </a:gs>
              <a:gs pos="100000">
                <a:srgbClr val="0000FF"/>
              </a:gs>
            </a:gsLst>
            <a:lin ang="5400000" scaled="1"/>
          </a:gradFill>
          <a:ln>
            <a:noFill/>
          </a:ln>
          <a:effectLst>
            <a:outerShdw dist="35921" dir="2700000" algn="ctr" rotWithShape="0">
              <a:srgbClr val="808080"/>
            </a:outerShdw>
          </a:effectLst>
          <a:extLst/>
        </p:spPr>
        <p:txBody>
          <a:bodyPr anchor="ctr">
            <a:spAutoFit/>
          </a:bodyPr>
          <a:lstStyle/>
          <a:p>
            <a:pPr algn="ctr" eaLnBrk="0" hangingPunct="0">
              <a:defRPr/>
            </a:pPr>
            <a:endParaRPr lang="ja-JP" altLang="en-US" dirty="0">
              <a:ea typeface="ＭＳ Ｐゴシック" pitchFamily="50" charset="-128"/>
            </a:endParaRPr>
          </a:p>
        </p:txBody>
      </p:sp>
      <p:sp>
        <p:nvSpPr>
          <p:cNvPr id="5" name="Rectangle 3"/>
          <p:cNvSpPr txBox="1">
            <a:spLocks noChangeArrowheads="1"/>
          </p:cNvSpPr>
          <p:nvPr/>
        </p:nvSpPr>
        <p:spPr>
          <a:xfrm>
            <a:off x="228600" y="1676400"/>
            <a:ext cx="86868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j-lt"/>
                <a:ea typeface="+mj-ea"/>
                <a:cs typeface="+mj-cs"/>
              </a:rPr>
              <a:t>化学物質のリスクコミュニケーション</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9"/>
          <p:cNvSpPr>
            <a:spLocks noChangeArrowheads="1"/>
          </p:cNvSpPr>
          <p:nvPr/>
        </p:nvSpPr>
        <p:spPr bwMode="auto">
          <a:xfrm>
            <a:off x="1547813" y="3716338"/>
            <a:ext cx="4032250" cy="2665412"/>
          </a:xfrm>
          <a:prstGeom prst="ellipse">
            <a:avLst/>
          </a:prstGeom>
          <a:noFill/>
          <a:ln w="57150" cmpd="thickThin">
            <a:solidFill>
              <a:srgbClr val="0000FF"/>
            </a:solidFill>
            <a:round/>
            <a:headEnd/>
            <a:tailEnd/>
          </a:ln>
        </p:spPr>
        <p:txBody>
          <a:bodyPr wrap="none" anchor="ctr"/>
          <a:lstStyle/>
          <a:p>
            <a:pPr algn="ctr" eaLnBrk="0" hangingPunct="0"/>
            <a:endParaRPr lang="ja-JP" altLang="en-US" dirty="0"/>
          </a:p>
        </p:txBody>
      </p:sp>
      <p:sp>
        <p:nvSpPr>
          <p:cNvPr id="6" name="Rectangle 5"/>
          <p:cNvSpPr>
            <a:spLocks noChangeArrowheads="1"/>
          </p:cNvSpPr>
          <p:nvPr/>
        </p:nvSpPr>
        <p:spPr bwMode="auto">
          <a:xfrm>
            <a:off x="457200" y="1600200"/>
            <a:ext cx="8458200" cy="519113"/>
          </a:xfrm>
          <a:prstGeom prst="rect">
            <a:avLst/>
          </a:prstGeom>
          <a:noFill/>
          <a:ln w="9525">
            <a:noFill/>
            <a:miter lim="800000"/>
            <a:headEnd/>
            <a:tailEnd/>
          </a:ln>
        </p:spPr>
        <p:txBody>
          <a:bodyPr>
            <a:spAutoFit/>
          </a:bodyPr>
          <a:lstStyle/>
          <a:p>
            <a:pPr>
              <a:spcBef>
                <a:spcPct val="50000"/>
              </a:spcBef>
            </a:pPr>
            <a:endParaRPr kumimoji="1" lang="ja-JP" altLang="ja-JP" sz="2800" dirty="0">
              <a:latin typeface="Times New Roman" pitchFamily="18" charset="0"/>
            </a:endParaRPr>
          </a:p>
        </p:txBody>
      </p:sp>
      <p:sp>
        <p:nvSpPr>
          <p:cNvPr id="7" name="Text Box 18"/>
          <p:cNvSpPr txBox="1">
            <a:spLocks noChangeArrowheads="1"/>
          </p:cNvSpPr>
          <p:nvPr/>
        </p:nvSpPr>
        <p:spPr bwMode="auto">
          <a:xfrm>
            <a:off x="152400" y="990600"/>
            <a:ext cx="7010400" cy="2667000"/>
          </a:xfrm>
          <a:prstGeom prst="rect">
            <a:avLst/>
          </a:prstGeom>
          <a:noFill/>
          <a:ln w="9525">
            <a:noFill/>
            <a:miter lim="800000"/>
            <a:headEnd/>
            <a:tailEnd/>
          </a:ln>
        </p:spPr>
        <p:txBody>
          <a:bodyPr anchor="ctr"/>
          <a:lstStyle/>
          <a:p>
            <a:r>
              <a:rPr kumimoji="1" lang="en-US" altLang="ja-JP" sz="2400" b="1" dirty="0">
                <a:latin typeface="Times New Roman" pitchFamily="18" charset="0"/>
              </a:rPr>
              <a:t>◎</a:t>
            </a:r>
            <a:r>
              <a:rPr kumimoji="1" lang="ja-JP" altLang="en-US" sz="2400" b="1" dirty="0">
                <a:latin typeface="Times New Roman" pitchFamily="18" charset="0"/>
              </a:rPr>
              <a:t>市民・事業者・行政による化学物質情報の共有化</a:t>
            </a:r>
          </a:p>
          <a:p>
            <a:endParaRPr kumimoji="1" lang="ja-JP" altLang="en-US" sz="1200" b="1" dirty="0">
              <a:latin typeface="Times New Roman" pitchFamily="18" charset="0"/>
            </a:endParaRPr>
          </a:p>
          <a:p>
            <a:r>
              <a:rPr kumimoji="1" lang="ja-JP" altLang="en-US" sz="2400" b="1" dirty="0">
                <a:latin typeface="Times New Roman" pitchFamily="18" charset="0"/>
              </a:rPr>
              <a:t>◎対等な立場での情報・意見の相互交換</a:t>
            </a:r>
          </a:p>
          <a:p>
            <a:endParaRPr kumimoji="1" lang="ja-JP" altLang="en-US" sz="1200" b="1" dirty="0">
              <a:latin typeface="Times New Roman" pitchFamily="18" charset="0"/>
            </a:endParaRPr>
          </a:p>
          <a:p>
            <a:r>
              <a:rPr kumimoji="1" lang="ja-JP" altLang="en-US" sz="2400" b="1" dirty="0">
                <a:latin typeface="Times New Roman" pitchFamily="18" charset="0"/>
              </a:rPr>
              <a:t>◎「化学物質の環境リスク」を削減するには</a:t>
            </a:r>
          </a:p>
          <a:p>
            <a:r>
              <a:rPr kumimoji="1" lang="ja-JP" altLang="en-US" sz="2400" b="1" dirty="0">
                <a:latin typeface="Times New Roman" pitchFamily="18" charset="0"/>
              </a:rPr>
              <a:t>　　どうすればよいのか？</a:t>
            </a:r>
          </a:p>
          <a:p>
            <a:r>
              <a:rPr kumimoji="1" lang="ja-JP" altLang="en-US" sz="2400" b="1" dirty="0">
                <a:latin typeface="Times New Roman" pitchFamily="18" charset="0"/>
              </a:rPr>
              <a:t>　　共に考え、取り組んでいくこと。</a:t>
            </a:r>
          </a:p>
        </p:txBody>
      </p:sp>
      <p:pic>
        <p:nvPicPr>
          <p:cNvPr id="8" name="Picture 19"/>
          <p:cNvPicPr preferRelativeResize="0">
            <a:picLocks noChangeAspect="1" noChangeArrowheads="1"/>
          </p:cNvPicPr>
          <p:nvPr/>
        </p:nvPicPr>
        <p:blipFill>
          <a:blip r:embed="rId3" cstate="print"/>
          <a:srcRect/>
          <a:stretch>
            <a:fillRect/>
          </a:stretch>
        </p:blipFill>
        <p:spPr bwMode="auto">
          <a:xfrm>
            <a:off x="6300788" y="2708275"/>
            <a:ext cx="2032000" cy="1431925"/>
          </a:xfrm>
          <a:prstGeom prst="rect">
            <a:avLst/>
          </a:prstGeom>
          <a:noFill/>
          <a:ln w="9525">
            <a:noFill/>
            <a:miter lim="800000"/>
            <a:headEnd/>
            <a:tailEnd/>
          </a:ln>
        </p:spPr>
      </p:pic>
      <p:pic>
        <p:nvPicPr>
          <p:cNvPr id="9" name="Picture 20" descr="BUS_021"/>
          <p:cNvPicPr preferRelativeResize="0">
            <a:picLocks noChangeAspect="1" noChangeArrowheads="1"/>
          </p:cNvPicPr>
          <p:nvPr/>
        </p:nvPicPr>
        <p:blipFill>
          <a:blip r:embed="rId4" cstate="print"/>
          <a:srcRect/>
          <a:stretch>
            <a:fillRect/>
          </a:stretch>
        </p:blipFill>
        <p:spPr bwMode="auto">
          <a:xfrm>
            <a:off x="611188" y="3573463"/>
            <a:ext cx="1584325" cy="1531937"/>
          </a:xfrm>
          <a:prstGeom prst="rect">
            <a:avLst/>
          </a:prstGeom>
          <a:noFill/>
          <a:ln w="9525">
            <a:noFill/>
            <a:miter lim="800000"/>
            <a:headEnd/>
            <a:tailEnd/>
          </a:ln>
        </p:spPr>
      </p:pic>
      <p:grpSp>
        <p:nvGrpSpPr>
          <p:cNvPr id="10" name="Group 21"/>
          <p:cNvGrpSpPr>
            <a:grpSpLocks/>
          </p:cNvGrpSpPr>
          <p:nvPr/>
        </p:nvGrpSpPr>
        <p:grpSpPr bwMode="auto">
          <a:xfrm>
            <a:off x="6300192" y="3806825"/>
            <a:ext cx="2682875" cy="2852738"/>
            <a:chOff x="3696" y="2304"/>
            <a:chExt cx="1872" cy="1872"/>
          </a:xfrm>
        </p:grpSpPr>
        <p:pic>
          <p:nvPicPr>
            <p:cNvPr id="11" name="Picture 22" descr="river"/>
            <p:cNvPicPr preferRelativeResize="0">
              <a:picLocks noChangeAspect="1" noChangeArrowheads="1"/>
            </p:cNvPicPr>
            <p:nvPr/>
          </p:nvPicPr>
          <p:blipFill>
            <a:blip r:embed="rId5" cstate="print"/>
            <a:srcRect/>
            <a:stretch>
              <a:fillRect/>
            </a:stretch>
          </p:blipFill>
          <p:spPr bwMode="auto">
            <a:xfrm>
              <a:off x="4176" y="3336"/>
              <a:ext cx="1327" cy="840"/>
            </a:xfrm>
            <a:prstGeom prst="rect">
              <a:avLst/>
            </a:prstGeom>
            <a:noFill/>
            <a:ln w="9525">
              <a:noFill/>
              <a:miter lim="800000"/>
              <a:headEnd/>
              <a:tailEnd/>
            </a:ln>
          </p:spPr>
        </p:pic>
        <p:graphicFrame>
          <p:nvGraphicFramePr>
            <p:cNvPr id="12" name="Object 117"/>
            <p:cNvGraphicFramePr>
              <a:graphicFrameLocks noChangeAspect="1"/>
            </p:cNvGraphicFramePr>
            <p:nvPr/>
          </p:nvGraphicFramePr>
          <p:xfrm>
            <a:off x="4498" y="3312"/>
            <a:ext cx="541" cy="528"/>
          </p:xfrm>
          <a:graphic>
            <a:graphicData uri="http://schemas.openxmlformats.org/presentationml/2006/ole">
              <mc:AlternateContent xmlns:mc="http://schemas.openxmlformats.org/markup-compatibility/2006">
                <mc:Choice xmlns:v="urn:schemas-microsoft-com:vml" Requires="v">
                  <p:oleObj spid="_x0000_s3106" name="ビットマップ イメージ" r:id="rId6" imgW="885949" imgH="724001" progId="PBrush">
                    <p:embed/>
                  </p:oleObj>
                </mc:Choice>
                <mc:Fallback>
                  <p:oleObj name="ビットマップ イメージ" r:id="rId6" imgW="885949" imgH="724001" progId="PBrush">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8" y="3312"/>
                          <a:ext cx="541"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24"/>
            <p:cNvSpPr>
              <a:spLocks noChangeArrowheads="1"/>
            </p:cNvSpPr>
            <p:nvPr/>
          </p:nvSpPr>
          <p:spPr bwMode="auto">
            <a:xfrm>
              <a:off x="3696" y="3633"/>
              <a:ext cx="789" cy="313"/>
            </a:xfrm>
            <a:prstGeom prst="wedgeRoundRectCallout">
              <a:avLst>
                <a:gd name="adj1" fmla="val 75764"/>
                <a:gd name="adj2" fmla="val -100611"/>
                <a:gd name="adj3" fmla="val 16667"/>
              </a:avLst>
            </a:prstGeom>
            <a:solidFill>
              <a:srgbClr val="CCFFFF"/>
            </a:solidFill>
            <a:ln w="17780">
              <a:solidFill>
                <a:srgbClr val="000000"/>
              </a:solidFill>
              <a:miter lim="800000"/>
              <a:headEnd/>
              <a:tailEnd/>
            </a:ln>
          </p:spPr>
          <p:txBody>
            <a:bodyPr anchor="ctr" anchorCtr="1"/>
            <a:lstStyle/>
            <a:p>
              <a:pPr algn="just"/>
              <a:r>
                <a:rPr kumimoji="1" lang="ja-JP" altLang="en-US" sz="2000" b="1" dirty="0">
                  <a:latin typeface="ＭＳ Ｐゴシック" charset="-128"/>
                </a:rPr>
                <a:t>排水</a:t>
              </a:r>
            </a:p>
          </p:txBody>
        </p:sp>
        <p:grpSp>
          <p:nvGrpSpPr>
            <p:cNvPr id="14" name="Group 25"/>
            <p:cNvGrpSpPr>
              <a:grpSpLocks/>
            </p:cNvGrpSpPr>
            <p:nvPr/>
          </p:nvGrpSpPr>
          <p:grpSpPr bwMode="auto">
            <a:xfrm>
              <a:off x="3696" y="2625"/>
              <a:ext cx="917" cy="824"/>
              <a:chOff x="2304" y="1248"/>
              <a:chExt cx="1419" cy="1179"/>
            </a:xfrm>
          </p:grpSpPr>
          <p:sp>
            <p:nvSpPr>
              <p:cNvPr id="18" name="Rectangle 26"/>
              <p:cNvSpPr>
                <a:spLocks noChangeArrowheads="1"/>
              </p:cNvSpPr>
              <p:nvPr/>
            </p:nvSpPr>
            <p:spPr bwMode="auto">
              <a:xfrm>
                <a:off x="3456" y="2208"/>
                <a:ext cx="267" cy="170"/>
              </a:xfrm>
              <a:prstGeom prst="rect">
                <a:avLst/>
              </a:prstGeom>
              <a:solidFill>
                <a:srgbClr val="969696"/>
              </a:solidFill>
              <a:ln w="38100">
                <a:solidFill>
                  <a:schemeClr val="tx1"/>
                </a:solidFill>
                <a:miter lim="800000"/>
                <a:headEnd/>
                <a:tailEnd/>
              </a:ln>
            </p:spPr>
            <p:txBody>
              <a:bodyPr anchor="ctr"/>
              <a:lstStyle/>
              <a:p>
                <a:pPr algn="ctr" eaLnBrk="0" hangingPunct="0"/>
                <a:endParaRPr lang="ja-JP" altLang="en-US" b="1" dirty="0"/>
              </a:p>
            </p:txBody>
          </p:sp>
          <p:pic>
            <p:nvPicPr>
              <p:cNvPr id="19" name="Picture 27" descr="BUS_141"/>
              <p:cNvPicPr preferRelativeResize="0">
                <a:picLocks noChangeAspect="1" noChangeArrowheads="1"/>
              </p:cNvPicPr>
              <p:nvPr/>
            </p:nvPicPr>
            <p:blipFill>
              <a:blip r:embed="rId8" cstate="print"/>
              <a:srcRect/>
              <a:stretch>
                <a:fillRect/>
              </a:stretch>
            </p:blipFill>
            <p:spPr bwMode="auto">
              <a:xfrm>
                <a:off x="2304" y="1248"/>
                <a:ext cx="1212" cy="1179"/>
              </a:xfrm>
              <a:prstGeom prst="rect">
                <a:avLst/>
              </a:prstGeom>
              <a:noFill/>
              <a:ln w="9525">
                <a:noFill/>
                <a:miter lim="800000"/>
                <a:headEnd/>
                <a:tailEnd/>
              </a:ln>
            </p:spPr>
          </p:pic>
          <p:sp>
            <p:nvSpPr>
              <p:cNvPr id="20" name="Line 28"/>
              <p:cNvSpPr>
                <a:spLocks noChangeShapeType="1"/>
              </p:cNvSpPr>
              <p:nvPr/>
            </p:nvSpPr>
            <p:spPr bwMode="auto">
              <a:xfrm>
                <a:off x="2304" y="2112"/>
                <a:ext cx="0" cy="288"/>
              </a:xfrm>
              <a:prstGeom prst="line">
                <a:avLst/>
              </a:prstGeom>
              <a:noFill/>
              <a:ln w="28575">
                <a:solidFill>
                  <a:schemeClr val="tx1"/>
                </a:solidFill>
                <a:round/>
                <a:headEnd/>
                <a:tailEnd/>
              </a:ln>
            </p:spPr>
            <p:txBody>
              <a:bodyPr anchor="ctr"/>
              <a:lstStyle/>
              <a:p>
                <a:endParaRPr lang="ja-JP" altLang="en-US" b="1" dirty="0"/>
              </a:p>
            </p:txBody>
          </p:sp>
          <p:sp>
            <p:nvSpPr>
              <p:cNvPr id="21" name="Line 29"/>
              <p:cNvSpPr>
                <a:spLocks noChangeShapeType="1"/>
              </p:cNvSpPr>
              <p:nvPr/>
            </p:nvSpPr>
            <p:spPr bwMode="auto">
              <a:xfrm>
                <a:off x="2304" y="2400"/>
                <a:ext cx="1152" cy="0"/>
              </a:xfrm>
              <a:prstGeom prst="line">
                <a:avLst/>
              </a:prstGeom>
              <a:noFill/>
              <a:ln w="28575">
                <a:solidFill>
                  <a:schemeClr val="tx1"/>
                </a:solidFill>
                <a:round/>
                <a:headEnd/>
                <a:tailEnd/>
              </a:ln>
            </p:spPr>
            <p:txBody>
              <a:bodyPr anchor="ctr"/>
              <a:lstStyle/>
              <a:p>
                <a:endParaRPr lang="ja-JP" altLang="en-US" b="1" dirty="0"/>
              </a:p>
            </p:txBody>
          </p:sp>
        </p:grpSp>
        <p:sp>
          <p:nvSpPr>
            <p:cNvPr id="15" name="AutoShape 30"/>
            <p:cNvSpPr>
              <a:spLocks noChangeArrowheads="1"/>
            </p:cNvSpPr>
            <p:nvPr/>
          </p:nvSpPr>
          <p:spPr bwMode="auto">
            <a:xfrm>
              <a:off x="3874" y="2304"/>
              <a:ext cx="1070" cy="412"/>
            </a:xfrm>
            <a:prstGeom prst="cloudCallout">
              <a:avLst>
                <a:gd name="adj1" fmla="val -53819"/>
                <a:gd name="adj2" fmla="val 78009"/>
              </a:avLst>
            </a:prstGeom>
            <a:gradFill rotWithShape="0">
              <a:gsLst>
                <a:gs pos="0">
                  <a:srgbClr val="FFFFFF"/>
                </a:gs>
                <a:gs pos="100000">
                  <a:srgbClr val="A2A2A2"/>
                </a:gs>
              </a:gsLst>
              <a:lin ang="5400000" scaled="1"/>
            </a:gradFill>
            <a:ln w="17780">
              <a:solidFill>
                <a:srgbClr val="000000"/>
              </a:solidFill>
              <a:round/>
              <a:headEnd/>
              <a:tailEnd/>
            </a:ln>
          </p:spPr>
          <p:txBody>
            <a:bodyPr anchor="ctr" anchorCtr="1"/>
            <a:lstStyle/>
            <a:p>
              <a:pPr algn="just"/>
              <a:r>
                <a:rPr kumimoji="1" lang="ja-JP" altLang="en-US" sz="2000" b="1" dirty="0">
                  <a:latin typeface="ＭＳ Ｐゴシック" charset="-128"/>
                </a:rPr>
                <a:t>排ガス</a:t>
              </a:r>
            </a:p>
          </p:txBody>
        </p:sp>
        <p:pic>
          <p:nvPicPr>
            <p:cNvPr id="16" name="Picture 31" descr="FAM_057"/>
            <p:cNvPicPr preferRelativeResize="0">
              <a:picLocks noChangeAspect="1" noChangeArrowheads="1"/>
            </p:cNvPicPr>
            <p:nvPr/>
          </p:nvPicPr>
          <p:blipFill>
            <a:blip r:embed="rId9" cstate="print"/>
            <a:srcRect/>
            <a:stretch>
              <a:fillRect/>
            </a:stretch>
          </p:blipFill>
          <p:spPr bwMode="auto">
            <a:xfrm>
              <a:off x="4855" y="2579"/>
              <a:ext cx="624" cy="492"/>
            </a:xfrm>
            <a:prstGeom prst="rect">
              <a:avLst/>
            </a:prstGeom>
            <a:noFill/>
            <a:ln w="9525">
              <a:noFill/>
              <a:miter lim="800000"/>
              <a:headEnd/>
              <a:tailEnd/>
            </a:ln>
          </p:spPr>
        </p:pic>
        <p:sp>
          <p:nvSpPr>
            <p:cNvPr id="17" name="AutoShape 32"/>
            <p:cNvSpPr>
              <a:spLocks noChangeArrowheads="1"/>
            </p:cNvSpPr>
            <p:nvPr/>
          </p:nvSpPr>
          <p:spPr bwMode="auto">
            <a:xfrm>
              <a:off x="4632" y="2945"/>
              <a:ext cx="936" cy="314"/>
            </a:xfrm>
            <a:prstGeom prst="wedgeRoundRectCallout">
              <a:avLst>
                <a:gd name="adj1" fmla="val -30954"/>
                <a:gd name="adj2" fmla="val 46037"/>
                <a:gd name="adj3" fmla="val 16667"/>
              </a:avLst>
            </a:prstGeom>
            <a:solidFill>
              <a:srgbClr val="FFCC99"/>
            </a:solidFill>
            <a:ln w="17780">
              <a:solidFill>
                <a:srgbClr val="000000"/>
              </a:solidFill>
              <a:miter lim="800000"/>
              <a:headEnd/>
              <a:tailEnd/>
            </a:ln>
          </p:spPr>
          <p:txBody>
            <a:bodyPr anchor="ctr" anchorCtr="1"/>
            <a:lstStyle/>
            <a:p>
              <a:pPr algn="just"/>
              <a:r>
                <a:rPr kumimoji="1" lang="ja-JP" altLang="en-US" sz="2000" b="1" dirty="0">
                  <a:latin typeface="ＭＳ Ｐゴシック" charset="-128"/>
                </a:rPr>
                <a:t>廃棄物</a:t>
              </a:r>
            </a:p>
          </p:txBody>
        </p:sp>
      </p:grpSp>
      <p:pic>
        <p:nvPicPr>
          <p:cNvPr id="22" name="Picture 33" descr="FAM_009"/>
          <p:cNvPicPr preferRelativeResize="0">
            <a:picLocks noChangeAspect="1" noChangeArrowheads="1"/>
          </p:cNvPicPr>
          <p:nvPr/>
        </p:nvPicPr>
        <p:blipFill>
          <a:blip r:embed="rId10" cstate="print"/>
          <a:srcRect/>
          <a:stretch>
            <a:fillRect/>
          </a:stretch>
        </p:blipFill>
        <p:spPr bwMode="auto">
          <a:xfrm>
            <a:off x="1116013" y="5440363"/>
            <a:ext cx="1584325" cy="1417637"/>
          </a:xfrm>
          <a:prstGeom prst="rect">
            <a:avLst/>
          </a:prstGeom>
          <a:noFill/>
          <a:ln w="9525">
            <a:noFill/>
            <a:miter lim="800000"/>
            <a:headEnd/>
            <a:tailEnd/>
          </a:ln>
        </p:spPr>
      </p:pic>
      <p:pic>
        <p:nvPicPr>
          <p:cNvPr id="23" name="Picture 34" descr="BUS_016"/>
          <p:cNvPicPr preferRelativeResize="0">
            <a:picLocks noChangeAspect="1" noChangeArrowheads="1"/>
          </p:cNvPicPr>
          <p:nvPr/>
        </p:nvPicPr>
        <p:blipFill>
          <a:blip r:embed="rId11" cstate="print"/>
          <a:srcRect/>
          <a:stretch>
            <a:fillRect/>
          </a:stretch>
        </p:blipFill>
        <p:spPr bwMode="auto">
          <a:xfrm>
            <a:off x="3779838" y="5746750"/>
            <a:ext cx="2806700" cy="1111250"/>
          </a:xfrm>
          <a:prstGeom prst="rect">
            <a:avLst/>
          </a:prstGeom>
          <a:noFill/>
          <a:ln w="9525">
            <a:noFill/>
            <a:miter lim="800000"/>
            <a:headEnd/>
            <a:tailEnd/>
          </a:ln>
        </p:spPr>
      </p:pic>
      <p:pic>
        <p:nvPicPr>
          <p:cNvPr id="24" name="Picture 35" descr="BUS_017"/>
          <p:cNvPicPr preferRelativeResize="0">
            <a:picLocks noChangeAspect="1" noChangeArrowheads="1"/>
          </p:cNvPicPr>
          <p:nvPr/>
        </p:nvPicPr>
        <p:blipFill>
          <a:blip r:embed="rId12" cstate="print"/>
          <a:srcRect/>
          <a:stretch>
            <a:fillRect/>
          </a:stretch>
        </p:blipFill>
        <p:spPr bwMode="auto">
          <a:xfrm>
            <a:off x="4859338" y="3500438"/>
            <a:ext cx="1331912" cy="1154112"/>
          </a:xfrm>
          <a:prstGeom prst="rect">
            <a:avLst/>
          </a:prstGeom>
          <a:noFill/>
          <a:ln w="9525">
            <a:noFill/>
            <a:miter lim="800000"/>
            <a:headEnd/>
            <a:tailEnd/>
          </a:ln>
        </p:spPr>
      </p:pic>
      <p:sp>
        <p:nvSpPr>
          <p:cNvPr id="25" name="Rectangle 36"/>
          <p:cNvSpPr>
            <a:spLocks noChangeArrowheads="1"/>
          </p:cNvSpPr>
          <p:nvPr/>
        </p:nvSpPr>
        <p:spPr bwMode="auto">
          <a:xfrm>
            <a:off x="1835150" y="4203700"/>
            <a:ext cx="3529013" cy="1817688"/>
          </a:xfrm>
          <a:prstGeom prst="rect">
            <a:avLst/>
          </a:prstGeom>
          <a:noFill/>
          <a:ln w="9525">
            <a:noFill/>
            <a:miter lim="800000"/>
            <a:headEnd/>
            <a:tailEnd/>
          </a:ln>
        </p:spPr>
        <p:txBody>
          <a:bodyPr anchor="ctr"/>
          <a:lstStyle/>
          <a:p>
            <a:pPr algn="ctr"/>
            <a:r>
              <a:rPr kumimoji="1" lang="ja-JP" altLang="en-US" sz="2800" b="1" dirty="0">
                <a:latin typeface="Times New Roman" pitchFamily="18" charset="0"/>
              </a:rPr>
              <a:t>効果的、効率的な、</a:t>
            </a:r>
          </a:p>
          <a:p>
            <a:pPr algn="ctr"/>
            <a:r>
              <a:rPr kumimoji="1" lang="ja-JP" altLang="en-US" sz="2800" b="1" dirty="0">
                <a:latin typeface="Times New Roman" pitchFamily="18" charset="0"/>
              </a:rPr>
              <a:t>環境リスク削減を</a:t>
            </a:r>
          </a:p>
          <a:p>
            <a:pPr algn="ctr"/>
            <a:r>
              <a:rPr kumimoji="1" lang="ja-JP" altLang="en-US" sz="2800" b="1" dirty="0">
                <a:latin typeface="Times New Roman" pitchFamily="18" charset="0"/>
              </a:rPr>
              <a:t>目指して！</a:t>
            </a:r>
            <a:endParaRPr kumimoji="1" lang="ja-JP" altLang="en-US" sz="2800" b="1" u="sng" dirty="0">
              <a:solidFill>
                <a:schemeClr val="bg2"/>
              </a:solidFill>
              <a:latin typeface="Times New Roman" pitchFamily="18" charset="0"/>
            </a:endParaRPr>
          </a:p>
        </p:txBody>
      </p:sp>
      <p:pic>
        <p:nvPicPr>
          <p:cNvPr id="26" name="Picture 38" descr="BUS_022"/>
          <p:cNvPicPr>
            <a:picLocks noChangeAspect="1" noChangeArrowheads="1"/>
          </p:cNvPicPr>
          <p:nvPr/>
        </p:nvPicPr>
        <p:blipFill>
          <a:blip r:embed="rId13" cstate="print"/>
          <a:srcRect/>
          <a:stretch>
            <a:fillRect/>
          </a:stretch>
        </p:blipFill>
        <p:spPr bwMode="auto">
          <a:xfrm>
            <a:off x="179388" y="3933825"/>
            <a:ext cx="1427162" cy="1701800"/>
          </a:xfrm>
          <a:prstGeom prst="rect">
            <a:avLst/>
          </a:prstGeom>
          <a:noFill/>
          <a:ln w="9525">
            <a:noFill/>
            <a:miter lim="800000"/>
            <a:headEnd/>
            <a:tailEnd/>
          </a:ln>
        </p:spPr>
      </p:pic>
      <p:grpSp>
        <p:nvGrpSpPr>
          <p:cNvPr id="27" name="Group 40"/>
          <p:cNvGrpSpPr>
            <a:grpSpLocks/>
          </p:cNvGrpSpPr>
          <p:nvPr/>
        </p:nvGrpSpPr>
        <p:grpSpPr bwMode="auto">
          <a:xfrm>
            <a:off x="7092950" y="1700213"/>
            <a:ext cx="1801813" cy="863600"/>
            <a:chOff x="1104" y="3120"/>
            <a:chExt cx="2352" cy="1056"/>
          </a:xfrm>
        </p:grpSpPr>
        <p:grpSp>
          <p:nvGrpSpPr>
            <p:cNvPr id="28" name="Group 41"/>
            <p:cNvGrpSpPr>
              <a:grpSpLocks/>
            </p:cNvGrpSpPr>
            <p:nvPr/>
          </p:nvGrpSpPr>
          <p:grpSpPr bwMode="auto">
            <a:xfrm flipH="1">
              <a:off x="2208" y="3552"/>
              <a:ext cx="1248" cy="624"/>
              <a:chOff x="4371" y="915"/>
              <a:chExt cx="906" cy="478"/>
            </a:xfrm>
          </p:grpSpPr>
          <p:sp>
            <p:nvSpPr>
              <p:cNvPr id="30" name="Freeform 42"/>
              <p:cNvSpPr>
                <a:spLocks/>
              </p:cNvSpPr>
              <p:nvPr/>
            </p:nvSpPr>
            <p:spPr bwMode="auto">
              <a:xfrm>
                <a:off x="4423" y="1221"/>
                <a:ext cx="853" cy="126"/>
              </a:xfrm>
              <a:custGeom>
                <a:avLst/>
                <a:gdLst>
                  <a:gd name="T0" fmla="*/ 0 w 5973"/>
                  <a:gd name="T1" fmla="*/ 0 h 881"/>
                  <a:gd name="T2" fmla="*/ 0 w 5973"/>
                  <a:gd name="T3" fmla="*/ 0 h 881"/>
                  <a:gd name="T4" fmla="*/ 0 w 5973"/>
                  <a:gd name="T5" fmla="*/ 0 h 881"/>
                  <a:gd name="T6" fmla="*/ 0 w 5973"/>
                  <a:gd name="T7" fmla="*/ 0 h 881"/>
                  <a:gd name="T8" fmla="*/ 0 w 5973"/>
                  <a:gd name="T9" fmla="*/ 0 h 881"/>
                  <a:gd name="T10" fmla="*/ 0 w 5973"/>
                  <a:gd name="T11" fmla="*/ 0 h 881"/>
                  <a:gd name="T12" fmla="*/ 0 w 5973"/>
                  <a:gd name="T13" fmla="*/ 0 h 881"/>
                  <a:gd name="T14" fmla="*/ 0 w 5973"/>
                  <a:gd name="T15" fmla="*/ 0 h 881"/>
                  <a:gd name="T16" fmla="*/ 0 w 5973"/>
                  <a:gd name="T17" fmla="*/ 0 h 881"/>
                  <a:gd name="T18" fmla="*/ 0 w 5973"/>
                  <a:gd name="T19" fmla="*/ 0 h 881"/>
                  <a:gd name="T20" fmla="*/ 0 w 5973"/>
                  <a:gd name="T21" fmla="*/ 0 h 881"/>
                  <a:gd name="T22" fmla="*/ 0 w 5973"/>
                  <a:gd name="T23" fmla="*/ 0 h 881"/>
                  <a:gd name="T24" fmla="*/ 0 w 5973"/>
                  <a:gd name="T25" fmla="*/ 0 h 881"/>
                  <a:gd name="T26" fmla="*/ 0 w 5973"/>
                  <a:gd name="T27" fmla="*/ 0 h 881"/>
                  <a:gd name="T28" fmla="*/ 0 w 5973"/>
                  <a:gd name="T29" fmla="*/ 0 h 881"/>
                  <a:gd name="T30" fmla="*/ 0 w 5973"/>
                  <a:gd name="T31" fmla="*/ 0 h 881"/>
                  <a:gd name="T32" fmla="*/ 0 w 5973"/>
                  <a:gd name="T33" fmla="*/ 0 h 881"/>
                  <a:gd name="T34" fmla="*/ 0 w 5973"/>
                  <a:gd name="T35" fmla="*/ 0 h 881"/>
                  <a:gd name="T36" fmla="*/ 0 w 5973"/>
                  <a:gd name="T37" fmla="*/ 0 h 8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73"/>
                  <a:gd name="T58" fmla="*/ 0 h 881"/>
                  <a:gd name="T59" fmla="*/ 5973 w 5973"/>
                  <a:gd name="T60" fmla="*/ 881 h 8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73" h="881">
                    <a:moveTo>
                      <a:pt x="2981" y="698"/>
                    </a:moveTo>
                    <a:lnTo>
                      <a:pt x="2981" y="508"/>
                    </a:lnTo>
                    <a:lnTo>
                      <a:pt x="3646" y="508"/>
                    </a:lnTo>
                    <a:lnTo>
                      <a:pt x="3646" y="606"/>
                    </a:lnTo>
                    <a:lnTo>
                      <a:pt x="5921" y="606"/>
                    </a:lnTo>
                    <a:lnTo>
                      <a:pt x="5921" y="765"/>
                    </a:lnTo>
                    <a:lnTo>
                      <a:pt x="5973" y="765"/>
                    </a:lnTo>
                    <a:lnTo>
                      <a:pt x="5973" y="385"/>
                    </a:lnTo>
                    <a:lnTo>
                      <a:pt x="5880" y="385"/>
                    </a:lnTo>
                    <a:lnTo>
                      <a:pt x="5880" y="0"/>
                    </a:lnTo>
                    <a:lnTo>
                      <a:pt x="12" y="0"/>
                    </a:lnTo>
                    <a:lnTo>
                      <a:pt x="0" y="790"/>
                    </a:lnTo>
                    <a:lnTo>
                      <a:pt x="88" y="881"/>
                    </a:lnTo>
                    <a:lnTo>
                      <a:pt x="711" y="881"/>
                    </a:lnTo>
                    <a:lnTo>
                      <a:pt x="1365" y="196"/>
                    </a:lnTo>
                    <a:lnTo>
                      <a:pt x="1680" y="526"/>
                    </a:lnTo>
                    <a:lnTo>
                      <a:pt x="1995" y="526"/>
                    </a:lnTo>
                    <a:lnTo>
                      <a:pt x="1995" y="698"/>
                    </a:lnTo>
                    <a:lnTo>
                      <a:pt x="2981" y="698"/>
                    </a:lnTo>
                    <a:close/>
                  </a:path>
                </a:pathLst>
              </a:custGeom>
              <a:solidFill>
                <a:srgbClr val="000000"/>
              </a:solidFill>
              <a:ln w="9525">
                <a:noFill/>
                <a:round/>
                <a:headEnd/>
                <a:tailEnd/>
              </a:ln>
            </p:spPr>
            <p:txBody>
              <a:bodyPr/>
              <a:lstStyle/>
              <a:p>
                <a:endParaRPr lang="ja-JP" altLang="en-US" dirty="0"/>
              </a:p>
            </p:txBody>
          </p:sp>
          <p:sp>
            <p:nvSpPr>
              <p:cNvPr id="31" name="Freeform 43"/>
              <p:cNvSpPr>
                <a:spLocks/>
              </p:cNvSpPr>
              <p:nvPr/>
            </p:nvSpPr>
            <p:spPr bwMode="auto">
              <a:xfrm>
                <a:off x="4385" y="954"/>
                <a:ext cx="301" cy="374"/>
              </a:xfrm>
              <a:custGeom>
                <a:avLst/>
                <a:gdLst>
                  <a:gd name="T0" fmla="*/ 0 w 2103"/>
                  <a:gd name="T1" fmla="*/ 0 h 2616"/>
                  <a:gd name="T2" fmla="*/ 0 w 2103"/>
                  <a:gd name="T3" fmla="*/ 0 h 2616"/>
                  <a:gd name="T4" fmla="*/ 0 w 2103"/>
                  <a:gd name="T5" fmla="*/ 0 h 2616"/>
                  <a:gd name="T6" fmla="*/ 0 w 2103"/>
                  <a:gd name="T7" fmla="*/ 0 h 2616"/>
                  <a:gd name="T8" fmla="*/ 0 w 2103"/>
                  <a:gd name="T9" fmla="*/ 0 h 2616"/>
                  <a:gd name="T10" fmla="*/ 0 w 2103"/>
                  <a:gd name="T11" fmla="*/ 0 h 2616"/>
                  <a:gd name="T12" fmla="*/ 0 w 2103"/>
                  <a:gd name="T13" fmla="*/ 0 h 2616"/>
                  <a:gd name="T14" fmla="*/ 0 w 2103"/>
                  <a:gd name="T15" fmla="*/ 0 h 2616"/>
                  <a:gd name="T16" fmla="*/ 0 w 2103"/>
                  <a:gd name="T17" fmla="*/ 0 h 2616"/>
                  <a:gd name="T18" fmla="*/ 0 w 2103"/>
                  <a:gd name="T19" fmla="*/ 0 h 2616"/>
                  <a:gd name="T20" fmla="*/ 0 w 2103"/>
                  <a:gd name="T21" fmla="*/ 0 h 2616"/>
                  <a:gd name="T22" fmla="*/ 0 w 2103"/>
                  <a:gd name="T23" fmla="*/ 0 h 2616"/>
                  <a:gd name="T24" fmla="*/ 0 w 2103"/>
                  <a:gd name="T25" fmla="*/ 0 h 2616"/>
                  <a:gd name="T26" fmla="*/ 0 w 2103"/>
                  <a:gd name="T27" fmla="*/ 0 h 2616"/>
                  <a:gd name="T28" fmla="*/ 0 w 2103"/>
                  <a:gd name="T29" fmla="*/ 0 h 2616"/>
                  <a:gd name="T30" fmla="*/ 0 w 2103"/>
                  <a:gd name="T31" fmla="*/ 0 h 2616"/>
                  <a:gd name="T32" fmla="*/ 0 w 2103"/>
                  <a:gd name="T33" fmla="*/ 0 h 2616"/>
                  <a:gd name="T34" fmla="*/ 0 w 2103"/>
                  <a:gd name="T35" fmla="*/ 0 h 2616"/>
                  <a:gd name="T36" fmla="*/ 0 w 2103"/>
                  <a:gd name="T37" fmla="*/ 0 h 2616"/>
                  <a:gd name="T38" fmla="*/ 0 w 2103"/>
                  <a:gd name="T39" fmla="*/ 0 h 2616"/>
                  <a:gd name="T40" fmla="*/ 0 w 2103"/>
                  <a:gd name="T41" fmla="*/ 0 h 2616"/>
                  <a:gd name="T42" fmla="*/ 0 w 2103"/>
                  <a:gd name="T43" fmla="*/ 0 h 2616"/>
                  <a:gd name="T44" fmla="*/ 0 w 2103"/>
                  <a:gd name="T45" fmla="*/ 0 h 2616"/>
                  <a:gd name="T46" fmla="*/ 0 w 2103"/>
                  <a:gd name="T47" fmla="*/ 0 h 2616"/>
                  <a:gd name="T48" fmla="*/ 0 w 2103"/>
                  <a:gd name="T49" fmla="*/ 0 h 2616"/>
                  <a:gd name="T50" fmla="*/ 0 w 2103"/>
                  <a:gd name="T51" fmla="*/ 0 h 2616"/>
                  <a:gd name="T52" fmla="*/ 0 w 2103"/>
                  <a:gd name="T53" fmla="*/ 0 h 2616"/>
                  <a:gd name="T54" fmla="*/ 0 w 2103"/>
                  <a:gd name="T55" fmla="*/ 0 h 2616"/>
                  <a:gd name="T56" fmla="*/ 0 w 2103"/>
                  <a:gd name="T57" fmla="*/ 0 h 2616"/>
                  <a:gd name="T58" fmla="*/ 0 w 2103"/>
                  <a:gd name="T59" fmla="*/ 0 h 2616"/>
                  <a:gd name="T60" fmla="*/ 0 w 2103"/>
                  <a:gd name="T61" fmla="*/ 0 h 2616"/>
                  <a:gd name="T62" fmla="*/ 0 w 2103"/>
                  <a:gd name="T63" fmla="*/ 0 h 2616"/>
                  <a:gd name="T64" fmla="*/ 0 w 2103"/>
                  <a:gd name="T65" fmla="*/ 0 h 2616"/>
                  <a:gd name="T66" fmla="*/ 0 w 2103"/>
                  <a:gd name="T67" fmla="*/ 0 h 2616"/>
                  <a:gd name="T68" fmla="*/ 0 w 2103"/>
                  <a:gd name="T69" fmla="*/ 0 h 2616"/>
                  <a:gd name="T70" fmla="*/ 0 w 2103"/>
                  <a:gd name="T71" fmla="*/ 0 h 26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03"/>
                  <a:gd name="T109" fmla="*/ 0 h 2616"/>
                  <a:gd name="T110" fmla="*/ 2103 w 2103"/>
                  <a:gd name="T111" fmla="*/ 2616 h 26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03" h="2616">
                    <a:moveTo>
                      <a:pt x="333" y="662"/>
                    </a:moveTo>
                    <a:lnTo>
                      <a:pt x="116" y="1079"/>
                    </a:lnTo>
                    <a:lnTo>
                      <a:pt x="99" y="1107"/>
                    </a:lnTo>
                    <a:lnTo>
                      <a:pt x="85" y="1133"/>
                    </a:lnTo>
                    <a:lnTo>
                      <a:pt x="72" y="1157"/>
                    </a:lnTo>
                    <a:lnTo>
                      <a:pt x="62" y="1179"/>
                    </a:lnTo>
                    <a:lnTo>
                      <a:pt x="51" y="1198"/>
                    </a:lnTo>
                    <a:lnTo>
                      <a:pt x="42" y="1215"/>
                    </a:lnTo>
                    <a:lnTo>
                      <a:pt x="35" y="1229"/>
                    </a:lnTo>
                    <a:lnTo>
                      <a:pt x="31" y="1242"/>
                    </a:lnTo>
                    <a:lnTo>
                      <a:pt x="22" y="1256"/>
                    </a:lnTo>
                    <a:lnTo>
                      <a:pt x="16" y="1272"/>
                    </a:lnTo>
                    <a:lnTo>
                      <a:pt x="10" y="1285"/>
                    </a:lnTo>
                    <a:lnTo>
                      <a:pt x="7" y="1299"/>
                    </a:lnTo>
                    <a:lnTo>
                      <a:pt x="3" y="1310"/>
                    </a:lnTo>
                    <a:lnTo>
                      <a:pt x="1" y="1322"/>
                    </a:lnTo>
                    <a:lnTo>
                      <a:pt x="0" y="1343"/>
                    </a:lnTo>
                    <a:lnTo>
                      <a:pt x="0" y="2616"/>
                    </a:lnTo>
                    <a:lnTo>
                      <a:pt x="816" y="2616"/>
                    </a:lnTo>
                    <a:lnTo>
                      <a:pt x="833" y="2581"/>
                    </a:lnTo>
                    <a:lnTo>
                      <a:pt x="852" y="2549"/>
                    </a:lnTo>
                    <a:lnTo>
                      <a:pt x="886" y="2486"/>
                    </a:lnTo>
                    <a:lnTo>
                      <a:pt x="919" y="2427"/>
                    </a:lnTo>
                    <a:lnTo>
                      <a:pt x="950" y="2372"/>
                    </a:lnTo>
                    <a:lnTo>
                      <a:pt x="979" y="2319"/>
                    </a:lnTo>
                    <a:lnTo>
                      <a:pt x="1005" y="2271"/>
                    </a:lnTo>
                    <a:lnTo>
                      <a:pt x="1031" y="2225"/>
                    </a:lnTo>
                    <a:lnTo>
                      <a:pt x="1056" y="2184"/>
                    </a:lnTo>
                    <a:lnTo>
                      <a:pt x="1076" y="2144"/>
                    </a:lnTo>
                    <a:lnTo>
                      <a:pt x="1096" y="2110"/>
                    </a:lnTo>
                    <a:lnTo>
                      <a:pt x="1114" y="2077"/>
                    </a:lnTo>
                    <a:lnTo>
                      <a:pt x="1131" y="2049"/>
                    </a:lnTo>
                    <a:lnTo>
                      <a:pt x="1145" y="2024"/>
                    </a:lnTo>
                    <a:lnTo>
                      <a:pt x="1158" y="2002"/>
                    </a:lnTo>
                    <a:lnTo>
                      <a:pt x="1169" y="1984"/>
                    </a:lnTo>
                    <a:lnTo>
                      <a:pt x="1173" y="1976"/>
                    </a:lnTo>
                    <a:lnTo>
                      <a:pt x="1178" y="1971"/>
                    </a:lnTo>
                    <a:lnTo>
                      <a:pt x="1192" y="1951"/>
                    </a:lnTo>
                    <a:lnTo>
                      <a:pt x="1210" y="1937"/>
                    </a:lnTo>
                    <a:lnTo>
                      <a:pt x="1219" y="1932"/>
                    </a:lnTo>
                    <a:lnTo>
                      <a:pt x="1230" y="1929"/>
                    </a:lnTo>
                    <a:lnTo>
                      <a:pt x="1252" y="1927"/>
                    </a:lnTo>
                    <a:lnTo>
                      <a:pt x="2103" y="1927"/>
                    </a:lnTo>
                    <a:lnTo>
                      <a:pt x="2103" y="0"/>
                    </a:lnTo>
                    <a:lnTo>
                      <a:pt x="756" y="0"/>
                    </a:lnTo>
                    <a:lnTo>
                      <a:pt x="741" y="1"/>
                    </a:lnTo>
                    <a:lnTo>
                      <a:pt x="733" y="2"/>
                    </a:lnTo>
                    <a:lnTo>
                      <a:pt x="727" y="5"/>
                    </a:lnTo>
                    <a:lnTo>
                      <a:pt x="712" y="13"/>
                    </a:lnTo>
                    <a:lnTo>
                      <a:pt x="704" y="18"/>
                    </a:lnTo>
                    <a:lnTo>
                      <a:pt x="698" y="24"/>
                    </a:lnTo>
                    <a:lnTo>
                      <a:pt x="689" y="30"/>
                    </a:lnTo>
                    <a:lnTo>
                      <a:pt x="682" y="38"/>
                    </a:lnTo>
                    <a:lnTo>
                      <a:pt x="667" y="56"/>
                    </a:lnTo>
                    <a:lnTo>
                      <a:pt x="652" y="77"/>
                    </a:lnTo>
                    <a:lnTo>
                      <a:pt x="637" y="102"/>
                    </a:lnTo>
                    <a:lnTo>
                      <a:pt x="624" y="121"/>
                    </a:lnTo>
                    <a:lnTo>
                      <a:pt x="611" y="143"/>
                    </a:lnTo>
                    <a:lnTo>
                      <a:pt x="596" y="167"/>
                    </a:lnTo>
                    <a:lnTo>
                      <a:pt x="583" y="193"/>
                    </a:lnTo>
                    <a:lnTo>
                      <a:pt x="565" y="221"/>
                    </a:lnTo>
                    <a:lnTo>
                      <a:pt x="549" y="252"/>
                    </a:lnTo>
                    <a:lnTo>
                      <a:pt x="531" y="284"/>
                    </a:lnTo>
                    <a:lnTo>
                      <a:pt x="514" y="319"/>
                    </a:lnTo>
                    <a:lnTo>
                      <a:pt x="494" y="354"/>
                    </a:lnTo>
                    <a:lnTo>
                      <a:pt x="474" y="392"/>
                    </a:lnTo>
                    <a:lnTo>
                      <a:pt x="451" y="431"/>
                    </a:lnTo>
                    <a:lnTo>
                      <a:pt x="430" y="473"/>
                    </a:lnTo>
                    <a:lnTo>
                      <a:pt x="406" y="517"/>
                    </a:lnTo>
                    <a:lnTo>
                      <a:pt x="383" y="563"/>
                    </a:lnTo>
                    <a:lnTo>
                      <a:pt x="357" y="611"/>
                    </a:lnTo>
                    <a:lnTo>
                      <a:pt x="333" y="662"/>
                    </a:lnTo>
                    <a:close/>
                  </a:path>
                </a:pathLst>
              </a:custGeom>
              <a:solidFill>
                <a:srgbClr val="738CC1"/>
              </a:solidFill>
              <a:ln w="9525">
                <a:noFill/>
                <a:round/>
                <a:headEnd/>
                <a:tailEnd/>
              </a:ln>
            </p:spPr>
            <p:txBody>
              <a:bodyPr/>
              <a:lstStyle/>
              <a:p>
                <a:endParaRPr lang="ja-JP" altLang="en-US" dirty="0"/>
              </a:p>
            </p:txBody>
          </p:sp>
          <p:sp>
            <p:nvSpPr>
              <p:cNvPr id="32" name="Rectangle 44"/>
              <p:cNvSpPr>
                <a:spLocks noChangeArrowheads="1"/>
              </p:cNvSpPr>
              <p:nvPr/>
            </p:nvSpPr>
            <p:spPr bwMode="auto">
              <a:xfrm>
                <a:off x="4693" y="915"/>
                <a:ext cx="584" cy="313"/>
              </a:xfrm>
              <a:prstGeom prst="rect">
                <a:avLst/>
              </a:prstGeom>
              <a:solidFill>
                <a:srgbClr val="E3E3E2"/>
              </a:solidFill>
              <a:ln w="9525">
                <a:noFill/>
                <a:miter lim="800000"/>
                <a:headEnd/>
                <a:tailEnd/>
              </a:ln>
            </p:spPr>
            <p:txBody>
              <a:bodyPr/>
              <a:lstStyle/>
              <a:p>
                <a:pPr algn="ctr" eaLnBrk="0" hangingPunct="0"/>
                <a:endParaRPr lang="ja-JP" altLang="en-US" dirty="0"/>
              </a:p>
            </p:txBody>
          </p:sp>
          <p:sp>
            <p:nvSpPr>
              <p:cNvPr id="33" name="Line 45"/>
              <p:cNvSpPr>
                <a:spLocks noChangeShapeType="1"/>
              </p:cNvSpPr>
              <p:nvPr/>
            </p:nvSpPr>
            <p:spPr bwMode="auto">
              <a:xfrm flipH="1">
                <a:off x="4694" y="923"/>
                <a:ext cx="582" cy="1"/>
              </a:xfrm>
              <a:prstGeom prst="line">
                <a:avLst/>
              </a:prstGeom>
              <a:noFill/>
              <a:ln w="3175">
                <a:solidFill>
                  <a:srgbClr val="949494"/>
                </a:solidFill>
                <a:round/>
                <a:headEnd/>
                <a:tailEnd/>
              </a:ln>
            </p:spPr>
            <p:txBody>
              <a:bodyPr/>
              <a:lstStyle/>
              <a:p>
                <a:endParaRPr lang="ja-JP" altLang="en-US" dirty="0"/>
              </a:p>
            </p:txBody>
          </p:sp>
          <p:sp>
            <p:nvSpPr>
              <p:cNvPr id="34" name="Line 46"/>
              <p:cNvSpPr>
                <a:spLocks noChangeShapeType="1"/>
              </p:cNvSpPr>
              <p:nvPr/>
            </p:nvSpPr>
            <p:spPr bwMode="auto">
              <a:xfrm flipH="1">
                <a:off x="4695" y="1221"/>
                <a:ext cx="581" cy="1"/>
              </a:xfrm>
              <a:prstGeom prst="line">
                <a:avLst/>
              </a:prstGeom>
              <a:noFill/>
              <a:ln w="3175">
                <a:solidFill>
                  <a:srgbClr val="949494"/>
                </a:solidFill>
                <a:round/>
                <a:headEnd/>
                <a:tailEnd/>
              </a:ln>
            </p:spPr>
            <p:txBody>
              <a:bodyPr/>
              <a:lstStyle/>
              <a:p>
                <a:endParaRPr lang="ja-JP" altLang="en-US" dirty="0"/>
              </a:p>
            </p:txBody>
          </p:sp>
          <p:sp>
            <p:nvSpPr>
              <p:cNvPr id="35" name="Line 47"/>
              <p:cNvSpPr>
                <a:spLocks noChangeShapeType="1"/>
              </p:cNvSpPr>
              <p:nvPr/>
            </p:nvSpPr>
            <p:spPr bwMode="auto">
              <a:xfrm flipV="1">
                <a:off x="4701" y="924"/>
                <a:ext cx="1" cy="296"/>
              </a:xfrm>
              <a:prstGeom prst="line">
                <a:avLst/>
              </a:prstGeom>
              <a:noFill/>
              <a:ln w="3175">
                <a:solidFill>
                  <a:srgbClr val="949494"/>
                </a:solidFill>
                <a:round/>
                <a:headEnd/>
                <a:tailEnd/>
              </a:ln>
            </p:spPr>
            <p:txBody>
              <a:bodyPr/>
              <a:lstStyle/>
              <a:p>
                <a:endParaRPr lang="ja-JP" altLang="en-US" dirty="0"/>
              </a:p>
            </p:txBody>
          </p:sp>
          <p:sp>
            <p:nvSpPr>
              <p:cNvPr id="36" name="Line 48"/>
              <p:cNvSpPr>
                <a:spLocks noChangeShapeType="1"/>
              </p:cNvSpPr>
              <p:nvPr/>
            </p:nvSpPr>
            <p:spPr bwMode="auto">
              <a:xfrm flipV="1">
                <a:off x="5268" y="924"/>
                <a:ext cx="1" cy="296"/>
              </a:xfrm>
              <a:prstGeom prst="line">
                <a:avLst/>
              </a:prstGeom>
              <a:noFill/>
              <a:ln w="3175">
                <a:solidFill>
                  <a:srgbClr val="949494"/>
                </a:solidFill>
                <a:round/>
                <a:headEnd/>
                <a:tailEnd/>
              </a:ln>
            </p:spPr>
            <p:txBody>
              <a:bodyPr/>
              <a:lstStyle/>
              <a:p>
                <a:endParaRPr lang="ja-JP" altLang="en-US" dirty="0"/>
              </a:p>
            </p:txBody>
          </p:sp>
          <p:sp>
            <p:nvSpPr>
              <p:cNvPr id="37" name="Line 49"/>
              <p:cNvSpPr>
                <a:spLocks noChangeShapeType="1"/>
              </p:cNvSpPr>
              <p:nvPr/>
            </p:nvSpPr>
            <p:spPr bwMode="auto">
              <a:xfrm flipH="1">
                <a:off x="4702" y="933"/>
                <a:ext cx="566" cy="1"/>
              </a:xfrm>
              <a:prstGeom prst="line">
                <a:avLst/>
              </a:prstGeom>
              <a:noFill/>
              <a:ln w="1588">
                <a:solidFill>
                  <a:srgbClr val="949494"/>
                </a:solidFill>
                <a:round/>
                <a:headEnd/>
                <a:tailEnd/>
              </a:ln>
            </p:spPr>
            <p:txBody>
              <a:bodyPr/>
              <a:lstStyle/>
              <a:p>
                <a:endParaRPr lang="ja-JP" altLang="en-US" dirty="0"/>
              </a:p>
            </p:txBody>
          </p:sp>
          <p:sp>
            <p:nvSpPr>
              <p:cNvPr id="38" name="Line 50"/>
              <p:cNvSpPr>
                <a:spLocks noChangeShapeType="1"/>
              </p:cNvSpPr>
              <p:nvPr/>
            </p:nvSpPr>
            <p:spPr bwMode="auto">
              <a:xfrm flipH="1">
                <a:off x="4702" y="943"/>
                <a:ext cx="566" cy="1"/>
              </a:xfrm>
              <a:prstGeom prst="line">
                <a:avLst/>
              </a:prstGeom>
              <a:noFill/>
              <a:ln w="1588">
                <a:solidFill>
                  <a:srgbClr val="949494"/>
                </a:solidFill>
                <a:round/>
                <a:headEnd/>
                <a:tailEnd/>
              </a:ln>
            </p:spPr>
            <p:txBody>
              <a:bodyPr/>
              <a:lstStyle/>
              <a:p>
                <a:endParaRPr lang="ja-JP" altLang="en-US" dirty="0"/>
              </a:p>
            </p:txBody>
          </p:sp>
          <p:sp>
            <p:nvSpPr>
              <p:cNvPr id="39" name="Line 51"/>
              <p:cNvSpPr>
                <a:spLocks noChangeShapeType="1"/>
              </p:cNvSpPr>
              <p:nvPr/>
            </p:nvSpPr>
            <p:spPr bwMode="auto">
              <a:xfrm flipH="1">
                <a:off x="4702" y="952"/>
                <a:ext cx="566" cy="1"/>
              </a:xfrm>
              <a:prstGeom prst="line">
                <a:avLst/>
              </a:prstGeom>
              <a:noFill/>
              <a:ln w="1588">
                <a:solidFill>
                  <a:srgbClr val="949494"/>
                </a:solidFill>
                <a:round/>
                <a:headEnd/>
                <a:tailEnd/>
              </a:ln>
            </p:spPr>
            <p:txBody>
              <a:bodyPr/>
              <a:lstStyle/>
              <a:p>
                <a:endParaRPr lang="ja-JP" altLang="en-US" dirty="0"/>
              </a:p>
            </p:txBody>
          </p:sp>
          <p:sp>
            <p:nvSpPr>
              <p:cNvPr id="40" name="Line 52"/>
              <p:cNvSpPr>
                <a:spLocks noChangeShapeType="1"/>
              </p:cNvSpPr>
              <p:nvPr/>
            </p:nvSpPr>
            <p:spPr bwMode="auto">
              <a:xfrm flipH="1">
                <a:off x="4702" y="962"/>
                <a:ext cx="566" cy="1"/>
              </a:xfrm>
              <a:prstGeom prst="line">
                <a:avLst/>
              </a:prstGeom>
              <a:noFill/>
              <a:ln w="1588">
                <a:solidFill>
                  <a:srgbClr val="949494"/>
                </a:solidFill>
                <a:round/>
                <a:headEnd/>
                <a:tailEnd/>
              </a:ln>
            </p:spPr>
            <p:txBody>
              <a:bodyPr/>
              <a:lstStyle/>
              <a:p>
                <a:endParaRPr lang="ja-JP" altLang="en-US" dirty="0"/>
              </a:p>
            </p:txBody>
          </p:sp>
          <p:sp>
            <p:nvSpPr>
              <p:cNvPr id="41" name="Line 53"/>
              <p:cNvSpPr>
                <a:spLocks noChangeShapeType="1"/>
              </p:cNvSpPr>
              <p:nvPr/>
            </p:nvSpPr>
            <p:spPr bwMode="auto">
              <a:xfrm flipH="1">
                <a:off x="4702" y="971"/>
                <a:ext cx="566" cy="1"/>
              </a:xfrm>
              <a:prstGeom prst="line">
                <a:avLst/>
              </a:prstGeom>
              <a:noFill/>
              <a:ln w="1588">
                <a:solidFill>
                  <a:srgbClr val="949494"/>
                </a:solidFill>
                <a:round/>
                <a:headEnd/>
                <a:tailEnd/>
              </a:ln>
            </p:spPr>
            <p:txBody>
              <a:bodyPr/>
              <a:lstStyle/>
              <a:p>
                <a:endParaRPr lang="ja-JP" altLang="en-US" dirty="0"/>
              </a:p>
            </p:txBody>
          </p:sp>
          <p:sp>
            <p:nvSpPr>
              <p:cNvPr id="42" name="Line 54"/>
              <p:cNvSpPr>
                <a:spLocks noChangeShapeType="1"/>
              </p:cNvSpPr>
              <p:nvPr/>
            </p:nvSpPr>
            <p:spPr bwMode="auto">
              <a:xfrm flipH="1">
                <a:off x="4702" y="981"/>
                <a:ext cx="566" cy="1"/>
              </a:xfrm>
              <a:prstGeom prst="line">
                <a:avLst/>
              </a:prstGeom>
              <a:noFill/>
              <a:ln w="1588">
                <a:solidFill>
                  <a:srgbClr val="949494"/>
                </a:solidFill>
                <a:round/>
                <a:headEnd/>
                <a:tailEnd/>
              </a:ln>
            </p:spPr>
            <p:txBody>
              <a:bodyPr/>
              <a:lstStyle/>
              <a:p>
                <a:endParaRPr lang="ja-JP" altLang="en-US" dirty="0"/>
              </a:p>
            </p:txBody>
          </p:sp>
          <p:sp>
            <p:nvSpPr>
              <p:cNvPr id="43" name="Line 55"/>
              <p:cNvSpPr>
                <a:spLocks noChangeShapeType="1"/>
              </p:cNvSpPr>
              <p:nvPr/>
            </p:nvSpPr>
            <p:spPr bwMode="auto">
              <a:xfrm flipH="1">
                <a:off x="4702" y="990"/>
                <a:ext cx="566" cy="1"/>
              </a:xfrm>
              <a:prstGeom prst="line">
                <a:avLst/>
              </a:prstGeom>
              <a:noFill/>
              <a:ln w="1588">
                <a:solidFill>
                  <a:srgbClr val="949494"/>
                </a:solidFill>
                <a:round/>
                <a:headEnd/>
                <a:tailEnd/>
              </a:ln>
            </p:spPr>
            <p:txBody>
              <a:bodyPr/>
              <a:lstStyle/>
              <a:p>
                <a:endParaRPr lang="ja-JP" altLang="en-US" dirty="0"/>
              </a:p>
            </p:txBody>
          </p:sp>
          <p:sp>
            <p:nvSpPr>
              <p:cNvPr id="44" name="Line 56"/>
              <p:cNvSpPr>
                <a:spLocks noChangeShapeType="1"/>
              </p:cNvSpPr>
              <p:nvPr/>
            </p:nvSpPr>
            <p:spPr bwMode="auto">
              <a:xfrm flipH="1">
                <a:off x="4702" y="1000"/>
                <a:ext cx="566" cy="1"/>
              </a:xfrm>
              <a:prstGeom prst="line">
                <a:avLst/>
              </a:prstGeom>
              <a:noFill/>
              <a:ln w="1588">
                <a:solidFill>
                  <a:srgbClr val="949494"/>
                </a:solidFill>
                <a:round/>
                <a:headEnd/>
                <a:tailEnd/>
              </a:ln>
            </p:spPr>
            <p:txBody>
              <a:bodyPr/>
              <a:lstStyle/>
              <a:p>
                <a:endParaRPr lang="ja-JP" altLang="en-US" dirty="0"/>
              </a:p>
            </p:txBody>
          </p:sp>
          <p:sp>
            <p:nvSpPr>
              <p:cNvPr id="45" name="Line 57"/>
              <p:cNvSpPr>
                <a:spLocks noChangeShapeType="1"/>
              </p:cNvSpPr>
              <p:nvPr/>
            </p:nvSpPr>
            <p:spPr bwMode="auto">
              <a:xfrm flipH="1">
                <a:off x="4702" y="1009"/>
                <a:ext cx="566" cy="1"/>
              </a:xfrm>
              <a:prstGeom prst="line">
                <a:avLst/>
              </a:prstGeom>
              <a:noFill/>
              <a:ln w="1588">
                <a:solidFill>
                  <a:srgbClr val="949494"/>
                </a:solidFill>
                <a:round/>
                <a:headEnd/>
                <a:tailEnd/>
              </a:ln>
            </p:spPr>
            <p:txBody>
              <a:bodyPr/>
              <a:lstStyle/>
              <a:p>
                <a:endParaRPr lang="ja-JP" altLang="en-US" dirty="0"/>
              </a:p>
            </p:txBody>
          </p:sp>
          <p:sp>
            <p:nvSpPr>
              <p:cNvPr id="46" name="Line 58"/>
              <p:cNvSpPr>
                <a:spLocks noChangeShapeType="1"/>
              </p:cNvSpPr>
              <p:nvPr/>
            </p:nvSpPr>
            <p:spPr bwMode="auto">
              <a:xfrm flipH="1">
                <a:off x="4702" y="1019"/>
                <a:ext cx="566" cy="1"/>
              </a:xfrm>
              <a:prstGeom prst="line">
                <a:avLst/>
              </a:prstGeom>
              <a:noFill/>
              <a:ln w="1588">
                <a:solidFill>
                  <a:srgbClr val="949494"/>
                </a:solidFill>
                <a:round/>
                <a:headEnd/>
                <a:tailEnd/>
              </a:ln>
            </p:spPr>
            <p:txBody>
              <a:bodyPr/>
              <a:lstStyle/>
              <a:p>
                <a:endParaRPr lang="ja-JP" altLang="en-US" dirty="0"/>
              </a:p>
            </p:txBody>
          </p:sp>
          <p:sp>
            <p:nvSpPr>
              <p:cNvPr id="47" name="Line 59"/>
              <p:cNvSpPr>
                <a:spLocks noChangeShapeType="1"/>
              </p:cNvSpPr>
              <p:nvPr/>
            </p:nvSpPr>
            <p:spPr bwMode="auto">
              <a:xfrm flipH="1">
                <a:off x="4702" y="1028"/>
                <a:ext cx="566" cy="1"/>
              </a:xfrm>
              <a:prstGeom prst="line">
                <a:avLst/>
              </a:prstGeom>
              <a:noFill/>
              <a:ln w="1588">
                <a:solidFill>
                  <a:srgbClr val="949494"/>
                </a:solidFill>
                <a:round/>
                <a:headEnd/>
                <a:tailEnd/>
              </a:ln>
            </p:spPr>
            <p:txBody>
              <a:bodyPr/>
              <a:lstStyle/>
              <a:p>
                <a:endParaRPr lang="ja-JP" altLang="en-US" dirty="0"/>
              </a:p>
            </p:txBody>
          </p:sp>
          <p:sp>
            <p:nvSpPr>
              <p:cNvPr id="48" name="Line 60"/>
              <p:cNvSpPr>
                <a:spLocks noChangeShapeType="1"/>
              </p:cNvSpPr>
              <p:nvPr/>
            </p:nvSpPr>
            <p:spPr bwMode="auto">
              <a:xfrm flipH="1">
                <a:off x="4702" y="1038"/>
                <a:ext cx="566" cy="1"/>
              </a:xfrm>
              <a:prstGeom prst="line">
                <a:avLst/>
              </a:prstGeom>
              <a:noFill/>
              <a:ln w="1588">
                <a:solidFill>
                  <a:srgbClr val="949494"/>
                </a:solidFill>
                <a:round/>
                <a:headEnd/>
                <a:tailEnd/>
              </a:ln>
            </p:spPr>
            <p:txBody>
              <a:bodyPr/>
              <a:lstStyle/>
              <a:p>
                <a:endParaRPr lang="ja-JP" altLang="en-US" dirty="0"/>
              </a:p>
            </p:txBody>
          </p:sp>
          <p:sp>
            <p:nvSpPr>
              <p:cNvPr id="49" name="Line 61"/>
              <p:cNvSpPr>
                <a:spLocks noChangeShapeType="1"/>
              </p:cNvSpPr>
              <p:nvPr/>
            </p:nvSpPr>
            <p:spPr bwMode="auto">
              <a:xfrm flipH="1">
                <a:off x="4702" y="1048"/>
                <a:ext cx="566" cy="1"/>
              </a:xfrm>
              <a:prstGeom prst="line">
                <a:avLst/>
              </a:prstGeom>
              <a:noFill/>
              <a:ln w="1588">
                <a:solidFill>
                  <a:srgbClr val="949494"/>
                </a:solidFill>
                <a:round/>
                <a:headEnd/>
                <a:tailEnd/>
              </a:ln>
            </p:spPr>
            <p:txBody>
              <a:bodyPr/>
              <a:lstStyle/>
              <a:p>
                <a:endParaRPr lang="ja-JP" altLang="en-US" dirty="0"/>
              </a:p>
            </p:txBody>
          </p:sp>
          <p:sp>
            <p:nvSpPr>
              <p:cNvPr id="50" name="Line 62"/>
              <p:cNvSpPr>
                <a:spLocks noChangeShapeType="1"/>
              </p:cNvSpPr>
              <p:nvPr/>
            </p:nvSpPr>
            <p:spPr bwMode="auto">
              <a:xfrm flipH="1">
                <a:off x="4702" y="1057"/>
                <a:ext cx="566" cy="1"/>
              </a:xfrm>
              <a:prstGeom prst="line">
                <a:avLst/>
              </a:prstGeom>
              <a:noFill/>
              <a:ln w="1588">
                <a:solidFill>
                  <a:srgbClr val="949494"/>
                </a:solidFill>
                <a:round/>
                <a:headEnd/>
                <a:tailEnd/>
              </a:ln>
            </p:spPr>
            <p:txBody>
              <a:bodyPr/>
              <a:lstStyle/>
              <a:p>
                <a:endParaRPr lang="ja-JP" altLang="en-US" dirty="0"/>
              </a:p>
            </p:txBody>
          </p:sp>
          <p:sp>
            <p:nvSpPr>
              <p:cNvPr id="51" name="Line 63"/>
              <p:cNvSpPr>
                <a:spLocks noChangeShapeType="1"/>
              </p:cNvSpPr>
              <p:nvPr/>
            </p:nvSpPr>
            <p:spPr bwMode="auto">
              <a:xfrm flipH="1">
                <a:off x="4702" y="1067"/>
                <a:ext cx="566" cy="1"/>
              </a:xfrm>
              <a:prstGeom prst="line">
                <a:avLst/>
              </a:prstGeom>
              <a:noFill/>
              <a:ln w="1588">
                <a:solidFill>
                  <a:srgbClr val="949494"/>
                </a:solidFill>
                <a:round/>
                <a:headEnd/>
                <a:tailEnd/>
              </a:ln>
            </p:spPr>
            <p:txBody>
              <a:bodyPr/>
              <a:lstStyle/>
              <a:p>
                <a:endParaRPr lang="ja-JP" altLang="en-US" dirty="0"/>
              </a:p>
            </p:txBody>
          </p:sp>
          <p:sp>
            <p:nvSpPr>
              <p:cNvPr id="52" name="Line 64"/>
              <p:cNvSpPr>
                <a:spLocks noChangeShapeType="1"/>
              </p:cNvSpPr>
              <p:nvPr/>
            </p:nvSpPr>
            <p:spPr bwMode="auto">
              <a:xfrm flipH="1">
                <a:off x="4702" y="1076"/>
                <a:ext cx="566" cy="1"/>
              </a:xfrm>
              <a:prstGeom prst="line">
                <a:avLst/>
              </a:prstGeom>
              <a:noFill/>
              <a:ln w="1588">
                <a:solidFill>
                  <a:srgbClr val="949494"/>
                </a:solidFill>
                <a:round/>
                <a:headEnd/>
                <a:tailEnd/>
              </a:ln>
            </p:spPr>
            <p:txBody>
              <a:bodyPr/>
              <a:lstStyle/>
              <a:p>
                <a:endParaRPr lang="ja-JP" altLang="en-US" dirty="0"/>
              </a:p>
            </p:txBody>
          </p:sp>
          <p:sp>
            <p:nvSpPr>
              <p:cNvPr id="53" name="Line 65"/>
              <p:cNvSpPr>
                <a:spLocks noChangeShapeType="1"/>
              </p:cNvSpPr>
              <p:nvPr/>
            </p:nvSpPr>
            <p:spPr bwMode="auto">
              <a:xfrm flipH="1">
                <a:off x="4702" y="1086"/>
                <a:ext cx="566" cy="1"/>
              </a:xfrm>
              <a:prstGeom prst="line">
                <a:avLst/>
              </a:prstGeom>
              <a:noFill/>
              <a:ln w="1588">
                <a:solidFill>
                  <a:srgbClr val="949494"/>
                </a:solidFill>
                <a:round/>
                <a:headEnd/>
                <a:tailEnd/>
              </a:ln>
            </p:spPr>
            <p:txBody>
              <a:bodyPr/>
              <a:lstStyle/>
              <a:p>
                <a:endParaRPr lang="ja-JP" altLang="en-US" dirty="0"/>
              </a:p>
            </p:txBody>
          </p:sp>
          <p:sp>
            <p:nvSpPr>
              <p:cNvPr id="54" name="Line 66"/>
              <p:cNvSpPr>
                <a:spLocks noChangeShapeType="1"/>
              </p:cNvSpPr>
              <p:nvPr/>
            </p:nvSpPr>
            <p:spPr bwMode="auto">
              <a:xfrm flipH="1">
                <a:off x="4702" y="1095"/>
                <a:ext cx="566" cy="1"/>
              </a:xfrm>
              <a:prstGeom prst="line">
                <a:avLst/>
              </a:prstGeom>
              <a:noFill/>
              <a:ln w="1588">
                <a:solidFill>
                  <a:srgbClr val="949494"/>
                </a:solidFill>
                <a:round/>
                <a:headEnd/>
                <a:tailEnd/>
              </a:ln>
            </p:spPr>
            <p:txBody>
              <a:bodyPr/>
              <a:lstStyle/>
              <a:p>
                <a:endParaRPr lang="ja-JP" altLang="en-US" dirty="0"/>
              </a:p>
            </p:txBody>
          </p:sp>
          <p:sp>
            <p:nvSpPr>
              <p:cNvPr id="55" name="Line 67"/>
              <p:cNvSpPr>
                <a:spLocks noChangeShapeType="1"/>
              </p:cNvSpPr>
              <p:nvPr/>
            </p:nvSpPr>
            <p:spPr bwMode="auto">
              <a:xfrm flipH="1">
                <a:off x="4702" y="1105"/>
                <a:ext cx="566" cy="1"/>
              </a:xfrm>
              <a:prstGeom prst="line">
                <a:avLst/>
              </a:prstGeom>
              <a:noFill/>
              <a:ln w="1588">
                <a:solidFill>
                  <a:srgbClr val="949494"/>
                </a:solidFill>
                <a:round/>
                <a:headEnd/>
                <a:tailEnd/>
              </a:ln>
            </p:spPr>
            <p:txBody>
              <a:bodyPr/>
              <a:lstStyle/>
              <a:p>
                <a:endParaRPr lang="ja-JP" altLang="en-US" dirty="0"/>
              </a:p>
            </p:txBody>
          </p:sp>
          <p:sp>
            <p:nvSpPr>
              <p:cNvPr id="56" name="Line 68"/>
              <p:cNvSpPr>
                <a:spLocks noChangeShapeType="1"/>
              </p:cNvSpPr>
              <p:nvPr/>
            </p:nvSpPr>
            <p:spPr bwMode="auto">
              <a:xfrm flipH="1">
                <a:off x="4702" y="1114"/>
                <a:ext cx="566" cy="1"/>
              </a:xfrm>
              <a:prstGeom prst="line">
                <a:avLst/>
              </a:prstGeom>
              <a:noFill/>
              <a:ln w="1588">
                <a:solidFill>
                  <a:srgbClr val="949494"/>
                </a:solidFill>
                <a:round/>
                <a:headEnd/>
                <a:tailEnd/>
              </a:ln>
            </p:spPr>
            <p:txBody>
              <a:bodyPr/>
              <a:lstStyle/>
              <a:p>
                <a:endParaRPr lang="ja-JP" altLang="en-US" dirty="0"/>
              </a:p>
            </p:txBody>
          </p:sp>
          <p:sp>
            <p:nvSpPr>
              <p:cNvPr id="57" name="Line 69"/>
              <p:cNvSpPr>
                <a:spLocks noChangeShapeType="1"/>
              </p:cNvSpPr>
              <p:nvPr/>
            </p:nvSpPr>
            <p:spPr bwMode="auto">
              <a:xfrm flipH="1">
                <a:off x="4702" y="1124"/>
                <a:ext cx="566" cy="1"/>
              </a:xfrm>
              <a:prstGeom prst="line">
                <a:avLst/>
              </a:prstGeom>
              <a:noFill/>
              <a:ln w="1588">
                <a:solidFill>
                  <a:srgbClr val="949494"/>
                </a:solidFill>
                <a:round/>
                <a:headEnd/>
                <a:tailEnd/>
              </a:ln>
            </p:spPr>
            <p:txBody>
              <a:bodyPr/>
              <a:lstStyle/>
              <a:p>
                <a:endParaRPr lang="ja-JP" altLang="en-US" dirty="0"/>
              </a:p>
            </p:txBody>
          </p:sp>
          <p:sp>
            <p:nvSpPr>
              <p:cNvPr id="58" name="Line 70"/>
              <p:cNvSpPr>
                <a:spLocks noChangeShapeType="1"/>
              </p:cNvSpPr>
              <p:nvPr/>
            </p:nvSpPr>
            <p:spPr bwMode="auto">
              <a:xfrm flipH="1">
                <a:off x="4702" y="1134"/>
                <a:ext cx="566" cy="1"/>
              </a:xfrm>
              <a:prstGeom prst="line">
                <a:avLst/>
              </a:prstGeom>
              <a:noFill/>
              <a:ln w="1588">
                <a:solidFill>
                  <a:srgbClr val="949494"/>
                </a:solidFill>
                <a:round/>
                <a:headEnd/>
                <a:tailEnd/>
              </a:ln>
            </p:spPr>
            <p:txBody>
              <a:bodyPr/>
              <a:lstStyle/>
              <a:p>
                <a:endParaRPr lang="ja-JP" altLang="en-US" dirty="0"/>
              </a:p>
            </p:txBody>
          </p:sp>
          <p:sp>
            <p:nvSpPr>
              <p:cNvPr id="59" name="Line 71"/>
              <p:cNvSpPr>
                <a:spLocks noChangeShapeType="1"/>
              </p:cNvSpPr>
              <p:nvPr/>
            </p:nvSpPr>
            <p:spPr bwMode="auto">
              <a:xfrm flipH="1">
                <a:off x="4702" y="1143"/>
                <a:ext cx="566" cy="1"/>
              </a:xfrm>
              <a:prstGeom prst="line">
                <a:avLst/>
              </a:prstGeom>
              <a:noFill/>
              <a:ln w="1588">
                <a:solidFill>
                  <a:srgbClr val="949494"/>
                </a:solidFill>
                <a:round/>
                <a:headEnd/>
                <a:tailEnd/>
              </a:ln>
            </p:spPr>
            <p:txBody>
              <a:bodyPr/>
              <a:lstStyle/>
              <a:p>
                <a:endParaRPr lang="ja-JP" altLang="en-US" dirty="0"/>
              </a:p>
            </p:txBody>
          </p:sp>
          <p:sp>
            <p:nvSpPr>
              <p:cNvPr id="60" name="Line 72"/>
              <p:cNvSpPr>
                <a:spLocks noChangeShapeType="1"/>
              </p:cNvSpPr>
              <p:nvPr/>
            </p:nvSpPr>
            <p:spPr bwMode="auto">
              <a:xfrm flipH="1">
                <a:off x="4702" y="1153"/>
                <a:ext cx="566" cy="1"/>
              </a:xfrm>
              <a:prstGeom prst="line">
                <a:avLst/>
              </a:prstGeom>
              <a:noFill/>
              <a:ln w="1588">
                <a:solidFill>
                  <a:srgbClr val="949494"/>
                </a:solidFill>
                <a:round/>
                <a:headEnd/>
                <a:tailEnd/>
              </a:ln>
            </p:spPr>
            <p:txBody>
              <a:bodyPr/>
              <a:lstStyle/>
              <a:p>
                <a:endParaRPr lang="ja-JP" altLang="en-US" dirty="0"/>
              </a:p>
            </p:txBody>
          </p:sp>
          <p:sp>
            <p:nvSpPr>
              <p:cNvPr id="61" name="Line 73"/>
              <p:cNvSpPr>
                <a:spLocks noChangeShapeType="1"/>
              </p:cNvSpPr>
              <p:nvPr/>
            </p:nvSpPr>
            <p:spPr bwMode="auto">
              <a:xfrm flipH="1">
                <a:off x="4702" y="1162"/>
                <a:ext cx="566" cy="1"/>
              </a:xfrm>
              <a:prstGeom prst="line">
                <a:avLst/>
              </a:prstGeom>
              <a:noFill/>
              <a:ln w="1588">
                <a:solidFill>
                  <a:srgbClr val="949494"/>
                </a:solidFill>
                <a:round/>
                <a:headEnd/>
                <a:tailEnd/>
              </a:ln>
            </p:spPr>
            <p:txBody>
              <a:bodyPr/>
              <a:lstStyle/>
              <a:p>
                <a:endParaRPr lang="ja-JP" altLang="en-US" dirty="0"/>
              </a:p>
            </p:txBody>
          </p:sp>
          <p:sp>
            <p:nvSpPr>
              <p:cNvPr id="62" name="Line 74"/>
              <p:cNvSpPr>
                <a:spLocks noChangeShapeType="1"/>
              </p:cNvSpPr>
              <p:nvPr/>
            </p:nvSpPr>
            <p:spPr bwMode="auto">
              <a:xfrm flipH="1">
                <a:off x="4702" y="1172"/>
                <a:ext cx="566" cy="1"/>
              </a:xfrm>
              <a:prstGeom prst="line">
                <a:avLst/>
              </a:prstGeom>
              <a:noFill/>
              <a:ln w="1588">
                <a:solidFill>
                  <a:srgbClr val="949494"/>
                </a:solidFill>
                <a:round/>
                <a:headEnd/>
                <a:tailEnd/>
              </a:ln>
            </p:spPr>
            <p:txBody>
              <a:bodyPr/>
              <a:lstStyle/>
              <a:p>
                <a:endParaRPr lang="ja-JP" altLang="en-US" dirty="0"/>
              </a:p>
            </p:txBody>
          </p:sp>
          <p:sp>
            <p:nvSpPr>
              <p:cNvPr id="63" name="Line 75"/>
              <p:cNvSpPr>
                <a:spLocks noChangeShapeType="1"/>
              </p:cNvSpPr>
              <p:nvPr/>
            </p:nvSpPr>
            <p:spPr bwMode="auto">
              <a:xfrm flipH="1">
                <a:off x="4702" y="1181"/>
                <a:ext cx="566" cy="1"/>
              </a:xfrm>
              <a:prstGeom prst="line">
                <a:avLst/>
              </a:prstGeom>
              <a:noFill/>
              <a:ln w="1588">
                <a:solidFill>
                  <a:srgbClr val="949494"/>
                </a:solidFill>
                <a:round/>
                <a:headEnd/>
                <a:tailEnd/>
              </a:ln>
            </p:spPr>
            <p:txBody>
              <a:bodyPr/>
              <a:lstStyle/>
              <a:p>
                <a:endParaRPr lang="ja-JP" altLang="en-US" dirty="0"/>
              </a:p>
            </p:txBody>
          </p:sp>
          <p:sp>
            <p:nvSpPr>
              <p:cNvPr id="64" name="Line 76"/>
              <p:cNvSpPr>
                <a:spLocks noChangeShapeType="1"/>
              </p:cNvSpPr>
              <p:nvPr/>
            </p:nvSpPr>
            <p:spPr bwMode="auto">
              <a:xfrm flipH="1">
                <a:off x="4702" y="1191"/>
                <a:ext cx="566" cy="1"/>
              </a:xfrm>
              <a:prstGeom prst="line">
                <a:avLst/>
              </a:prstGeom>
              <a:noFill/>
              <a:ln w="1588">
                <a:solidFill>
                  <a:srgbClr val="949494"/>
                </a:solidFill>
                <a:round/>
                <a:headEnd/>
                <a:tailEnd/>
              </a:ln>
            </p:spPr>
            <p:txBody>
              <a:bodyPr/>
              <a:lstStyle/>
              <a:p>
                <a:endParaRPr lang="ja-JP" altLang="en-US" dirty="0"/>
              </a:p>
            </p:txBody>
          </p:sp>
          <p:sp>
            <p:nvSpPr>
              <p:cNvPr id="65" name="Line 77"/>
              <p:cNvSpPr>
                <a:spLocks noChangeShapeType="1"/>
              </p:cNvSpPr>
              <p:nvPr/>
            </p:nvSpPr>
            <p:spPr bwMode="auto">
              <a:xfrm flipH="1">
                <a:off x="4702" y="1200"/>
                <a:ext cx="566" cy="1"/>
              </a:xfrm>
              <a:prstGeom prst="line">
                <a:avLst/>
              </a:prstGeom>
              <a:noFill/>
              <a:ln w="1588">
                <a:solidFill>
                  <a:srgbClr val="949494"/>
                </a:solidFill>
                <a:round/>
                <a:headEnd/>
                <a:tailEnd/>
              </a:ln>
            </p:spPr>
            <p:txBody>
              <a:bodyPr/>
              <a:lstStyle/>
              <a:p>
                <a:endParaRPr lang="ja-JP" altLang="en-US" dirty="0"/>
              </a:p>
            </p:txBody>
          </p:sp>
          <p:sp>
            <p:nvSpPr>
              <p:cNvPr id="66" name="Line 78"/>
              <p:cNvSpPr>
                <a:spLocks noChangeShapeType="1"/>
              </p:cNvSpPr>
              <p:nvPr/>
            </p:nvSpPr>
            <p:spPr bwMode="auto">
              <a:xfrm flipH="1">
                <a:off x="4702" y="1210"/>
                <a:ext cx="566" cy="1"/>
              </a:xfrm>
              <a:prstGeom prst="line">
                <a:avLst/>
              </a:prstGeom>
              <a:noFill/>
              <a:ln w="1588">
                <a:solidFill>
                  <a:srgbClr val="949494"/>
                </a:solidFill>
                <a:round/>
                <a:headEnd/>
                <a:tailEnd/>
              </a:ln>
            </p:spPr>
            <p:txBody>
              <a:bodyPr/>
              <a:lstStyle/>
              <a:p>
                <a:endParaRPr lang="ja-JP" altLang="en-US" dirty="0"/>
              </a:p>
            </p:txBody>
          </p:sp>
          <p:sp>
            <p:nvSpPr>
              <p:cNvPr id="67" name="Freeform 79"/>
              <p:cNvSpPr>
                <a:spLocks/>
              </p:cNvSpPr>
              <p:nvPr/>
            </p:nvSpPr>
            <p:spPr bwMode="auto">
              <a:xfrm>
                <a:off x="4998" y="1229"/>
                <a:ext cx="211" cy="77"/>
              </a:xfrm>
              <a:custGeom>
                <a:avLst/>
                <a:gdLst>
                  <a:gd name="T0" fmla="*/ 0 w 1476"/>
                  <a:gd name="T1" fmla="*/ 0 h 539"/>
                  <a:gd name="T2" fmla="*/ 0 w 1476"/>
                  <a:gd name="T3" fmla="*/ 0 h 539"/>
                  <a:gd name="T4" fmla="*/ 0 w 1476"/>
                  <a:gd name="T5" fmla="*/ 0 h 539"/>
                  <a:gd name="T6" fmla="*/ 0 w 1476"/>
                  <a:gd name="T7" fmla="*/ 0 h 539"/>
                  <a:gd name="T8" fmla="*/ 0 w 1476"/>
                  <a:gd name="T9" fmla="*/ 0 h 539"/>
                  <a:gd name="T10" fmla="*/ 0 w 1476"/>
                  <a:gd name="T11" fmla="*/ 0 h 539"/>
                  <a:gd name="T12" fmla="*/ 0 w 1476"/>
                  <a:gd name="T13" fmla="*/ 0 h 539"/>
                  <a:gd name="T14" fmla="*/ 0 w 1476"/>
                  <a:gd name="T15" fmla="*/ 0 h 539"/>
                  <a:gd name="T16" fmla="*/ 0 w 1476"/>
                  <a:gd name="T17" fmla="*/ 0 h 539"/>
                  <a:gd name="T18" fmla="*/ 0 w 1476"/>
                  <a:gd name="T19" fmla="*/ 0 h 539"/>
                  <a:gd name="T20" fmla="*/ 0 w 1476"/>
                  <a:gd name="T21" fmla="*/ 0 h 539"/>
                  <a:gd name="T22" fmla="*/ 0 w 1476"/>
                  <a:gd name="T23" fmla="*/ 0 h 539"/>
                  <a:gd name="T24" fmla="*/ 0 w 1476"/>
                  <a:gd name="T25" fmla="*/ 0 h 539"/>
                  <a:gd name="T26" fmla="*/ 0 w 1476"/>
                  <a:gd name="T27" fmla="*/ 0 h 539"/>
                  <a:gd name="T28" fmla="*/ 0 w 1476"/>
                  <a:gd name="T29" fmla="*/ 0 h 539"/>
                  <a:gd name="T30" fmla="*/ 0 w 1476"/>
                  <a:gd name="T31" fmla="*/ 0 h 539"/>
                  <a:gd name="T32" fmla="*/ 0 w 1476"/>
                  <a:gd name="T33" fmla="*/ 0 h 539"/>
                  <a:gd name="T34" fmla="*/ 0 w 1476"/>
                  <a:gd name="T35" fmla="*/ 0 h 539"/>
                  <a:gd name="T36" fmla="*/ 0 w 1476"/>
                  <a:gd name="T37" fmla="*/ 0 h 539"/>
                  <a:gd name="T38" fmla="*/ 0 w 1476"/>
                  <a:gd name="T39" fmla="*/ 0 h 539"/>
                  <a:gd name="T40" fmla="*/ 0 w 1476"/>
                  <a:gd name="T41" fmla="*/ 0 h 539"/>
                  <a:gd name="T42" fmla="*/ 0 w 1476"/>
                  <a:gd name="T43" fmla="*/ 0 h 539"/>
                  <a:gd name="T44" fmla="*/ 0 w 1476"/>
                  <a:gd name="T45" fmla="*/ 0 h 539"/>
                  <a:gd name="T46" fmla="*/ 0 w 1476"/>
                  <a:gd name="T47" fmla="*/ 0 h 539"/>
                  <a:gd name="T48" fmla="*/ 0 w 1476"/>
                  <a:gd name="T49" fmla="*/ 0 h 539"/>
                  <a:gd name="T50" fmla="*/ 0 w 1476"/>
                  <a:gd name="T51" fmla="*/ 0 h 539"/>
                  <a:gd name="T52" fmla="*/ 0 w 1476"/>
                  <a:gd name="T53" fmla="*/ 0 h 539"/>
                  <a:gd name="T54" fmla="*/ 0 w 1476"/>
                  <a:gd name="T55" fmla="*/ 0 h 539"/>
                  <a:gd name="T56" fmla="*/ 0 w 1476"/>
                  <a:gd name="T57" fmla="*/ 0 h 539"/>
                  <a:gd name="T58" fmla="*/ 0 w 1476"/>
                  <a:gd name="T59" fmla="*/ 0 h 539"/>
                  <a:gd name="T60" fmla="*/ 0 w 1476"/>
                  <a:gd name="T61" fmla="*/ 0 h 539"/>
                  <a:gd name="T62" fmla="*/ 0 w 1476"/>
                  <a:gd name="T63" fmla="*/ 0 h 539"/>
                  <a:gd name="T64" fmla="*/ 0 w 1476"/>
                  <a:gd name="T65" fmla="*/ 0 h 539"/>
                  <a:gd name="T66" fmla="*/ 0 w 1476"/>
                  <a:gd name="T67" fmla="*/ 0 h 539"/>
                  <a:gd name="T68" fmla="*/ 0 w 1476"/>
                  <a:gd name="T69" fmla="*/ 0 h 539"/>
                  <a:gd name="T70" fmla="*/ 0 w 1476"/>
                  <a:gd name="T71" fmla="*/ 0 h 539"/>
                  <a:gd name="T72" fmla="*/ 0 w 1476"/>
                  <a:gd name="T73" fmla="*/ 0 h 539"/>
                  <a:gd name="T74" fmla="*/ 0 w 1476"/>
                  <a:gd name="T75" fmla="*/ 0 h 539"/>
                  <a:gd name="T76" fmla="*/ 0 w 1476"/>
                  <a:gd name="T77" fmla="*/ 0 h 539"/>
                  <a:gd name="T78" fmla="*/ 0 w 1476"/>
                  <a:gd name="T79" fmla="*/ 0 h 539"/>
                  <a:gd name="T80" fmla="*/ 0 w 1476"/>
                  <a:gd name="T81" fmla="*/ 0 h 539"/>
                  <a:gd name="T82" fmla="*/ 0 w 1476"/>
                  <a:gd name="T83" fmla="*/ 0 h 539"/>
                  <a:gd name="T84" fmla="*/ 0 w 1476"/>
                  <a:gd name="T85" fmla="*/ 0 h 539"/>
                  <a:gd name="T86" fmla="*/ 0 w 1476"/>
                  <a:gd name="T87" fmla="*/ 0 h 539"/>
                  <a:gd name="T88" fmla="*/ 0 w 1476"/>
                  <a:gd name="T89" fmla="*/ 0 h 539"/>
                  <a:gd name="T90" fmla="*/ 0 w 1476"/>
                  <a:gd name="T91" fmla="*/ 0 h 539"/>
                  <a:gd name="T92" fmla="*/ 0 w 1476"/>
                  <a:gd name="T93" fmla="*/ 0 h 5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76"/>
                  <a:gd name="T142" fmla="*/ 0 h 539"/>
                  <a:gd name="T143" fmla="*/ 1476 w 1476"/>
                  <a:gd name="T144" fmla="*/ 539 h 5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76" h="539">
                    <a:moveTo>
                      <a:pt x="279" y="74"/>
                    </a:moveTo>
                    <a:lnTo>
                      <a:pt x="291" y="70"/>
                    </a:lnTo>
                    <a:lnTo>
                      <a:pt x="308" y="68"/>
                    </a:lnTo>
                    <a:lnTo>
                      <a:pt x="330" y="67"/>
                    </a:lnTo>
                    <a:lnTo>
                      <a:pt x="355" y="67"/>
                    </a:lnTo>
                    <a:lnTo>
                      <a:pt x="1120" y="67"/>
                    </a:lnTo>
                    <a:lnTo>
                      <a:pt x="1132" y="67"/>
                    </a:lnTo>
                    <a:lnTo>
                      <a:pt x="1144" y="67"/>
                    </a:lnTo>
                    <a:lnTo>
                      <a:pt x="1166" y="68"/>
                    </a:lnTo>
                    <a:lnTo>
                      <a:pt x="1183" y="70"/>
                    </a:lnTo>
                    <a:lnTo>
                      <a:pt x="1195" y="74"/>
                    </a:lnTo>
                    <a:lnTo>
                      <a:pt x="1212" y="79"/>
                    </a:lnTo>
                    <a:lnTo>
                      <a:pt x="1219" y="84"/>
                    </a:lnTo>
                    <a:lnTo>
                      <a:pt x="1228" y="91"/>
                    </a:lnTo>
                    <a:lnTo>
                      <a:pt x="1233" y="96"/>
                    </a:lnTo>
                    <a:lnTo>
                      <a:pt x="1239" y="104"/>
                    </a:lnTo>
                    <a:lnTo>
                      <a:pt x="1251" y="123"/>
                    </a:lnTo>
                    <a:lnTo>
                      <a:pt x="1254" y="130"/>
                    </a:lnTo>
                    <a:lnTo>
                      <a:pt x="1260" y="143"/>
                    </a:lnTo>
                    <a:lnTo>
                      <a:pt x="1266" y="161"/>
                    </a:lnTo>
                    <a:lnTo>
                      <a:pt x="1276" y="186"/>
                    </a:lnTo>
                    <a:lnTo>
                      <a:pt x="1285" y="214"/>
                    </a:lnTo>
                    <a:lnTo>
                      <a:pt x="1299" y="248"/>
                    </a:lnTo>
                    <a:lnTo>
                      <a:pt x="1313" y="288"/>
                    </a:lnTo>
                    <a:lnTo>
                      <a:pt x="1330" y="334"/>
                    </a:lnTo>
                    <a:lnTo>
                      <a:pt x="1336" y="354"/>
                    </a:lnTo>
                    <a:lnTo>
                      <a:pt x="1340" y="363"/>
                    </a:lnTo>
                    <a:lnTo>
                      <a:pt x="1344" y="373"/>
                    </a:lnTo>
                    <a:lnTo>
                      <a:pt x="1350" y="391"/>
                    </a:lnTo>
                    <a:lnTo>
                      <a:pt x="1358" y="409"/>
                    </a:lnTo>
                    <a:lnTo>
                      <a:pt x="1360" y="415"/>
                    </a:lnTo>
                    <a:lnTo>
                      <a:pt x="1360" y="416"/>
                    </a:lnTo>
                    <a:lnTo>
                      <a:pt x="1361" y="419"/>
                    </a:lnTo>
                    <a:lnTo>
                      <a:pt x="1363" y="423"/>
                    </a:lnTo>
                    <a:lnTo>
                      <a:pt x="1370" y="438"/>
                    </a:lnTo>
                    <a:lnTo>
                      <a:pt x="1380" y="465"/>
                    </a:lnTo>
                    <a:lnTo>
                      <a:pt x="1389" y="485"/>
                    </a:lnTo>
                    <a:lnTo>
                      <a:pt x="1393" y="494"/>
                    </a:lnTo>
                    <a:lnTo>
                      <a:pt x="1397" y="502"/>
                    </a:lnTo>
                    <a:lnTo>
                      <a:pt x="1404" y="513"/>
                    </a:lnTo>
                    <a:lnTo>
                      <a:pt x="1406" y="516"/>
                    </a:lnTo>
                    <a:lnTo>
                      <a:pt x="1407" y="517"/>
                    </a:lnTo>
                    <a:lnTo>
                      <a:pt x="1409" y="520"/>
                    </a:lnTo>
                    <a:lnTo>
                      <a:pt x="1423" y="530"/>
                    </a:lnTo>
                    <a:lnTo>
                      <a:pt x="1440" y="536"/>
                    </a:lnTo>
                    <a:lnTo>
                      <a:pt x="1457" y="539"/>
                    </a:lnTo>
                    <a:lnTo>
                      <a:pt x="1476" y="537"/>
                    </a:lnTo>
                    <a:lnTo>
                      <a:pt x="1456" y="486"/>
                    </a:lnTo>
                    <a:lnTo>
                      <a:pt x="1439" y="438"/>
                    </a:lnTo>
                    <a:lnTo>
                      <a:pt x="1422" y="392"/>
                    </a:lnTo>
                    <a:lnTo>
                      <a:pt x="1407" y="350"/>
                    </a:lnTo>
                    <a:lnTo>
                      <a:pt x="1392" y="311"/>
                    </a:lnTo>
                    <a:lnTo>
                      <a:pt x="1379" y="275"/>
                    </a:lnTo>
                    <a:lnTo>
                      <a:pt x="1366" y="242"/>
                    </a:lnTo>
                    <a:lnTo>
                      <a:pt x="1356" y="213"/>
                    </a:lnTo>
                    <a:lnTo>
                      <a:pt x="1345" y="185"/>
                    </a:lnTo>
                    <a:lnTo>
                      <a:pt x="1336" y="161"/>
                    </a:lnTo>
                    <a:lnTo>
                      <a:pt x="1328" y="140"/>
                    </a:lnTo>
                    <a:lnTo>
                      <a:pt x="1321" y="123"/>
                    </a:lnTo>
                    <a:lnTo>
                      <a:pt x="1315" y="107"/>
                    </a:lnTo>
                    <a:lnTo>
                      <a:pt x="1311" y="96"/>
                    </a:lnTo>
                    <a:lnTo>
                      <a:pt x="1308" y="87"/>
                    </a:lnTo>
                    <a:lnTo>
                      <a:pt x="1307" y="83"/>
                    </a:lnTo>
                    <a:lnTo>
                      <a:pt x="1301" y="72"/>
                    </a:lnTo>
                    <a:lnTo>
                      <a:pt x="1297" y="63"/>
                    </a:lnTo>
                    <a:lnTo>
                      <a:pt x="1287" y="46"/>
                    </a:lnTo>
                    <a:lnTo>
                      <a:pt x="1277" y="31"/>
                    </a:lnTo>
                    <a:lnTo>
                      <a:pt x="1266" y="20"/>
                    </a:lnTo>
                    <a:lnTo>
                      <a:pt x="1253" y="10"/>
                    </a:lnTo>
                    <a:lnTo>
                      <a:pt x="1240" y="4"/>
                    </a:lnTo>
                    <a:lnTo>
                      <a:pt x="1226" y="1"/>
                    </a:lnTo>
                    <a:lnTo>
                      <a:pt x="1214" y="0"/>
                    </a:lnTo>
                    <a:lnTo>
                      <a:pt x="261" y="0"/>
                    </a:lnTo>
                    <a:lnTo>
                      <a:pt x="247" y="1"/>
                    </a:lnTo>
                    <a:lnTo>
                      <a:pt x="235" y="4"/>
                    </a:lnTo>
                    <a:lnTo>
                      <a:pt x="222" y="10"/>
                    </a:lnTo>
                    <a:lnTo>
                      <a:pt x="210" y="20"/>
                    </a:lnTo>
                    <a:lnTo>
                      <a:pt x="198" y="31"/>
                    </a:lnTo>
                    <a:lnTo>
                      <a:pt x="188" y="46"/>
                    </a:lnTo>
                    <a:lnTo>
                      <a:pt x="177" y="63"/>
                    </a:lnTo>
                    <a:lnTo>
                      <a:pt x="168" y="83"/>
                    </a:lnTo>
                    <a:lnTo>
                      <a:pt x="166" y="84"/>
                    </a:lnTo>
                    <a:lnTo>
                      <a:pt x="165" y="87"/>
                    </a:lnTo>
                    <a:lnTo>
                      <a:pt x="163" y="91"/>
                    </a:lnTo>
                    <a:lnTo>
                      <a:pt x="162" y="96"/>
                    </a:lnTo>
                    <a:lnTo>
                      <a:pt x="159" y="101"/>
                    </a:lnTo>
                    <a:lnTo>
                      <a:pt x="157" y="107"/>
                    </a:lnTo>
                    <a:lnTo>
                      <a:pt x="153" y="114"/>
                    </a:lnTo>
                    <a:lnTo>
                      <a:pt x="151" y="123"/>
                    </a:lnTo>
                    <a:lnTo>
                      <a:pt x="144" y="140"/>
                    </a:lnTo>
                    <a:lnTo>
                      <a:pt x="136" y="161"/>
                    </a:lnTo>
                    <a:lnTo>
                      <a:pt x="128" y="185"/>
                    </a:lnTo>
                    <a:lnTo>
                      <a:pt x="118" y="213"/>
                    </a:lnTo>
                    <a:lnTo>
                      <a:pt x="112" y="226"/>
                    </a:lnTo>
                    <a:lnTo>
                      <a:pt x="106" y="242"/>
                    </a:lnTo>
                    <a:lnTo>
                      <a:pt x="100" y="257"/>
                    </a:lnTo>
                    <a:lnTo>
                      <a:pt x="95" y="275"/>
                    </a:lnTo>
                    <a:lnTo>
                      <a:pt x="87" y="292"/>
                    </a:lnTo>
                    <a:lnTo>
                      <a:pt x="81" y="311"/>
                    </a:lnTo>
                    <a:lnTo>
                      <a:pt x="67" y="350"/>
                    </a:lnTo>
                    <a:lnTo>
                      <a:pt x="51" y="392"/>
                    </a:lnTo>
                    <a:lnTo>
                      <a:pt x="35" y="438"/>
                    </a:lnTo>
                    <a:lnTo>
                      <a:pt x="18" y="486"/>
                    </a:lnTo>
                    <a:lnTo>
                      <a:pt x="8" y="511"/>
                    </a:lnTo>
                    <a:lnTo>
                      <a:pt x="0" y="537"/>
                    </a:lnTo>
                    <a:lnTo>
                      <a:pt x="17" y="539"/>
                    </a:lnTo>
                    <a:lnTo>
                      <a:pt x="34" y="536"/>
                    </a:lnTo>
                    <a:lnTo>
                      <a:pt x="37" y="534"/>
                    </a:lnTo>
                    <a:lnTo>
                      <a:pt x="41" y="533"/>
                    </a:lnTo>
                    <a:lnTo>
                      <a:pt x="50" y="530"/>
                    </a:lnTo>
                    <a:lnTo>
                      <a:pt x="51" y="527"/>
                    </a:lnTo>
                    <a:lnTo>
                      <a:pt x="53" y="526"/>
                    </a:lnTo>
                    <a:lnTo>
                      <a:pt x="57" y="524"/>
                    </a:lnTo>
                    <a:lnTo>
                      <a:pt x="66" y="520"/>
                    </a:lnTo>
                    <a:lnTo>
                      <a:pt x="70" y="513"/>
                    </a:lnTo>
                    <a:lnTo>
                      <a:pt x="76" y="502"/>
                    </a:lnTo>
                    <a:lnTo>
                      <a:pt x="80" y="494"/>
                    </a:lnTo>
                    <a:lnTo>
                      <a:pt x="84" y="485"/>
                    </a:lnTo>
                    <a:lnTo>
                      <a:pt x="94" y="465"/>
                    </a:lnTo>
                    <a:lnTo>
                      <a:pt x="103" y="438"/>
                    </a:lnTo>
                    <a:lnTo>
                      <a:pt x="116" y="409"/>
                    </a:lnTo>
                    <a:lnTo>
                      <a:pt x="129" y="373"/>
                    </a:lnTo>
                    <a:lnTo>
                      <a:pt x="136" y="354"/>
                    </a:lnTo>
                    <a:lnTo>
                      <a:pt x="145" y="334"/>
                    </a:lnTo>
                    <a:lnTo>
                      <a:pt x="152" y="309"/>
                    </a:lnTo>
                    <a:lnTo>
                      <a:pt x="161" y="287"/>
                    </a:lnTo>
                    <a:lnTo>
                      <a:pt x="176" y="246"/>
                    </a:lnTo>
                    <a:lnTo>
                      <a:pt x="181" y="227"/>
                    </a:lnTo>
                    <a:lnTo>
                      <a:pt x="188" y="212"/>
                    </a:lnTo>
                    <a:lnTo>
                      <a:pt x="193" y="196"/>
                    </a:lnTo>
                    <a:lnTo>
                      <a:pt x="199" y="184"/>
                    </a:lnTo>
                    <a:lnTo>
                      <a:pt x="208" y="159"/>
                    </a:lnTo>
                    <a:lnTo>
                      <a:pt x="211" y="149"/>
                    </a:lnTo>
                    <a:lnTo>
                      <a:pt x="215" y="141"/>
                    </a:lnTo>
                    <a:lnTo>
                      <a:pt x="217" y="133"/>
                    </a:lnTo>
                    <a:lnTo>
                      <a:pt x="221" y="129"/>
                    </a:lnTo>
                    <a:lnTo>
                      <a:pt x="222" y="124"/>
                    </a:lnTo>
                    <a:lnTo>
                      <a:pt x="224" y="123"/>
                    </a:lnTo>
                    <a:lnTo>
                      <a:pt x="233" y="104"/>
                    </a:lnTo>
                    <a:lnTo>
                      <a:pt x="247" y="91"/>
                    </a:lnTo>
                    <a:lnTo>
                      <a:pt x="261" y="79"/>
                    </a:lnTo>
                    <a:lnTo>
                      <a:pt x="279" y="74"/>
                    </a:lnTo>
                    <a:close/>
                  </a:path>
                </a:pathLst>
              </a:custGeom>
              <a:solidFill>
                <a:srgbClr val="738CC1"/>
              </a:solidFill>
              <a:ln w="9525">
                <a:noFill/>
                <a:round/>
                <a:headEnd/>
                <a:tailEnd/>
              </a:ln>
            </p:spPr>
            <p:txBody>
              <a:bodyPr/>
              <a:lstStyle/>
              <a:p>
                <a:endParaRPr lang="ja-JP" altLang="en-US" dirty="0"/>
              </a:p>
            </p:txBody>
          </p:sp>
          <p:sp>
            <p:nvSpPr>
              <p:cNvPr id="68" name="Freeform 80"/>
              <p:cNvSpPr>
                <a:spLocks/>
              </p:cNvSpPr>
              <p:nvPr/>
            </p:nvSpPr>
            <p:spPr bwMode="auto">
              <a:xfrm>
                <a:off x="4416" y="967"/>
                <a:ext cx="247" cy="349"/>
              </a:xfrm>
              <a:custGeom>
                <a:avLst/>
                <a:gdLst>
                  <a:gd name="T0" fmla="*/ 0 w 1731"/>
                  <a:gd name="T1" fmla="*/ 0 h 2443"/>
                  <a:gd name="T2" fmla="*/ 0 w 1731"/>
                  <a:gd name="T3" fmla="*/ 0 h 2443"/>
                  <a:gd name="T4" fmla="*/ 0 w 1731"/>
                  <a:gd name="T5" fmla="*/ 0 h 2443"/>
                  <a:gd name="T6" fmla="*/ 0 w 1731"/>
                  <a:gd name="T7" fmla="*/ 0 h 2443"/>
                  <a:gd name="T8" fmla="*/ 0 w 1731"/>
                  <a:gd name="T9" fmla="*/ 0 h 2443"/>
                  <a:gd name="T10" fmla="*/ 0 w 1731"/>
                  <a:gd name="T11" fmla="*/ 0 h 2443"/>
                  <a:gd name="T12" fmla="*/ 0 w 1731"/>
                  <a:gd name="T13" fmla="*/ 0 h 2443"/>
                  <a:gd name="T14" fmla="*/ 0 w 1731"/>
                  <a:gd name="T15" fmla="*/ 0 h 2443"/>
                  <a:gd name="T16" fmla="*/ 0 w 1731"/>
                  <a:gd name="T17" fmla="*/ 0 h 2443"/>
                  <a:gd name="T18" fmla="*/ 0 w 1731"/>
                  <a:gd name="T19" fmla="*/ 0 h 2443"/>
                  <a:gd name="T20" fmla="*/ 0 w 1731"/>
                  <a:gd name="T21" fmla="*/ 0 h 2443"/>
                  <a:gd name="T22" fmla="*/ 0 w 1731"/>
                  <a:gd name="T23" fmla="*/ 0 h 2443"/>
                  <a:gd name="T24" fmla="*/ 0 w 1731"/>
                  <a:gd name="T25" fmla="*/ 0 h 2443"/>
                  <a:gd name="T26" fmla="*/ 0 w 1731"/>
                  <a:gd name="T27" fmla="*/ 0 h 2443"/>
                  <a:gd name="T28" fmla="*/ 0 w 1731"/>
                  <a:gd name="T29" fmla="*/ 0 h 2443"/>
                  <a:gd name="T30" fmla="*/ 0 w 1731"/>
                  <a:gd name="T31" fmla="*/ 0 h 2443"/>
                  <a:gd name="T32" fmla="*/ 0 w 1731"/>
                  <a:gd name="T33" fmla="*/ 0 h 2443"/>
                  <a:gd name="T34" fmla="*/ 0 w 1731"/>
                  <a:gd name="T35" fmla="*/ 0 h 2443"/>
                  <a:gd name="T36" fmla="*/ 0 w 1731"/>
                  <a:gd name="T37" fmla="*/ 0 h 2443"/>
                  <a:gd name="T38" fmla="*/ 0 w 1731"/>
                  <a:gd name="T39" fmla="*/ 0 h 2443"/>
                  <a:gd name="T40" fmla="*/ 0 w 1731"/>
                  <a:gd name="T41" fmla="*/ 0 h 2443"/>
                  <a:gd name="T42" fmla="*/ 0 w 1731"/>
                  <a:gd name="T43" fmla="*/ 0 h 2443"/>
                  <a:gd name="T44" fmla="*/ 0 w 1731"/>
                  <a:gd name="T45" fmla="*/ 0 h 2443"/>
                  <a:gd name="T46" fmla="*/ 0 w 1731"/>
                  <a:gd name="T47" fmla="*/ 0 h 2443"/>
                  <a:gd name="T48" fmla="*/ 0 w 1731"/>
                  <a:gd name="T49" fmla="*/ 0 h 2443"/>
                  <a:gd name="T50" fmla="*/ 0 w 1731"/>
                  <a:gd name="T51" fmla="*/ 0 h 2443"/>
                  <a:gd name="T52" fmla="*/ 0 w 1731"/>
                  <a:gd name="T53" fmla="*/ 0 h 2443"/>
                  <a:gd name="T54" fmla="*/ 0 w 1731"/>
                  <a:gd name="T55" fmla="*/ 0 h 2443"/>
                  <a:gd name="T56" fmla="*/ 0 w 1731"/>
                  <a:gd name="T57" fmla="*/ 0 h 2443"/>
                  <a:gd name="T58" fmla="*/ 0 w 1731"/>
                  <a:gd name="T59" fmla="*/ 0 h 2443"/>
                  <a:gd name="T60" fmla="*/ 0 w 1731"/>
                  <a:gd name="T61" fmla="*/ 0 h 2443"/>
                  <a:gd name="T62" fmla="*/ 0 w 1731"/>
                  <a:gd name="T63" fmla="*/ 0 h 2443"/>
                  <a:gd name="T64" fmla="*/ 0 w 1731"/>
                  <a:gd name="T65" fmla="*/ 0 h 2443"/>
                  <a:gd name="T66" fmla="*/ 0 w 1731"/>
                  <a:gd name="T67" fmla="*/ 0 h 2443"/>
                  <a:gd name="T68" fmla="*/ 0 w 1731"/>
                  <a:gd name="T69" fmla="*/ 0 h 2443"/>
                  <a:gd name="T70" fmla="*/ 0 w 1731"/>
                  <a:gd name="T71" fmla="*/ 0 h 2443"/>
                  <a:gd name="T72" fmla="*/ 0 w 1731"/>
                  <a:gd name="T73" fmla="*/ 0 h 2443"/>
                  <a:gd name="T74" fmla="*/ 0 w 1731"/>
                  <a:gd name="T75" fmla="*/ 0 h 2443"/>
                  <a:gd name="T76" fmla="*/ 0 w 1731"/>
                  <a:gd name="T77" fmla="*/ 0 h 2443"/>
                  <a:gd name="T78" fmla="*/ 0 w 1731"/>
                  <a:gd name="T79" fmla="*/ 0 h 24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1"/>
                  <a:gd name="T121" fmla="*/ 0 h 2443"/>
                  <a:gd name="T122" fmla="*/ 1731 w 1731"/>
                  <a:gd name="T123" fmla="*/ 2443 h 24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1" h="2443">
                    <a:moveTo>
                      <a:pt x="521" y="28"/>
                    </a:moveTo>
                    <a:lnTo>
                      <a:pt x="517" y="32"/>
                    </a:lnTo>
                    <a:lnTo>
                      <a:pt x="514" y="37"/>
                    </a:lnTo>
                    <a:lnTo>
                      <a:pt x="509" y="43"/>
                    </a:lnTo>
                    <a:lnTo>
                      <a:pt x="504" y="52"/>
                    </a:lnTo>
                    <a:lnTo>
                      <a:pt x="498" y="60"/>
                    </a:lnTo>
                    <a:lnTo>
                      <a:pt x="492" y="71"/>
                    </a:lnTo>
                    <a:lnTo>
                      <a:pt x="485" y="82"/>
                    </a:lnTo>
                    <a:lnTo>
                      <a:pt x="479" y="97"/>
                    </a:lnTo>
                    <a:lnTo>
                      <a:pt x="469" y="111"/>
                    </a:lnTo>
                    <a:lnTo>
                      <a:pt x="459" y="130"/>
                    </a:lnTo>
                    <a:lnTo>
                      <a:pt x="448" y="152"/>
                    </a:lnTo>
                    <a:lnTo>
                      <a:pt x="436" y="175"/>
                    </a:lnTo>
                    <a:lnTo>
                      <a:pt x="422" y="201"/>
                    </a:lnTo>
                    <a:lnTo>
                      <a:pt x="408" y="229"/>
                    </a:lnTo>
                    <a:lnTo>
                      <a:pt x="393" y="259"/>
                    </a:lnTo>
                    <a:lnTo>
                      <a:pt x="378" y="293"/>
                    </a:lnTo>
                    <a:lnTo>
                      <a:pt x="360" y="327"/>
                    </a:lnTo>
                    <a:lnTo>
                      <a:pt x="342" y="364"/>
                    </a:lnTo>
                    <a:lnTo>
                      <a:pt x="323" y="404"/>
                    </a:lnTo>
                    <a:lnTo>
                      <a:pt x="304" y="446"/>
                    </a:lnTo>
                    <a:lnTo>
                      <a:pt x="281" y="490"/>
                    </a:lnTo>
                    <a:lnTo>
                      <a:pt x="260" y="538"/>
                    </a:lnTo>
                    <a:lnTo>
                      <a:pt x="236" y="586"/>
                    </a:lnTo>
                    <a:lnTo>
                      <a:pt x="213" y="639"/>
                    </a:lnTo>
                    <a:lnTo>
                      <a:pt x="186" y="691"/>
                    </a:lnTo>
                    <a:lnTo>
                      <a:pt x="163" y="742"/>
                    </a:lnTo>
                    <a:lnTo>
                      <a:pt x="140" y="789"/>
                    </a:lnTo>
                    <a:lnTo>
                      <a:pt x="121" y="834"/>
                    </a:lnTo>
                    <a:lnTo>
                      <a:pt x="101" y="874"/>
                    </a:lnTo>
                    <a:lnTo>
                      <a:pt x="85" y="912"/>
                    </a:lnTo>
                    <a:lnTo>
                      <a:pt x="69" y="946"/>
                    </a:lnTo>
                    <a:lnTo>
                      <a:pt x="56" y="978"/>
                    </a:lnTo>
                    <a:lnTo>
                      <a:pt x="42" y="1005"/>
                    </a:lnTo>
                    <a:lnTo>
                      <a:pt x="32" y="1031"/>
                    </a:lnTo>
                    <a:lnTo>
                      <a:pt x="23" y="1052"/>
                    </a:lnTo>
                    <a:lnTo>
                      <a:pt x="16" y="1071"/>
                    </a:lnTo>
                    <a:lnTo>
                      <a:pt x="10" y="1086"/>
                    </a:lnTo>
                    <a:lnTo>
                      <a:pt x="7" y="1098"/>
                    </a:lnTo>
                    <a:lnTo>
                      <a:pt x="3" y="1106"/>
                    </a:lnTo>
                    <a:lnTo>
                      <a:pt x="3" y="1113"/>
                    </a:lnTo>
                    <a:lnTo>
                      <a:pt x="0" y="2443"/>
                    </a:lnTo>
                    <a:lnTo>
                      <a:pt x="565" y="2442"/>
                    </a:lnTo>
                    <a:lnTo>
                      <a:pt x="605" y="2369"/>
                    </a:lnTo>
                    <a:lnTo>
                      <a:pt x="623" y="2334"/>
                    </a:lnTo>
                    <a:lnTo>
                      <a:pt x="642" y="2302"/>
                    </a:lnTo>
                    <a:lnTo>
                      <a:pt x="659" y="2268"/>
                    </a:lnTo>
                    <a:lnTo>
                      <a:pt x="677" y="2237"/>
                    </a:lnTo>
                    <a:lnTo>
                      <a:pt x="694" y="2207"/>
                    </a:lnTo>
                    <a:lnTo>
                      <a:pt x="711" y="2179"/>
                    </a:lnTo>
                    <a:lnTo>
                      <a:pt x="726" y="2150"/>
                    </a:lnTo>
                    <a:lnTo>
                      <a:pt x="741" y="2123"/>
                    </a:lnTo>
                    <a:lnTo>
                      <a:pt x="770" y="2072"/>
                    </a:lnTo>
                    <a:lnTo>
                      <a:pt x="783" y="2048"/>
                    </a:lnTo>
                    <a:lnTo>
                      <a:pt x="797" y="2025"/>
                    </a:lnTo>
                    <a:lnTo>
                      <a:pt x="809" y="2003"/>
                    </a:lnTo>
                    <a:lnTo>
                      <a:pt x="821" y="1983"/>
                    </a:lnTo>
                    <a:lnTo>
                      <a:pt x="831" y="1962"/>
                    </a:lnTo>
                    <a:lnTo>
                      <a:pt x="842" y="1942"/>
                    </a:lnTo>
                    <a:lnTo>
                      <a:pt x="851" y="1925"/>
                    </a:lnTo>
                    <a:lnTo>
                      <a:pt x="862" y="1909"/>
                    </a:lnTo>
                    <a:lnTo>
                      <a:pt x="870" y="1892"/>
                    </a:lnTo>
                    <a:lnTo>
                      <a:pt x="879" y="1878"/>
                    </a:lnTo>
                    <a:lnTo>
                      <a:pt x="895" y="1852"/>
                    </a:lnTo>
                    <a:lnTo>
                      <a:pt x="907" y="1828"/>
                    </a:lnTo>
                    <a:lnTo>
                      <a:pt x="912" y="1818"/>
                    </a:lnTo>
                    <a:lnTo>
                      <a:pt x="917" y="1810"/>
                    </a:lnTo>
                    <a:lnTo>
                      <a:pt x="925" y="1796"/>
                    </a:lnTo>
                    <a:lnTo>
                      <a:pt x="928" y="1790"/>
                    </a:lnTo>
                    <a:lnTo>
                      <a:pt x="932" y="1787"/>
                    </a:lnTo>
                    <a:lnTo>
                      <a:pt x="947" y="1763"/>
                    </a:lnTo>
                    <a:lnTo>
                      <a:pt x="966" y="1748"/>
                    </a:lnTo>
                    <a:lnTo>
                      <a:pt x="985" y="1738"/>
                    </a:lnTo>
                    <a:lnTo>
                      <a:pt x="1007" y="1735"/>
                    </a:lnTo>
                    <a:lnTo>
                      <a:pt x="1731" y="1736"/>
                    </a:lnTo>
                    <a:lnTo>
                      <a:pt x="1731" y="0"/>
                    </a:lnTo>
                    <a:lnTo>
                      <a:pt x="590" y="0"/>
                    </a:lnTo>
                    <a:lnTo>
                      <a:pt x="569" y="2"/>
                    </a:lnTo>
                    <a:lnTo>
                      <a:pt x="551" y="7"/>
                    </a:lnTo>
                    <a:lnTo>
                      <a:pt x="535" y="15"/>
                    </a:lnTo>
                    <a:lnTo>
                      <a:pt x="521" y="28"/>
                    </a:lnTo>
                  </a:path>
                </a:pathLst>
              </a:custGeom>
              <a:noFill/>
              <a:ln w="1588">
                <a:solidFill>
                  <a:srgbClr val="384880"/>
                </a:solidFill>
                <a:prstDash val="solid"/>
                <a:round/>
                <a:headEnd/>
                <a:tailEnd/>
              </a:ln>
            </p:spPr>
            <p:txBody>
              <a:bodyPr/>
              <a:lstStyle/>
              <a:p>
                <a:endParaRPr lang="ja-JP" altLang="en-US" dirty="0"/>
              </a:p>
            </p:txBody>
          </p:sp>
          <p:sp>
            <p:nvSpPr>
              <p:cNvPr id="69" name="Freeform 81"/>
              <p:cNvSpPr>
                <a:spLocks/>
              </p:cNvSpPr>
              <p:nvPr/>
            </p:nvSpPr>
            <p:spPr bwMode="auto">
              <a:xfrm>
                <a:off x="4445" y="979"/>
                <a:ext cx="187" cy="125"/>
              </a:xfrm>
              <a:custGeom>
                <a:avLst/>
                <a:gdLst>
                  <a:gd name="T0" fmla="*/ 0 w 1310"/>
                  <a:gd name="T1" fmla="*/ 0 h 875"/>
                  <a:gd name="T2" fmla="*/ 0 w 1310"/>
                  <a:gd name="T3" fmla="*/ 0 h 875"/>
                  <a:gd name="T4" fmla="*/ 0 w 1310"/>
                  <a:gd name="T5" fmla="*/ 0 h 875"/>
                  <a:gd name="T6" fmla="*/ 0 w 1310"/>
                  <a:gd name="T7" fmla="*/ 0 h 875"/>
                  <a:gd name="T8" fmla="*/ 0 w 1310"/>
                  <a:gd name="T9" fmla="*/ 0 h 875"/>
                  <a:gd name="T10" fmla="*/ 0 w 1310"/>
                  <a:gd name="T11" fmla="*/ 0 h 875"/>
                  <a:gd name="T12" fmla="*/ 0 w 1310"/>
                  <a:gd name="T13" fmla="*/ 0 h 875"/>
                  <a:gd name="T14" fmla="*/ 0 w 1310"/>
                  <a:gd name="T15" fmla="*/ 0 h 875"/>
                  <a:gd name="T16" fmla="*/ 0 w 1310"/>
                  <a:gd name="T17" fmla="*/ 0 h 875"/>
                  <a:gd name="T18" fmla="*/ 0 w 1310"/>
                  <a:gd name="T19" fmla="*/ 0 h 875"/>
                  <a:gd name="T20" fmla="*/ 0 w 1310"/>
                  <a:gd name="T21" fmla="*/ 0 h 875"/>
                  <a:gd name="T22" fmla="*/ 0 w 1310"/>
                  <a:gd name="T23" fmla="*/ 0 h 875"/>
                  <a:gd name="T24" fmla="*/ 0 w 1310"/>
                  <a:gd name="T25" fmla="*/ 0 h 875"/>
                  <a:gd name="T26" fmla="*/ 0 w 1310"/>
                  <a:gd name="T27" fmla="*/ 0 h 875"/>
                  <a:gd name="T28" fmla="*/ 0 w 1310"/>
                  <a:gd name="T29" fmla="*/ 0 h 875"/>
                  <a:gd name="T30" fmla="*/ 0 w 1310"/>
                  <a:gd name="T31" fmla="*/ 0 h 875"/>
                  <a:gd name="T32" fmla="*/ 0 w 1310"/>
                  <a:gd name="T33" fmla="*/ 0 h 875"/>
                  <a:gd name="T34" fmla="*/ 0 w 1310"/>
                  <a:gd name="T35" fmla="*/ 0 h 875"/>
                  <a:gd name="T36" fmla="*/ 0 w 1310"/>
                  <a:gd name="T37" fmla="*/ 0 h 875"/>
                  <a:gd name="T38" fmla="*/ 0 w 1310"/>
                  <a:gd name="T39" fmla="*/ 0 h 875"/>
                  <a:gd name="T40" fmla="*/ 0 w 1310"/>
                  <a:gd name="T41" fmla="*/ 0 h 875"/>
                  <a:gd name="T42" fmla="*/ 0 w 1310"/>
                  <a:gd name="T43" fmla="*/ 0 h 875"/>
                  <a:gd name="T44" fmla="*/ 0 w 1310"/>
                  <a:gd name="T45" fmla="*/ 0 h 875"/>
                  <a:gd name="T46" fmla="*/ 0 w 1310"/>
                  <a:gd name="T47" fmla="*/ 0 h 875"/>
                  <a:gd name="T48" fmla="*/ 0 w 1310"/>
                  <a:gd name="T49" fmla="*/ 0 h 875"/>
                  <a:gd name="T50" fmla="*/ 0 w 1310"/>
                  <a:gd name="T51" fmla="*/ 0 h 875"/>
                  <a:gd name="T52" fmla="*/ 0 w 1310"/>
                  <a:gd name="T53" fmla="*/ 0 h 8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10"/>
                  <a:gd name="T82" fmla="*/ 0 h 875"/>
                  <a:gd name="T83" fmla="*/ 1310 w 1310"/>
                  <a:gd name="T84" fmla="*/ 875 h 8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10" h="875">
                    <a:moveTo>
                      <a:pt x="1310" y="875"/>
                    </a:moveTo>
                    <a:lnTo>
                      <a:pt x="1310" y="101"/>
                    </a:lnTo>
                    <a:lnTo>
                      <a:pt x="1309" y="87"/>
                    </a:lnTo>
                    <a:lnTo>
                      <a:pt x="1308" y="76"/>
                    </a:lnTo>
                    <a:lnTo>
                      <a:pt x="1306" y="65"/>
                    </a:lnTo>
                    <a:lnTo>
                      <a:pt x="1304" y="56"/>
                    </a:lnTo>
                    <a:lnTo>
                      <a:pt x="1296" y="39"/>
                    </a:lnTo>
                    <a:lnTo>
                      <a:pt x="1291" y="31"/>
                    </a:lnTo>
                    <a:lnTo>
                      <a:pt x="1287" y="26"/>
                    </a:lnTo>
                    <a:lnTo>
                      <a:pt x="1279" y="19"/>
                    </a:lnTo>
                    <a:lnTo>
                      <a:pt x="1273" y="15"/>
                    </a:lnTo>
                    <a:lnTo>
                      <a:pt x="1258" y="7"/>
                    </a:lnTo>
                    <a:lnTo>
                      <a:pt x="1248" y="3"/>
                    </a:lnTo>
                    <a:lnTo>
                      <a:pt x="1240" y="2"/>
                    </a:lnTo>
                    <a:lnTo>
                      <a:pt x="1220" y="1"/>
                    </a:lnTo>
                    <a:lnTo>
                      <a:pt x="458" y="0"/>
                    </a:lnTo>
                    <a:lnTo>
                      <a:pt x="435" y="2"/>
                    </a:lnTo>
                    <a:lnTo>
                      <a:pt x="413" y="9"/>
                    </a:lnTo>
                    <a:lnTo>
                      <a:pt x="392" y="20"/>
                    </a:lnTo>
                    <a:lnTo>
                      <a:pt x="372" y="36"/>
                    </a:lnTo>
                    <a:lnTo>
                      <a:pt x="351" y="56"/>
                    </a:lnTo>
                    <a:lnTo>
                      <a:pt x="333" y="82"/>
                    </a:lnTo>
                    <a:lnTo>
                      <a:pt x="315" y="111"/>
                    </a:lnTo>
                    <a:lnTo>
                      <a:pt x="298" y="147"/>
                    </a:lnTo>
                    <a:lnTo>
                      <a:pt x="15" y="762"/>
                    </a:lnTo>
                    <a:lnTo>
                      <a:pt x="0" y="875"/>
                    </a:lnTo>
                    <a:lnTo>
                      <a:pt x="1310" y="875"/>
                    </a:lnTo>
                    <a:close/>
                  </a:path>
                </a:pathLst>
              </a:custGeom>
              <a:solidFill>
                <a:srgbClr val="98BEDB"/>
              </a:solidFill>
              <a:ln w="9525">
                <a:noFill/>
                <a:round/>
                <a:headEnd/>
                <a:tailEnd/>
              </a:ln>
            </p:spPr>
            <p:txBody>
              <a:bodyPr/>
              <a:lstStyle/>
              <a:p>
                <a:endParaRPr lang="ja-JP" altLang="en-US" dirty="0"/>
              </a:p>
            </p:txBody>
          </p:sp>
          <p:sp>
            <p:nvSpPr>
              <p:cNvPr id="70" name="Freeform 82"/>
              <p:cNvSpPr>
                <a:spLocks/>
              </p:cNvSpPr>
              <p:nvPr/>
            </p:nvSpPr>
            <p:spPr bwMode="auto">
              <a:xfrm>
                <a:off x="4445" y="979"/>
                <a:ext cx="187" cy="125"/>
              </a:xfrm>
              <a:custGeom>
                <a:avLst/>
                <a:gdLst>
                  <a:gd name="T0" fmla="*/ 0 w 1310"/>
                  <a:gd name="T1" fmla="*/ 0 h 875"/>
                  <a:gd name="T2" fmla="*/ 0 w 1310"/>
                  <a:gd name="T3" fmla="*/ 0 h 875"/>
                  <a:gd name="T4" fmla="*/ 0 w 1310"/>
                  <a:gd name="T5" fmla="*/ 0 h 875"/>
                  <a:gd name="T6" fmla="*/ 0 w 1310"/>
                  <a:gd name="T7" fmla="*/ 0 h 875"/>
                  <a:gd name="T8" fmla="*/ 0 w 1310"/>
                  <a:gd name="T9" fmla="*/ 0 h 875"/>
                  <a:gd name="T10" fmla="*/ 0 w 1310"/>
                  <a:gd name="T11" fmla="*/ 0 h 875"/>
                  <a:gd name="T12" fmla="*/ 0 w 1310"/>
                  <a:gd name="T13" fmla="*/ 0 h 875"/>
                  <a:gd name="T14" fmla="*/ 0 w 1310"/>
                  <a:gd name="T15" fmla="*/ 0 h 875"/>
                  <a:gd name="T16" fmla="*/ 0 w 1310"/>
                  <a:gd name="T17" fmla="*/ 0 h 875"/>
                  <a:gd name="T18" fmla="*/ 0 w 1310"/>
                  <a:gd name="T19" fmla="*/ 0 h 875"/>
                  <a:gd name="T20" fmla="*/ 0 w 1310"/>
                  <a:gd name="T21" fmla="*/ 0 h 875"/>
                  <a:gd name="T22" fmla="*/ 0 w 1310"/>
                  <a:gd name="T23" fmla="*/ 0 h 875"/>
                  <a:gd name="T24" fmla="*/ 0 w 1310"/>
                  <a:gd name="T25" fmla="*/ 0 h 875"/>
                  <a:gd name="T26" fmla="*/ 0 w 1310"/>
                  <a:gd name="T27" fmla="*/ 0 h 875"/>
                  <a:gd name="T28" fmla="*/ 0 w 1310"/>
                  <a:gd name="T29" fmla="*/ 0 h 875"/>
                  <a:gd name="T30" fmla="*/ 0 w 1310"/>
                  <a:gd name="T31" fmla="*/ 0 h 875"/>
                  <a:gd name="T32" fmla="*/ 0 w 1310"/>
                  <a:gd name="T33" fmla="*/ 0 h 875"/>
                  <a:gd name="T34" fmla="*/ 0 w 1310"/>
                  <a:gd name="T35" fmla="*/ 0 h 875"/>
                  <a:gd name="T36" fmla="*/ 0 w 1310"/>
                  <a:gd name="T37" fmla="*/ 0 h 875"/>
                  <a:gd name="T38" fmla="*/ 0 w 1310"/>
                  <a:gd name="T39" fmla="*/ 0 h 875"/>
                  <a:gd name="T40" fmla="*/ 0 w 1310"/>
                  <a:gd name="T41" fmla="*/ 0 h 875"/>
                  <a:gd name="T42" fmla="*/ 0 w 1310"/>
                  <a:gd name="T43" fmla="*/ 0 h 875"/>
                  <a:gd name="T44" fmla="*/ 0 w 1310"/>
                  <a:gd name="T45" fmla="*/ 0 h 875"/>
                  <a:gd name="T46" fmla="*/ 0 w 1310"/>
                  <a:gd name="T47" fmla="*/ 0 h 875"/>
                  <a:gd name="T48" fmla="*/ 0 w 1310"/>
                  <a:gd name="T49" fmla="*/ 0 h 875"/>
                  <a:gd name="T50" fmla="*/ 0 w 1310"/>
                  <a:gd name="T51" fmla="*/ 0 h 875"/>
                  <a:gd name="T52" fmla="*/ 0 w 1310"/>
                  <a:gd name="T53" fmla="*/ 0 h 8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10"/>
                  <a:gd name="T82" fmla="*/ 0 h 875"/>
                  <a:gd name="T83" fmla="*/ 1310 w 1310"/>
                  <a:gd name="T84" fmla="*/ 875 h 8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10" h="875">
                    <a:moveTo>
                      <a:pt x="1310" y="101"/>
                    </a:moveTo>
                    <a:lnTo>
                      <a:pt x="1309" y="87"/>
                    </a:lnTo>
                    <a:lnTo>
                      <a:pt x="1308" y="76"/>
                    </a:lnTo>
                    <a:lnTo>
                      <a:pt x="1306" y="65"/>
                    </a:lnTo>
                    <a:lnTo>
                      <a:pt x="1304" y="56"/>
                    </a:lnTo>
                    <a:lnTo>
                      <a:pt x="1296" y="39"/>
                    </a:lnTo>
                    <a:lnTo>
                      <a:pt x="1291" y="31"/>
                    </a:lnTo>
                    <a:lnTo>
                      <a:pt x="1287" y="26"/>
                    </a:lnTo>
                    <a:lnTo>
                      <a:pt x="1279" y="19"/>
                    </a:lnTo>
                    <a:lnTo>
                      <a:pt x="1273" y="15"/>
                    </a:lnTo>
                    <a:lnTo>
                      <a:pt x="1258" y="7"/>
                    </a:lnTo>
                    <a:lnTo>
                      <a:pt x="1248" y="3"/>
                    </a:lnTo>
                    <a:lnTo>
                      <a:pt x="1240" y="2"/>
                    </a:lnTo>
                    <a:lnTo>
                      <a:pt x="1220" y="1"/>
                    </a:lnTo>
                    <a:lnTo>
                      <a:pt x="458" y="0"/>
                    </a:lnTo>
                    <a:lnTo>
                      <a:pt x="435" y="2"/>
                    </a:lnTo>
                    <a:lnTo>
                      <a:pt x="413" y="9"/>
                    </a:lnTo>
                    <a:lnTo>
                      <a:pt x="392" y="20"/>
                    </a:lnTo>
                    <a:lnTo>
                      <a:pt x="372" y="36"/>
                    </a:lnTo>
                    <a:lnTo>
                      <a:pt x="351" y="56"/>
                    </a:lnTo>
                    <a:lnTo>
                      <a:pt x="333" y="82"/>
                    </a:lnTo>
                    <a:lnTo>
                      <a:pt x="315" y="111"/>
                    </a:lnTo>
                    <a:lnTo>
                      <a:pt x="298" y="147"/>
                    </a:lnTo>
                    <a:lnTo>
                      <a:pt x="15" y="762"/>
                    </a:lnTo>
                    <a:lnTo>
                      <a:pt x="0" y="875"/>
                    </a:lnTo>
                    <a:lnTo>
                      <a:pt x="1310" y="875"/>
                    </a:lnTo>
                    <a:lnTo>
                      <a:pt x="1310" y="101"/>
                    </a:lnTo>
                  </a:path>
                </a:pathLst>
              </a:custGeom>
              <a:noFill/>
              <a:ln w="3175">
                <a:solidFill>
                  <a:srgbClr val="606061"/>
                </a:solidFill>
                <a:prstDash val="solid"/>
                <a:round/>
                <a:headEnd/>
                <a:tailEnd/>
              </a:ln>
            </p:spPr>
            <p:txBody>
              <a:bodyPr/>
              <a:lstStyle/>
              <a:p>
                <a:endParaRPr lang="ja-JP" altLang="en-US" dirty="0"/>
              </a:p>
            </p:txBody>
          </p:sp>
          <p:sp>
            <p:nvSpPr>
              <p:cNvPr id="71" name="Rectangle 83"/>
              <p:cNvSpPr>
                <a:spLocks noChangeArrowheads="1"/>
              </p:cNvSpPr>
              <p:nvPr/>
            </p:nvSpPr>
            <p:spPr bwMode="auto">
              <a:xfrm>
                <a:off x="4413" y="1316"/>
                <a:ext cx="92" cy="21"/>
              </a:xfrm>
              <a:prstGeom prst="rect">
                <a:avLst/>
              </a:prstGeom>
              <a:solidFill>
                <a:srgbClr val="383838"/>
              </a:solidFill>
              <a:ln w="9525">
                <a:noFill/>
                <a:miter lim="800000"/>
                <a:headEnd/>
                <a:tailEnd/>
              </a:ln>
            </p:spPr>
            <p:txBody>
              <a:bodyPr/>
              <a:lstStyle/>
              <a:p>
                <a:pPr algn="ctr" eaLnBrk="0" hangingPunct="0"/>
                <a:endParaRPr lang="ja-JP" altLang="en-US" dirty="0"/>
              </a:p>
            </p:txBody>
          </p:sp>
          <p:sp>
            <p:nvSpPr>
              <p:cNvPr id="72" name="Freeform 84"/>
              <p:cNvSpPr>
                <a:spLocks/>
              </p:cNvSpPr>
              <p:nvPr/>
            </p:nvSpPr>
            <p:spPr bwMode="auto">
              <a:xfrm>
                <a:off x="4376" y="1313"/>
                <a:ext cx="40" cy="38"/>
              </a:xfrm>
              <a:custGeom>
                <a:avLst/>
                <a:gdLst>
                  <a:gd name="T0" fmla="*/ 0 w 277"/>
                  <a:gd name="T1" fmla="*/ 0 h 266"/>
                  <a:gd name="T2" fmla="*/ 0 w 277"/>
                  <a:gd name="T3" fmla="*/ 0 h 266"/>
                  <a:gd name="T4" fmla="*/ 0 w 277"/>
                  <a:gd name="T5" fmla="*/ 0 h 266"/>
                  <a:gd name="T6" fmla="*/ 0 w 277"/>
                  <a:gd name="T7" fmla="*/ 0 h 266"/>
                  <a:gd name="T8" fmla="*/ 0 w 277"/>
                  <a:gd name="T9" fmla="*/ 0 h 266"/>
                  <a:gd name="T10" fmla="*/ 0 w 277"/>
                  <a:gd name="T11" fmla="*/ 0 h 266"/>
                  <a:gd name="T12" fmla="*/ 0 w 277"/>
                  <a:gd name="T13" fmla="*/ 0 h 266"/>
                  <a:gd name="T14" fmla="*/ 0 w 277"/>
                  <a:gd name="T15" fmla="*/ 0 h 266"/>
                  <a:gd name="T16" fmla="*/ 0 w 277"/>
                  <a:gd name="T17" fmla="*/ 0 h 266"/>
                  <a:gd name="T18" fmla="*/ 0 w 277"/>
                  <a:gd name="T19" fmla="*/ 0 h 266"/>
                  <a:gd name="T20" fmla="*/ 0 w 277"/>
                  <a:gd name="T21" fmla="*/ 0 h 266"/>
                  <a:gd name="T22" fmla="*/ 0 w 277"/>
                  <a:gd name="T23" fmla="*/ 0 h 266"/>
                  <a:gd name="T24" fmla="*/ 0 w 277"/>
                  <a:gd name="T25" fmla="*/ 0 h 266"/>
                  <a:gd name="T26" fmla="*/ 0 w 277"/>
                  <a:gd name="T27" fmla="*/ 0 h 266"/>
                  <a:gd name="T28" fmla="*/ 0 w 277"/>
                  <a:gd name="T29" fmla="*/ 0 h 266"/>
                  <a:gd name="T30" fmla="*/ 0 w 277"/>
                  <a:gd name="T31" fmla="*/ 0 h 266"/>
                  <a:gd name="T32" fmla="*/ 0 w 277"/>
                  <a:gd name="T33" fmla="*/ 0 h 266"/>
                  <a:gd name="T34" fmla="*/ 0 w 277"/>
                  <a:gd name="T35" fmla="*/ 0 h 266"/>
                  <a:gd name="T36" fmla="*/ 0 w 277"/>
                  <a:gd name="T37" fmla="*/ 0 h 266"/>
                  <a:gd name="T38" fmla="*/ 0 w 277"/>
                  <a:gd name="T39" fmla="*/ 0 h 266"/>
                  <a:gd name="T40" fmla="*/ 0 w 277"/>
                  <a:gd name="T41" fmla="*/ 0 h 266"/>
                  <a:gd name="T42" fmla="*/ 0 w 277"/>
                  <a:gd name="T43" fmla="*/ 0 h 266"/>
                  <a:gd name="T44" fmla="*/ 0 w 277"/>
                  <a:gd name="T45" fmla="*/ 0 h 266"/>
                  <a:gd name="T46" fmla="*/ 0 w 277"/>
                  <a:gd name="T47" fmla="*/ 0 h 266"/>
                  <a:gd name="T48" fmla="*/ 0 w 277"/>
                  <a:gd name="T49" fmla="*/ 0 h 266"/>
                  <a:gd name="T50" fmla="*/ 0 w 277"/>
                  <a:gd name="T51" fmla="*/ 0 h 266"/>
                  <a:gd name="T52" fmla="*/ 0 w 277"/>
                  <a:gd name="T53" fmla="*/ 0 h 266"/>
                  <a:gd name="T54" fmla="*/ 0 w 277"/>
                  <a:gd name="T55" fmla="*/ 0 h 266"/>
                  <a:gd name="T56" fmla="*/ 0 w 277"/>
                  <a:gd name="T57" fmla="*/ 0 h 266"/>
                  <a:gd name="T58" fmla="*/ 0 w 277"/>
                  <a:gd name="T59" fmla="*/ 0 h 266"/>
                  <a:gd name="T60" fmla="*/ 0 w 277"/>
                  <a:gd name="T61" fmla="*/ 0 h 266"/>
                  <a:gd name="T62" fmla="*/ 0 w 277"/>
                  <a:gd name="T63" fmla="*/ 0 h 266"/>
                  <a:gd name="T64" fmla="*/ 0 w 277"/>
                  <a:gd name="T65" fmla="*/ 0 h 266"/>
                  <a:gd name="T66" fmla="*/ 0 w 277"/>
                  <a:gd name="T67" fmla="*/ 0 h 266"/>
                  <a:gd name="T68" fmla="*/ 0 w 277"/>
                  <a:gd name="T69" fmla="*/ 0 h 266"/>
                  <a:gd name="T70" fmla="*/ 0 w 277"/>
                  <a:gd name="T71" fmla="*/ 0 h 266"/>
                  <a:gd name="T72" fmla="*/ 0 w 277"/>
                  <a:gd name="T73" fmla="*/ 0 h 266"/>
                  <a:gd name="T74" fmla="*/ 0 w 277"/>
                  <a:gd name="T75" fmla="*/ 0 h 266"/>
                  <a:gd name="T76" fmla="*/ 0 w 277"/>
                  <a:gd name="T77" fmla="*/ 0 h 266"/>
                  <a:gd name="T78" fmla="*/ 0 w 277"/>
                  <a:gd name="T79" fmla="*/ 0 h 266"/>
                  <a:gd name="T80" fmla="*/ 0 w 277"/>
                  <a:gd name="T81" fmla="*/ 0 h 266"/>
                  <a:gd name="T82" fmla="*/ 0 w 277"/>
                  <a:gd name="T83" fmla="*/ 0 h 266"/>
                  <a:gd name="T84" fmla="*/ 0 w 277"/>
                  <a:gd name="T85" fmla="*/ 0 h 266"/>
                  <a:gd name="T86" fmla="*/ 0 w 277"/>
                  <a:gd name="T87" fmla="*/ 0 h 266"/>
                  <a:gd name="T88" fmla="*/ 0 w 277"/>
                  <a:gd name="T89" fmla="*/ 0 h 266"/>
                  <a:gd name="T90" fmla="*/ 0 w 277"/>
                  <a:gd name="T91" fmla="*/ 0 h 266"/>
                  <a:gd name="T92" fmla="*/ 0 w 277"/>
                  <a:gd name="T93" fmla="*/ 0 h 2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7"/>
                  <a:gd name="T142" fmla="*/ 0 h 266"/>
                  <a:gd name="T143" fmla="*/ 277 w 277"/>
                  <a:gd name="T144" fmla="*/ 266 h 2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7" h="266">
                    <a:moveTo>
                      <a:pt x="277" y="133"/>
                    </a:moveTo>
                    <a:lnTo>
                      <a:pt x="276" y="101"/>
                    </a:lnTo>
                    <a:lnTo>
                      <a:pt x="275" y="86"/>
                    </a:lnTo>
                    <a:lnTo>
                      <a:pt x="275" y="74"/>
                    </a:lnTo>
                    <a:lnTo>
                      <a:pt x="272" y="50"/>
                    </a:lnTo>
                    <a:lnTo>
                      <a:pt x="270" y="40"/>
                    </a:lnTo>
                    <a:lnTo>
                      <a:pt x="269" y="32"/>
                    </a:lnTo>
                    <a:lnTo>
                      <a:pt x="266" y="23"/>
                    </a:lnTo>
                    <a:lnTo>
                      <a:pt x="263" y="17"/>
                    </a:lnTo>
                    <a:lnTo>
                      <a:pt x="257" y="8"/>
                    </a:lnTo>
                    <a:lnTo>
                      <a:pt x="248" y="1"/>
                    </a:lnTo>
                    <a:lnTo>
                      <a:pt x="240" y="0"/>
                    </a:lnTo>
                    <a:lnTo>
                      <a:pt x="38" y="0"/>
                    </a:lnTo>
                    <a:lnTo>
                      <a:pt x="27" y="1"/>
                    </a:lnTo>
                    <a:lnTo>
                      <a:pt x="20" y="8"/>
                    </a:lnTo>
                    <a:lnTo>
                      <a:pt x="12" y="17"/>
                    </a:lnTo>
                    <a:lnTo>
                      <a:pt x="8" y="32"/>
                    </a:lnTo>
                    <a:lnTo>
                      <a:pt x="3" y="50"/>
                    </a:lnTo>
                    <a:lnTo>
                      <a:pt x="1" y="74"/>
                    </a:lnTo>
                    <a:lnTo>
                      <a:pt x="0" y="101"/>
                    </a:lnTo>
                    <a:lnTo>
                      <a:pt x="1" y="133"/>
                    </a:lnTo>
                    <a:lnTo>
                      <a:pt x="1" y="159"/>
                    </a:lnTo>
                    <a:lnTo>
                      <a:pt x="3" y="182"/>
                    </a:lnTo>
                    <a:lnTo>
                      <a:pt x="6" y="204"/>
                    </a:lnTo>
                    <a:lnTo>
                      <a:pt x="11" y="225"/>
                    </a:lnTo>
                    <a:lnTo>
                      <a:pt x="14" y="234"/>
                    </a:lnTo>
                    <a:lnTo>
                      <a:pt x="17" y="242"/>
                    </a:lnTo>
                    <a:lnTo>
                      <a:pt x="23" y="255"/>
                    </a:lnTo>
                    <a:lnTo>
                      <a:pt x="25" y="260"/>
                    </a:lnTo>
                    <a:lnTo>
                      <a:pt x="30" y="263"/>
                    </a:lnTo>
                    <a:lnTo>
                      <a:pt x="34" y="265"/>
                    </a:lnTo>
                    <a:lnTo>
                      <a:pt x="38" y="266"/>
                    </a:lnTo>
                    <a:lnTo>
                      <a:pt x="240" y="266"/>
                    </a:lnTo>
                    <a:lnTo>
                      <a:pt x="242" y="265"/>
                    </a:lnTo>
                    <a:lnTo>
                      <a:pt x="246" y="263"/>
                    </a:lnTo>
                    <a:lnTo>
                      <a:pt x="247" y="261"/>
                    </a:lnTo>
                    <a:lnTo>
                      <a:pt x="250" y="260"/>
                    </a:lnTo>
                    <a:lnTo>
                      <a:pt x="254" y="255"/>
                    </a:lnTo>
                    <a:lnTo>
                      <a:pt x="260" y="242"/>
                    </a:lnTo>
                    <a:lnTo>
                      <a:pt x="262" y="234"/>
                    </a:lnTo>
                    <a:lnTo>
                      <a:pt x="267" y="225"/>
                    </a:lnTo>
                    <a:lnTo>
                      <a:pt x="268" y="214"/>
                    </a:lnTo>
                    <a:lnTo>
                      <a:pt x="270" y="204"/>
                    </a:lnTo>
                    <a:lnTo>
                      <a:pt x="271" y="192"/>
                    </a:lnTo>
                    <a:lnTo>
                      <a:pt x="273" y="182"/>
                    </a:lnTo>
                    <a:lnTo>
                      <a:pt x="275" y="159"/>
                    </a:lnTo>
                    <a:lnTo>
                      <a:pt x="277" y="133"/>
                    </a:lnTo>
                    <a:close/>
                  </a:path>
                </a:pathLst>
              </a:custGeom>
              <a:solidFill>
                <a:srgbClr val="696969"/>
              </a:solidFill>
              <a:ln w="9525">
                <a:noFill/>
                <a:round/>
                <a:headEnd/>
                <a:tailEnd/>
              </a:ln>
            </p:spPr>
            <p:txBody>
              <a:bodyPr/>
              <a:lstStyle/>
              <a:p>
                <a:endParaRPr lang="ja-JP" altLang="en-US" dirty="0"/>
              </a:p>
            </p:txBody>
          </p:sp>
          <p:sp>
            <p:nvSpPr>
              <p:cNvPr id="73" name="Freeform 85"/>
              <p:cNvSpPr>
                <a:spLocks/>
              </p:cNvSpPr>
              <p:nvPr/>
            </p:nvSpPr>
            <p:spPr bwMode="auto">
              <a:xfrm>
                <a:off x="4385" y="1240"/>
                <a:ext cx="30" cy="26"/>
              </a:xfrm>
              <a:custGeom>
                <a:avLst/>
                <a:gdLst>
                  <a:gd name="T0" fmla="*/ 0 w 214"/>
                  <a:gd name="T1" fmla="*/ 0 h 182"/>
                  <a:gd name="T2" fmla="*/ 0 w 214"/>
                  <a:gd name="T3" fmla="*/ 0 h 182"/>
                  <a:gd name="T4" fmla="*/ 0 w 214"/>
                  <a:gd name="T5" fmla="*/ 0 h 182"/>
                  <a:gd name="T6" fmla="*/ 0 w 214"/>
                  <a:gd name="T7" fmla="*/ 0 h 182"/>
                  <a:gd name="T8" fmla="*/ 0 w 214"/>
                  <a:gd name="T9" fmla="*/ 0 h 182"/>
                  <a:gd name="T10" fmla="*/ 0 w 214"/>
                  <a:gd name="T11" fmla="*/ 0 h 182"/>
                  <a:gd name="T12" fmla="*/ 0 w 214"/>
                  <a:gd name="T13" fmla="*/ 0 h 182"/>
                  <a:gd name="T14" fmla="*/ 0 w 214"/>
                  <a:gd name="T15" fmla="*/ 0 h 182"/>
                  <a:gd name="T16" fmla="*/ 0 w 214"/>
                  <a:gd name="T17" fmla="*/ 0 h 182"/>
                  <a:gd name="T18" fmla="*/ 0 w 214"/>
                  <a:gd name="T19" fmla="*/ 0 h 182"/>
                  <a:gd name="T20" fmla="*/ 0 w 214"/>
                  <a:gd name="T21" fmla="*/ 0 h 182"/>
                  <a:gd name="T22" fmla="*/ 0 w 214"/>
                  <a:gd name="T23" fmla="*/ 0 h 182"/>
                  <a:gd name="T24" fmla="*/ 0 w 214"/>
                  <a:gd name="T25" fmla="*/ 0 h 182"/>
                  <a:gd name="T26" fmla="*/ 0 w 214"/>
                  <a:gd name="T27" fmla="*/ 0 h 182"/>
                  <a:gd name="T28" fmla="*/ 0 w 214"/>
                  <a:gd name="T29" fmla="*/ 0 h 182"/>
                  <a:gd name="T30" fmla="*/ 0 w 214"/>
                  <a:gd name="T31" fmla="*/ 0 h 182"/>
                  <a:gd name="T32" fmla="*/ 0 w 214"/>
                  <a:gd name="T33" fmla="*/ 0 h 182"/>
                  <a:gd name="T34" fmla="*/ 0 w 214"/>
                  <a:gd name="T35" fmla="*/ 0 h 182"/>
                  <a:gd name="T36" fmla="*/ 0 w 214"/>
                  <a:gd name="T37" fmla="*/ 0 h 182"/>
                  <a:gd name="T38" fmla="*/ 0 w 214"/>
                  <a:gd name="T39" fmla="*/ 0 h 182"/>
                  <a:gd name="T40" fmla="*/ 0 w 214"/>
                  <a:gd name="T41" fmla="*/ 0 h 182"/>
                  <a:gd name="T42" fmla="*/ 0 w 214"/>
                  <a:gd name="T43" fmla="*/ 0 h 182"/>
                  <a:gd name="T44" fmla="*/ 0 w 214"/>
                  <a:gd name="T45" fmla="*/ 0 h 182"/>
                  <a:gd name="T46" fmla="*/ 0 w 214"/>
                  <a:gd name="T47" fmla="*/ 0 h 182"/>
                  <a:gd name="T48" fmla="*/ 0 w 214"/>
                  <a:gd name="T49" fmla="*/ 0 h 182"/>
                  <a:gd name="T50" fmla="*/ 0 w 214"/>
                  <a:gd name="T51" fmla="*/ 0 h 182"/>
                  <a:gd name="T52" fmla="*/ 0 w 214"/>
                  <a:gd name="T53" fmla="*/ 0 h 182"/>
                  <a:gd name="T54" fmla="*/ 0 w 214"/>
                  <a:gd name="T55" fmla="*/ 0 h 182"/>
                  <a:gd name="T56" fmla="*/ 0 w 214"/>
                  <a:gd name="T57" fmla="*/ 0 h 182"/>
                  <a:gd name="T58" fmla="*/ 0 w 214"/>
                  <a:gd name="T59" fmla="*/ 0 h 182"/>
                  <a:gd name="T60" fmla="*/ 0 w 214"/>
                  <a:gd name="T61" fmla="*/ 0 h 182"/>
                  <a:gd name="T62" fmla="*/ 0 w 214"/>
                  <a:gd name="T63" fmla="*/ 0 h 182"/>
                  <a:gd name="T64" fmla="*/ 0 w 214"/>
                  <a:gd name="T65" fmla="*/ 0 h 182"/>
                  <a:gd name="T66" fmla="*/ 0 w 214"/>
                  <a:gd name="T67" fmla="*/ 0 h 182"/>
                  <a:gd name="T68" fmla="*/ 0 w 214"/>
                  <a:gd name="T69" fmla="*/ 0 h 182"/>
                  <a:gd name="T70" fmla="*/ 0 w 214"/>
                  <a:gd name="T71" fmla="*/ 0 h 182"/>
                  <a:gd name="T72" fmla="*/ 0 w 214"/>
                  <a:gd name="T73" fmla="*/ 0 h 182"/>
                  <a:gd name="T74" fmla="*/ 0 w 214"/>
                  <a:gd name="T75" fmla="*/ 0 h 182"/>
                  <a:gd name="T76" fmla="*/ 0 w 214"/>
                  <a:gd name="T77" fmla="*/ 0 h 182"/>
                  <a:gd name="T78" fmla="*/ 0 w 214"/>
                  <a:gd name="T79" fmla="*/ 0 h 182"/>
                  <a:gd name="T80" fmla="*/ 0 w 214"/>
                  <a:gd name="T81" fmla="*/ 0 h 182"/>
                  <a:gd name="T82" fmla="*/ 0 w 214"/>
                  <a:gd name="T83" fmla="*/ 0 h 182"/>
                  <a:gd name="T84" fmla="*/ 0 w 214"/>
                  <a:gd name="T85" fmla="*/ 0 h 182"/>
                  <a:gd name="T86" fmla="*/ 0 w 214"/>
                  <a:gd name="T87" fmla="*/ 0 h 182"/>
                  <a:gd name="T88" fmla="*/ 0 w 214"/>
                  <a:gd name="T89" fmla="*/ 0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
                  <a:gd name="T136" fmla="*/ 0 h 182"/>
                  <a:gd name="T137" fmla="*/ 214 w 214"/>
                  <a:gd name="T138" fmla="*/ 182 h 1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 h="182">
                    <a:moveTo>
                      <a:pt x="214" y="91"/>
                    </a:moveTo>
                    <a:lnTo>
                      <a:pt x="213" y="79"/>
                    </a:lnTo>
                    <a:lnTo>
                      <a:pt x="213" y="68"/>
                    </a:lnTo>
                    <a:lnTo>
                      <a:pt x="212" y="58"/>
                    </a:lnTo>
                    <a:lnTo>
                      <a:pt x="212" y="51"/>
                    </a:lnTo>
                    <a:lnTo>
                      <a:pt x="210" y="35"/>
                    </a:lnTo>
                    <a:lnTo>
                      <a:pt x="208" y="23"/>
                    </a:lnTo>
                    <a:lnTo>
                      <a:pt x="202" y="12"/>
                    </a:lnTo>
                    <a:lnTo>
                      <a:pt x="198" y="6"/>
                    </a:lnTo>
                    <a:lnTo>
                      <a:pt x="192" y="1"/>
                    </a:lnTo>
                    <a:lnTo>
                      <a:pt x="185" y="0"/>
                    </a:lnTo>
                    <a:lnTo>
                      <a:pt x="30" y="0"/>
                    </a:lnTo>
                    <a:lnTo>
                      <a:pt x="22" y="1"/>
                    </a:lnTo>
                    <a:lnTo>
                      <a:pt x="15" y="6"/>
                    </a:lnTo>
                    <a:lnTo>
                      <a:pt x="10" y="12"/>
                    </a:lnTo>
                    <a:lnTo>
                      <a:pt x="7" y="23"/>
                    </a:lnTo>
                    <a:lnTo>
                      <a:pt x="4" y="35"/>
                    </a:lnTo>
                    <a:lnTo>
                      <a:pt x="1" y="51"/>
                    </a:lnTo>
                    <a:lnTo>
                      <a:pt x="0" y="68"/>
                    </a:lnTo>
                    <a:lnTo>
                      <a:pt x="1" y="91"/>
                    </a:lnTo>
                    <a:lnTo>
                      <a:pt x="1" y="111"/>
                    </a:lnTo>
                    <a:lnTo>
                      <a:pt x="4" y="130"/>
                    </a:lnTo>
                    <a:lnTo>
                      <a:pt x="6" y="145"/>
                    </a:lnTo>
                    <a:lnTo>
                      <a:pt x="9" y="158"/>
                    </a:lnTo>
                    <a:lnTo>
                      <a:pt x="12" y="167"/>
                    </a:lnTo>
                    <a:lnTo>
                      <a:pt x="17" y="175"/>
                    </a:lnTo>
                    <a:lnTo>
                      <a:pt x="23" y="179"/>
                    </a:lnTo>
                    <a:lnTo>
                      <a:pt x="30" y="182"/>
                    </a:lnTo>
                    <a:lnTo>
                      <a:pt x="185" y="182"/>
                    </a:lnTo>
                    <a:lnTo>
                      <a:pt x="187" y="180"/>
                    </a:lnTo>
                    <a:lnTo>
                      <a:pt x="187" y="179"/>
                    </a:lnTo>
                    <a:lnTo>
                      <a:pt x="188" y="179"/>
                    </a:lnTo>
                    <a:lnTo>
                      <a:pt x="190" y="179"/>
                    </a:lnTo>
                    <a:lnTo>
                      <a:pt x="193" y="177"/>
                    </a:lnTo>
                    <a:lnTo>
                      <a:pt x="196" y="175"/>
                    </a:lnTo>
                    <a:lnTo>
                      <a:pt x="200" y="167"/>
                    </a:lnTo>
                    <a:lnTo>
                      <a:pt x="204" y="158"/>
                    </a:lnTo>
                    <a:lnTo>
                      <a:pt x="206" y="145"/>
                    </a:lnTo>
                    <a:lnTo>
                      <a:pt x="206" y="140"/>
                    </a:lnTo>
                    <a:lnTo>
                      <a:pt x="206" y="138"/>
                    </a:lnTo>
                    <a:lnTo>
                      <a:pt x="206" y="137"/>
                    </a:lnTo>
                    <a:lnTo>
                      <a:pt x="208" y="137"/>
                    </a:lnTo>
                    <a:lnTo>
                      <a:pt x="210" y="130"/>
                    </a:lnTo>
                    <a:lnTo>
                      <a:pt x="212" y="111"/>
                    </a:lnTo>
                    <a:lnTo>
                      <a:pt x="214" y="91"/>
                    </a:lnTo>
                    <a:close/>
                  </a:path>
                </a:pathLst>
              </a:custGeom>
              <a:solidFill>
                <a:srgbClr val="DE7010"/>
              </a:solidFill>
              <a:ln w="9525">
                <a:noFill/>
                <a:round/>
                <a:headEnd/>
                <a:tailEnd/>
              </a:ln>
            </p:spPr>
            <p:txBody>
              <a:bodyPr/>
              <a:lstStyle/>
              <a:p>
                <a:endParaRPr lang="ja-JP" altLang="en-US" dirty="0"/>
              </a:p>
            </p:txBody>
          </p:sp>
          <p:sp>
            <p:nvSpPr>
              <p:cNvPr id="74" name="Freeform 86"/>
              <p:cNvSpPr>
                <a:spLocks/>
              </p:cNvSpPr>
              <p:nvPr/>
            </p:nvSpPr>
            <p:spPr bwMode="auto">
              <a:xfrm>
                <a:off x="4385" y="1214"/>
                <a:ext cx="30" cy="26"/>
              </a:xfrm>
              <a:custGeom>
                <a:avLst/>
                <a:gdLst>
                  <a:gd name="T0" fmla="*/ 0 w 214"/>
                  <a:gd name="T1" fmla="*/ 0 h 182"/>
                  <a:gd name="T2" fmla="*/ 0 w 214"/>
                  <a:gd name="T3" fmla="*/ 0 h 182"/>
                  <a:gd name="T4" fmla="*/ 0 w 214"/>
                  <a:gd name="T5" fmla="*/ 0 h 182"/>
                  <a:gd name="T6" fmla="*/ 0 w 214"/>
                  <a:gd name="T7" fmla="*/ 0 h 182"/>
                  <a:gd name="T8" fmla="*/ 0 w 214"/>
                  <a:gd name="T9" fmla="*/ 0 h 182"/>
                  <a:gd name="T10" fmla="*/ 0 w 214"/>
                  <a:gd name="T11" fmla="*/ 0 h 182"/>
                  <a:gd name="T12" fmla="*/ 0 w 214"/>
                  <a:gd name="T13" fmla="*/ 0 h 182"/>
                  <a:gd name="T14" fmla="*/ 0 w 214"/>
                  <a:gd name="T15" fmla="*/ 0 h 182"/>
                  <a:gd name="T16" fmla="*/ 0 w 214"/>
                  <a:gd name="T17" fmla="*/ 0 h 182"/>
                  <a:gd name="T18" fmla="*/ 0 w 214"/>
                  <a:gd name="T19" fmla="*/ 0 h 182"/>
                  <a:gd name="T20" fmla="*/ 0 w 214"/>
                  <a:gd name="T21" fmla="*/ 0 h 182"/>
                  <a:gd name="T22" fmla="*/ 0 w 214"/>
                  <a:gd name="T23" fmla="*/ 0 h 182"/>
                  <a:gd name="T24" fmla="*/ 0 w 214"/>
                  <a:gd name="T25" fmla="*/ 0 h 182"/>
                  <a:gd name="T26" fmla="*/ 0 w 214"/>
                  <a:gd name="T27" fmla="*/ 0 h 182"/>
                  <a:gd name="T28" fmla="*/ 0 w 214"/>
                  <a:gd name="T29" fmla="*/ 0 h 182"/>
                  <a:gd name="T30" fmla="*/ 0 w 214"/>
                  <a:gd name="T31" fmla="*/ 0 h 182"/>
                  <a:gd name="T32" fmla="*/ 0 w 214"/>
                  <a:gd name="T33" fmla="*/ 0 h 182"/>
                  <a:gd name="T34" fmla="*/ 0 w 214"/>
                  <a:gd name="T35" fmla="*/ 0 h 182"/>
                  <a:gd name="T36" fmla="*/ 0 w 214"/>
                  <a:gd name="T37" fmla="*/ 0 h 182"/>
                  <a:gd name="T38" fmla="*/ 0 w 214"/>
                  <a:gd name="T39" fmla="*/ 0 h 182"/>
                  <a:gd name="T40" fmla="*/ 0 w 214"/>
                  <a:gd name="T41" fmla="*/ 0 h 182"/>
                  <a:gd name="T42" fmla="*/ 0 w 214"/>
                  <a:gd name="T43" fmla="*/ 0 h 182"/>
                  <a:gd name="T44" fmla="*/ 0 w 214"/>
                  <a:gd name="T45" fmla="*/ 0 h 182"/>
                  <a:gd name="T46" fmla="*/ 0 w 214"/>
                  <a:gd name="T47" fmla="*/ 0 h 182"/>
                  <a:gd name="T48" fmla="*/ 0 w 214"/>
                  <a:gd name="T49" fmla="*/ 0 h 182"/>
                  <a:gd name="T50" fmla="*/ 0 w 214"/>
                  <a:gd name="T51" fmla="*/ 0 h 182"/>
                  <a:gd name="T52" fmla="*/ 0 w 214"/>
                  <a:gd name="T53" fmla="*/ 0 h 182"/>
                  <a:gd name="T54" fmla="*/ 0 w 214"/>
                  <a:gd name="T55" fmla="*/ 0 h 182"/>
                  <a:gd name="T56" fmla="*/ 0 w 214"/>
                  <a:gd name="T57" fmla="*/ 0 h 182"/>
                  <a:gd name="T58" fmla="*/ 0 w 214"/>
                  <a:gd name="T59" fmla="*/ 0 h 182"/>
                  <a:gd name="T60" fmla="*/ 0 w 214"/>
                  <a:gd name="T61" fmla="*/ 0 h 182"/>
                  <a:gd name="T62" fmla="*/ 0 w 214"/>
                  <a:gd name="T63" fmla="*/ 0 h 182"/>
                  <a:gd name="T64" fmla="*/ 0 w 214"/>
                  <a:gd name="T65" fmla="*/ 0 h 182"/>
                  <a:gd name="T66" fmla="*/ 0 w 214"/>
                  <a:gd name="T67" fmla="*/ 0 h 182"/>
                  <a:gd name="T68" fmla="*/ 0 w 214"/>
                  <a:gd name="T69" fmla="*/ 0 h 182"/>
                  <a:gd name="T70" fmla="*/ 0 w 214"/>
                  <a:gd name="T71" fmla="*/ 0 h 182"/>
                  <a:gd name="T72" fmla="*/ 0 w 214"/>
                  <a:gd name="T73" fmla="*/ 0 h 182"/>
                  <a:gd name="T74" fmla="*/ 0 w 214"/>
                  <a:gd name="T75" fmla="*/ 0 h 182"/>
                  <a:gd name="T76" fmla="*/ 0 w 214"/>
                  <a:gd name="T77" fmla="*/ 0 h 182"/>
                  <a:gd name="T78" fmla="*/ 0 w 214"/>
                  <a:gd name="T79" fmla="*/ 0 h 182"/>
                  <a:gd name="T80" fmla="*/ 0 w 214"/>
                  <a:gd name="T81" fmla="*/ 0 h 182"/>
                  <a:gd name="T82" fmla="*/ 0 w 214"/>
                  <a:gd name="T83" fmla="*/ 0 h 182"/>
                  <a:gd name="T84" fmla="*/ 0 w 214"/>
                  <a:gd name="T85" fmla="*/ 0 h 182"/>
                  <a:gd name="T86" fmla="*/ 0 w 214"/>
                  <a:gd name="T87" fmla="*/ 0 h 182"/>
                  <a:gd name="T88" fmla="*/ 0 w 214"/>
                  <a:gd name="T89" fmla="*/ 0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
                  <a:gd name="T136" fmla="*/ 0 h 182"/>
                  <a:gd name="T137" fmla="*/ 214 w 214"/>
                  <a:gd name="T138" fmla="*/ 182 h 1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 h="182">
                    <a:moveTo>
                      <a:pt x="214" y="91"/>
                    </a:moveTo>
                    <a:lnTo>
                      <a:pt x="213" y="79"/>
                    </a:lnTo>
                    <a:lnTo>
                      <a:pt x="213" y="69"/>
                    </a:lnTo>
                    <a:lnTo>
                      <a:pt x="212" y="59"/>
                    </a:lnTo>
                    <a:lnTo>
                      <a:pt x="212" y="51"/>
                    </a:lnTo>
                    <a:lnTo>
                      <a:pt x="210" y="35"/>
                    </a:lnTo>
                    <a:lnTo>
                      <a:pt x="208" y="23"/>
                    </a:lnTo>
                    <a:lnTo>
                      <a:pt x="202" y="13"/>
                    </a:lnTo>
                    <a:lnTo>
                      <a:pt x="198" y="6"/>
                    </a:lnTo>
                    <a:lnTo>
                      <a:pt x="192" y="2"/>
                    </a:lnTo>
                    <a:lnTo>
                      <a:pt x="185" y="0"/>
                    </a:lnTo>
                    <a:lnTo>
                      <a:pt x="30" y="0"/>
                    </a:lnTo>
                    <a:lnTo>
                      <a:pt x="22" y="2"/>
                    </a:lnTo>
                    <a:lnTo>
                      <a:pt x="15" y="6"/>
                    </a:lnTo>
                    <a:lnTo>
                      <a:pt x="10" y="13"/>
                    </a:lnTo>
                    <a:lnTo>
                      <a:pt x="7" y="23"/>
                    </a:lnTo>
                    <a:lnTo>
                      <a:pt x="4" y="35"/>
                    </a:lnTo>
                    <a:lnTo>
                      <a:pt x="1" y="51"/>
                    </a:lnTo>
                    <a:lnTo>
                      <a:pt x="0" y="69"/>
                    </a:lnTo>
                    <a:lnTo>
                      <a:pt x="1" y="91"/>
                    </a:lnTo>
                    <a:lnTo>
                      <a:pt x="1" y="111"/>
                    </a:lnTo>
                    <a:lnTo>
                      <a:pt x="4" y="130"/>
                    </a:lnTo>
                    <a:lnTo>
                      <a:pt x="6" y="145"/>
                    </a:lnTo>
                    <a:lnTo>
                      <a:pt x="9" y="158"/>
                    </a:lnTo>
                    <a:lnTo>
                      <a:pt x="12" y="167"/>
                    </a:lnTo>
                    <a:lnTo>
                      <a:pt x="17" y="175"/>
                    </a:lnTo>
                    <a:lnTo>
                      <a:pt x="23" y="180"/>
                    </a:lnTo>
                    <a:lnTo>
                      <a:pt x="30" y="182"/>
                    </a:lnTo>
                    <a:lnTo>
                      <a:pt x="185" y="182"/>
                    </a:lnTo>
                    <a:lnTo>
                      <a:pt x="187" y="181"/>
                    </a:lnTo>
                    <a:lnTo>
                      <a:pt x="187" y="180"/>
                    </a:lnTo>
                    <a:lnTo>
                      <a:pt x="188" y="180"/>
                    </a:lnTo>
                    <a:lnTo>
                      <a:pt x="190" y="180"/>
                    </a:lnTo>
                    <a:lnTo>
                      <a:pt x="193" y="177"/>
                    </a:lnTo>
                    <a:lnTo>
                      <a:pt x="196" y="175"/>
                    </a:lnTo>
                    <a:lnTo>
                      <a:pt x="200" y="167"/>
                    </a:lnTo>
                    <a:lnTo>
                      <a:pt x="204" y="158"/>
                    </a:lnTo>
                    <a:lnTo>
                      <a:pt x="206" y="145"/>
                    </a:lnTo>
                    <a:lnTo>
                      <a:pt x="206" y="140"/>
                    </a:lnTo>
                    <a:lnTo>
                      <a:pt x="206" y="138"/>
                    </a:lnTo>
                    <a:lnTo>
                      <a:pt x="206" y="137"/>
                    </a:lnTo>
                    <a:lnTo>
                      <a:pt x="208" y="137"/>
                    </a:lnTo>
                    <a:lnTo>
                      <a:pt x="210" y="130"/>
                    </a:lnTo>
                    <a:lnTo>
                      <a:pt x="212" y="111"/>
                    </a:lnTo>
                    <a:lnTo>
                      <a:pt x="214" y="91"/>
                    </a:lnTo>
                    <a:close/>
                  </a:path>
                </a:pathLst>
              </a:custGeom>
              <a:solidFill>
                <a:srgbClr val="CCCCCC"/>
              </a:solidFill>
              <a:ln w="9525">
                <a:noFill/>
                <a:round/>
                <a:headEnd/>
                <a:tailEnd/>
              </a:ln>
            </p:spPr>
            <p:txBody>
              <a:bodyPr/>
              <a:lstStyle/>
              <a:p>
                <a:endParaRPr lang="ja-JP" altLang="en-US" dirty="0"/>
              </a:p>
            </p:txBody>
          </p:sp>
          <p:sp>
            <p:nvSpPr>
              <p:cNvPr id="75" name="Freeform 87"/>
              <p:cNvSpPr>
                <a:spLocks/>
              </p:cNvSpPr>
              <p:nvPr/>
            </p:nvSpPr>
            <p:spPr bwMode="auto">
              <a:xfrm>
                <a:off x="4593" y="1130"/>
                <a:ext cx="48" cy="12"/>
              </a:xfrm>
              <a:custGeom>
                <a:avLst/>
                <a:gdLst>
                  <a:gd name="T0" fmla="*/ 0 w 336"/>
                  <a:gd name="T1" fmla="*/ 0 h 84"/>
                  <a:gd name="T2" fmla="*/ 0 w 336"/>
                  <a:gd name="T3" fmla="*/ 0 h 84"/>
                  <a:gd name="T4" fmla="*/ 0 w 336"/>
                  <a:gd name="T5" fmla="*/ 0 h 84"/>
                  <a:gd name="T6" fmla="*/ 0 w 336"/>
                  <a:gd name="T7" fmla="*/ 0 h 84"/>
                  <a:gd name="T8" fmla="*/ 0 w 336"/>
                  <a:gd name="T9" fmla="*/ 0 h 84"/>
                  <a:gd name="T10" fmla="*/ 0 w 336"/>
                  <a:gd name="T11" fmla="*/ 0 h 84"/>
                  <a:gd name="T12" fmla="*/ 0 w 336"/>
                  <a:gd name="T13" fmla="*/ 0 h 84"/>
                  <a:gd name="T14" fmla="*/ 0 w 336"/>
                  <a:gd name="T15" fmla="*/ 0 h 84"/>
                  <a:gd name="T16" fmla="*/ 0 w 336"/>
                  <a:gd name="T17" fmla="*/ 0 h 84"/>
                  <a:gd name="T18" fmla="*/ 0 w 336"/>
                  <a:gd name="T19" fmla="*/ 0 h 84"/>
                  <a:gd name="T20" fmla="*/ 0 w 336"/>
                  <a:gd name="T21" fmla="*/ 0 h 84"/>
                  <a:gd name="T22" fmla="*/ 0 w 336"/>
                  <a:gd name="T23" fmla="*/ 0 h 84"/>
                  <a:gd name="T24" fmla="*/ 0 w 336"/>
                  <a:gd name="T25" fmla="*/ 0 h 84"/>
                  <a:gd name="T26" fmla="*/ 0 w 336"/>
                  <a:gd name="T27" fmla="*/ 0 h 84"/>
                  <a:gd name="T28" fmla="*/ 0 w 336"/>
                  <a:gd name="T29" fmla="*/ 0 h 84"/>
                  <a:gd name="T30" fmla="*/ 0 w 336"/>
                  <a:gd name="T31" fmla="*/ 0 h 84"/>
                  <a:gd name="T32" fmla="*/ 0 w 336"/>
                  <a:gd name="T33" fmla="*/ 0 h 84"/>
                  <a:gd name="T34" fmla="*/ 0 w 336"/>
                  <a:gd name="T35" fmla="*/ 0 h 84"/>
                  <a:gd name="T36" fmla="*/ 0 w 336"/>
                  <a:gd name="T37" fmla="*/ 0 h 84"/>
                  <a:gd name="T38" fmla="*/ 0 w 336"/>
                  <a:gd name="T39" fmla="*/ 0 h 84"/>
                  <a:gd name="T40" fmla="*/ 0 w 336"/>
                  <a:gd name="T41" fmla="*/ 0 h 84"/>
                  <a:gd name="T42" fmla="*/ 0 w 336"/>
                  <a:gd name="T43" fmla="*/ 0 h 84"/>
                  <a:gd name="T44" fmla="*/ 0 w 336"/>
                  <a:gd name="T45" fmla="*/ 0 h 84"/>
                  <a:gd name="T46" fmla="*/ 0 w 336"/>
                  <a:gd name="T47" fmla="*/ 0 h 84"/>
                  <a:gd name="T48" fmla="*/ 0 w 336"/>
                  <a:gd name="T49" fmla="*/ 0 h 84"/>
                  <a:gd name="T50" fmla="*/ 0 w 336"/>
                  <a:gd name="T51" fmla="*/ 0 h 84"/>
                  <a:gd name="T52" fmla="*/ 0 w 336"/>
                  <a:gd name="T53" fmla="*/ 0 h 84"/>
                  <a:gd name="T54" fmla="*/ 0 w 336"/>
                  <a:gd name="T55" fmla="*/ 0 h 84"/>
                  <a:gd name="T56" fmla="*/ 0 w 336"/>
                  <a:gd name="T57" fmla="*/ 0 h 84"/>
                  <a:gd name="T58" fmla="*/ 0 w 336"/>
                  <a:gd name="T59" fmla="*/ 0 h 84"/>
                  <a:gd name="T60" fmla="*/ 0 w 336"/>
                  <a:gd name="T61" fmla="*/ 0 h 84"/>
                  <a:gd name="T62" fmla="*/ 0 w 336"/>
                  <a:gd name="T63" fmla="*/ 0 h 84"/>
                  <a:gd name="T64" fmla="*/ 0 w 336"/>
                  <a:gd name="T65" fmla="*/ 0 h 84"/>
                  <a:gd name="T66" fmla="*/ 0 w 336"/>
                  <a:gd name="T67" fmla="*/ 0 h 84"/>
                  <a:gd name="T68" fmla="*/ 0 w 336"/>
                  <a:gd name="T69" fmla="*/ 0 h 84"/>
                  <a:gd name="T70" fmla="*/ 0 w 336"/>
                  <a:gd name="T71" fmla="*/ 0 h 84"/>
                  <a:gd name="T72" fmla="*/ 0 w 336"/>
                  <a:gd name="T73" fmla="*/ 0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6"/>
                  <a:gd name="T112" fmla="*/ 0 h 84"/>
                  <a:gd name="T113" fmla="*/ 336 w 336"/>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6" h="84">
                    <a:moveTo>
                      <a:pt x="336" y="42"/>
                    </a:moveTo>
                    <a:lnTo>
                      <a:pt x="335" y="31"/>
                    </a:lnTo>
                    <a:lnTo>
                      <a:pt x="334" y="23"/>
                    </a:lnTo>
                    <a:lnTo>
                      <a:pt x="331" y="15"/>
                    </a:lnTo>
                    <a:lnTo>
                      <a:pt x="327" y="10"/>
                    </a:lnTo>
                    <a:lnTo>
                      <a:pt x="319" y="4"/>
                    </a:lnTo>
                    <a:lnTo>
                      <a:pt x="312" y="2"/>
                    </a:lnTo>
                    <a:lnTo>
                      <a:pt x="302" y="0"/>
                    </a:lnTo>
                    <a:lnTo>
                      <a:pt x="291" y="0"/>
                    </a:lnTo>
                    <a:lnTo>
                      <a:pt x="46" y="0"/>
                    </a:lnTo>
                    <a:lnTo>
                      <a:pt x="33" y="0"/>
                    </a:lnTo>
                    <a:lnTo>
                      <a:pt x="23" y="2"/>
                    </a:lnTo>
                    <a:lnTo>
                      <a:pt x="15" y="4"/>
                    </a:lnTo>
                    <a:lnTo>
                      <a:pt x="10" y="10"/>
                    </a:lnTo>
                    <a:lnTo>
                      <a:pt x="4" y="15"/>
                    </a:lnTo>
                    <a:lnTo>
                      <a:pt x="2" y="23"/>
                    </a:lnTo>
                    <a:lnTo>
                      <a:pt x="0" y="31"/>
                    </a:lnTo>
                    <a:lnTo>
                      <a:pt x="1" y="42"/>
                    </a:lnTo>
                    <a:lnTo>
                      <a:pt x="2" y="51"/>
                    </a:lnTo>
                    <a:lnTo>
                      <a:pt x="5" y="59"/>
                    </a:lnTo>
                    <a:lnTo>
                      <a:pt x="9" y="66"/>
                    </a:lnTo>
                    <a:lnTo>
                      <a:pt x="14" y="73"/>
                    </a:lnTo>
                    <a:lnTo>
                      <a:pt x="19" y="77"/>
                    </a:lnTo>
                    <a:lnTo>
                      <a:pt x="27" y="80"/>
                    </a:lnTo>
                    <a:lnTo>
                      <a:pt x="35" y="83"/>
                    </a:lnTo>
                    <a:lnTo>
                      <a:pt x="46" y="84"/>
                    </a:lnTo>
                    <a:lnTo>
                      <a:pt x="291" y="84"/>
                    </a:lnTo>
                    <a:lnTo>
                      <a:pt x="300" y="83"/>
                    </a:lnTo>
                    <a:lnTo>
                      <a:pt x="309" y="80"/>
                    </a:lnTo>
                    <a:lnTo>
                      <a:pt x="312" y="78"/>
                    </a:lnTo>
                    <a:lnTo>
                      <a:pt x="316" y="77"/>
                    </a:lnTo>
                    <a:lnTo>
                      <a:pt x="322" y="73"/>
                    </a:lnTo>
                    <a:lnTo>
                      <a:pt x="327" y="66"/>
                    </a:lnTo>
                    <a:lnTo>
                      <a:pt x="331" y="59"/>
                    </a:lnTo>
                    <a:lnTo>
                      <a:pt x="332" y="55"/>
                    </a:lnTo>
                    <a:lnTo>
                      <a:pt x="334" y="51"/>
                    </a:lnTo>
                    <a:lnTo>
                      <a:pt x="336" y="42"/>
                    </a:lnTo>
                    <a:close/>
                  </a:path>
                </a:pathLst>
              </a:custGeom>
              <a:solidFill>
                <a:srgbClr val="CFCFCE"/>
              </a:solidFill>
              <a:ln w="9525">
                <a:noFill/>
                <a:round/>
                <a:headEnd/>
                <a:tailEnd/>
              </a:ln>
            </p:spPr>
            <p:txBody>
              <a:bodyPr/>
              <a:lstStyle/>
              <a:p>
                <a:endParaRPr lang="ja-JP" altLang="en-US" dirty="0"/>
              </a:p>
            </p:txBody>
          </p:sp>
          <p:sp>
            <p:nvSpPr>
              <p:cNvPr id="76" name="Freeform 88"/>
              <p:cNvSpPr>
                <a:spLocks/>
              </p:cNvSpPr>
              <p:nvPr/>
            </p:nvSpPr>
            <p:spPr bwMode="auto">
              <a:xfrm>
                <a:off x="4385" y="1266"/>
                <a:ext cx="30" cy="35"/>
              </a:xfrm>
              <a:custGeom>
                <a:avLst/>
                <a:gdLst>
                  <a:gd name="T0" fmla="*/ 0 w 214"/>
                  <a:gd name="T1" fmla="*/ 0 h 243"/>
                  <a:gd name="T2" fmla="*/ 0 w 214"/>
                  <a:gd name="T3" fmla="*/ 0 h 243"/>
                  <a:gd name="T4" fmla="*/ 0 w 214"/>
                  <a:gd name="T5" fmla="*/ 0 h 243"/>
                  <a:gd name="T6" fmla="*/ 0 w 214"/>
                  <a:gd name="T7" fmla="*/ 0 h 243"/>
                  <a:gd name="T8" fmla="*/ 0 w 214"/>
                  <a:gd name="T9" fmla="*/ 0 h 243"/>
                  <a:gd name="T10" fmla="*/ 0 w 214"/>
                  <a:gd name="T11" fmla="*/ 0 h 243"/>
                  <a:gd name="T12" fmla="*/ 0 w 214"/>
                  <a:gd name="T13" fmla="*/ 0 h 243"/>
                  <a:gd name="T14" fmla="*/ 0 w 214"/>
                  <a:gd name="T15" fmla="*/ 0 h 243"/>
                  <a:gd name="T16" fmla="*/ 0 w 214"/>
                  <a:gd name="T17" fmla="*/ 0 h 243"/>
                  <a:gd name="T18" fmla="*/ 0 w 214"/>
                  <a:gd name="T19" fmla="*/ 0 h 243"/>
                  <a:gd name="T20" fmla="*/ 0 w 214"/>
                  <a:gd name="T21" fmla="*/ 0 h 243"/>
                  <a:gd name="T22" fmla="*/ 0 w 214"/>
                  <a:gd name="T23" fmla="*/ 0 h 243"/>
                  <a:gd name="T24" fmla="*/ 0 w 214"/>
                  <a:gd name="T25" fmla="*/ 0 h 243"/>
                  <a:gd name="T26" fmla="*/ 0 w 214"/>
                  <a:gd name="T27" fmla="*/ 0 h 243"/>
                  <a:gd name="T28" fmla="*/ 0 w 214"/>
                  <a:gd name="T29" fmla="*/ 0 h 243"/>
                  <a:gd name="T30" fmla="*/ 0 w 214"/>
                  <a:gd name="T31" fmla="*/ 0 h 243"/>
                  <a:gd name="T32" fmla="*/ 0 w 214"/>
                  <a:gd name="T33" fmla="*/ 0 h 243"/>
                  <a:gd name="T34" fmla="*/ 0 w 214"/>
                  <a:gd name="T35" fmla="*/ 0 h 243"/>
                  <a:gd name="T36" fmla="*/ 0 w 214"/>
                  <a:gd name="T37" fmla="*/ 0 h 243"/>
                  <a:gd name="T38" fmla="*/ 0 w 214"/>
                  <a:gd name="T39" fmla="*/ 0 h 243"/>
                  <a:gd name="T40" fmla="*/ 0 w 214"/>
                  <a:gd name="T41" fmla="*/ 0 h 243"/>
                  <a:gd name="T42" fmla="*/ 0 w 214"/>
                  <a:gd name="T43" fmla="*/ 0 h 243"/>
                  <a:gd name="T44" fmla="*/ 0 w 214"/>
                  <a:gd name="T45" fmla="*/ 0 h 243"/>
                  <a:gd name="T46" fmla="*/ 0 w 214"/>
                  <a:gd name="T47" fmla="*/ 0 h 243"/>
                  <a:gd name="T48" fmla="*/ 0 w 214"/>
                  <a:gd name="T49" fmla="*/ 0 h 243"/>
                  <a:gd name="T50" fmla="*/ 0 w 214"/>
                  <a:gd name="T51" fmla="*/ 0 h 243"/>
                  <a:gd name="T52" fmla="*/ 0 w 214"/>
                  <a:gd name="T53" fmla="*/ 0 h 243"/>
                  <a:gd name="T54" fmla="*/ 0 w 214"/>
                  <a:gd name="T55" fmla="*/ 0 h 243"/>
                  <a:gd name="T56" fmla="*/ 0 w 214"/>
                  <a:gd name="T57" fmla="*/ 0 h 243"/>
                  <a:gd name="T58" fmla="*/ 0 w 214"/>
                  <a:gd name="T59" fmla="*/ 0 h 243"/>
                  <a:gd name="T60" fmla="*/ 0 w 214"/>
                  <a:gd name="T61" fmla="*/ 0 h 243"/>
                  <a:gd name="T62" fmla="*/ 0 w 214"/>
                  <a:gd name="T63" fmla="*/ 0 h 243"/>
                  <a:gd name="T64" fmla="*/ 0 w 214"/>
                  <a:gd name="T65" fmla="*/ 0 h 243"/>
                  <a:gd name="T66" fmla="*/ 0 w 214"/>
                  <a:gd name="T67" fmla="*/ 0 h 243"/>
                  <a:gd name="T68" fmla="*/ 0 w 214"/>
                  <a:gd name="T69" fmla="*/ 0 h 243"/>
                  <a:gd name="T70" fmla="*/ 0 w 214"/>
                  <a:gd name="T71" fmla="*/ 0 h 243"/>
                  <a:gd name="T72" fmla="*/ 0 w 214"/>
                  <a:gd name="T73" fmla="*/ 0 h 243"/>
                  <a:gd name="T74" fmla="*/ 0 w 214"/>
                  <a:gd name="T75" fmla="*/ 0 h 243"/>
                  <a:gd name="T76" fmla="*/ 0 w 214"/>
                  <a:gd name="T77" fmla="*/ 0 h 243"/>
                  <a:gd name="T78" fmla="*/ 0 w 214"/>
                  <a:gd name="T79" fmla="*/ 0 h 243"/>
                  <a:gd name="T80" fmla="*/ 0 w 214"/>
                  <a:gd name="T81" fmla="*/ 0 h 243"/>
                  <a:gd name="T82" fmla="*/ 0 w 214"/>
                  <a:gd name="T83" fmla="*/ 0 h 2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243"/>
                  <a:gd name="T128" fmla="*/ 214 w 214"/>
                  <a:gd name="T129" fmla="*/ 243 h 2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243">
                    <a:moveTo>
                      <a:pt x="185" y="0"/>
                    </a:moveTo>
                    <a:lnTo>
                      <a:pt x="30" y="0"/>
                    </a:lnTo>
                    <a:lnTo>
                      <a:pt x="22" y="2"/>
                    </a:lnTo>
                    <a:lnTo>
                      <a:pt x="15" y="7"/>
                    </a:lnTo>
                    <a:lnTo>
                      <a:pt x="10" y="16"/>
                    </a:lnTo>
                    <a:lnTo>
                      <a:pt x="7" y="31"/>
                    </a:lnTo>
                    <a:lnTo>
                      <a:pt x="4" y="46"/>
                    </a:lnTo>
                    <a:lnTo>
                      <a:pt x="1" y="68"/>
                    </a:lnTo>
                    <a:lnTo>
                      <a:pt x="0" y="92"/>
                    </a:lnTo>
                    <a:lnTo>
                      <a:pt x="1" y="123"/>
                    </a:lnTo>
                    <a:lnTo>
                      <a:pt x="1" y="151"/>
                    </a:lnTo>
                    <a:lnTo>
                      <a:pt x="4" y="175"/>
                    </a:lnTo>
                    <a:lnTo>
                      <a:pt x="6" y="195"/>
                    </a:lnTo>
                    <a:lnTo>
                      <a:pt x="9" y="213"/>
                    </a:lnTo>
                    <a:lnTo>
                      <a:pt x="12" y="226"/>
                    </a:lnTo>
                    <a:lnTo>
                      <a:pt x="17" y="236"/>
                    </a:lnTo>
                    <a:lnTo>
                      <a:pt x="23" y="241"/>
                    </a:lnTo>
                    <a:lnTo>
                      <a:pt x="30" y="243"/>
                    </a:lnTo>
                    <a:lnTo>
                      <a:pt x="185" y="243"/>
                    </a:lnTo>
                    <a:lnTo>
                      <a:pt x="187" y="242"/>
                    </a:lnTo>
                    <a:lnTo>
                      <a:pt x="187" y="241"/>
                    </a:lnTo>
                    <a:lnTo>
                      <a:pt x="188" y="241"/>
                    </a:lnTo>
                    <a:lnTo>
                      <a:pt x="190" y="241"/>
                    </a:lnTo>
                    <a:lnTo>
                      <a:pt x="193" y="238"/>
                    </a:lnTo>
                    <a:lnTo>
                      <a:pt x="196" y="236"/>
                    </a:lnTo>
                    <a:lnTo>
                      <a:pt x="200" y="226"/>
                    </a:lnTo>
                    <a:lnTo>
                      <a:pt x="204" y="213"/>
                    </a:lnTo>
                    <a:lnTo>
                      <a:pt x="206" y="195"/>
                    </a:lnTo>
                    <a:lnTo>
                      <a:pt x="206" y="190"/>
                    </a:lnTo>
                    <a:lnTo>
                      <a:pt x="208" y="185"/>
                    </a:lnTo>
                    <a:lnTo>
                      <a:pt x="210" y="175"/>
                    </a:lnTo>
                    <a:lnTo>
                      <a:pt x="212" y="151"/>
                    </a:lnTo>
                    <a:lnTo>
                      <a:pt x="214" y="123"/>
                    </a:lnTo>
                    <a:lnTo>
                      <a:pt x="213" y="92"/>
                    </a:lnTo>
                    <a:lnTo>
                      <a:pt x="212" y="79"/>
                    </a:lnTo>
                    <a:lnTo>
                      <a:pt x="212" y="68"/>
                    </a:lnTo>
                    <a:lnTo>
                      <a:pt x="210" y="46"/>
                    </a:lnTo>
                    <a:lnTo>
                      <a:pt x="208" y="31"/>
                    </a:lnTo>
                    <a:lnTo>
                      <a:pt x="202" y="16"/>
                    </a:lnTo>
                    <a:lnTo>
                      <a:pt x="198" y="7"/>
                    </a:lnTo>
                    <a:lnTo>
                      <a:pt x="192" y="2"/>
                    </a:lnTo>
                    <a:lnTo>
                      <a:pt x="185" y="0"/>
                    </a:lnTo>
                    <a:close/>
                  </a:path>
                </a:pathLst>
              </a:custGeom>
              <a:solidFill>
                <a:srgbClr val="CCCCCC"/>
              </a:solidFill>
              <a:ln w="9525">
                <a:noFill/>
                <a:round/>
                <a:headEnd/>
                <a:tailEnd/>
              </a:ln>
            </p:spPr>
            <p:txBody>
              <a:bodyPr/>
              <a:lstStyle/>
              <a:p>
                <a:endParaRPr lang="ja-JP" altLang="en-US" dirty="0"/>
              </a:p>
            </p:txBody>
          </p:sp>
          <p:sp>
            <p:nvSpPr>
              <p:cNvPr id="77" name="Freeform 89"/>
              <p:cNvSpPr>
                <a:spLocks/>
              </p:cNvSpPr>
              <p:nvPr/>
            </p:nvSpPr>
            <p:spPr bwMode="auto">
              <a:xfrm>
                <a:off x="4388" y="1269"/>
                <a:ext cx="16" cy="28"/>
              </a:xfrm>
              <a:custGeom>
                <a:avLst/>
                <a:gdLst>
                  <a:gd name="T0" fmla="*/ 0 w 117"/>
                  <a:gd name="T1" fmla="*/ 0 h 195"/>
                  <a:gd name="T2" fmla="*/ 0 w 117"/>
                  <a:gd name="T3" fmla="*/ 0 h 195"/>
                  <a:gd name="T4" fmla="*/ 0 w 117"/>
                  <a:gd name="T5" fmla="*/ 0 h 195"/>
                  <a:gd name="T6" fmla="*/ 0 w 117"/>
                  <a:gd name="T7" fmla="*/ 0 h 195"/>
                  <a:gd name="T8" fmla="*/ 0 w 117"/>
                  <a:gd name="T9" fmla="*/ 0 h 195"/>
                  <a:gd name="T10" fmla="*/ 0 w 117"/>
                  <a:gd name="T11" fmla="*/ 0 h 195"/>
                  <a:gd name="T12" fmla="*/ 0 w 117"/>
                  <a:gd name="T13" fmla="*/ 0 h 195"/>
                  <a:gd name="T14" fmla="*/ 0 w 117"/>
                  <a:gd name="T15" fmla="*/ 0 h 195"/>
                  <a:gd name="T16" fmla="*/ 0 w 117"/>
                  <a:gd name="T17" fmla="*/ 0 h 195"/>
                  <a:gd name="T18" fmla="*/ 0 w 117"/>
                  <a:gd name="T19" fmla="*/ 0 h 195"/>
                  <a:gd name="T20" fmla="*/ 0 w 117"/>
                  <a:gd name="T21" fmla="*/ 0 h 195"/>
                  <a:gd name="T22" fmla="*/ 0 w 117"/>
                  <a:gd name="T23" fmla="*/ 0 h 195"/>
                  <a:gd name="T24" fmla="*/ 0 w 117"/>
                  <a:gd name="T25" fmla="*/ 0 h 195"/>
                  <a:gd name="T26" fmla="*/ 0 w 117"/>
                  <a:gd name="T27" fmla="*/ 0 h 195"/>
                  <a:gd name="T28" fmla="*/ 0 w 117"/>
                  <a:gd name="T29" fmla="*/ 0 h 195"/>
                  <a:gd name="T30" fmla="*/ 0 w 117"/>
                  <a:gd name="T31" fmla="*/ 0 h 195"/>
                  <a:gd name="T32" fmla="*/ 0 w 117"/>
                  <a:gd name="T33" fmla="*/ 0 h 195"/>
                  <a:gd name="T34" fmla="*/ 0 w 117"/>
                  <a:gd name="T35" fmla="*/ 0 h 195"/>
                  <a:gd name="T36" fmla="*/ 0 w 117"/>
                  <a:gd name="T37" fmla="*/ 0 h 195"/>
                  <a:gd name="T38" fmla="*/ 0 w 117"/>
                  <a:gd name="T39" fmla="*/ 0 h 195"/>
                  <a:gd name="T40" fmla="*/ 0 w 117"/>
                  <a:gd name="T41" fmla="*/ 0 h 195"/>
                  <a:gd name="T42" fmla="*/ 0 w 117"/>
                  <a:gd name="T43" fmla="*/ 0 h 195"/>
                  <a:gd name="T44" fmla="*/ 0 w 117"/>
                  <a:gd name="T45" fmla="*/ 0 h 195"/>
                  <a:gd name="T46" fmla="*/ 0 w 117"/>
                  <a:gd name="T47" fmla="*/ 0 h 195"/>
                  <a:gd name="T48" fmla="*/ 0 w 117"/>
                  <a:gd name="T49" fmla="*/ 0 h 195"/>
                  <a:gd name="T50" fmla="*/ 0 w 117"/>
                  <a:gd name="T51" fmla="*/ 0 h 195"/>
                  <a:gd name="T52" fmla="*/ 0 w 117"/>
                  <a:gd name="T53" fmla="*/ 0 h 195"/>
                  <a:gd name="T54" fmla="*/ 0 w 117"/>
                  <a:gd name="T55" fmla="*/ 0 h 195"/>
                  <a:gd name="T56" fmla="*/ 0 w 117"/>
                  <a:gd name="T57" fmla="*/ 0 h 195"/>
                  <a:gd name="T58" fmla="*/ 0 w 117"/>
                  <a:gd name="T59" fmla="*/ 0 h 195"/>
                  <a:gd name="T60" fmla="*/ 0 w 117"/>
                  <a:gd name="T61" fmla="*/ 0 h 195"/>
                  <a:gd name="T62" fmla="*/ 0 w 117"/>
                  <a:gd name="T63" fmla="*/ 0 h 195"/>
                  <a:gd name="T64" fmla="*/ 0 w 117"/>
                  <a:gd name="T65" fmla="*/ 0 h 195"/>
                  <a:gd name="T66" fmla="*/ 0 w 117"/>
                  <a:gd name="T67" fmla="*/ 0 h 195"/>
                  <a:gd name="T68" fmla="*/ 0 w 117"/>
                  <a:gd name="T69" fmla="*/ 0 h 195"/>
                  <a:gd name="T70" fmla="*/ 0 w 117"/>
                  <a:gd name="T71" fmla="*/ 0 h 195"/>
                  <a:gd name="T72" fmla="*/ 0 w 117"/>
                  <a:gd name="T73" fmla="*/ 0 h 195"/>
                  <a:gd name="T74" fmla="*/ 0 w 117"/>
                  <a:gd name="T75" fmla="*/ 0 h 195"/>
                  <a:gd name="T76" fmla="*/ 0 w 117"/>
                  <a:gd name="T77" fmla="*/ 0 h 195"/>
                  <a:gd name="T78" fmla="*/ 0 w 117"/>
                  <a:gd name="T79" fmla="*/ 0 h 195"/>
                  <a:gd name="T80" fmla="*/ 0 w 117"/>
                  <a:gd name="T81" fmla="*/ 0 h 195"/>
                  <a:gd name="T82" fmla="*/ 0 w 117"/>
                  <a:gd name="T83" fmla="*/ 0 h 195"/>
                  <a:gd name="T84" fmla="*/ 0 w 117"/>
                  <a:gd name="T85" fmla="*/ 0 h 195"/>
                  <a:gd name="T86" fmla="*/ 0 w 117"/>
                  <a:gd name="T87" fmla="*/ 0 h 195"/>
                  <a:gd name="T88" fmla="*/ 0 w 117"/>
                  <a:gd name="T89" fmla="*/ 0 h 1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7"/>
                  <a:gd name="T136" fmla="*/ 0 h 195"/>
                  <a:gd name="T137" fmla="*/ 117 w 117"/>
                  <a:gd name="T138" fmla="*/ 195 h 1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7" h="195">
                    <a:moveTo>
                      <a:pt x="100" y="29"/>
                    </a:moveTo>
                    <a:lnTo>
                      <a:pt x="95" y="21"/>
                    </a:lnTo>
                    <a:lnTo>
                      <a:pt x="90" y="16"/>
                    </a:lnTo>
                    <a:lnTo>
                      <a:pt x="85" y="10"/>
                    </a:lnTo>
                    <a:lnTo>
                      <a:pt x="81" y="7"/>
                    </a:lnTo>
                    <a:lnTo>
                      <a:pt x="69" y="1"/>
                    </a:lnTo>
                    <a:lnTo>
                      <a:pt x="58" y="0"/>
                    </a:lnTo>
                    <a:lnTo>
                      <a:pt x="46" y="1"/>
                    </a:lnTo>
                    <a:lnTo>
                      <a:pt x="35" y="7"/>
                    </a:lnTo>
                    <a:lnTo>
                      <a:pt x="25" y="16"/>
                    </a:lnTo>
                    <a:lnTo>
                      <a:pt x="17" y="29"/>
                    </a:lnTo>
                    <a:lnTo>
                      <a:pt x="9" y="43"/>
                    </a:lnTo>
                    <a:lnTo>
                      <a:pt x="4" y="59"/>
                    </a:lnTo>
                    <a:lnTo>
                      <a:pt x="1" y="77"/>
                    </a:lnTo>
                    <a:lnTo>
                      <a:pt x="0" y="98"/>
                    </a:lnTo>
                    <a:lnTo>
                      <a:pt x="1" y="117"/>
                    </a:lnTo>
                    <a:lnTo>
                      <a:pt x="4" y="134"/>
                    </a:lnTo>
                    <a:lnTo>
                      <a:pt x="9" y="151"/>
                    </a:lnTo>
                    <a:lnTo>
                      <a:pt x="17" y="167"/>
                    </a:lnTo>
                    <a:lnTo>
                      <a:pt x="25" y="178"/>
                    </a:lnTo>
                    <a:lnTo>
                      <a:pt x="35" y="187"/>
                    </a:lnTo>
                    <a:lnTo>
                      <a:pt x="46" y="193"/>
                    </a:lnTo>
                    <a:lnTo>
                      <a:pt x="58" y="195"/>
                    </a:lnTo>
                    <a:lnTo>
                      <a:pt x="69" y="193"/>
                    </a:lnTo>
                    <a:lnTo>
                      <a:pt x="71" y="190"/>
                    </a:lnTo>
                    <a:lnTo>
                      <a:pt x="71" y="189"/>
                    </a:lnTo>
                    <a:lnTo>
                      <a:pt x="72" y="189"/>
                    </a:lnTo>
                    <a:lnTo>
                      <a:pt x="74" y="189"/>
                    </a:lnTo>
                    <a:lnTo>
                      <a:pt x="81" y="187"/>
                    </a:lnTo>
                    <a:lnTo>
                      <a:pt x="85" y="183"/>
                    </a:lnTo>
                    <a:lnTo>
                      <a:pt x="90" y="178"/>
                    </a:lnTo>
                    <a:lnTo>
                      <a:pt x="95" y="173"/>
                    </a:lnTo>
                    <a:lnTo>
                      <a:pt x="97" y="169"/>
                    </a:lnTo>
                    <a:lnTo>
                      <a:pt x="100" y="167"/>
                    </a:lnTo>
                    <a:lnTo>
                      <a:pt x="108" y="151"/>
                    </a:lnTo>
                    <a:lnTo>
                      <a:pt x="110" y="142"/>
                    </a:lnTo>
                    <a:lnTo>
                      <a:pt x="111" y="138"/>
                    </a:lnTo>
                    <a:lnTo>
                      <a:pt x="113" y="134"/>
                    </a:lnTo>
                    <a:lnTo>
                      <a:pt x="116" y="117"/>
                    </a:lnTo>
                    <a:lnTo>
                      <a:pt x="116" y="106"/>
                    </a:lnTo>
                    <a:lnTo>
                      <a:pt x="117" y="98"/>
                    </a:lnTo>
                    <a:lnTo>
                      <a:pt x="116" y="77"/>
                    </a:lnTo>
                    <a:lnTo>
                      <a:pt x="113" y="59"/>
                    </a:lnTo>
                    <a:lnTo>
                      <a:pt x="108" y="43"/>
                    </a:lnTo>
                    <a:lnTo>
                      <a:pt x="100" y="29"/>
                    </a:lnTo>
                    <a:close/>
                  </a:path>
                </a:pathLst>
              </a:custGeom>
              <a:solidFill>
                <a:srgbClr val="FFFFFF"/>
              </a:solidFill>
              <a:ln w="9525">
                <a:noFill/>
                <a:round/>
                <a:headEnd/>
                <a:tailEnd/>
              </a:ln>
            </p:spPr>
            <p:txBody>
              <a:bodyPr/>
              <a:lstStyle/>
              <a:p>
                <a:endParaRPr lang="ja-JP" altLang="en-US" dirty="0"/>
              </a:p>
            </p:txBody>
          </p:sp>
          <p:sp>
            <p:nvSpPr>
              <p:cNvPr id="78" name="Line 90"/>
              <p:cNvSpPr>
                <a:spLocks noChangeShapeType="1"/>
              </p:cNvSpPr>
              <p:nvPr/>
            </p:nvSpPr>
            <p:spPr bwMode="auto">
              <a:xfrm>
                <a:off x="4663" y="967"/>
                <a:ext cx="22" cy="1"/>
              </a:xfrm>
              <a:prstGeom prst="line">
                <a:avLst/>
              </a:prstGeom>
              <a:noFill/>
              <a:ln w="1588">
                <a:solidFill>
                  <a:srgbClr val="384880"/>
                </a:solidFill>
                <a:round/>
                <a:headEnd/>
                <a:tailEnd/>
              </a:ln>
            </p:spPr>
            <p:txBody>
              <a:bodyPr/>
              <a:lstStyle/>
              <a:p>
                <a:endParaRPr lang="ja-JP" altLang="en-US" dirty="0"/>
              </a:p>
            </p:txBody>
          </p:sp>
          <p:sp>
            <p:nvSpPr>
              <p:cNvPr id="79" name="Line 91"/>
              <p:cNvSpPr>
                <a:spLocks noChangeShapeType="1"/>
              </p:cNvSpPr>
              <p:nvPr/>
            </p:nvSpPr>
            <p:spPr bwMode="auto">
              <a:xfrm flipH="1">
                <a:off x="4386" y="1181"/>
                <a:ext cx="298" cy="1"/>
              </a:xfrm>
              <a:prstGeom prst="line">
                <a:avLst/>
              </a:prstGeom>
              <a:noFill/>
              <a:ln w="1588">
                <a:solidFill>
                  <a:srgbClr val="384880"/>
                </a:solidFill>
                <a:round/>
                <a:headEnd/>
                <a:tailEnd/>
              </a:ln>
            </p:spPr>
            <p:txBody>
              <a:bodyPr/>
              <a:lstStyle/>
              <a:p>
                <a:endParaRPr lang="ja-JP" altLang="en-US" dirty="0"/>
              </a:p>
            </p:txBody>
          </p:sp>
          <p:sp>
            <p:nvSpPr>
              <p:cNvPr id="80" name="Line 92"/>
              <p:cNvSpPr>
                <a:spLocks noChangeShapeType="1"/>
              </p:cNvSpPr>
              <p:nvPr/>
            </p:nvSpPr>
            <p:spPr bwMode="auto">
              <a:xfrm flipH="1">
                <a:off x="4386" y="1185"/>
                <a:ext cx="29" cy="1"/>
              </a:xfrm>
              <a:prstGeom prst="line">
                <a:avLst/>
              </a:prstGeom>
              <a:noFill/>
              <a:ln w="1588">
                <a:solidFill>
                  <a:srgbClr val="384880"/>
                </a:solidFill>
                <a:round/>
                <a:headEnd/>
                <a:tailEnd/>
              </a:ln>
            </p:spPr>
            <p:txBody>
              <a:bodyPr/>
              <a:lstStyle/>
              <a:p>
                <a:endParaRPr lang="ja-JP" altLang="en-US" dirty="0"/>
              </a:p>
            </p:txBody>
          </p:sp>
          <p:sp>
            <p:nvSpPr>
              <p:cNvPr id="81" name="Line 93"/>
              <p:cNvSpPr>
                <a:spLocks noChangeShapeType="1"/>
              </p:cNvSpPr>
              <p:nvPr/>
            </p:nvSpPr>
            <p:spPr bwMode="auto">
              <a:xfrm flipH="1">
                <a:off x="4386" y="1190"/>
                <a:ext cx="29" cy="1"/>
              </a:xfrm>
              <a:prstGeom prst="line">
                <a:avLst/>
              </a:prstGeom>
              <a:noFill/>
              <a:ln w="1588">
                <a:solidFill>
                  <a:srgbClr val="384880"/>
                </a:solidFill>
                <a:round/>
                <a:headEnd/>
                <a:tailEnd/>
              </a:ln>
            </p:spPr>
            <p:txBody>
              <a:bodyPr/>
              <a:lstStyle/>
              <a:p>
                <a:endParaRPr lang="ja-JP" altLang="en-US" dirty="0"/>
              </a:p>
            </p:txBody>
          </p:sp>
          <p:sp>
            <p:nvSpPr>
              <p:cNvPr id="82" name="Line 94"/>
              <p:cNvSpPr>
                <a:spLocks noChangeShapeType="1"/>
              </p:cNvSpPr>
              <p:nvPr/>
            </p:nvSpPr>
            <p:spPr bwMode="auto">
              <a:xfrm flipH="1">
                <a:off x="4386" y="1194"/>
                <a:ext cx="29" cy="1"/>
              </a:xfrm>
              <a:prstGeom prst="line">
                <a:avLst/>
              </a:prstGeom>
              <a:noFill/>
              <a:ln w="1588">
                <a:solidFill>
                  <a:srgbClr val="384880"/>
                </a:solidFill>
                <a:round/>
                <a:headEnd/>
                <a:tailEnd/>
              </a:ln>
            </p:spPr>
            <p:txBody>
              <a:bodyPr/>
              <a:lstStyle/>
              <a:p>
                <a:endParaRPr lang="ja-JP" altLang="en-US" dirty="0"/>
              </a:p>
            </p:txBody>
          </p:sp>
          <p:sp>
            <p:nvSpPr>
              <p:cNvPr id="83" name="Line 95"/>
              <p:cNvSpPr>
                <a:spLocks noChangeShapeType="1"/>
              </p:cNvSpPr>
              <p:nvPr/>
            </p:nvSpPr>
            <p:spPr bwMode="auto">
              <a:xfrm flipH="1">
                <a:off x="4386" y="1198"/>
                <a:ext cx="29" cy="1"/>
              </a:xfrm>
              <a:prstGeom prst="line">
                <a:avLst/>
              </a:prstGeom>
              <a:noFill/>
              <a:ln w="1588">
                <a:solidFill>
                  <a:srgbClr val="384880"/>
                </a:solidFill>
                <a:round/>
                <a:headEnd/>
                <a:tailEnd/>
              </a:ln>
            </p:spPr>
            <p:txBody>
              <a:bodyPr/>
              <a:lstStyle/>
              <a:p>
                <a:endParaRPr lang="ja-JP" altLang="en-US" dirty="0"/>
              </a:p>
            </p:txBody>
          </p:sp>
          <p:sp>
            <p:nvSpPr>
              <p:cNvPr id="84" name="Line 96"/>
              <p:cNvSpPr>
                <a:spLocks noChangeShapeType="1"/>
              </p:cNvSpPr>
              <p:nvPr/>
            </p:nvSpPr>
            <p:spPr bwMode="auto">
              <a:xfrm flipH="1">
                <a:off x="4386" y="1202"/>
                <a:ext cx="29" cy="1"/>
              </a:xfrm>
              <a:prstGeom prst="line">
                <a:avLst/>
              </a:prstGeom>
              <a:noFill/>
              <a:ln w="1588">
                <a:solidFill>
                  <a:srgbClr val="384880"/>
                </a:solidFill>
                <a:round/>
                <a:headEnd/>
                <a:tailEnd/>
              </a:ln>
            </p:spPr>
            <p:txBody>
              <a:bodyPr/>
              <a:lstStyle/>
              <a:p>
                <a:endParaRPr lang="ja-JP" altLang="en-US" dirty="0"/>
              </a:p>
            </p:txBody>
          </p:sp>
          <p:sp>
            <p:nvSpPr>
              <p:cNvPr id="85" name="Line 97"/>
              <p:cNvSpPr>
                <a:spLocks noChangeShapeType="1"/>
              </p:cNvSpPr>
              <p:nvPr/>
            </p:nvSpPr>
            <p:spPr bwMode="auto">
              <a:xfrm flipH="1">
                <a:off x="4386" y="1206"/>
                <a:ext cx="29" cy="1"/>
              </a:xfrm>
              <a:prstGeom prst="line">
                <a:avLst/>
              </a:prstGeom>
              <a:noFill/>
              <a:ln w="1588">
                <a:solidFill>
                  <a:srgbClr val="384880"/>
                </a:solidFill>
                <a:round/>
                <a:headEnd/>
                <a:tailEnd/>
              </a:ln>
            </p:spPr>
            <p:txBody>
              <a:bodyPr/>
              <a:lstStyle/>
              <a:p>
                <a:endParaRPr lang="ja-JP" altLang="en-US" dirty="0"/>
              </a:p>
            </p:txBody>
          </p:sp>
          <p:sp>
            <p:nvSpPr>
              <p:cNvPr id="86" name="Line 98"/>
              <p:cNvSpPr>
                <a:spLocks noChangeShapeType="1"/>
              </p:cNvSpPr>
              <p:nvPr/>
            </p:nvSpPr>
            <p:spPr bwMode="auto">
              <a:xfrm flipH="1">
                <a:off x="4386" y="1210"/>
                <a:ext cx="29" cy="1"/>
              </a:xfrm>
              <a:prstGeom prst="line">
                <a:avLst/>
              </a:prstGeom>
              <a:noFill/>
              <a:ln w="1588">
                <a:solidFill>
                  <a:srgbClr val="384880"/>
                </a:solidFill>
                <a:round/>
                <a:headEnd/>
                <a:tailEnd/>
              </a:ln>
            </p:spPr>
            <p:txBody>
              <a:bodyPr/>
              <a:lstStyle/>
              <a:p>
                <a:endParaRPr lang="ja-JP" altLang="en-US" dirty="0"/>
              </a:p>
            </p:txBody>
          </p:sp>
          <p:sp>
            <p:nvSpPr>
              <p:cNvPr id="87" name="Freeform 99"/>
              <p:cNvSpPr>
                <a:spLocks/>
              </p:cNvSpPr>
              <p:nvPr/>
            </p:nvSpPr>
            <p:spPr bwMode="auto">
              <a:xfrm>
                <a:off x="4534" y="1241"/>
                <a:ext cx="145" cy="152"/>
              </a:xfrm>
              <a:custGeom>
                <a:avLst/>
                <a:gdLst>
                  <a:gd name="T0" fmla="*/ 0 w 1013"/>
                  <a:gd name="T1" fmla="*/ 0 h 1063"/>
                  <a:gd name="T2" fmla="*/ 0 w 1013"/>
                  <a:gd name="T3" fmla="*/ 0 h 1063"/>
                  <a:gd name="T4" fmla="*/ 0 w 1013"/>
                  <a:gd name="T5" fmla="*/ 0 h 1063"/>
                  <a:gd name="T6" fmla="*/ 0 w 1013"/>
                  <a:gd name="T7" fmla="*/ 0 h 1063"/>
                  <a:gd name="T8" fmla="*/ 0 w 1013"/>
                  <a:gd name="T9" fmla="*/ 0 h 1063"/>
                  <a:gd name="T10" fmla="*/ 0 w 1013"/>
                  <a:gd name="T11" fmla="*/ 0 h 1063"/>
                  <a:gd name="T12" fmla="*/ 0 w 1013"/>
                  <a:gd name="T13" fmla="*/ 0 h 1063"/>
                  <a:gd name="T14" fmla="*/ 0 w 1013"/>
                  <a:gd name="T15" fmla="*/ 0 h 1063"/>
                  <a:gd name="T16" fmla="*/ 0 w 1013"/>
                  <a:gd name="T17" fmla="*/ 0 h 1063"/>
                  <a:gd name="T18" fmla="*/ 0 w 1013"/>
                  <a:gd name="T19" fmla="*/ 0 h 1063"/>
                  <a:gd name="T20" fmla="*/ 0 w 1013"/>
                  <a:gd name="T21" fmla="*/ 0 h 1063"/>
                  <a:gd name="T22" fmla="*/ 0 w 1013"/>
                  <a:gd name="T23" fmla="*/ 0 h 1063"/>
                  <a:gd name="T24" fmla="*/ 0 w 1013"/>
                  <a:gd name="T25" fmla="*/ 0 h 1063"/>
                  <a:gd name="T26" fmla="*/ 0 w 1013"/>
                  <a:gd name="T27" fmla="*/ 0 h 1063"/>
                  <a:gd name="T28" fmla="*/ 0 w 1013"/>
                  <a:gd name="T29" fmla="*/ 0 h 1063"/>
                  <a:gd name="T30" fmla="*/ 0 w 1013"/>
                  <a:gd name="T31" fmla="*/ 0 h 1063"/>
                  <a:gd name="T32" fmla="*/ 0 w 1013"/>
                  <a:gd name="T33" fmla="*/ 0 h 1063"/>
                  <a:gd name="T34" fmla="*/ 0 w 1013"/>
                  <a:gd name="T35" fmla="*/ 0 h 1063"/>
                  <a:gd name="T36" fmla="*/ 0 w 1013"/>
                  <a:gd name="T37" fmla="*/ 0 h 1063"/>
                  <a:gd name="T38" fmla="*/ 0 w 1013"/>
                  <a:gd name="T39" fmla="*/ 0 h 1063"/>
                  <a:gd name="T40" fmla="*/ 0 w 1013"/>
                  <a:gd name="T41" fmla="*/ 0 h 1063"/>
                  <a:gd name="T42" fmla="*/ 0 w 1013"/>
                  <a:gd name="T43" fmla="*/ 0 h 1063"/>
                  <a:gd name="T44" fmla="*/ 0 w 1013"/>
                  <a:gd name="T45" fmla="*/ 0 h 1063"/>
                  <a:gd name="T46" fmla="*/ 0 w 1013"/>
                  <a:gd name="T47" fmla="*/ 0 h 1063"/>
                  <a:gd name="T48" fmla="*/ 0 w 1013"/>
                  <a:gd name="T49" fmla="*/ 0 h 1063"/>
                  <a:gd name="T50" fmla="*/ 0 w 1013"/>
                  <a:gd name="T51" fmla="*/ 0 h 1063"/>
                  <a:gd name="T52" fmla="*/ 0 w 1013"/>
                  <a:gd name="T53" fmla="*/ 0 h 1063"/>
                  <a:gd name="T54" fmla="*/ 0 w 1013"/>
                  <a:gd name="T55" fmla="*/ 0 h 1063"/>
                  <a:gd name="T56" fmla="*/ 0 w 1013"/>
                  <a:gd name="T57" fmla="*/ 0 h 1063"/>
                  <a:gd name="T58" fmla="*/ 0 w 1013"/>
                  <a:gd name="T59" fmla="*/ 0 h 1063"/>
                  <a:gd name="T60" fmla="*/ 0 w 1013"/>
                  <a:gd name="T61" fmla="*/ 0 h 1063"/>
                  <a:gd name="T62" fmla="*/ 0 w 1013"/>
                  <a:gd name="T63" fmla="*/ 0 h 1063"/>
                  <a:gd name="T64" fmla="*/ 0 w 1013"/>
                  <a:gd name="T65" fmla="*/ 0 h 1063"/>
                  <a:gd name="T66" fmla="*/ 0 w 1013"/>
                  <a:gd name="T67" fmla="*/ 0 h 1063"/>
                  <a:gd name="T68" fmla="*/ 0 w 1013"/>
                  <a:gd name="T69" fmla="*/ 0 h 1063"/>
                  <a:gd name="T70" fmla="*/ 0 w 1013"/>
                  <a:gd name="T71" fmla="*/ 0 h 1063"/>
                  <a:gd name="T72" fmla="*/ 0 w 1013"/>
                  <a:gd name="T73" fmla="*/ 0 h 1063"/>
                  <a:gd name="T74" fmla="*/ 0 w 1013"/>
                  <a:gd name="T75" fmla="*/ 0 h 1063"/>
                  <a:gd name="T76" fmla="*/ 0 w 1013"/>
                  <a:gd name="T77" fmla="*/ 0 h 1063"/>
                  <a:gd name="T78" fmla="*/ 0 w 1013"/>
                  <a:gd name="T79" fmla="*/ 0 h 1063"/>
                  <a:gd name="T80" fmla="*/ 0 w 1013"/>
                  <a:gd name="T81" fmla="*/ 0 h 1063"/>
                  <a:gd name="T82" fmla="*/ 0 w 1013"/>
                  <a:gd name="T83" fmla="*/ 0 h 1063"/>
                  <a:gd name="T84" fmla="*/ 0 w 1013"/>
                  <a:gd name="T85" fmla="*/ 0 h 1063"/>
                  <a:gd name="T86" fmla="*/ 0 w 1013"/>
                  <a:gd name="T87" fmla="*/ 0 h 1063"/>
                  <a:gd name="T88" fmla="*/ 0 w 1013"/>
                  <a:gd name="T89" fmla="*/ 0 h 1063"/>
                  <a:gd name="T90" fmla="*/ 0 w 1013"/>
                  <a:gd name="T91" fmla="*/ 0 h 1063"/>
                  <a:gd name="T92" fmla="*/ 0 w 1013"/>
                  <a:gd name="T93" fmla="*/ 0 h 1063"/>
                  <a:gd name="T94" fmla="*/ 0 w 1013"/>
                  <a:gd name="T95" fmla="*/ 0 h 1063"/>
                  <a:gd name="T96" fmla="*/ 0 w 1013"/>
                  <a:gd name="T97" fmla="*/ 0 h 1063"/>
                  <a:gd name="T98" fmla="*/ 0 w 1013"/>
                  <a:gd name="T99" fmla="*/ 0 h 1063"/>
                  <a:gd name="T100" fmla="*/ 0 w 1013"/>
                  <a:gd name="T101" fmla="*/ 0 h 1063"/>
                  <a:gd name="T102" fmla="*/ 0 w 1013"/>
                  <a:gd name="T103" fmla="*/ 0 h 1063"/>
                  <a:gd name="T104" fmla="*/ 0 w 1013"/>
                  <a:gd name="T105" fmla="*/ 0 h 1063"/>
                  <a:gd name="T106" fmla="*/ 0 w 1013"/>
                  <a:gd name="T107" fmla="*/ 0 h 10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3"/>
                  <a:gd name="T163" fmla="*/ 0 h 1063"/>
                  <a:gd name="T164" fmla="*/ 1013 w 1013"/>
                  <a:gd name="T165" fmla="*/ 1063 h 10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3" h="1063">
                    <a:moveTo>
                      <a:pt x="865" y="155"/>
                    </a:moveTo>
                    <a:lnTo>
                      <a:pt x="826" y="117"/>
                    </a:lnTo>
                    <a:lnTo>
                      <a:pt x="806" y="101"/>
                    </a:lnTo>
                    <a:lnTo>
                      <a:pt x="787" y="86"/>
                    </a:lnTo>
                    <a:lnTo>
                      <a:pt x="765" y="71"/>
                    </a:lnTo>
                    <a:lnTo>
                      <a:pt x="745" y="59"/>
                    </a:lnTo>
                    <a:lnTo>
                      <a:pt x="723" y="47"/>
                    </a:lnTo>
                    <a:lnTo>
                      <a:pt x="701" y="38"/>
                    </a:lnTo>
                    <a:lnTo>
                      <a:pt x="678" y="28"/>
                    </a:lnTo>
                    <a:lnTo>
                      <a:pt x="655" y="20"/>
                    </a:lnTo>
                    <a:lnTo>
                      <a:pt x="631" y="13"/>
                    </a:lnTo>
                    <a:lnTo>
                      <a:pt x="607" y="9"/>
                    </a:lnTo>
                    <a:lnTo>
                      <a:pt x="582" y="4"/>
                    </a:lnTo>
                    <a:lnTo>
                      <a:pt x="557" y="2"/>
                    </a:lnTo>
                    <a:lnTo>
                      <a:pt x="531" y="0"/>
                    </a:lnTo>
                    <a:lnTo>
                      <a:pt x="507" y="0"/>
                    </a:lnTo>
                    <a:lnTo>
                      <a:pt x="455" y="2"/>
                    </a:lnTo>
                    <a:lnTo>
                      <a:pt x="404" y="9"/>
                    </a:lnTo>
                    <a:lnTo>
                      <a:pt x="356" y="20"/>
                    </a:lnTo>
                    <a:lnTo>
                      <a:pt x="312" y="38"/>
                    </a:lnTo>
                    <a:lnTo>
                      <a:pt x="267" y="59"/>
                    </a:lnTo>
                    <a:lnTo>
                      <a:pt x="225" y="86"/>
                    </a:lnTo>
                    <a:lnTo>
                      <a:pt x="186" y="117"/>
                    </a:lnTo>
                    <a:lnTo>
                      <a:pt x="148" y="155"/>
                    </a:lnTo>
                    <a:lnTo>
                      <a:pt x="112" y="195"/>
                    </a:lnTo>
                    <a:lnTo>
                      <a:pt x="82" y="236"/>
                    </a:lnTo>
                    <a:lnTo>
                      <a:pt x="56" y="280"/>
                    </a:lnTo>
                    <a:lnTo>
                      <a:pt x="36" y="327"/>
                    </a:lnTo>
                    <a:lnTo>
                      <a:pt x="19" y="374"/>
                    </a:lnTo>
                    <a:lnTo>
                      <a:pt x="8" y="424"/>
                    </a:lnTo>
                    <a:lnTo>
                      <a:pt x="2" y="476"/>
                    </a:lnTo>
                    <a:lnTo>
                      <a:pt x="0" y="531"/>
                    </a:lnTo>
                    <a:lnTo>
                      <a:pt x="0" y="556"/>
                    </a:lnTo>
                    <a:lnTo>
                      <a:pt x="2" y="583"/>
                    </a:lnTo>
                    <a:lnTo>
                      <a:pt x="4" y="609"/>
                    </a:lnTo>
                    <a:lnTo>
                      <a:pt x="8" y="636"/>
                    </a:lnTo>
                    <a:lnTo>
                      <a:pt x="13" y="661"/>
                    </a:lnTo>
                    <a:lnTo>
                      <a:pt x="19" y="686"/>
                    </a:lnTo>
                    <a:lnTo>
                      <a:pt x="26" y="710"/>
                    </a:lnTo>
                    <a:lnTo>
                      <a:pt x="36" y="734"/>
                    </a:lnTo>
                    <a:lnTo>
                      <a:pt x="45" y="757"/>
                    </a:lnTo>
                    <a:lnTo>
                      <a:pt x="56" y="780"/>
                    </a:lnTo>
                    <a:lnTo>
                      <a:pt x="68" y="802"/>
                    </a:lnTo>
                    <a:lnTo>
                      <a:pt x="82" y="824"/>
                    </a:lnTo>
                    <a:lnTo>
                      <a:pt x="96" y="844"/>
                    </a:lnTo>
                    <a:lnTo>
                      <a:pt x="112" y="865"/>
                    </a:lnTo>
                    <a:lnTo>
                      <a:pt x="129" y="886"/>
                    </a:lnTo>
                    <a:lnTo>
                      <a:pt x="148" y="907"/>
                    </a:lnTo>
                    <a:lnTo>
                      <a:pt x="186" y="943"/>
                    </a:lnTo>
                    <a:lnTo>
                      <a:pt x="226" y="974"/>
                    </a:lnTo>
                    <a:lnTo>
                      <a:pt x="268" y="1001"/>
                    </a:lnTo>
                    <a:lnTo>
                      <a:pt x="313" y="1023"/>
                    </a:lnTo>
                    <a:lnTo>
                      <a:pt x="357" y="1039"/>
                    </a:lnTo>
                    <a:lnTo>
                      <a:pt x="406" y="1053"/>
                    </a:lnTo>
                    <a:lnTo>
                      <a:pt x="455" y="1059"/>
                    </a:lnTo>
                    <a:lnTo>
                      <a:pt x="480" y="1061"/>
                    </a:lnTo>
                    <a:lnTo>
                      <a:pt x="507" y="1063"/>
                    </a:lnTo>
                    <a:lnTo>
                      <a:pt x="509" y="1061"/>
                    </a:lnTo>
                    <a:lnTo>
                      <a:pt x="512" y="1061"/>
                    </a:lnTo>
                    <a:lnTo>
                      <a:pt x="519" y="1061"/>
                    </a:lnTo>
                    <a:lnTo>
                      <a:pt x="531" y="1061"/>
                    </a:lnTo>
                    <a:lnTo>
                      <a:pt x="557" y="1059"/>
                    </a:lnTo>
                    <a:lnTo>
                      <a:pt x="569" y="1057"/>
                    </a:lnTo>
                    <a:lnTo>
                      <a:pt x="582" y="1056"/>
                    </a:lnTo>
                    <a:lnTo>
                      <a:pt x="607" y="1053"/>
                    </a:lnTo>
                    <a:lnTo>
                      <a:pt x="654" y="1039"/>
                    </a:lnTo>
                    <a:lnTo>
                      <a:pt x="665" y="1035"/>
                    </a:lnTo>
                    <a:lnTo>
                      <a:pt x="670" y="1032"/>
                    </a:lnTo>
                    <a:lnTo>
                      <a:pt x="677" y="1031"/>
                    </a:lnTo>
                    <a:lnTo>
                      <a:pt x="700" y="1023"/>
                    </a:lnTo>
                    <a:lnTo>
                      <a:pt x="722" y="1012"/>
                    </a:lnTo>
                    <a:lnTo>
                      <a:pt x="744" y="1001"/>
                    </a:lnTo>
                    <a:lnTo>
                      <a:pt x="764" y="988"/>
                    </a:lnTo>
                    <a:lnTo>
                      <a:pt x="786" y="974"/>
                    </a:lnTo>
                    <a:lnTo>
                      <a:pt x="805" y="958"/>
                    </a:lnTo>
                    <a:lnTo>
                      <a:pt x="825" y="943"/>
                    </a:lnTo>
                    <a:lnTo>
                      <a:pt x="844" y="925"/>
                    </a:lnTo>
                    <a:lnTo>
                      <a:pt x="865" y="907"/>
                    </a:lnTo>
                    <a:lnTo>
                      <a:pt x="882" y="886"/>
                    </a:lnTo>
                    <a:lnTo>
                      <a:pt x="899" y="865"/>
                    </a:lnTo>
                    <a:lnTo>
                      <a:pt x="914" y="844"/>
                    </a:lnTo>
                    <a:lnTo>
                      <a:pt x="929" y="824"/>
                    </a:lnTo>
                    <a:lnTo>
                      <a:pt x="942" y="802"/>
                    </a:lnTo>
                    <a:lnTo>
                      <a:pt x="954" y="780"/>
                    </a:lnTo>
                    <a:lnTo>
                      <a:pt x="965" y="757"/>
                    </a:lnTo>
                    <a:lnTo>
                      <a:pt x="976" y="734"/>
                    </a:lnTo>
                    <a:lnTo>
                      <a:pt x="983" y="710"/>
                    </a:lnTo>
                    <a:lnTo>
                      <a:pt x="984" y="703"/>
                    </a:lnTo>
                    <a:lnTo>
                      <a:pt x="986" y="697"/>
                    </a:lnTo>
                    <a:lnTo>
                      <a:pt x="991" y="686"/>
                    </a:lnTo>
                    <a:lnTo>
                      <a:pt x="997" y="661"/>
                    </a:lnTo>
                    <a:lnTo>
                      <a:pt x="1003" y="636"/>
                    </a:lnTo>
                    <a:lnTo>
                      <a:pt x="1007" y="609"/>
                    </a:lnTo>
                    <a:lnTo>
                      <a:pt x="1008" y="596"/>
                    </a:lnTo>
                    <a:lnTo>
                      <a:pt x="1010" y="583"/>
                    </a:lnTo>
                    <a:lnTo>
                      <a:pt x="1012" y="556"/>
                    </a:lnTo>
                    <a:lnTo>
                      <a:pt x="1012" y="543"/>
                    </a:lnTo>
                    <a:lnTo>
                      <a:pt x="1012" y="536"/>
                    </a:lnTo>
                    <a:lnTo>
                      <a:pt x="1012" y="533"/>
                    </a:lnTo>
                    <a:lnTo>
                      <a:pt x="1013" y="531"/>
                    </a:lnTo>
                    <a:lnTo>
                      <a:pt x="1012" y="503"/>
                    </a:lnTo>
                    <a:lnTo>
                      <a:pt x="1010" y="476"/>
                    </a:lnTo>
                    <a:lnTo>
                      <a:pt x="1003" y="424"/>
                    </a:lnTo>
                    <a:lnTo>
                      <a:pt x="991" y="374"/>
                    </a:lnTo>
                    <a:lnTo>
                      <a:pt x="976" y="327"/>
                    </a:lnTo>
                    <a:lnTo>
                      <a:pt x="954" y="280"/>
                    </a:lnTo>
                    <a:lnTo>
                      <a:pt x="929" y="236"/>
                    </a:lnTo>
                    <a:lnTo>
                      <a:pt x="899" y="195"/>
                    </a:lnTo>
                    <a:lnTo>
                      <a:pt x="865" y="155"/>
                    </a:lnTo>
                    <a:close/>
                  </a:path>
                </a:pathLst>
              </a:custGeom>
              <a:solidFill>
                <a:srgbClr val="3D3D3D"/>
              </a:solidFill>
              <a:ln w="9525">
                <a:noFill/>
                <a:round/>
                <a:headEnd/>
                <a:tailEnd/>
              </a:ln>
            </p:spPr>
            <p:txBody>
              <a:bodyPr/>
              <a:lstStyle/>
              <a:p>
                <a:endParaRPr lang="ja-JP" altLang="en-US" dirty="0"/>
              </a:p>
            </p:txBody>
          </p:sp>
          <p:sp>
            <p:nvSpPr>
              <p:cNvPr id="88" name="Freeform 100"/>
              <p:cNvSpPr>
                <a:spLocks/>
              </p:cNvSpPr>
              <p:nvPr/>
            </p:nvSpPr>
            <p:spPr bwMode="auto">
              <a:xfrm>
                <a:off x="4567" y="1275"/>
                <a:ext cx="79" cy="83"/>
              </a:xfrm>
              <a:custGeom>
                <a:avLst/>
                <a:gdLst>
                  <a:gd name="T0" fmla="*/ 0 w 553"/>
                  <a:gd name="T1" fmla="*/ 0 h 580"/>
                  <a:gd name="T2" fmla="*/ 0 w 553"/>
                  <a:gd name="T3" fmla="*/ 0 h 580"/>
                  <a:gd name="T4" fmla="*/ 0 w 553"/>
                  <a:gd name="T5" fmla="*/ 0 h 580"/>
                  <a:gd name="T6" fmla="*/ 0 w 553"/>
                  <a:gd name="T7" fmla="*/ 0 h 580"/>
                  <a:gd name="T8" fmla="*/ 0 w 553"/>
                  <a:gd name="T9" fmla="*/ 0 h 580"/>
                  <a:gd name="T10" fmla="*/ 0 w 553"/>
                  <a:gd name="T11" fmla="*/ 0 h 580"/>
                  <a:gd name="T12" fmla="*/ 0 w 553"/>
                  <a:gd name="T13" fmla="*/ 0 h 580"/>
                  <a:gd name="T14" fmla="*/ 0 w 553"/>
                  <a:gd name="T15" fmla="*/ 0 h 580"/>
                  <a:gd name="T16" fmla="*/ 0 w 553"/>
                  <a:gd name="T17" fmla="*/ 0 h 580"/>
                  <a:gd name="T18" fmla="*/ 0 w 553"/>
                  <a:gd name="T19" fmla="*/ 0 h 580"/>
                  <a:gd name="T20" fmla="*/ 0 w 553"/>
                  <a:gd name="T21" fmla="*/ 0 h 580"/>
                  <a:gd name="T22" fmla="*/ 0 w 553"/>
                  <a:gd name="T23" fmla="*/ 0 h 580"/>
                  <a:gd name="T24" fmla="*/ 0 w 553"/>
                  <a:gd name="T25" fmla="*/ 0 h 580"/>
                  <a:gd name="T26" fmla="*/ 0 w 553"/>
                  <a:gd name="T27" fmla="*/ 0 h 580"/>
                  <a:gd name="T28" fmla="*/ 0 w 553"/>
                  <a:gd name="T29" fmla="*/ 0 h 580"/>
                  <a:gd name="T30" fmla="*/ 0 w 553"/>
                  <a:gd name="T31" fmla="*/ 0 h 580"/>
                  <a:gd name="T32" fmla="*/ 0 w 553"/>
                  <a:gd name="T33" fmla="*/ 0 h 580"/>
                  <a:gd name="T34" fmla="*/ 0 w 553"/>
                  <a:gd name="T35" fmla="*/ 0 h 580"/>
                  <a:gd name="T36" fmla="*/ 0 w 553"/>
                  <a:gd name="T37" fmla="*/ 0 h 580"/>
                  <a:gd name="T38" fmla="*/ 0 w 553"/>
                  <a:gd name="T39" fmla="*/ 0 h 580"/>
                  <a:gd name="T40" fmla="*/ 0 w 553"/>
                  <a:gd name="T41" fmla="*/ 0 h 580"/>
                  <a:gd name="T42" fmla="*/ 0 w 553"/>
                  <a:gd name="T43" fmla="*/ 0 h 580"/>
                  <a:gd name="T44" fmla="*/ 0 w 553"/>
                  <a:gd name="T45" fmla="*/ 0 h 580"/>
                  <a:gd name="T46" fmla="*/ 0 w 553"/>
                  <a:gd name="T47" fmla="*/ 0 h 580"/>
                  <a:gd name="T48" fmla="*/ 0 w 553"/>
                  <a:gd name="T49" fmla="*/ 0 h 580"/>
                  <a:gd name="T50" fmla="*/ 0 w 553"/>
                  <a:gd name="T51" fmla="*/ 0 h 580"/>
                  <a:gd name="T52" fmla="*/ 0 w 553"/>
                  <a:gd name="T53" fmla="*/ 0 h 580"/>
                  <a:gd name="T54" fmla="*/ 0 w 553"/>
                  <a:gd name="T55" fmla="*/ 0 h 580"/>
                  <a:gd name="T56" fmla="*/ 0 w 553"/>
                  <a:gd name="T57" fmla="*/ 0 h 580"/>
                  <a:gd name="T58" fmla="*/ 0 w 553"/>
                  <a:gd name="T59" fmla="*/ 0 h 580"/>
                  <a:gd name="T60" fmla="*/ 0 w 553"/>
                  <a:gd name="T61" fmla="*/ 0 h 580"/>
                  <a:gd name="T62" fmla="*/ 0 w 553"/>
                  <a:gd name="T63" fmla="*/ 0 h 580"/>
                  <a:gd name="T64" fmla="*/ 0 w 553"/>
                  <a:gd name="T65" fmla="*/ 0 h 580"/>
                  <a:gd name="T66" fmla="*/ 0 w 553"/>
                  <a:gd name="T67" fmla="*/ 0 h 5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3"/>
                  <a:gd name="T103" fmla="*/ 0 h 580"/>
                  <a:gd name="T104" fmla="*/ 553 w 553"/>
                  <a:gd name="T105" fmla="*/ 580 h 5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3" h="580">
                    <a:moveTo>
                      <a:pt x="553" y="290"/>
                    </a:moveTo>
                    <a:lnTo>
                      <a:pt x="551" y="259"/>
                    </a:lnTo>
                    <a:lnTo>
                      <a:pt x="548" y="231"/>
                    </a:lnTo>
                    <a:lnTo>
                      <a:pt x="541" y="203"/>
                    </a:lnTo>
                    <a:lnTo>
                      <a:pt x="533" y="178"/>
                    </a:lnTo>
                    <a:lnTo>
                      <a:pt x="521" y="152"/>
                    </a:lnTo>
                    <a:lnTo>
                      <a:pt x="508" y="128"/>
                    </a:lnTo>
                    <a:lnTo>
                      <a:pt x="490" y="106"/>
                    </a:lnTo>
                    <a:lnTo>
                      <a:pt x="472" y="85"/>
                    </a:lnTo>
                    <a:lnTo>
                      <a:pt x="451" y="63"/>
                    </a:lnTo>
                    <a:lnTo>
                      <a:pt x="430" y="47"/>
                    </a:lnTo>
                    <a:lnTo>
                      <a:pt x="406" y="32"/>
                    </a:lnTo>
                    <a:lnTo>
                      <a:pt x="383" y="21"/>
                    </a:lnTo>
                    <a:lnTo>
                      <a:pt x="357" y="11"/>
                    </a:lnTo>
                    <a:lnTo>
                      <a:pt x="331" y="4"/>
                    </a:lnTo>
                    <a:lnTo>
                      <a:pt x="304" y="1"/>
                    </a:lnTo>
                    <a:lnTo>
                      <a:pt x="277" y="0"/>
                    </a:lnTo>
                    <a:lnTo>
                      <a:pt x="248" y="1"/>
                    </a:lnTo>
                    <a:lnTo>
                      <a:pt x="221" y="4"/>
                    </a:lnTo>
                    <a:lnTo>
                      <a:pt x="195" y="11"/>
                    </a:lnTo>
                    <a:lnTo>
                      <a:pt x="170" y="21"/>
                    </a:lnTo>
                    <a:lnTo>
                      <a:pt x="146" y="32"/>
                    </a:lnTo>
                    <a:lnTo>
                      <a:pt x="123" y="47"/>
                    </a:lnTo>
                    <a:lnTo>
                      <a:pt x="102" y="63"/>
                    </a:lnTo>
                    <a:lnTo>
                      <a:pt x="82" y="85"/>
                    </a:lnTo>
                    <a:lnTo>
                      <a:pt x="61" y="106"/>
                    </a:lnTo>
                    <a:lnTo>
                      <a:pt x="45" y="128"/>
                    </a:lnTo>
                    <a:lnTo>
                      <a:pt x="31" y="152"/>
                    </a:lnTo>
                    <a:lnTo>
                      <a:pt x="21" y="178"/>
                    </a:lnTo>
                    <a:lnTo>
                      <a:pt x="11" y="203"/>
                    </a:lnTo>
                    <a:lnTo>
                      <a:pt x="5" y="231"/>
                    </a:lnTo>
                    <a:lnTo>
                      <a:pt x="1" y="259"/>
                    </a:lnTo>
                    <a:lnTo>
                      <a:pt x="0" y="290"/>
                    </a:lnTo>
                    <a:lnTo>
                      <a:pt x="1" y="318"/>
                    </a:lnTo>
                    <a:lnTo>
                      <a:pt x="5" y="347"/>
                    </a:lnTo>
                    <a:lnTo>
                      <a:pt x="11" y="374"/>
                    </a:lnTo>
                    <a:lnTo>
                      <a:pt x="21" y="400"/>
                    </a:lnTo>
                    <a:lnTo>
                      <a:pt x="31" y="425"/>
                    </a:lnTo>
                    <a:lnTo>
                      <a:pt x="45" y="450"/>
                    </a:lnTo>
                    <a:lnTo>
                      <a:pt x="61" y="472"/>
                    </a:lnTo>
                    <a:lnTo>
                      <a:pt x="82" y="495"/>
                    </a:lnTo>
                    <a:lnTo>
                      <a:pt x="102" y="514"/>
                    </a:lnTo>
                    <a:lnTo>
                      <a:pt x="123" y="532"/>
                    </a:lnTo>
                    <a:lnTo>
                      <a:pt x="146" y="546"/>
                    </a:lnTo>
                    <a:lnTo>
                      <a:pt x="170" y="558"/>
                    </a:lnTo>
                    <a:lnTo>
                      <a:pt x="195" y="566"/>
                    </a:lnTo>
                    <a:lnTo>
                      <a:pt x="221" y="574"/>
                    </a:lnTo>
                    <a:lnTo>
                      <a:pt x="248" y="577"/>
                    </a:lnTo>
                    <a:lnTo>
                      <a:pt x="277" y="580"/>
                    </a:lnTo>
                    <a:lnTo>
                      <a:pt x="290" y="579"/>
                    </a:lnTo>
                    <a:lnTo>
                      <a:pt x="296" y="577"/>
                    </a:lnTo>
                    <a:lnTo>
                      <a:pt x="304" y="577"/>
                    </a:lnTo>
                    <a:lnTo>
                      <a:pt x="331" y="574"/>
                    </a:lnTo>
                    <a:lnTo>
                      <a:pt x="357" y="566"/>
                    </a:lnTo>
                    <a:lnTo>
                      <a:pt x="383" y="558"/>
                    </a:lnTo>
                    <a:lnTo>
                      <a:pt x="406" y="546"/>
                    </a:lnTo>
                    <a:lnTo>
                      <a:pt x="430" y="532"/>
                    </a:lnTo>
                    <a:lnTo>
                      <a:pt x="451" y="514"/>
                    </a:lnTo>
                    <a:lnTo>
                      <a:pt x="472" y="495"/>
                    </a:lnTo>
                    <a:lnTo>
                      <a:pt x="490" y="472"/>
                    </a:lnTo>
                    <a:lnTo>
                      <a:pt x="508" y="450"/>
                    </a:lnTo>
                    <a:lnTo>
                      <a:pt x="521" y="425"/>
                    </a:lnTo>
                    <a:lnTo>
                      <a:pt x="533" y="400"/>
                    </a:lnTo>
                    <a:lnTo>
                      <a:pt x="541" y="374"/>
                    </a:lnTo>
                    <a:lnTo>
                      <a:pt x="548" y="347"/>
                    </a:lnTo>
                    <a:lnTo>
                      <a:pt x="551" y="318"/>
                    </a:lnTo>
                    <a:lnTo>
                      <a:pt x="551" y="310"/>
                    </a:lnTo>
                    <a:lnTo>
                      <a:pt x="552" y="303"/>
                    </a:lnTo>
                    <a:lnTo>
                      <a:pt x="553" y="290"/>
                    </a:lnTo>
                    <a:close/>
                  </a:path>
                </a:pathLst>
              </a:custGeom>
              <a:solidFill>
                <a:srgbClr val="9C9C9C"/>
              </a:solidFill>
              <a:ln w="9525">
                <a:noFill/>
                <a:round/>
                <a:headEnd/>
                <a:tailEnd/>
              </a:ln>
            </p:spPr>
            <p:txBody>
              <a:bodyPr/>
              <a:lstStyle/>
              <a:p>
                <a:endParaRPr lang="ja-JP" altLang="en-US" dirty="0"/>
              </a:p>
            </p:txBody>
          </p:sp>
          <p:sp>
            <p:nvSpPr>
              <p:cNvPr id="89" name="Freeform 101"/>
              <p:cNvSpPr>
                <a:spLocks/>
              </p:cNvSpPr>
              <p:nvPr/>
            </p:nvSpPr>
            <p:spPr bwMode="auto">
              <a:xfrm>
                <a:off x="4573" y="1281"/>
                <a:ext cx="67" cy="71"/>
              </a:xfrm>
              <a:custGeom>
                <a:avLst/>
                <a:gdLst>
                  <a:gd name="T0" fmla="*/ 0 w 475"/>
                  <a:gd name="T1" fmla="*/ 0 h 498"/>
                  <a:gd name="T2" fmla="*/ 0 w 475"/>
                  <a:gd name="T3" fmla="*/ 0 h 498"/>
                  <a:gd name="T4" fmla="*/ 0 w 475"/>
                  <a:gd name="T5" fmla="*/ 0 h 498"/>
                  <a:gd name="T6" fmla="*/ 0 w 475"/>
                  <a:gd name="T7" fmla="*/ 0 h 498"/>
                  <a:gd name="T8" fmla="*/ 0 w 475"/>
                  <a:gd name="T9" fmla="*/ 0 h 498"/>
                  <a:gd name="T10" fmla="*/ 0 w 475"/>
                  <a:gd name="T11" fmla="*/ 0 h 498"/>
                  <a:gd name="T12" fmla="*/ 0 w 475"/>
                  <a:gd name="T13" fmla="*/ 0 h 498"/>
                  <a:gd name="T14" fmla="*/ 0 w 475"/>
                  <a:gd name="T15" fmla="*/ 0 h 498"/>
                  <a:gd name="T16" fmla="*/ 0 w 475"/>
                  <a:gd name="T17" fmla="*/ 0 h 498"/>
                  <a:gd name="T18" fmla="*/ 0 w 475"/>
                  <a:gd name="T19" fmla="*/ 0 h 498"/>
                  <a:gd name="T20" fmla="*/ 0 w 475"/>
                  <a:gd name="T21" fmla="*/ 0 h 498"/>
                  <a:gd name="T22" fmla="*/ 0 w 475"/>
                  <a:gd name="T23" fmla="*/ 0 h 498"/>
                  <a:gd name="T24" fmla="*/ 0 w 475"/>
                  <a:gd name="T25" fmla="*/ 0 h 498"/>
                  <a:gd name="T26" fmla="*/ 0 w 475"/>
                  <a:gd name="T27" fmla="*/ 0 h 498"/>
                  <a:gd name="T28" fmla="*/ 0 w 475"/>
                  <a:gd name="T29" fmla="*/ 0 h 498"/>
                  <a:gd name="T30" fmla="*/ 0 w 475"/>
                  <a:gd name="T31" fmla="*/ 0 h 498"/>
                  <a:gd name="T32" fmla="*/ 0 w 475"/>
                  <a:gd name="T33" fmla="*/ 0 h 498"/>
                  <a:gd name="T34" fmla="*/ 0 w 475"/>
                  <a:gd name="T35" fmla="*/ 0 h 498"/>
                  <a:gd name="T36" fmla="*/ 0 w 475"/>
                  <a:gd name="T37" fmla="*/ 0 h 498"/>
                  <a:gd name="T38" fmla="*/ 0 w 475"/>
                  <a:gd name="T39" fmla="*/ 0 h 498"/>
                  <a:gd name="T40" fmla="*/ 0 w 475"/>
                  <a:gd name="T41" fmla="*/ 0 h 498"/>
                  <a:gd name="T42" fmla="*/ 0 w 475"/>
                  <a:gd name="T43" fmla="*/ 0 h 498"/>
                  <a:gd name="T44" fmla="*/ 0 w 475"/>
                  <a:gd name="T45" fmla="*/ 0 h 498"/>
                  <a:gd name="T46" fmla="*/ 0 w 475"/>
                  <a:gd name="T47" fmla="*/ 0 h 498"/>
                  <a:gd name="T48" fmla="*/ 0 w 475"/>
                  <a:gd name="T49" fmla="*/ 0 h 498"/>
                  <a:gd name="T50" fmla="*/ 0 w 475"/>
                  <a:gd name="T51" fmla="*/ 0 h 498"/>
                  <a:gd name="T52" fmla="*/ 0 w 475"/>
                  <a:gd name="T53" fmla="*/ 0 h 498"/>
                  <a:gd name="T54" fmla="*/ 0 w 475"/>
                  <a:gd name="T55" fmla="*/ 0 h 498"/>
                  <a:gd name="T56" fmla="*/ 0 w 475"/>
                  <a:gd name="T57" fmla="*/ 0 h 498"/>
                  <a:gd name="T58" fmla="*/ 0 w 475"/>
                  <a:gd name="T59" fmla="*/ 0 h 498"/>
                  <a:gd name="T60" fmla="*/ 0 w 475"/>
                  <a:gd name="T61" fmla="*/ 0 h 498"/>
                  <a:gd name="T62" fmla="*/ 0 w 475"/>
                  <a:gd name="T63" fmla="*/ 0 h 498"/>
                  <a:gd name="T64" fmla="*/ 0 w 475"/>
                  <a:gd name="T65" fmla="*/ 0 h 498"/>
                  <a:gd name="T66" fmla="*/ 0 w 475"/>
                  <a:gd name="T67" fmla="*/ 0 h 498"/>
                  <a:gd name="T68" fmla="*/ 0 w 475"/>
                  <a:gd name="T69" fmla="*/ 0 h 498"/>
                  <a:gd name="T70" fmla="*/ 0 w 475"/>
                  <a:gd name="T71" fmla="*/ 0 h 498"/>
                  <a:gd name="T72" fmla="*/ 0 w 475"/>
                  <a:gd name="T73" fmla="*/ 0 h 4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5"/>
                  <a:gd name="T112" fmla="*/ 0 h 498"/>
                  <a:gd name="T113" fmla="*/ 475 w 475"/>
                  <a:gd name="T114" fmla="*/ 498 h 4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5" h="498">
                    <a:moveTo>
                      <a:pt x="475" y="249"/>
                    </a:moveTo>
                    <a:lnTo>
                      <a:pt x="473" y="223"/>
                    </a:lnTo>
                    <a:lnTo>
                      <a:pt x="470" y="198"/>
                    </a:lnTo>
                    <a:lnTo>
                      <a:pt x="464" y="175"/>
                    </a:lnTo>
                    <a:lnTo>
                      <a:pt x="457" y="152"/>
                    </a:lnTo>
                    <a:lnTo>
                      <a:pt x="447" y="130"/>
                    </a:lnTo>
                    <a:lnTo>
                      <a:pt x="435" y="110"/>
                    </a:lnTo>
                    <a:lnTo>
                      <a:pt x="422" y="91"/>
                    </a:lnTo>
                    <a:lnTo>
                      <a:pt x="406" y="73"/>
                    </a:lnTo>
                    <a:lnTo>
                      <a:pt x="386" y="55"/>
                    </a:lnTo>
                    <a:lnTo>
                      <a:pt x="368" y="40"/>
                    </a:lnTo>
                    <a:lnTo>
                      <a:pt x="348" y="28"/>
                    </a:lnTo>
                    <a:lnTo>
                      <a:pt x="329" y="18"/>
                    </a:lnTo>
                    <a:lnTo>
                      <a:pt x="306" y="10"/>
                    </a:lnTo>
                    <a:lnTo>
                      <a:pt x="285" y="4"/>
                    </a:lnTo>
                    <a:lnTo>
                      <a:pt x="261" y="1"/>
                    </a:lnTo>
                    <a:lnTo>
                      <a:pt x="238" y="0"/>
                    </a:lnTo>
                    <a:lnTo>
                      <a:pt x="213" y="1"/>
                    </a:lnTo>
                    <a:lnTo>
                      <a:pt x="190" y="4"/>
                    </a:lnTo>
                    <a:lnTo>
                      <a:pt x="167" y="10"/>
                    </a:lnTo>
                    <a:lnTo>
                      <a:pt x="146" y="18"/>
                    </a:lnTo>
                    <a:lnTo>
                      <a:pt x="125" y="28"/>
                    </a:lnTo>
                    <a:lnTo>
                      <a:pt x="106" y="40"/>
                    </a:lnTo>
                    <a:lnTo>
                      <a:pt x="86" y="55"/>
                    </a:lnTo>
                    <a:lnTo>
                      <a:pt x="69" y="73"/>
                    </a:lnTo>
                    <a:lnTo>
                      <a:pt x="52" y="91"/>
                    </a:lnTo>
                    <a:lnTo>
                      <a:pt x="38" y="110"/>
                    </a:lnTo>
                    <a:lnTo>
                      <a:pt x="27" y="130"/>
                    </a:lnTo>
                    <a:lnTo>
                      <a:pt x="17" y="152"/>
                    </a:lnTo>
                    <a:lnTo>
                      <a:pt x="9" y="175"/>
                    </a:lnTo>
                    <a:lnTo>
                      <a:pt x="4" y="198"/>
                    </a:lnTo>
                    <a:lnTo>
                      <a:pt x="1" y="223"/>
                    </a:lnTo>
                    <a:lnTo>
                      <a:pt x="0" y="249"/>
                    </a:lnTo>
                    <a:lnTo>
                      <a:pt x="1" y="273"/>
                    </a:lnTo>
                    <a:lnTo>
                      <a:pt x="4" y="298"/>
                    </a:lnTo>
                    <a:lnTo>
                      <a:pt x="9" y="320"/>
                    </a:lnTo>
                    <a:lnTo>
                      <a:pt x="17" y="344"/>
                    </a:lnTo>
                    <a:lnTo>
                      <a:pt x="27" y="365"/>
                    </a:lnTo>
                    <a:lnTo>
                      <a:pt x="38" y="386"/>
                    </a:lnTo>
                    <a:lnTo>
                      <a:pt x="52" y="405"/>
                    </a:lnTo>
                    <a:lnTo>
                      <a:pt x="69" y="426"/>
                    </a:lnTo>
                    <a:lnTo>
                      <a:pt x="86" y="442"/>
                    </a:lnTo>
                    <a:lnTo>
                      <a:pt x="106" y="457"/>
                    </a:lnTo>
                    <a:lnTo>
                      <a:pt x="125" y="469"/>
                    </a:lnTo>
                    <a:lnTo>
                      <a:pt x="146" y="479"/>
                    </a:lnTo>
                    <a:lnTo>
                      <a:pt x="167" y="487"/>
                    </a:lnTo>
                    <a:lnTo>
                      <a:pt x="190" y="493"/>
                    </a:lnTo>
                    <a:lnTo>
                      <a:pt x="213" y="496"/>
                    </a:lnTo>
                    <a:lnTo>
                      <a:pt x="238" y="498"/>
                    </a:lnTo>
                    <a:lnTo>
                      <a:pt x="261" y="496"/>
                    </a:lnTo>
                    <a:lnTo>
                      <a:pt x="285" y="493"/>
                    </a:lnTo>
                    <a:lnTo>
                      <a:pt x="306" y="487"/>
                    </a:lnTo>
                    <a:lnTo>
                      <a:pt x="317" y="483"/>
                    </a:lnTo>
                    <a:lnTo>
                      <a:pt x="322" y="480"/>
                    </a:lnTo>
                    <a:lnTo>
                      <a:pt x="329" y="479"/>
                    </a:lnTo>
                    <a:lnTo>
                      <a:pt x="348" y="469"/>
                    </a:lnTo>
                    <a:lnTo>
                      <a:pt x="358" y="463"/>
                    </a:lnTo>
                    <a:lnTo>
                      <a:pt x="368" y="457"/>
                    </a:lnTo>
                    <a:lnTo>
                      <a:pt x="377" y="449"/>
                    </a:lnTo>
                    <a:lnTo>
                      <a:pt x="386" y="442"/>
                    </a:lnTo>
                    <a:lnTo>
                      <a:pt x="406" y="426"/>
                    </a:lnTo>
                    <a:lnTo>
                      <a:pt x="422" y="405"/>
                    </a:lnTo>
                    <a:lnTo>
                      <a:pt x="428" y="395"/>
                    </a:lnTo>
                    <a:lnTo>
                      <a:pt x="435" y="386"/>
                    </a:lnTo>
                    <a:lnTo>
                      <a:pt x="441" y="375"/>
                    </a:lnTo>
                    <a:lnTo>
                      <a:pt x="447" y="365"/>
                    </a:lnTo>
                    <a:lnTo>
                      <a:pt x="451" y="354"/>
                    </a:lnTo>
                    <a:lnTo>
                      <a:pt x="454" y="348"/>
                    </a:lnTo>
                    <a:lnTo>
                      <a:pt x="457" y="344"/>
                    </a:lnTo>
                    <a:lnTo>
                      <a:pt x="458" y="337"/>
                    </a:lnTo>
                    <a:lnTo>
                      <a:pt x="460" y="331"/>
                    </a:lnTo>
                    <a:lnTo>
                      <a:pt x="464" y="320"/>
                    </a:lnTo>
                    <a:lnTo>
                      <a:pt x="470" y="298"/>
                    </a:lnTo>
                    <a:lnTo>
                      <a:pt x="473" y="273"/>
                    </a:lnTo>
                    <a:lnTo>
                      <a:pt x="475" y="249"/>
                    </a:lnTo>
                    <a:close/>
                  </a:path>
                </a:pathLst>
              </a:custGeom>
              <a:solidFill>
                <a:srgbClr val="B8B8B7"/>
              </a:solidFill>
              <a:ln w="9525">
                <a:noFill/>
                <a:round/>
                <a:headEnd/>
                <a:tailEnd/>
              </a:ln>
            </p:spPr>
            <p:txBody>
              <a:bodyPr/>
              <a:lstStyle/>
              <a:p>
                <a:endParaRPr lang="ja-JP" altLang="en-US" dirty="0"/>
              </a:p>
            </p:txBody>
          </p:sp>
          <p:sp>
            <p:nvSpPr>
              <p:cNvPr id="90" name="Freeform 102"/>
              <p:cNvSpPr>
                <a:spLocks/>
              </p:cNvSpPr>
              <p:nvPr/>
            </p:nvSpPr>
            <p:spPr bwMode="auto">
              <a:xfrm>
                <a:off x="4578" y="1287"/>
                <a:ext cx="57" cy="60"/>
              </a:xfrm>
              <a:custGeom>
                <a:avLst/>
                <a:gdLst>
                  <a:gd name="T0" fmla="*/ 0 w 396"/>
                  <a:gd name="T1" fmla="*/ 0 h 416"/>
                  <a:gd name="T2" fmla="*/ 0 w 396"/>
                  <a:gd name="T3" fmla="*/ 0 h 416"/>
                  <a:gd name="T4" fmla="*/ 0 w 396"/>
                  <a:gd name="T5" fmla="*/ 0 h 416"/>
                  <a:gd name="T6" fmla="*/ 0 w 396"/>
                  <a:gd name="T7" fmla="*/ 0 h 416"/>
                  <a:gd name="T8" fmla="*/ 0 w 396"/>
                  <a:gd name="T9" fmla="*/ 0 h 416"/>
                  <a:gd name="T10" fmla="*/ 0 w 396"/>
                  <a:gd name="T11" fmla="*/ 0 h 416"/>
                  <a:gd name="T12" fmla="*/ 0 w 396"/>
                  <a:gd name="T13" fmla="*/ 0 h 416"/>
                  <a:gd name="T14" fmla="*/ 0 w 396"/>
                  <a:gd name="T15" fmla="*/ 0 h 416"/>
                  <a:gd name="T16" fmla="*/ 0 w 396"/>
                  <a:gd name="T17" fmla="*/ 0 h 416"/>
                  <a:gd name="T18" fmla="*/ 0 w 396"/>
                  <a:gd name="T19" fmla="*/ 0 h 416"/>
                  <a:gd name="T20" fmla="*/ 0 w 396"/>
                  <a:gd name="T21" fmla="*/ 0 h 416"/>
                  <a:gd name="T22" fmla="*/ 0 w 396"/>
                  <a:gd name="T23" fmla="*/ 0 h 416"/>
                  <a:gd name="T24" fmla="*/ 0 w 396"/>
                  <a:gd name="T25" fmla="*/ 0 h 416"/>
                  <a:gd name="T26" fmla="*/ 0 w 396"/>
                  <a:gd name="T27" fmla="*/ 0 h 416"/>
                  <a:gd name="T28" fmla="*/ 0 w 396"/>
                  <a:gd name="T29" fmla="*/ 0 h 416"/>
                  <a:gd name="T30" fmla="*/ 0 w 396"/>
                  <a:gd name="T31" fmla="*/ 0 h 416"/>
                  <a:gd name="T32" fmla="*/ 0 w 396"/>
                  <a:gd name="T33" fmla="*/ 0 h 416"/>
                  <a:gd name="T34" fmla="*/ 0 w 396"/>
                  <a:gd name="T35" fmla="*/ 0 h 416"/>
                  <a:gd name="T36" fmla="*/ 0 w 396"/>
                  <a:gd name="T37" fmla="*/ 0 h 416"/>
                  <a:gd name="T38" fmla="*/ 0 w 396"/>
                  <a:gd name="T39" fmla="*/ 0 h 416"/>
                  <a:gd name="T40" fmla="*/ 0 w 396"/>
                  <a:gd name="T41" fmla="*/ 0 h 416"/>
                  <a:gd name="T42" fmla="*/ 0 w 396"/>
                  <a:gd name="T43" fmla="*/ 0 h 416"/>
                  <a:gd name="T44" fmla="*/ 0 w 396"/>
                  <a:gd name="T45" fmla="*/ 0 h 416"/>
                  <a:gd name="T46" fmla="*/ 0 w 396"/>
                  <a:gd name="T47" fmla="*/ 0 h 416"/>
                  <a:gd name="T48" fmla="*/ 0 w 396"/>
                  <a:gd name="T49" fmla="*/ 0 h 416"/>
                  <a:gd name="T50" fmla="*/ 0 w 396"/>
                  <a:gd name="T51" fmla="*/ 0 h 416"/>
                  <a:gd name="T52" fmla="*/ 0 w 396"/>
                  <a:gd name="T53" fmla="*/ 0 h 416"/>
                  <a:gd name="T54" fmla="*/ 0 w 396"/>
                  <a:gd name="T55" fmla="*/ 0 h 416"/>
                  <a:gd name="T56" fmla="*/ 0 w 396"/>
                  <a:gd name="T57" fmla="*/ 0 h 416"/>
                  <a:gd name="T58" fmla="*/ 0 w 396"/>
                  <a:gd name="T59" fmla="*/ 0 h 416"/>
                  <a:gd name="T60" fmla="*/ 0 w 396"/>
                  <a:gd name="T61" fmla="*/ 0 h 416"/>
                  <a:gd name="T62" fmla="*/ 0 w 396"/>
                  <a:gd name="T63" fmla="*/ 0 h 416"/>
                  <a:gd name="T64" fmla="*/ 0 w 396"/>
                  <a:gd name="T65" fmla="*/ 0 h 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416"/>
                  <a:gd name="T101" fmla="*/ 396 w 396"/>
                  <a:gd name="T102" fmla="*/ 416 h 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416">
                    <a:moveTo>
                      <a:pt x="396" y="208"/>
                    </a:moveTo>
                    <a:lnTo>
                      <a:pt x="395" y="186"/>
                    </a:lnTo>
                    <a:lnTo>
                      <a:pt x="392" y="166"/>
                    </a:lnTo>
                    <a:lnTo>
                      <a:pt x="387" y="146"/>
                    </a:lnTo>
                    <a:lnTo>
                      <a:pt x="382" y="128"/>
                    </a:lnTo>
                    <a:lnTo>
                      <a:pt x="373" y="109"/>
                    </a:lnTo>
                    <a:lnTo>
                      <a:pt x="363" y="92"/>
                    </a:lnTo>
                    <a:lnTo>
                      <a:pt x="352" y="75"/>
                    </a:lnTo>
                    <a:lnTo>
                      <a:pt x="339" y="61"/>
                    </a:lnTo>
                    <a:lnTo>
                      <a:pt x="323" y="46"/>
                    </a:lnTo>
                    <a:lnTo>
                      <a:pt x="308" y="34"/>
                    </a:lnTo>
                    <a:lnTo>
                      <a:pt x="291" y="23"/>
                    </a:lnTo>
                    <a:lnTo>
                      <a:pt x="275" y="15"/>
                    </a:lnTo>
                    <a:lnTo>
                      <a:pt x="256" y="7"/>
                    </a:lnTo>
                    <a:lnTo>
                      <a:pt x="237" y="4"/>
                    </a:lnTo>
                    <a:lnTo>
                      <a:pt x="218" y="0"/>
                    </a:lnTo>
                    <a:lnTo>
                      <a:pt x="199" y="0"/>
                    </a:lnTo>
                    <a:lnTo>
                      <a:pt x="178" y="0"/>
                    </a:lnTo>
                    <a:lnTo>
                      <a:pt x="158" y="4"/>
                    </a:lnTo>
                    <a:lnTo>
                      <a:pt x="139" y="7"/>
                    </a:lnTo>
                    <a:lnTo>
                      <a:pt x="122" y="15"/>
                    </a:lnTo>
                    <a:lnTo>
                      <a:pt x="104" y="23"/>
                    </a:lnTo>
                    <a:lnTo>
                      <a:pt x="88" y="34"/>
                    </a:lnTo>
                    <a:lnTo>
                      <a:pt x="72" y="46"/>
                    </a:lnTo>
                    <a:lnTo>
                      <a:pt x="58" y="61"/>
                    </a:lnTo>
                    <a:lnTo>
                      <a:pt x="44" y="75"/>
                    </a:lnTo>
                    <a:lnTo>
                      <a:pt x="32" y="92"/>
                    </a:lnTo>
                    <a:lnTo>
                      <a:pt x="14" y="127"/>
                    </a:lnTo>
                    <a:lnTo>
                      <a:pt x="7" y="145"/>
                    </a:lnTo>
                    <a:lnTo>
                      <a:pt x="4" y="165"/>
                    </a:lnTo>
                    <a:lnTo>
                      <a:pt x="0" y="185"/>
                    </a:lnTo>
                    <a:lnTo>
                      <a:pt x="0" y="208"/>
                    </a:lnTo>
                    <a:lnTo>
                      <a:pt x="0" y="228"/>
                    </a:lnTo>
                    <a:lnTo>
                      <a:pt x="4" y="248"/>
                    </a:lnTo>
                    <a:lnTo>
                      <a:pt x="7" y="267"/>
                    </a:lnTo>
                    <a:lnTo>
                      <a:pt x="14" y="287"/>
                    </a:lnTo>
                    <a:lnTo>
                      <a:pt x="22" y="304"/>
                    </a:lnTo>
                    <a:lnTo>
                      <a:pt x="32" y="322"/>
                    </a:lnTo>
                    <a:lnTo>
                      <a:pt x="44" y="339"/>
                    </a:lnTo>
                    <a:lnTo>
                      <a:pt x="58" y="355"/>
                    </a:lnTo>
                    <a:lnTo>
                      <a:pt x="72" y="369"/>
                    </a:lnTo>
                    <a:lnTo>
                      <a:pt x="88" y="381"/>
                    </a:lnTo>
                    <a:lnTo>
                      <a:pt x="104" y="391"/>
                    </a:lnTo>
                    <a:lnTo>
                      <a:pt x="122" y="400"/>
                    </a:lnTo>
                    <a:lnTo>
                      <a:pt x="139" y="406"/>
                    </a:lnTo>
                    <a:lnTo>
                      <a:pt x="158" y="411"/>
                    </a:lnTo>
                    <a:lnTo>
                      <a:pt x="178" y="415"/>
                    </a:lnTo>
                    <a:lnTo>
                      <a:pt x="199" y="416"/>
                    </a:lnTo>
                    <a:lnTo>
                      <a:pt x="218" y="415"/>
                    </a:lnTo>
                    <a:lnTo>
                      <a:pt x="237" y="411"/>
                    </a:lnTo>
                    <a:lnTo>
                      <a:pt x="246" y="408"/>
                    </a:lnTo>
                    <a:lnTo>
                      <a:pt x="256" y="406"/>
                    </a:lnTo>
                    <a:lnTo>
                      <a:pt x="275" y="400"/>
                    </a:lnTo>
                    <a:lnTo>
                      <a:pt x="291" y="391"/>
                    </a:lnTo>
                    <a:lnTo>
                      <a:pt x="308" y="381"/>
                    </a:lnTo>
                    <a:lnTo>
                      <a:pt x="323" y="369"/>
                    </a:lnTo>
                    <a:lnTo>
                      <a:pt x="339" y="355"/>
                    </a:lnTo>
                    <a:lnTo>
                      <a:pt x="352" y="339"/>
                    </a:lnTo>
                    <a:lnTo>
                      <a:pt x="357" y="330"/>
                    </a:lnTo>
                    <a:lnTo>
                      <a:pt x="363" y="322"/>
                    </a:lnTo>
                    <a:lnTo>
                      <a:pt x="373" y="304"/>
                    </a:lnTo>
                    <a:lnTo>
                      <a:pt x="382" y="287"/>
                    </a:lnTo>
                    <a:lnTo>
                      <a:pt x="387" y="267"/>
                    </a:lnTo>
                    <a:lnTo>
                      <a:pt x="389" y="257"/>
                    </a:lnTo>
                    <a:lnTo>
                      <a:pt x="392" y="248"/>
                    </a:lnTo>
                    <a:lnTo>
                      <a:pt x="395" y="228"/>
                    </a:lnTo>
                    <a:lnTo>
                      <a:pt x="396" y="208"/>
                    </a:lnTo>
                    <a:close/>
                  </a:path>
                </a:pathLst>
              </a:custGeom>
              <a:solidFill>
                <a:srgbClr val="E3E3E2"/>
              </a:solidFill>
              <a:ln w="9525">
                <a:noFill/>
                <a:round/>
                <a:headEnd/>
                <a:tailEnd/>
              </a:ln>
            </p:spPr>
            <p:txBody>
              <a:bodyPr/>
              <a:lstStyle/>
              <a:p>
                <a:endParaRPr lang="ja-JP" altLang="en-US" dirty="0"/>
              </a:p>
            </p:txBody>
          </p:sp>
          <p:sp>
            <p:nvSpPr>
              <p:cNvPr id="91" name="Freeform 103"/>
              <p:cNvSpPr>
                <a:spLocks/>
              </p:cNvSpPr>
              <p:nvPr/>
            </p:nvSpPr>
            <p:spPr bwMode="auto">
              <a:xfrm>
                <a:off x="4599" y="1309"/>
                <a:ext cx="15" cy="15"/>
              </a:xfrm>
              <a:custGeom>
                <a:avLst/>
                <a:gdLst>
                  <a:gd name="T0" fmla="*/ 0 w 100"/>
                  <a:gd name="T1" fmla="*/ 0 h 105"/>
                  <a:gd name="T2" fmla="*/ 0 w 100"/>
                  <a:gd name="T3" fmla="*/ 0 h 105"/>
                  <a:gd name="T4" fmla="*/ 0 w 100"/>
                  <a:gd name="T5" fmla="*/ 0 h 105"/>
                  <a:gd name="T6" fmla="*/ 0 w 100"/>
                  <a:gd name="T7" fmla="*/ 0 h 105"/>
                  <a:gd name="T8" fmla="*/ 0 w 100"/>
                  <a:gd name="T9" fmla="*/ 0 h 105"/>
                  <a:gd name="T10" fmla="*/ 0 w 100"/>
                  <a:gd name="T11" fmla="*/ 0 h 105"/>
                  <a:gd name="T12" fmla="*/ 0 w 100"/>
                  <a:gd name="T13" fmla="*/ 0 h 105"/>
                  <a:gd name="T14" fmla="*/ 0 w 100"/>
                  <a:gd name="T15" fmla="*/ 0 h 105"/>
                  <a:gd name="T16" fmla="*/ 0 w 100"/>
                  <a:gd name="T17" fmla="*/ 0 h 105"/>
                  <a:gd name="T18" fmla="*/ 0 w 100"/>
                  <a:gd name="T19" fmla="*/ 0 h 105"/>
                  <a:gd name="T20" fmla="*/ 0 w 100"/>
                  <a:gd name="T21" fmla="*/ 0 h 105"/>
                  <a:gd name="T22" fmla="*/ 0 w 100"/>
                  <a:gd name="T23" fmla="*/ 0 h 105"/>
                  <a:gd name="T24" fmla="*/ 0 w 100"/>
                  <a:gd name="T25" fmla="*/ 0 h 105"/>
                  <a:gd name="T26" fmla="*/ 0 w 100"/>
                  <a:gd name="T27" fmla="*/ 0 h 105"/>
                  <a:gd name="T28" fmla="*/ 0 w 100"/>
                  <a:gd name="T29" fmla="*/ 0 h 105"/>
                  <a:gd name="T30" fmla="*/ 0 w 100"/>
                  <a:gd name="T31" fmla="*/ 0 h 105"/>
                  <a:gd name="T32" fmla="*/ 0 w 100"/>
                  <a:gd name="T33" fmla="*/ 0 h 105"/>
                  <a:gd name="T34" fmla="*/ 0 w 100"/>
                  <a:gd name="T35" fmla="*/ 0 h 105"/>
                  <a:gd name="T36" fmla="*/ 0 w 100"/>
                  <a:gd name="T37" fmla="*/ 0 h 105"/>
                  <a:gd name="T38" fmla="*/ 0 w 100"/>
                  <a:gd name="T39" fmla="*/ 0 h 105"/>
                  <a:gd name="T40" fmla="*/ 0 w 100"/>
                  <a:gd name="T41" fmla="*/ 0 h 105"/>
                  <a:gd name="T42" fmla="*/ 0 w 100"/>
                  <a:gd name="T43" fmla="*/ 0 h 105"/>
                  <a:gd name="T44" fmla="*/ 0 w 100"/>
                  <a:gd name="T45" fmla="*/ 0 h 105"/>
                  <a:gd name="T46" fmla="*/ 0 w 100"/>
                  <a:gd name="T47" fmla="*/ 0 h 105"/>
                  <a:gd name="T48" fmla="*/ 0 w 100"/>
                  <a:gd name="T49" fmla="*/ 0 h 105"/>
                  <a:gd name="T50" fmla="*/ 0 w 100"/>
                  <a:gd name="T51" fmla="*/ 0 h 105"/>
                  <a:gd name="T52" fmla="*/ 0 w 100"/>
                  <a:gd name="T53" fmla="*/ 0 h 105"/>
                  <a:gd name="T54" fmla="*/ 0 w 100"/>
                  <a:gd name="T55" fmla="*/ 0 h 105"/>
                  <a:gd name="T56" fmla="*/ 0 w 100"/>
                  <a:gd name="T57" fmla="*/ 0 h 105"/>
                  <a:gd name="T58" fmla="*/ 0 w 100"/>
                  <a:gd name="T59" fmla="*/ 0 h 105"/>
                  <a:gd name="T60" fmla="*/ 0 w 100"/>
                  <a:gd name="T61" fmla="*/ 0 h 105"/>
                  <a:gd name="T62" fmla="*/ 0 w 100"/>
                  <a:gd name="T63" fmla="*/ 0 h 105"/>
                  <a:gd name="T64" fmla="*/ 0 w 100"/>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5"/>
                  <a:gd name="T101" fmla="*/ 100 w 100"/>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5">
                    <a:moveTo>
                      <a:pt x="66" y="103"/>
                    </a:moveTo>
                    <a:lnTo>
                      <a:pt x="74" y="99"/>
                    </a:lnTo>
                    <a:lnTo>
                      <a:pt x="83" y="93"/>
                    </a:lnTo>
                    <a:lnTo>
                      <a:pt x="89" y="85"/>
                    </a:lnTo>
                    <a:lnTo>
                      <a:pt x="92" y="81"/>
                    </a:lnTo>
                    <a:lnTo>
                      <a:pt x="93" y="78"/>
                    </a:lnTo>
                    <a:lnTo>
                      <a:pt x="95" y="77"/>
                    </a:lnTo>
                    <a:lnTo>
                      <a:pt x="98" y="66"/>
                    </a:lnTo>
                    <a:lnTo>
                      <a:pt x="100" y="57"/>
                    </a:lnTo>
                    <a:lnTo>
                      <a:pt x="99" y="46"/>
                    </a:lnTo>
                    <a:lnTo>
                      <a:pt x="98" y="37"/>
                    </a:lnTo>
                    <a:lnTo>
                      <a:pt x="94" y="26"/>
                    </a:lnTo>
                    <a:lnTo>
                      <a:pt x="88" y="18"/>
                    </a:lnTo>
                    <a:lnTo>
                      <a:pt x="81" y="11"/>
                    </a:lnTo>
                    <a:lnTo>
                      <a:pt x="73" y="7"/>
                    </a:lnTo>
                    <a:lnTo>
                      <a:pt x="63" y="1"/>
                    </a:lnTo>
                    <a:lnTo>
                      <a:pt x="54" y="0"/>
                    </a:lnTo>
                    <a:lnTo>
                      <a:pt x="35" y="3"/>
                    </a:lnTo>
                    <a:lnTo>
                      <a:pt x="25" y="7"/>
                    </a:lnTo>
                    <a:lnTo>
                      <a:pt x="18" y="12"/>
                    </a:lnTo>
                    <a:lnTo>
                      <a:pt x="10" y="19"/>
                    </a:lnTo>
                    <a:lnTo>
                      <a:pt x="6" y="29"/>
                    </a:lnTo>
                    <a:lnTo>
                      <a:pt x="1" y="38"/>
                    </a:lnTo>
                    <a:lnTo>
                      <a:pt x="0" y="48"/>
                    </a:lnTo>
                    <a:lnTo>
                      <a:pt x="3" y="69"/>
                    </a:lnTo>
                    <a:lnTo>
                      <a:pt x="6" y="78"/>
                    </a:lnTo>
                    <a:lnTo>
                      <a:pt x="13" y="86"/>
                    </a:lnTo>
                    <a:lnTo>
                      <a:pt x="19" y="93"/>
                    </a:lnTo>
                    <a:lnTo>
                      <a:pt x="29" y="100"/>
                    </a:lnTo>
                    <a:lnTo>
                      <a:pt x="37" y="103"/>
                    </a:lnTo>
                    <a:lnTo>
                      <a:pt x="47" y="105"/>
                    </a:lnTo>
                    <a:lnTo>
                      <a:pt x="55" y="104"/>
                    </a:lnTo>
                    <a:lnTo>
                      <a:pt x="66" y="103"/>
                    </a:lnTo>
                    <a:close/>
                  </a:path>
                </a:pathLst>
              </a:custGeom>
              <a:solidFill>
                <a:srgbClr val="000000"/>
              </a:solidFill>
              <a:ln w="9525">
                <a:noFill/>
                <a:round/>
                <a:headEnd/>
                <a:tailEnd/>
              </a:ln>
            </p:spPr>
            <p:txBody>
              <a:bodyPr/>
              <a:lstStyle/>
              <a:p>
                <a:endParaRPr lang="ja-JP" altLang="en-US" dirty="0"/>
              </a:p>
            </p:txBody>
          </p:sp>
          <p:sp>
            <p:nvSpPr>
              <p:cNvPr id="92" name="Freeform 104"/>
              <p:cNvSpPr>
                <a:spLocks/>
              </p:cNvSpPr>
              <p:nvPr/>
            </p:nvSpPr>
            <p:spPr bwMode="auto">
              <a:xfrm>
                <a:off x="4603" y="1292"/>
                <a:ext cx="7" cy="7"/>
              </a:xfrm>
              <a:custGeom>
                <a:avLst/>
                <a:gdLst>
                  <a:gd name="T0" fmla="*/ 0 w 52"/>
                  <a:gd name="T1" fmla="*/ 0 h 54"/>
                  <a:gd name="T2" fmla="*/ 0 w 52"/>
                  <a:gd name="T3" fmla="*/ 0 h 54"/>
                  <a:gd name="T4" fmla="*/ 0 w 52"/>
                  <a:gd name="T5" fmla="*/ 0 h 54"/>
                  <a:gd name="T6" fmla="*/ 0 w 52"/>
                  <a:gd name="T7" fmla="*/ 0 h 54"/>
                  <a:gd name="T8" fmla="*/ 0 w 52"/>
                  <a:gd name="T9" fmla="*/ 0 h 54"/>
                  <a:gd name="T10" fmla="*/ 0 w 52"/>
                  <a:gd name="T11" fmla="*/ 0 h 54"/>
                  <a:gd name="T12" fmla="*/ 0 w 52"/>
                  <a:gd name="T13" fmla="*/ 0 h 54"/>
                  <a:gd name="T14" fmla="*/ 0 w 52"/>
                  <a:gd name="T15" fmla="*/ 0 h 54"/>
                  <a:gd name="T16" fmla="*/ 0 w 52"/>
                  <a:gd name="T17" fmla="*/ 0 h 54"/>
                  <a:gd name="T18" fmla="*/ 0 w 52"/>
                  <a:gd name="T19" fmla="*/ 0 h 54"/>
                  <a:gd name="T20" fmla="*/ 0 w 52"/>
                  <a:gd name="T21" fmla="*/ 0 h 54"/>
                  <a:gd name="T22" fmla="*/ 0 w 52"/>
                  <a:gd name="T23" fmla="*/ 0 h 54"/>
                  <a:gd name="T24" fmla="*/ 0 w 52"/>
                  <a:gd name="T25" fmla="*/ 0 h 54"/>
                  <a:gd name="T26" fmla="*/ 0 w 52"/>
                  <a:gd name="T27" fmla="*/ 0 h 54"/>
                  <a:gd name="T28" fmla="*/ 0 w 52"/>
                  <a:gd name="T29" fmla="*/ 0 h 54"/>
                  <a:gd name="T30" fmla="*/ 0 w 52"/>
                  <a:gd name="T31" fmla="*/ 0 h 54"/>
                  <a:gd name="T32" fmla="*/ 0 w 52"/>
                  <a:gd name="T33" fmla="*/ 0 h 54"/>
                  <a:gd name="T34" fmla="*/ 0 w 52"/>
                  <a:gd name="T35" fmla="*/ 0 h 54"/>
                  <a:gd name="T36" fmla="*/ 0 w 52"/>
                  <a:gd name="T37" fmla="*/ 0 h 54"/>
                  <a:gd name="T38" fmla="*/ 0 w 52"/>
                  <a:gd name="T39" fmla="*/ 0 h 54"/>
                  <a:gd name="T40" fmla="*/ 0 w 52"/>
                  <a:gd name="T41" fmla="*/ 0 h 54"/>
                  <a:gd name="T42" fmla="*/ 0 w 52"/>
                  <a:gd name="T43" fmla="*/ 0 h 54"/>
                  <a:gd name="T44" fmla="*/ 0 w 52"/>
                  <a:gd name="T45" fmla="*/ 0 h 54"/>
                  <a:gd name="T46" fmla="*/ 0 w 52"/>
                  <a:gd name="T47" fmla="*/ 0 h 54"/>
                  <a:gd name="T48" fmla="*/ 0 w 52"/>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54"/>
                  <a:gd name="T77" fmla="*/ 52 w 52"/>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54">
                    <a:moveTo>
                      <a:pt x="26" y="0"/>
                    </a:moveTo>
                    <a:lnTo>
                      <a:pt x="14" y="1"/>
                    </a:lnTo>
                    <a:lnTo>
                      <a:pt x="7" y="6"/>
                    </a:lnTo>
                    <a:lnTo>
                      <a:pt x="1" y="14"/>
                    </a:lnTo>
                    <a:lnTo>
                      <a:pt x="0" y="27"/>
                    </a:lnTo>
                    <a:lnTo>
                      <a:pt x="1" y="38"/>
                    </a:lnTo>
                    <a:lnTo>
                      <a:pt x="7" y="47"/>
                    </a:lnTo>
                    <a:lnTo>
                      <a:pt x="14" y="51"/>
                    </a:lnTo>
                    <a:lnTo>
                      <a:pt x="26" y="54"/>
                    </a:lnTo>
                    <a:lnTo>
                      <a:pt x="28" y="52"/>
                    </a:lnTo>
                    <a:lnTo>
                      <a:pt x="31" y="52"/>
                    </a:lnTo>
                    <a:lnTo>
                      <a:pt x="33" y="51"/>
                    </a:lnTo>
                    <a:lnTo>
                      <a:pt x="37" y="51"/>
                    </a:lnTo>
                    <a:lnTo>
                      <a:pt x="41" y="49"/>
                    </a:lnTo>
                    <a:lnTo>
                      <a:pt x="45" y="47"/>
                    </a:lnTo>
                    <a:lnTo>
                      <a:pt x="47" y="42"/>
                    </a:lnTo>
                    <a:lnTo>
                      <a:pt x="49" y="38"/>
                    </a:lnTo>
                    <a:lnTo>
                      <a:pt x="49" y="34"/>
                    </a:lnTo>
                    <a:lnTo>
                      <a:pt x="50" y="32"/>
                    </a:lnTo>
                    <a:lnTo>
                      <a:pt x="50" y="29"/>
                    </a:lnTo>
                    <a:lnTo>
                      <a:pt x="52" y="27"/>
                    </a:lnTo>
                    <a:lnTo>
                      <a:pt x="49" y="14"/>
                    </a:lnTo>
                    <a:lnTo>
                      <a:pt x="45" y="6"/>
                    </a:lnTo>
                    <a:lnTo>
                      <a:pt x="37" y="1"/>
                    </a:lnTo>
                    <a:lnTo>
                      <a:pt x="26" y="0"/>
                    </a:lnTo>
                    <a:close/>
                  </a:path>
                </a:pathLst>
              </a:custGeom>
              <a:solidFill>
                <a:srgbClr val="000000"/>
              </a:solidFill>
              <a:ln w="9525">
                <a:noFill/>
                <a:round/>
                <a:headEnd/>
                <a:tailEnd/>
              </a:ln>
            </p:spPr>
            <p:txBody>
              <a:bodyPr/>
              <a:lstStyle/>
              <a:p>
                <a:endParaRPr lang="ja-JP" altLang="en-US" dirty="0"/>
              </a:p>
            </p:txBody>
          </p:sp>
          <p:sp>
            <p:nvSpPr>
              <p:cNvPr id="93" name="Freeform 105"/>
              <p:cNvSpPr>
                <a:spLocks/>
              </p:cNvSpPr>
              <p:nvPr/>
            </p:nvSpPr>
            <p:spPr bwMode="auto">
              <a:xfrm>
                <a:off x="4603" y="1334"/>
                <a:ext cx="7" cy="8"/>
              </a:xfrm>
              <a:custGeom>
                <a:avLst/>
                <a:gdLst>
                  <a:gd name="T0" fmla="*/ 0 w 52"/>
                  <a:gd name="T1" fmla="*/ 0 h 54"/>
                  <a:gd name="T2" fmla="*/ 0 w 52"/>
                  <a:gd name="T3" fmla="*/ 0 h 54"/>
                  <a:gd name="T4" fmla="*/ 0 w 52"/>
                  <a:gd name="T5" fmla="*/ 0 h 54"/>
                  <a:gd name="T6" fmla="*/ 0 w 52"/>
                  <a:gd name="T7" fmla="*/ 0 h 54"/>
                  <a:gd name="T8" fmla="*/ 0 w 52"/>
                  <a:gd name="T9" fmla="*/ 0 h 54"/>
                  <a:gd name="T10" fmla="*/ 0 w 52"/>
                  <a:gd name="T11" fmla="*/ 0 h 54"/>
                  <a:gd name="T12" fmla="*/ 0 w 52"/>
                  <a:gd name="T13" fmla="*/ 0 h 54"/>
                  <a:gd name="T14" fmla="*/ 0 w 52"/>
                  <a:gd name="T15" fmla="*/ 0 h 54"/>
                  <a:gd name="T16" fmla="*/ 0 w 52"/>
                  <a:gd name="T17" fmla="*/ 0 h 54"/>
                  <a:gd name="T18" fmla="*/ 0 w 52"/>
                  <a:gd name="T19" fmla="*/ 0 h 54"/>
                  <a:gd name="T20" fmla="*/ 0 w 52"/>
                  <a:gd name="T21" fmla="*/ 0 h 54"/>
                  <a:gd name="T22" fmla="*/ 0 w 52"/>
                  <a:gd name="T23" fmla="*/ 0 h 54"/>
                  <a:gd name="T24" fmla="*/ 0 w 52"/>
                  <a:gd name="T25" fmla="*/ 0 h 54"/>
                  <a:gd name="T26" fmla="*/ 0 w 52"/>
                  <a:gd name="T27" fmla="*/ 0 h 54"/>
                  <a:gd name="T28" fmla="*/ 0 w 52"/>
                  <a:gd name="T29" fmla="*/ 0 h 54"/>
                  <a:gd name="T30" fmla="*/ 0 w 52"/>
                  <a:gd name="T31" fmla="*/ 0 h 54"/>
                  <a:gd name="T32" fmla="*/ 0 w 52"/>
                  <a:gd name="T33" fmla="*/ 0 h 54"/>
                  <a:gd name="T34" fmla="*/ 0 w 52"/>
                  <a:gd name="T35" fmla="*/ 0 h 54"/>
                  <a:gd name="T36" fmla="*/ 0 w 52"/>
                  <a:gd name="T37" fmla="*/ 0 h 54"/>
                  <a:gd name="T38" fmla="*/ 0 w 52"/>
                  <a:gd name="T39" fmla="*/ 0 h 54"/>
                  <a:gd name="T40" fmla="*/ 0 w 52"/>
                  <a:gd name="T41" fmla="*/ 0 h 54"/>
                  <a:gd name="T42" fmla="*/ 0 w 52"/>
                  <a:gd name="T43" fmla="*/ 0 h 54"/>
                  <a:gd name="T44" fmla="*/ 0 w 52"/>
                  <a:gd name="T45" fmla="*/ 0 h 54"/>
                  <a:gd name="T46" fmla="*/ 0 w 52"/>
                  <a:gd name="T47" fmla="*/ 0 h 54"/>
                  <a:gd name="T48" fmla="*/ 0 w 52"/>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54"/>
                  <a:gd name="T77" fmla="*/ 52 w 52"/>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54">
                    <a:moveTo>
                      <a:pt x="26" y="0"/>
                    </a:moveTo>
                    <a:lnTo>
                      <a:pt x="14" y="1"/>
                    </a:lnTo>
                    <a:lnTo>
                      <a:pt x="7" y="6"/>
                    </a:lnTo>
                    <a:lnTo>
                      <a:pt x="1" y="14"/>
                    </a:lnTo>
                    <a:lnTo>
                      <a:pt x="0" y="26"/>
                    </a:lnTo>
                    <a:lnTo>
                      <a:pt x="1" y="38"/>
                    </a:lnTo>
                    <a:lnTo>
                      <a:pt x="7" y="47"/>
                    </a:lnTo>
                    <a:lnTo>
                      <a:pt x="14" y="52"/>
                    </a:lnTo>
                    <a:lnTo>
                      <a:pt x="26" y="54"/>
                    </a:lnTo>
                    <a:lnTo>
                      <a:pt x="28" y="53"/>
                    </a:lnTo>
                    <a:lnTo>
                      <a:pt x="31" y="53"/>
                    </a:lnTo>
                    <a:lnTo>
                      <a:pt x="33" y="52"/>
                    </a:lnTo>
                    <a:lnTo>
                      <a:pt x="37" y="52"/>
                    </a:lnTo>
                    <a:lnTo>
                      <a:pt x="41" y="49"/>
                    </a:lnTo>
                    <a:lnTo>
                      <a:pt x="45" y="47"/>
                    </a:lnTo>
                    <a:lnTo>
                      <a:pt x="47" y="42"/>
                    </a:lnTo>
                    <a:lnTo>
                      <a:pt x="49" y="38"/>
                    </a:lnTo>
                    <a:lnTo>
                      <a:pt x="49" y="34"/>
                    </a:lnTo>
                    <a:lnTo>
                      <a:pt x="50" y="32"/>
                    </a:lnTo>
                    <a:lnTo>
                      <a:pt x="50" y="29"/>
                    </a:lnTo>
                    <a:lnTo>
                      <a:pt x="52" y="26"/>
                    </a:lnTo>
                    <a:lnTo>
                      <a:pt x="49" y="14"/>
                    </a:lnTo>
                    <a:lnTo>
                      <a:pt x="45" y="6"/>
                    </a:lnTo>
                    <a:lnTo>
                      <a:pt x="37" y="1"/>
                    </a:lnTo>
                    <a:lnTo>
                      <a:pt x="26" y="0"/>
                    </a:lnTo>
                    <a:close/>
                  </a:path>
                </a:pathLst>
              </a:custGeom>
              <a:solidFill>
                <a:srgbClr val="000000"/>
              </a:solidFill>
              <a:ln w="9525">
                <a:noFill/>
                <a:round/>
                <a:headEnd/>
                <a:tailEnd/>
              </a:ln>
            </p:spPr>
            <p:txBody>
              <a:bodyPr/>
              <a:lstStyle/>
              <a:p>
                <a:endParaRPr lang="ja-JP" altLang="en-US" dirty="0"/>
              </a:p>
            </p:txBody>
          </p:sp>
          <p:sp>
            <p:nvSpPr>
              <p:cNvPr id="94" name="Freeform 106"/>
              <p:cNvSpPr>
                <a:spLocks/>
              </p:cNvSpPr>
              <p:nvPr/>
            </p:nvSpPr>
            <p:spPr bwMode="auto">
              <a:xfrm>
                <a:off x="4617" y="1298"/>
                <a:ext cx="8" cy="8"/>
              </a:xfrm>
              <a:custGeom>
                <a:avLst/>
                <a:gdLst>
                  <a:gd name="T0" fmla="*/ 0 w 54"/>
                  <a:gd name="T1" fmla="*/ 0 h 57"/>
                  <a:gd name="T2" fmla="*/ 0 w 54"/>
                  <a:gd name="T3" fmla="*/ 0 h 57"/>
                  <a:gd name="T4" fmla="*/ 0 w 54"/>
                  <a:gd name="T5" fmla="*/ 0 h 57"/>
                  <a:gd name="T6" fmla="*/ 0 w 54"/>
                  <a:gd name="T7" fmla="*/ 0 h 57"/>
                  <a:gd name="T8" fmla="*/ 0 w 54"/>
                  <a:gd name="T9" fmla="*/ 0 h 57"/>
                  <a:gd name="T10" fmla="*/ 0 w 54"/>
                  <a:gd name="T11" fmla="*/ 0 h 57"/>
                  <a:gd name="T12" fmla="*/ 0 w 54"/>
                  <a:gd name="T13" fmla="*/ 0 h 57"/>
                  <a:gd name="T14" fmla="*/ 0 w 54"/>
                  <a:gd name="T15" fmla="*/ 0 h 57"/>
                  <a:gd name="T16" fmla="*/ 0 w 54"/>
                  <a:gd name="T17" fmla="*/ 0 h 57"/>
                  <a:gd name="T18" fmla="*/ 0 w 54"/>
                  <a:gd name="T19" fmla="*/ 0 h 57"/>
                  <a:gd name="T20" fmla="*/ 0 w 54"/>
                  <a:gd name="T21" fmla="*/ 0 h 57"/>
                  <a:gd name="T22" fmla="*/ 0 w 54"/>
                  <a:gd name="T23" fmla="*/ 0 h 57"/>
                  <a:gd name="T24" fmla="*/ 0 w 54"/>
                  <a:gd name="T25" fmla="*/ 0 h 57"/>
                  <a:gd name="T26" fmla="*/ 0 w 54"/>
                  <a:gd name="T27" fmla="*/ 0 h 57"/>
                  <a:gd name="T28" fmla="*/ 0 w 54"/>
                  <a:gd name="T29" fmla="*/ 0 h 57"/>
                  <a:gd name="T30" fmla="*/ 0 w 54"/>
                  <a:gd name="T31" fmla="*/ 0 h 57"/>
                  <a:gd name="T32" fmla="*/ 0 w 54"/>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7"/>
                  <a:gd name="T53" fmla="*/ 54 w 54"/>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7">
                    <a:moveTo>
                      <a:pt x="45" y="10"/>
                    </a:moveTo>
                    <a:lnTo>
                      <a:pt x="35" y="2"/>
                    </a:lnTo>
                    <a:lnTo>
                      <a:pt x="26" y="0"/>
                    </a:lnTo>
                    <a:lnTo>
                      <a:pt x="18" y="2"/>
                    </a:lnTo>
                    <a:lnTo>
                      <a:pt x="9" y="10"/>
                    </a:lnTo>
                    <a:lnTo>
                      <a:pt x="2" y="19"/>
                    </a:lnTo>
                    <a:lnTo>
                      <a:pt x="0" y="28"/>
                    </a:lnTo>
                    <a:lnTo>
                      <a:pt x="2" y="37"/>
                    </a:lnTo>
                    <a:lnTo>
                      <a:pt x="9" y="48"/>
                    </a:lnTo>
                    <a:lnTo>
                      <a:pt x="18" y="55"/>
                    </a:lnTo>
                    <a:lnTo>
                      <a:pt x="26" y="57"/>
                    </a:lnTo>
                    <a:lnTo>
                      <a:pt x="35" y="55"/>
                    </a:lnTo>
                    <a:lnTo>
                      <a:pt x="45" y="48"/>
                    </a:lnTo>
                    <a:lnTo>
                      <a:pt x="52" y="37"/>
                    </a:lnTo>
                    <a:lnTo>
                      <a:pt x="54" y="28"/>
                    </a:lnTo>
                    <a:lnTo>
                      <a:pt x="52" y="19"/>
                    </a:lnTo>
                    <a:lnTo>
                      <a:pt x="45" y="10"/>
                    </a:lnTo>
                    <a:close/>
                  </a:path>
                </a:pathLst>
              </a:custGeom>
              <a:solidFill>
                <a:srgbClr val="000000"/>
              </a:solidFill>
              <a:ln w="9525">
                <a:noFill/>
                <a:round/>
                <a:headEnd/>
                <a:tailEnd/>
              </a:ln>
            </p:spPr>
            <p:txBody>
              <a:bodyPr/>
              <a:lstStyle/>
              <a:p>
                <a:endParaRPr lang="ja-JP" altLang="en-US" dirty="0"/>
              </a:p>
            </p:txBody>
          </p:sp>
          <p:sp>
            <p:nvSpPr>
              <p:cNvPr id="95" name="Freeform 107"/>
              <p:cNvSpPr>
                <a:spLocks/>
              </p:cNvSpPr>
              <p:nvPr/>
            </p:nvSpPr>
            <p:spPr bwMode="auto">
              <a:xfrm>
                <a:off x="4588" y="1328"/>
                <a:ext cx="8" cy="8"/>
              </a:xfrm>
              <a:custGeom>
                <a:avLst/>
                <a:gdLst>
                  <a:gd name="T0" fmla="*/ 0 w 54"/>
                  <a:gd name="T1" fmla="*/ 0 h 58"/>
                  <a:gd name="T2" fmla="*/ 0 w 54"/>
                  <a:gd name="T3" fmla="*/ 0 h 58"/>
                  <a:gd name="T4" fmla="*/ 0 w 54"/>
                  <a:gd name="T5" fmla="*/ 0 h 58"/>
                  <a:gd name="T6" fmla="*/ 0 w 54"/>
                  <a:gd name="T7" fmla="*/ 0 h 58"/>
                  <a:gd name="T8" fmla="*/ 0 w 54"/>
                  <a:gd name="T9" fmla="*/ 0 h 58"/>
                  <a:gd name="T10" fmla="*/ 0 w 54"/>
                  <a:gd name="T11" fmla="*/ 0 h 58"/>
                  <a:gd name="T12" fmla="*/ 0 w 54"/>
                  <a:gd name="T13" fmla="*/ 0 h 58"/>
                  <a:gd name="T14" fmla="*/ 0 w 54"/>
                  <a:gd name="T15" fmla="*/ 0 h 58"/>
                  <a:gd name="T16" fmla="*/ 0 w 54"/>
                  <a:gd name="T17" fmla="*/ 0 h 58"/>
                  <a:gd name="T18" fmla="*/ 0 w 54"/>
                  <a:gd name="T19" fmla="*/ 0 h 58"/>
                  <a:gd name="T20" fmla="*/ 0 w 54"/>
                  <a:gd name="T21" fmla="*/ 0 h 58"/>
                  <a:gd name="T22" fmla="*/ 0 w 54"/>
                  <a:gd name="T23" fmla="*/ 0 h 58"/>
                  <a:gd name="T24" fmla="*/ 0 w 54"/>
                  <a:gd name="T25" fmla="*/ 0 h 58"/>
                  <a:gd name="T26" fmla="*/ 0 w 54"/>
                  <a:gd name="T27" fmla="*/ 0 h 58"/>
                  <a:gd name="T28" fmla="*/ 0 w 54"/>
                  <a:gd name="T29" fmla="*/ 0 h 58"/>
                  <a:gd name="T30" fmla="*/ 0 w 54"/>
                  <a:gd name="T31" fmla="*/ 0 h 58"/>
                  <a:gd name="T32" fmla="*/ 0 w 54"/>
                  <a:gd name="T33" fmla="*/ 0 h 58"/>
                  <a:gd name="T34" fmla="*/ 0 w 54"/>
                  <a:gd name="T35" fmla="*/ 0 h 58"/>
                  <a:gd name="T36" fmla="*/ 0 w 54"/>
                  <a:gd name="T37" fmla="*/ 0 h 58"/>
                  <a:gd name="T38" fmla="*/ 0 w 54"/>
                  <a:gd name="T39" fmla="*/ 0 h 58"/>
                  <a:gd name="T40" fmla="*/ 0 w 54"/>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8"/>
                  <a:gd name="T65" fmla="*/ 54 w 54"/>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8">
                    <a:moveTo>
                      <a:pt x="46" y="10"/>
                    </a:moveTo>
                    <a:lnTo>
                      <a:pt x="35" y="2"/>
                    </a:lnTo>
                    <a:lnTo>
                      <a:pt x="27" y="0"/>
                    </a:lnTo>
                    <a:lnTo>
                      <a:pt x="18" y="2"/>
                    </a:lnTo>
                    <a:lnTo>
                      <a:pt x="9" y="10"/>
                    </a:lnTo>
                    <a:lnTo>
                      <a:pt x="2" y="19"/>
                    </a:lnTo>
                    <a:lnTo>
                      <a:pt x="0" y="23"/>
                    </a:lnTo>
                    <a:lnTo>
                      <a:pt x="0" y="29"/>
                    </a:lnTo>
                    <a:lnTo>
                      <a:pt x="2" y="38"/>
                    </a:lnTo>
                    <a:lnTo>
                      <a:pt x="9" y="49"/>
                    </a:lnTo>
                    <a:lnTo>
                      <a:pt x="18" y="56"/>
                    </a:lnTo>
                    <a:lnTo>
                      <a:pt x="27" y="58"/>
                    </a:lnTo>
                    <a:lnTo>
                      <a:pt x="35" y="56"/>
                    </a:lnTo>
                    <a:lnTo>
                      <a:pt x="46" y="49"/>
                    </a:lnTo>
                    <a:lnTo>
                      <a:pt x="52" y="38"/>
                    </a:lnTo>
                    <a:lnTo>
                      <a:pt x="54" y="29"/>
                    </a:lnTo>
                    <a:lnTo>
                      <a:pt x="53" y="27"/>
                    </a:lnTo>
                    <a:lnTo>
                      <a:pt x="53" y="25"/>
                    </a:lnTo>
                    <a:lnTo>
                      <a:pt x="53" y="23"/>
                    </a:lnTo>
                    <a:lnTo>
                      <a:pt x="52" y="19"/>
                    </a:lnTo>
                    <a:lnTo>
                      <a:pt x="46" y="10"/>
                    </a:lnTo>
                    <a:close/>
                  </a:path>
                </a:pathLst>
              </a:custGeom>
              <a:solidFill>
                <a:srgbClr val="000000"/>
              </a:solidFill>
              <a:ln w="9525">
                <a:noFill/>
                <a:round/>
                <a:headEnd/>
                <a:tailEnd/>
              </a:ln>
            </p:spPr>
            <p:txBody>
              <a:bodyPr/>
              <a:lstStyle/>
              <a:p>
                <a:endParaRPr lang="ja-JP" altLang="en-US" dirty="0"/>
              </a:p>
            </p:txBody>
          </p:sp>
          <p:sp>
            <p:nvSpPr>
              <p:cNvPr id="96" name="Freeform 108"/>
              <p:cNvSpPr>
                <a:spLocks/>
              </p:cNvSpPr>
              <p:nvPr/>
            </p:nvSpPr>
            <p:spPr bwMode="auto">
              <a:xfrm>
                <a:off x="4623" y="1313"/>
                <a:ext cx="8" cy="8"/>
              </a:xfrm>
              <a:custGeom>
                <a:avLst/>
                <a:gdLst>
                  <a:gd name="T0" fmla="*/ 0 w 53"/>
                  <a:gd name="T1" fmla="*/ 0 h 54"/>
                  <a:gd name="T2" fmla="*/ 0 w 53"/>
                  <a:gd name="T3" fmla="*/ 0 h 54"/>
                  <a:gd name="T4" fmla="*/ 0 w 53"/>
                  <a:gd name="T5" fmla="*/ 0 h 54"/>
                  <a:gd name="T6" fmla="*/ 0 w 53"/>
                  <a:gd name="T7" fmla="*/ 0 h 54"/>
                  <a:gd name="T8" fmla="*/ 0 w 53"/>
                  <a:gd name="T9" fmla="*/ 0 h 54"/>
                  <a:gd name="T10" fmla="*/ 0 w 53"/>
                  <a:gd name="T11" fmla="*/ 0 h 54"/>
                  <a:gd name="T12" fmla="*/ 0 w 53"/>
                  <a:gd name="T13" fmla="*/ 0 h 54"/>
                  <a:gd name="T14" fmla="*/ 0 w 53"/>
                  <a:gd name="T15" fmla="*/ 0 h 54"/>
                  <a:gd name="T16" fmla="*/ 0 w 53"/>
                  <a:gd name="T17" fmla="*/ 0 h 54"/>
                  <a:gd name="T18" fmla="*/ 0 w 53"/>
                  <a:gd name="T19" fmla="*/ 0 h 54"/>
                  <a:gd name="T20" fmla="*/ 0 w 53"/>
                  <a:gd name="T21" fmla="*/ 0 h 54"/>
                  <a:gd name="T22" fmla="*/ 0 w 53"/>
                  <a:gd name="T23" fmla="*/ 0 h 54"/>
                  <a:gd name="T24" fmla="*/ 0 w 53"/>
                  <a:gd name="T25" fmla="*/ 0 h 54"/>
                  <a:gd name="T26" fmla="*/ 0 w 53"/>
                  <a:gd name="T27" fmla="*/ 0 h 54"/>
                  <a:gd name="T28" fmla="*/ 0 w 53"/>
                  <a:gd name="T29" fmla="*/ 0 h 54"/>
                  <a:gd name="T30" fmla="*/ 0 w 53"/>
                  <a:gd name="T31" fmla="*/ 0 h 54"/>
                  <a:gd name="T32" fmla="*/ 0 w 53"/>
                  <a:gd name="T33" fmla="*/ 0 h 54"/>
                  <a:gd name="T34" fmla="*/ 0 w 53"/>
                  <a:gd name="T35" fmla="*/ 0 h 54"/>
                  <a:gd name="T36" fmla="*/ 0 w 53"/>
                  <a:gd name="T37" fmla="*/ 0 h 54"/>
                  <a:gd name="T38" fmla="*/ 0 w 53"/>
                  <a:gd name="T39" fmla="*/ 0 h 54"/>
                  <a:gd name="T40" fmla="*/ 0 w 53"/>
                  <a:gd name="T41" fmla="*/ 0 h 54"/>
                  <a:gd name="T42" fmla="*/ 0 w 53"/>
                  <a:gd name="T43" fmla="*/ 0 h 54"/>
                  <a:gd name="T44" fmla="*/ 0 w 53"/>
                  <a:gd name="T45" fmla="*/ 0 h 54"/>
                  <a:gd name="T46" fmla="*/ 0 w 53"/>
                  <a:gd name="T47" fmla="*/ 0 h 54"/>
                  <a:gd name="T48" fmla="*/ 0 w 53"/>
                  <a:gd name="T49" fmla="*/ 0 h 54"/>
                  <a:gd name="T50" fmla="*/ 0 w 53"/>
                  <a:gd name="T51" fmla="*/ 0 h 54"/>
                  <a:gd name="T52" fmla="*/ 0 w 53"/>
                  <a:gd name="T53" fmla="*/ 0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54"/>
                  <a:gd name="T83" fmla="*/ 53 w 53"/>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54">
                    <a:moveTo>
                      <a:pt x="53" y="28"/>
                    </a:moveTo>
                    <a:lnTo>
                      <a:pt x="52" y="20"/>
                    </a:lnTo>
                    <a:lnTo>
                      <a:pt x="50" y="14"/>
                    </a:lnTo>
                    <a:lnTo>
                      <a:pt x="46" y="6"/>
                    </a:lnTo>
                    <a:lnTo>
                      <a:pt x="38" y="1"/>
                    </a:lnTo>
                    <a:lnTo>
                      <a:pt x="27" y="0"/>
                    </a:lnTo>
                    <a:lnTo>
                      <a:pt x="14" y="1"/>
                    </a:lnTo>
                    <a:lnTo>
                      <a:pt x="7" y="6"/>
                    </a:lnTo>
                    <a:lnTo>
                      <a:pt x="1" y="14"/>
                    </a:lnTo>
                    <a:lnTo>
                      <a:pt x="0" y="28"/>
                    </a:lnTo>
                    <a:lnTo>
                      <a:pt x="1" y="39"/>
                    </a:lnTo>
                    <a:lnTo>
                      <a:pt x="7" y="48"/>
                    </a:lnTo>
                    <a:lnTo>
                      <a:pt x="14" y="52"/>
                    </a:lnTo>
                    <a:lnTo>
                      <a:pt x="19" y="53"/>
                    </a:lnTo>
                    <a:lnTo>
                      <a:pt x="27" y="54"/>
                    </a:lnTo>
                    <a:lnTo>
                      <a:pt x="29" y="53"/>
                    </a:lnTo>
                    <a:lnTo>
                      <a:pt x="32" y="53"/>
                    </a:lnTo>
                    <a:lnTo>
                      <a:pt x="34" y="52"/>
                    </a:lnTo>
                    <a:lnTo>
                      <a:pt x="38" y="52"/>
                    </a:lnTo>
                    <a:lnTo>
                      <a:pt x="42" y="50"/>
                    </a:lnTo>
                    <a:lnTo>
                      <a:pt x="46" y="48"/>
                    </a:lnTo>
                    <a:lnTo>
                      <a:pt x="48" y="43"/>
                    </a:lnTo>
                    <a:lnTo>
                      <a:pt x="50" y="39"/>
                    </a:lnTo>
                    <a:lnTo>
                      <a:pt x="50" y="35"/>
                    </a:lnTo>
                    <a:lnTo>
                      <a:pt x="52" y="33"/>
                    </a:lnTo>
                    <a:lnTo>
                      <a:pt x="52" y="30"/>
                    </a:lnTo>
                    <a:lnTo>
                      <a:pt x="53" y="28"/>
                    </a:lnTo>
                    <a:close/>
                  </a:path>
                </a:pathLst>
              </a:custGeom>
              <a:solidFill>
                <a:srgbClr val="000000"/>
              </a:solidFill>
              <a:ln w="9525">
                <a:noFill/>
                <a:round/>
                <a:headEnd/>
                <a:tailEnd/>
              </a:ln>
            </p:spPr>
            <p:txBody>
              <a:bodyPr/>
              <a:lstStyle/>
              <a:p>
                <a:endParaRPr lang="ja-JP" altLang="en-US" dirty="0"/>
              </a:p>
            </p:txBody>
          </p:sp>
          <p:sp>
            <p:nvSpPr>
              <p:cNvPr id="97" name="Freeform 109"/>
              <p:cNvSpPr>
                <a:spLocks/>
              </p:cNvSpPr>
              <p:nvPr/>
            </p:nvSpPr>
            <p:spPr bwMode="auto">
              <a:xfrm>
                <a:off x="4583" y="1313"/>
                <a:ext cx="7" cy="8"/>
              </a:xfrm>
              <a:custGeom>
                <a:avLst/>
                <a:gdLst>
                  <a:gd name="T0" fmla="*/ 0 w 52"/>
                  <a:gd name="T1" fmla="*/ 0 h 54"/>
                  <a:gd name="T2" fmla="*/ 0 w 52"/>
                  <a:gd name="T3" fmla="*/ 0 h 54"/>
                  <a:gd name="T4" fmla="*/ 0 w 52"/>
                  <a:gd name="T5" fmla="*/ 0 h 54"/>
                  <a:gd name="T6" fmla="*/ 0 w 52"/>
                  <a:gd name="T7" fmla="*/ 0 h 54"/>
                  <a:gd name="T8" fmla="*/ 0 w 52"/>
                  <a:gd name="T9" fmla="*/ 0 h 54"/>
                  <a:gd name="T10" fmla="*/ 0 w 52"/>
                  <a:gd name="T11" fmla="*/ 0 h 54"/>
                  <a:gd name="T12" fmla="*/ 0 w 52"/>
                  <a:gd name="T13" fmla="*/ 0 h 54"/>
                  <a:gd name="T14" fmla="*/ 0 w 52"/>
                  <a:gd name="T15" fmla="*/ 0 h 54"/>
                  <a:gd name="T16" fmla="*/ 0 w 52"/>
                  <a:gd name="T17" fmla="*/ 0 h 54"/>
                  <a:gd name="T18" fmla="*/ 0 w 52"/>
                  <a:gd name="T19" fmla="*/ 0 h 54"/>
                  <a:gd name="T20" fmla="*/ 0 w 52"/>
                  <a:gd name="T21" fmla="*/ 0 h 54"/>
                  <a:gd name="T22" fmla="*/ 0 w 52"/>
                  <a:gd name="T23" fmla="*/ 0 h 54"/>
                  <a:gd name="T24" fmla="*/ 0 w 52"/>
                  <a:gd name="T25" fmla="*/ 0 h 54"/>
                  <a:gd name="T26" fmla="*/ 0 w 52"/>
                  <a:gd name="T27" fmla="*/ 0 h 54"/>
                  <a:gd name="T28" fmla="*/ 0 w 52"/>
                  <a:gd name="T29" fmla="*/ 0 h 54"/>
                  <a:gd name="T30" fmla="*/ 0 w 52"/>
                  <a:gd name="T31" fmla="*/ 0 h 54"/>
                  <a:gd name="T32" fmla="*/ 0 w 52"/>
                  <a:gd name="T33" fmla="*/ 0 h 54"/>
                  <a:gd name="T34" fmla="*/ 0 w 52"/>
                  <a:gd name="T35" fmla="*/ 0 h 54"/>
                  <a:gd name="T36" fmla="*/ 0 w 52"/>
                  <a:gd name="T37" fmla="*/ 0 h 54"/>
                  <a:gd name="T38" fmla="*/ 0 w 52"/>
                  <a:gd name="T39" fmla="*/ 0 h 54"/>
                  <a:gd name="T40" fmla="*/ 0 w 52"/>
                  <a:gd name="T41" fmla="*/ 0 h 54"/>
                  <a:gd name="T42" fmla="*/ 0 w 52"/>
                  <a:gd name="T43" fmla="*/ 0 h 54"/>
                  <a:gd name="T44" fmla="*/ 0 w 52"/>
                  <a:gd name="T45" fmla="*/ 0 h 54"/>
                  <a:gd name="T46" fmla="*/ 0 w 52"/>
                  <a:gd name="T47" fmla="*/ 0 h 54"/>
                  <a:gd name="T48" fmla="*/ 0 w 52"/>
                  <a:gd name="T49" fmla="*/ 0 h 54"/>
                  <a:gd name="T50" fmla="*/ 0 w 52"/>
                  <a:gd name="T51" fmla="*/ 0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54"/>
                  <a:gd name="T80" fmla="*/ 52 w 52"/>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54">
                    <a:moveTo>
                      <a:pt x="52" y="28"/>
                    </a:moveTo>
                    <a:lnTo>
                      <a:pt x="50" y="20"/>
                    </a:lnTo>
                    <a:lnTo>
                      <a:pt x="49" y="14"/>
                    </a:lnTo>
                    <a:lnTo>
                      <a:pt x="45" y="6"/>
                    </a:lnTo>
                    <a:lnTo>
                      <a:pt x="37" y="1"/>
                    </a:lnTo>
                    <a:lnTo>
                      <a:pt x="26" y="0"/>
                    </a:lnTo>
                    <a:lnTo>
                      <a:pt x="14" y="1"/>
                    </a:lnTo>
                    <a:lnTo>
                      <a:pt x="7" y="6"/>
                    </a:lnTo>
                    <a:lnTo>
                      <a:pt x="1" y="14"/>
                    </a:lnTo>
                    <a:lnTo>
                      <a:pt x="0" y="28"/>
                    </a:lnTo>
                    <a:lnTo>
                      <a:pt x="1" y="39"/>
                    </a:lnTo>
                    <a:lnTo>
                      <a:pt x="7" y="48"/>
                    </a:lnTo>
                    <a:lnTo>
                      <a:pt x="14" y="52"/>
                    </a:lnTo>
                    <a:lnTo>
                      <a:pt x="26" y="54"/>
                    </a:lnTo>
                    <a:lnTo>
                      <a:pt x="28" y="53"/>
                    </a:lnTo>
                    <a:lnTo>
                      <a:pt x="31" y="53"/>
                    </a:lnTo>
                    <a:lnTo>
                      <a:pt x="33" y="52"/>
                    </a:lnTo>
                    <a:lnTo>
                      <a:pt x="37" y="52"/>
                    </a:lnTo>
                    <a:lnTo>
                      <a:pt x="41" y="50"/>
                    </a:lnTo>
                    <a:lnTo>
                      <a:pt x="45" y="48"/>
                    </a:lnTo>
                    <a:lnTo>
                      <a:pt x="47" y="43"/>
                    </a:lnTo>
                    <a:lnTo>
                      <a:pt x="49" y="39"/>
                    </a:lnTo>
                    <a:lnTo>
                      <a:pt x="49" y="35"/>
                    </a:lnTo>
                    <a:lnTo>
                      <a:pt x="50" y="33"/>
                    </a:lnTo>
                    <a:lnTo>
                      <a:pt x="50" y="30"/>
                    </a:lnTo>
                    <a:lnTo>
                      <a:pt x="52" y="28"/>
                    </a:lnTo>
                    <a:close/>
                  </a:path>
                </a:pathLst>
              </a:custGeom>
              <a:solidFill>
                <a:srgbClr val="000000"/>
              </a:solidFill>
              <a:ln w="9525">
                <a:noFill/>
                <a:round/>
                <a:headEnd/>
                <a:tailEnd/>
              </a:ln>
            </p:spPr>
            <p:txBody>
              <a:bodyPr/>
              <a:lstStyle/>
              <a:p>
                <a:endParaRPr lang="ja-JP" altLang="en-US" dirty="0"/>
              </a:p>
            </p:txBody>
          </p:sp>
          <p:sp>
            <p:nvSpPr>
              <p:cNvPr id="98" name="Freeform 110"/>
              <p:cNvSpPr>
                <a:spLocks/>
              </p:cNvSpPr>
              <p:nvPr/>
            </p:nvSpPr>
            <p:spPr bwMode="auto">
              <a:xfrm>
                <a:off x="4617" y="1328"/>
                <a:ext cx="8" cy="8"/>
              </a:xfrm>
              <a:custGeom>
                <a:avLst/>
                <a:gdLst>
                  <a:gd name="T0" fmla="*/ 0 w 54"/>
                  <a:gd name="T1" fmla="*/ 0 h 57"/>
                  <a:gd name="T2" fmla="*/ 0 w 54"/>
                  <a:gd name="T3" fmla="*/ 0 h 57"/>
                  <a:gd name="T4" fmla="*/ 0 w 54"/>
                  <a:gd name="T5" fmla="*/ 0 h 57"/>
                  <a:gd name="T6" fmla="*/ 0 w 54"/>
                  <a:gd name="T7" fmla="*/ 0 h 57"/>
                  <a:gd name="T8" fmla="*/ 0 w 54"/>
                  <a:gd name="T9" fmla="*/ 0 h 57"/>
                  <a:gd name="T10" fmla="*/ 0 w 54"/>
                  <a:gd name="T11" fmla="*/ 0 h 57"/>
                  <a:gd name="T12" fmla="*/ 0 w 54"/>
                  <a:gd name="T13" fmla="*/ 0 h 57"/>
                  <a:gd name="T14" fmla="*/ 0 w 54"/>
                  <a:gd name="T15" fmla="*/ 0 h 57"/>
                  <a:gd name="T16" fmla="*/ 0 w 54"/>
                  <a:gd name="T17" fmla="*/ 0 h 57"/>
                  <a:gd name="T18" fmla="*/ 0 w 54"/>
                  <a:gd name="T19" fmla="*/ 0 h 57"/>
                  <a:gd name="T20" fmla="*/ 0 w 54"/>
                  <a:gd name="T21" fmla="*/ 0 h 57"/>
                  <a:gd name="T22" fmla="*/ 0 w 54"/>
                  <a:gd name="T23" fmla="*/ 0 h 57"/>
                  <a:gd name="T24" fmla="*/ 0 w 54"/>
                  <a:gd name="T25" fmla="*/ 0 h 57"/>
                  <a:gd name="T26" fmla="*/ 0 w 54"/>
                  <a:gd name="T27" fmla="*/ 0 h 57"/>
                  <a:gd name="T28" fmla="*/ 0 w 54"/>
                  <a:gd name="T29" fmla="*/ 0 h 57"/>
                  <a:gd name="T30" fmla="*/ 0 w 54"/>
                  <a:gd name="T31" fmla="*/ 0 h 57"/>
                  <a:gd name="T32" fmla="*/ 0 w 54"/>
                  <a:gd name="T33" fmla="*/ 0 h 57"/>
                  <a:gd name="T34" fmla="*/ 0 w 54"/>
                  <a:gd name="T35" fmla="*/ 0 h 57"/>
                  <a:gd name="T36" fmla="*/ 0 w 54"/>
                  <a:gd name="T37" fmla="*/ 0 h 57"/>
                  <a:gd name="T38" fmla="*/ 0 w 54"/>
                  <a:gd name="T39" fmla="*/ 0 h 57"/>
                  <a:gd name="T40" fmla="*/ 0 w 54"/>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7"/>
                  <a:gd name="T65" fmla="*/ 54 w 54"/>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7">
                    <a:moveTo>
                      <a:pt x="45" y="48"/>
                    </a:moveTo>
                    <a:lnTo>
                      <a:pt x="52" y="37"/>
                    </a:lnTo>
                    <a:lnTo>
                      <a:pt x="54" y="28"/>
                    </a:lnTo>
                    <a:lnTo>
                      <a:pt x="53" y="26"/>
                    </a:lnTo>
                    <a:lnTo>
                      <a:pt x="53" y="24"/>
                    </a:lnTo>
                    <a:lnTo>
                      <a:pt x="53" y="22"/>
                    </a:lnTo>
                    <a:lnTo>
                      <a:pt x="52" y="18"/>
                    </a:lnTo>
                    <a:lnTo>
                      <a:pt x="45" y="9"/>
                    </a:lnTo>
                    <a:lnTo>
                      <a:pt x="35" y="2"/>
                    </a:lnTo>
                    <a:lnTo>
                      <a:pt x="26" y="0"/>
                    </a:lnTo>
                    <a:lnTo>
                      <a:pt x="18" y="2"/>
                    </a:lnTo>
                    <a:lnTo>
                      <a:pt x="9" y="9"/>
                    </a:lnTo>
                    <a:lnTo>
                      <a:pt x="2" y="18"/>
                    </a:lnTo>
                    <a:lnTo>
                      <a:pt x="0" y="22"/>
                    </a:lnTo>
                    <a:lnTo>
                      <a:pt x="0" y="28"/>
                    </a:lnTo>
                    <a:lnTo>
                      <a:pt x="2" y="37"/>
                    </a:lnTo>
                    <a:lnTo>
                      <a:pt x="9" y="48"/>
                    </a:lnTo>
                    <a:lnTo>
                      <a:pt x="18" y="55"/>
                    </a:lnTo>
                    <a:lnTo>
                      <a:pt x="26" y="57"/>
                    </a:lnTo>
                    <a:lnTo>
                      <a:pt x="35" y="55"/>
                    </a:lnTo>
                    <a:lnTo>
                      <a:pt x="45" y="48"/>
                    </a:lnTo>
                    <a:close/>
                  </a:path>
                </a:pathLst>
              </a:custGeom>
              <a:solidFill>
                <a:srgbClr val="000000"/>
              </a:solidFill>
              <a:ln w="9525">
                <a:noFill/>
                <a:round/>
                <a:headEnd/>
                <a:tailEnd/>
              </a:ln>
            </p:spPr>
            <p:txBody>
              <a:bodyPr/>
              <a:lstStyle/>
              <a:p>
                <a:endParaRPr lang="ja-JP" altLang="en-US" dirty="0"/>
              </a:p>
            </p:txBody>
          </p:sp>
          <p:sp>
            <p:nvSpPr>
              <p:cNvPr id="99" name="Freeform 111"/>
              <p:cNvSpPr>
                <a:spLocks/>
              </p:cNvSpPr>
              <p:nvPr/>
            </p:nvSpPr>
            <p:spPr bwMode="auto">
              <a:xfrm>
                <a:off x="4588" y="1298"/>
                <a:ext cx="8" cy="8"/>
              </a:xfrm>
              <a:custGeom>
                <a:avLst/>
                <a:gdLst>
                  <a:gd name="T0" fmla="*/ 0 w 54"/>
                  <a:gd name="T1" fmla="*/ 0 h 57"/>
                  <a:gd name="T2" fmla="*/ 0 w 54"/>
                  <a:gd name="T3" fmla="*/ 0 h 57"/>
                  <a:gd name="T4" fmla="*/ 0 w 54"/>
                  <a:gd name="T5" fmla="*/ 0 h 57"/>
                  <a:gd name="T6" fmla="*/ 0 w 54"/>
                  <a:gd name="T7" fmla="*/ 0 h 57"/>
                  <a:gd name="T8" fmla="*/ 0 w 54"/>
                  <a:gd name="T9" fmla="*/ 0 h 57"/>
                  <a:gd name="T10" fmla="*/ 0 w 54"/>
                  <a:gd name="T11" fmla="*/ 0 h 57"/>
                  <a:gd name="T12" fmla="*/ 0 w 54"/>
                  <a:gd name="T13" fmla="*/ 0 h 57"/>
                  <a:gd name="T14" fmla="*/ 0 w 54"/>
                  <a:gd name="T15" fmla="*/ 0 h 57"/>
                  <a:gd name="T16" fmla="*/ 0 w 54"/>
                  <a:gd name="T17" fmla="*/ 0 h 57"/>
                  <a:gd name="T18" fmla="*/ 0 w 54"/>
                  <a:gd name="T19" fmla="*/ 0 h 57"/>
                  <a:gd name="T20" fmla="*/ 0 w 54"/>
                  <a:gd name="T21" fmla="*/ 0 h 57"/>
                  <a:gd name="T22" fmla="*/ 0 w 54"/>
                  <a:gd name="T23" fmla="*/ 0 h 57"/>
                  <a:gd name="T24" fmla="*/ 0 w 54"/>
                  <a:gd name="T25" fmla="*/ 0 h 57"/>
                  <a:gd name="T26" fmla="*/ 0 w 54"/>
                  <a:gd name="T27" fmla="*/ 0 h 57"/>
                  <a:gd name="T28" fmla="*/ 0 w 54"/>
                  <a:gd name="T29" fmla="*/ 0 h 57"/>
                  <a:gd name="T30" fmla="*/ 0 w 54"/>
                  <a:gd name="T31" fmla="*/ 0 h 57"/>
                  <a:gd name="T32" fmla="*/ 0 w 54"/>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7"/>
                  <a:gd name="T53" fmla="*/ 54 w 54"/>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7">
                    <a:moveTo>
                      <a:pt x="46" y="48"/>
                    </a:moveTo>
                    <a:lnTo>
                      <a:pt x="52" y="37"/>
                    </a:lnTo>
                    <a:lnTo>
                      <a:pt x="54" y="28"/>
                    </a:lnTo>
                    <a:lnTo>
                      <a:pt x="52" y="19"/>
                    </a:lnTo>
                    <a:lnTo>
                      <a:pt x="46" y="10"/>
                    </a:lnTo>
                    <a:lnTo>
                      <a:pt x="35" y="2"/>
                    </a:lnTo>
                    <a:lnTo>
                      <a:pt x="27" y="0"/>
                    </a:lnTo>
                    <a:lnTo>
                      <a:pt x="18" y="2"/>
                    </a:lnTo>
                    <a:lnTo>
                      <a:pt x="9" y="10"/>
                    </a:lnTo>
                    <a:lnTo>
                      <a:pt x="2" y="19"/>
                    </a:lnTo>
                    <a:lnTo>
                      <a:pt x="0" y="28"/>
                    </a:lnTo>
                    <a:lnTo>
                      <a:pt x="2" y="37"/>
                    </a:lnTo>
                    <a:lnTo>
                      <a:pt x="9" y="48"/>
                    </a:lnTo>
                    <a:lnTo>
                      <a:pt x="18" y="55"/>
                    </a:lnTo>
                    <a:lnTo>
                      <a:pt x="27" y="57"/>
                    </a:lnTo>
                    <a:lnTo>
                      <a:pt x="35" y="55"/>
                    </a:lnTo>
                    <a:lnTo>
                      <a:pt x="46" y="48"/>
                    </a:lnTo>
                    <a:close/>
                  </a:path>
                </a:pathLst>
              </a:custGeom>
              <a:solidFill>
                <a:srgbClr val="000000"/>
              </a:solidFill>
              <a:ln w="9525">
                <a:noFill/>
                <a:round/>
                <a:headEnd/>
                <a:tailEnd/>
              </a:ln>
            </p:spPr>
            <p:txBody>
              <a:bodyPr/>
              <a:lstStyle/>
              <a:p>
                <a:endParaRPr lang="ja-JP" altLang="en-US" dirty="0"/>
              </a:p>
            </p:txBody>
          </p:sp>
          <p:sp>
            <p:nvSpPr>
              <p:cNvPr id="100" name="Freeform 112"/>
              <p:cNvSpPr>
                <a:spLocks/>
              </p:cNvSpPr>
              <p:nvPr/>
            </p:nvSpPr>
            <p:spPr bwMode="auto">
              <a:xfrm>
                <a:off x="5031" y="1241"/>
                <a:ext cx="145" cy="152"/>
              </a:xfrm>
              <a:custGeom>
                <a:avLst/>
                <a:gdLst>
                  <a:gd name="T0" fmla="*/ 0 w 1014"/>
                  <a:gd name="T1" fmla="*/ 0 h 1063"/>
                  <a:gd name="T2" fmla="*/ 0 w 1014"/>
                  <a:gd name="T3" fmla="*/ 0 h 1063"/>
                  <a:gd name="T4" fmla="*/ 0 w 1014"/>
                  <a:gd name="T5" fmla="*/ 0 h 1063"/>
                  <a:gd name="T6" fmla="*/ 0 w 1014"/>
                  <a:gd name="T7" fmla="*/ 0 h 1063"/>
                  <a:gd name="T8" fmla="*/ 0 w 1014"/>
                  <a:gd name="T9" fmla="*/ 0 h 1063"/>
                  <a:gd name="T10" fmla="*/ 0 w 1014"/>
                  <a:gd name="T11" fmla="*/ 0 h 1063"/>
                  <a:gd name="T12" fmla="*/ 0 w 1014"/>
                  <a:gd name="T13" fmla="*/ 0 h 1063"/>
                  <a:gd name="T14" fmla="*/ 0 w 1014"/>
                  <a:gd name="T15" fmla="*/ 0 h 1063"/>
                  <a:gd name="T16" fmla="*/ 0 w 1014"/>
                  <a:gd name="T17" fmla="*/ 0 h 1063"/>
                  <a:gd name="T18" fmla="*/ 0 w 1014"/>
                  <a:gd name="T19" fmla="*/ 0 h 1063"/>
                  <a:gd name="T20" fmla="*/ 0 w 1014"/>
                  <a:gd name="T21" fmla="*/ 0 h 1063"/>
                  <a:gd name="T22" fmla="*/ 0 w 1014"/>
                  <a:gd name="T23" fmla="*/ 0 h 1063"/>
                  <a:gd name="T24" fmla="*/ 0 w 1014"/>
                  <a:gd name="T25" fmla="*/ 0 h 1063"/>
                  <a:gd name="T26" fmla="*/ 0 w 1014"/>
                  <a:gd name="T27" fmla="*/ 0 h 1063"/>
                  <a:gd name="T28" fmla="*/ 0 w 1014"/>
                  <a:gd name="T29" fmla="*/ 0 h 1063"/>
                  <a:gd name="T30" fmla="*/ 0 w 1014"/>
                  <a:gd name="T31" fmla="*/ 0 h 1063"/>
                  <a:gd name="T32" fmla="*/ 0 w 1014"/>
                  <a:gd name="T33" fmla="*/ 0 h 1063"/>
                  <a:gd name="T34" fmla="*/ 0 w 1014"/>
                  <a:gd name="T35" fmla="*/ 0 h 1063"/>
                  <a:gd name="T36" fmla="*/ 0 w 1014"/>
                  <a:gd name="T37" fmla="*/ 0 h 1063"/>
                  <a:gd name="T38" fmla="*/ 0 w 1014"/>
                  <a:gd name="T39" fmla="*/ 0 h 1063"/>
                  <a:gd name="T40" fmla="*/ 0 w 1014"/>
                  <a:gd name="T41" fmla="*/ 0 h 1063"/>
                  <a:gd name="T42" fmla="*/ 0 w 1014"/>
                  <a:gd name="T43" fmla="*/ 0 h 1063"/>
                  <a:gd name="T44" fmla="*/ 0 w 1014"/>
                  <a:gd name="T45" fmla="*/ 0 h 1063"/>
                  <a:gd name="T46" fmla="*/ 0 w 1014"/>
                  <a:gd name="T47" fmla="*/ 0 h 1063"/>
                  <a:gd name="T48" fmla="*/ 0 w 1014"/>
                  <a:gd name="T49" fmla="*/ 0 h 1063"/>
                  <a:gd name="T50" fmla="*/ 0 w 1014"/>
                  <a:gd name="T51" fmla="*/ 0 h 1063"/>
                  <a:gd name="T52" fmla="*/ 0 w 1014"/>
                  <a:gd name="T53" fmla="*/ 0 h 1063"/>
                  <a:gd name="T54" fmla="*/ 0 w 1014"/>
                  <a:gd name="T55" fmla="*/ 0 h 1063"/>
                  <a:gd name="T56" fmla="*/ 0 w 1014"/>
                  <a:gd name="T57" fmla="*/ 0 h 1063"/>
                  <a:gd name="T58" fmla="*/ 0 w 1014"/>
                  <a:gd name="T59" fmla="*/ 0 h 1063"/>
                  <a:gd name="T60" fmla="*/ 0 w 1014"/>
                  <a:gd name="T61" fmla="*/ 0 h 1063"/>
                  <a:gd name="T62" fmla="*/ 0 w 1014"/>
                  <a:gd name="T63" fmla="*/ 0 h 1063"/>
                  <a:gd name="T64" fmla="*/ 0 w 1014"/>
                  <a:gd name="T65" fmla="*/ 0 h 1063"/>
                  <a:gd name="T66" fmla="*/ 0 w 1014"/>
                  <a:gd name="T67" fmla="*/ 0 h 1063"/>
                  <a:gd name="T68" fmla="*/ 0 w 1014"/>
                  <a:gd name="T69" fmla="*/ 0 h 1063"/>
                  <a:gd name="T70" fmla="*/ 0 w 1014"/>
                  <a:gd name="T71" fmla="*/ 0 h 1063"/>
                  <a:gd name="T72" fmla="*/ 0 w 1014"/>
                  <a:gd name="T73" fmla="*/ 0 h 1063"/>
                  <a:gd name="T74" fmla="*/ 0 w 1014"/>
                  <a:gd name="T75" fmla="*/ 0 h 1063"/>
                  <a:gd name="T76" fmla="*/ 0 w 1014"/>
                  <a:gd name="T77" fmla="*/ 0 h 1063"/>
                  <a:gd name="T78" fmla="*/ 0 w 1014"/>
                  <a:gd name="T79" fmla="*/ 0 h 1063"/>
                  <a:gd name="T80" fmla="*/ 0 w 1014"/>
                  <a:gd name="T81" fmla="*/ 0 h 1063"/>
                  <a:gd name="T82" fmla="*/ 0 w 1014"/>
                  <a:gd name="T83" fmla="*/ 0 h 1063"/>
                  <a:gd name="T84" fmla="*/ 0 w 1014"/>
                  <a:gd name="T85" fmla="*/ 0 h 1063"/>
                  <a:gd name="T86" fmla="*/ 0 w 1014"/>
                  <a:gd name="T87" fmla="*/ 0 h 1063"/>
                  <a:gd name="T88" fmla="*/ 0 w 1014"/>
                  <a:gd name="T89" fmla="*/ 0 h 1063"/>
                  <a:gd name="T90" fmla="*/ 0 w 1014"/>
                  <a:gd name="T91" fmla="*/ 0 h 1063"/>
                  <a:gd name="T92" fmla="*/ 0 w 1014"/>
                  <a:gd name="T93" fmla="*/ 0 h 1063"/>
                  <a:gd name="T94" fmla="*/ 0 w 1014"/>
                  <a:gd name="T95" fmla="*/ 0 h 1063"/>
                  <a:gd name="T96" fmla="*/ 0 w 1014"/>
                  <a:gd name="T97" fmla="*/ 0 h 1063"/>
                  <a:gd name="T98" fmla="*/ 0 w 1014"/>
                  <a:gd name="T99" fmla="*/ 0 h 1063"/>
                  <a:gd name="T100" fmla="*/ 0 w 1014"/>
                  <a:gd name="T101" fmla="*/ 0 h 1063"/>
                  <a:gd name="T102" fmla="*/ 0 w 1014"/>
                  <a:gd name="T103" fmla="*/ 0 h 1063"/>
                  <a:gd name="T104" fmla="*/ 0 w 1014"/>
                  <a:gd name="T105" fmla="*/ 0 h 1063"/>
                  <a:gd name="T106" fmla="*/ 0 w 1014"/>
                  <a:gd name="T107" fmla="*/ 0 h 1063"/>
                  <a:gd name="T108" fmla="*/ 0 w 1014"/>
                  <a:gd name="T109" fmla="*/ 0 h 10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4"/>
                  <a:gd name="T166" fmla="*/ 0 h 1063"/>
                  <a:gd name="T167" fmla="*/ 1014 w 1014"/>
                  <a:gd name="T168" fmla="*/ 1063 h 10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4" h="1063">
                    <a:moveTo>
                      <a:pt x="865" y="155"/>
                    </a:moveTo>
                    <a:lnTo>
                      <a:pt x="845" y="135"/>
                    </a:lnTo>
                    <a:lnTo>
                      <a:pt x="826" y="117"/>
                    </a:lnTo>
                    <a:lnTo>
                      <a:pt x="805" y="101"/>
                    </a:lnTo>
                    <a:lnTo>
                      <a:pt x="786" y="86"/>
                    </a:lnTo>
                    <a:lnTo>
                      <a:pt x="765" y="71"/>
                    </a:lnTo>
                    <a:lnTo>
                      <a:pt x="745" y="59"/>
                    </a:lnTo>
                    <a:lnTo>
                      <a:pt x="722" y="47"/>
                    </a:lnTo>
                    <a:lnTo>
                      <a:pt x="701" y="38"/>
                    </a:lnTo>
                    <a:lnTo>
                      <a:pt x="677" y="28"/>
                    </a:lnTo>
                    <a:lnTo>
                      <a:pt x="655" y="20"/>
                    </a:lnTo>
                    <a:lnTo>
                      <a:pt x="630" y="13"/>
                    </a:lnTo>
                    <a:lnTo>
                      <a:pt x="607" y="9"/>
                    </a:lnTo>
                    <a:lnTo>
                      <a:pt x="581" y="4"/>
                    </a:lnTo>
                    <a:lnTo>
                      <a:pt x="557" y="2"/>
                    </a:lnTo>
                    <a:lnTo>
                      <a:pt x="531" y="0"/>
                    </a:lnTo>
                    <a:lnTo>
                      <a:pt x="506" y="0"/>
                    </a:lnTo>
                    <a:lnTo>
                      <a:pt x="454" y="2"/>
                    </a:lnTo>
                    <a:lnTo>
                      <a:pt x="405" y="9"/>
                    </a:lnTo>
                    <a:lnTo>
                      <a:pt x="357" y="20"/>
                    </a:lnTo>
                    <a:lnTo>
                      <a:pt x="312" y="38"/>
                    </a:lnTo>
                    <a:lnTo>
                      <a:pt x="267" y="59"/>
                    </a:lnTo>
                    <a:lnTo>
                      <a:pt x="226" y="86"/>
                    </a:lnTo>
                    <a:lnTo>
                      <a:pt x="186" y="117"/>
                    </a:lnTo>
                    <a:lnTo>
                      <a:pt x="149" y="155"/>
                    </a:lnTo>
                    <a:lnTo>
                      <a:pt x="112" y="195"/>
                    </a:lnTo>
                    <a:lnTo>
                      <a:pt x="83" y="236"/>
                    </a:lnTo>
                    <a:lnTo>
                      <a:pt x="57" y="280"/>
                    </a:lnTo>
                    <a:lnTo>
                      <a:pt x="37" y="327"/>
                    </a:lnTo>
                    <a:lnTo>
                      <a:pt x="20" y="374"/>
                    </a:lnTo>
                    <a:lnTo>
                      <a:pt x="9" y="424"/>
                    </a:lnTo>
                    <a:lnTo>
                      <a:pt x="2" y="476"/>
                    </a:lnTo>
                    <a:lnTo>
                      <a:pt x="0" y="531"/>
                    </a:lnTo>
                    <a:lnTo>
                      <a:pt x="0" y="556"/>
                    </a:lnTo>
                    <a:lnTo>
                      <a:pt x="2" y="583"/>
                    </a:lnTo>
                    <a:lnTo>
                      <a:pt x="5" y="609"/>
                    </a:lnTo>
                    <a:lnTo>
                      <a:pt x="9" y="636"/>
                    </a:lnTo>
                    <a:lnTo>
                      <a:pt x="13" y="661"/>
                    </a:lnTo>
                    <a:lnTo>
                      <a:pt x="20" y="686"/>
                    </a:lnTo>
                    <a:lnTo>
                      <a:pt x="27" y="710"/>
                    </a:lnTo>
                    <a:lnTo>
                      <a:pt x="37" y="734"/>
                    </a:lnTo>
                    <a:lnTo>
                      <a:pt x="45" y="757"/>
                    </a:lnTo>
                    <a:lnTo>
                      <a:pt x="57" y="780"/>
                    </a:lnTo>
                    <a:lnTo>
                      <a:pt x="69" y="802"/>
                    </a:lnTo>
                    <a:lnTo>
                      <a:pt x="83" y="824"/>
                    </a:lnTo>
                    <a:lnTo>
                      <a:pt x="96" y="844"/>
                    </a:lnTo>
                    <a:lnTo>
                      <a:pt x="112" y="865"/>
                    </a:lnTo>
                    <a:lnTo>
                      <a:pt x="130" y="886"/>
                    </a:lnTo>
                    <a:lnTo>
                      <a:pt x="149" y="907"/>
                    </a:lnTo>
                    <a:lnTo>
                      <a:pt x="186" y="943"/>
                    </a:lnTo>
                    <a:lnTo>
                      <a:pt x="226" y="974"/>
                    </a:lnTo>
                    <a:lnTo>
                      <a:pt x="267" y="1001"/>
                    </a:lnTo>
                    <a:lnTo>
                      <a:pt x="312" y="1023"/>
                    </a:lnTo>
                    <a:lnTo>
                      <a:pt x="357" y="1039"/>
                    </a:lnTo>
                    <a:lnTo>
                      <a:pt x="405" y="1053"/>
                    </a:lnTo>
                    <a:lnTo>
                      <a:pt x="454" y="1059"/>
                    </a:lnTo>
                    <a:lnTo>
                      <a:pt x="480" y="1061"/>
                    </a:lnTo>
                    <a:lnTo>
                      <a:pt x="506" y="1063"/>
                    </a:lnTo>
                    <a:lnTo>
                      <a:pt x="509" y="1061"/>
                    </a:lnTo>
                    <a:lnTo>
                      <a:pt x="512" y="1061"/>
                    </a:lnTo>
                    <a:lnTo>
                      <a:pt x="518" y="1061"/>
                    </a:lnTo>
                    <a:lnTo>
                      <a:pt x="531" y="1061"/>
                    </a:lnTo>
                    <a:lnTo>
                      <a:pt x="557" y="1059"/>
                    </a:lnTo>
                    <a:lnTo>
                      <a:pt x="568" y="1057"/>
                    </a:lnTo>
                    <a:lnTo>
                      <a:pt x="581" y="1056"/>
                    </a:lnTo>
                    <a:lnTo>
                      <a:pt x="607" y="1053"/>
                    </a:lnTo>
                    <a:lnTo>
                      <a:pt x="630" y="1046"/>
                    </a:lnTo>
                    <a:lnTo>
                      <a:pt x="655" y="1039"/>
                    </a:lnTo>
                    <a:lnTo>
                      <a:pt x="666" y="1035"/>
                    </a:lnTo>
                    <a:lnTo>
                      <a:pt x="671" y="1032"/>
                    </a:lnTo>
                    <a:lnTo>
                      <a:pt x="677" y="1031"/>
                    </a:lnTo>
                    <a:lnTo>
                      <a:pt x="701" y="1023"/>
                    </a:lnTo>
                    <a:lnTo>
                      <a:pt x="722" y="1012"/>
                    </a:lnTo>
                    <a:lnTo>
                      <a:pt x="745" y="1001"/>
                    </a:lnTo>
                    <a:lnTo>
                      <a:pt x="765" y="988"/>
                    </a:lnTo>
                    <a:lnTo>
                      <a:pt x="786" y="974"/>
                    </a:lnTo>
                    <a:lnTo>
                      <a:pt x="805" y="958"/>
                    </a:lnTo>
                    <a:lnTo>
                      <a:pt x="826" y="943"/>
                    </a:lnTo>
                    <a:lnTo>
                      <a:pt x="845" y="925"/>
                    </a:lnTo>
                    <a:lnTo>
                      <a:pt x="865" y="907"/>
                    </a:lnTo>
                    <a:lnTo>
                      <a:pt x="882" y="886"/>
                    </a:lnTo>
                    <a:lnTo>
                      <a:pt x="899" y="865"/>
                    </a:lnTo>
                    <a:lnTo>
                      <a:pt x="914" y="844"/>
                    </a:lnTo>
                    <a:lnTo>
                      <a:pt x="929" y="824"/>
                    </a:lnTo>
                    <a:lnTo>
                      <a:pt x="942" y="802"/>
                    </a:lnTo>
                    <a:lnTo>
                      <a:pt x="955" y="780"/>
                    </a:lnTo>
                    <a:lnTo>
                      <a:pt x="966" y="757"/>
                    </a:lnTo>
                    <a:lnTo>
                      <a:pt x="976" y="734"/>
                    </a:lnTo>
                    <a:lnTo>
                      <a:pt x="984" y="710"/>
                    </a:lnTo>
                    <a:lnTo>
                      <a:pt x="985" y="703"/>
                    </a:lnTo>
                    <a:lnTo>
                      <a:pt x="987" y="697"/>
                    </a:lnTo>
                    <a:lnTo>
                      <a:pt x="991" y="686"/>
                    </a:lnTo>
                    <a:lnTo>
                      <a:pt x="998" y="661"/>
                    </a:lnTo>
                    <a:lnTo>
                      <a:pt x="1004" y="636"/>
                    </a:lnTo>
                    <a:lnTo>
                      <a:pt x="1007" y="609"/>
                    </a:lnTo>
                    <a:lnTo>
                      <a:pt x="1008" y="596"/>
                    </a:lnTo>
                    <a:lnTo>
                      <a:pt x="1010" y="583"/>
                    </a:lnTo>
                    <a:lnTo>
                      <a:pt x="1013" y="556"/>
                    </a:lnTo>
                    <a:lnTo>
                      <a:pt x="1013" y="543"/>
                    </a:lnTo>
                    <a:lnTo>
                      <a:pt x="1013" y="536"/>
                    </a:lnTo>
                    <a:lnTo>
                      <a:pt x="1013" y="533"/>
                    </a:lnTo>
                    <a:lnTo>
                      <a:pt x="1014" y="531"/>
                    </a:lnTo>
                    <a:lnTo>
                      <a:pt x="1013" y="503"/>
                    </a:lnTo>
                    <a:lnTo>
                      <a:pt x="1010" y="476"/>
                    </a:lnTo>
                    <a:lnTo>
                      <a:pt x="1004" y="424"/>
                    </a:lnTo>
                    <a:lnTo>
                      <a:pt x="991" y="374"/>
                    </a:lnTo>
                    <a:lnTo>
                      <a:pt x="976" y="327"/>
                    </a:lnTo>
                    <a:lnTo>
                      <a:pt x="955" y="280"/>
                    </a:lnTo>
                    <a:lnTo>
                      <a:pt x="929" y="236"/>
                    </a:lnTo>
                    <a:lnTo>
                      <a:pt x="899" y="195"/>
                    </a:lnTo>
                    <a:lnTo>
                      <a:pt x="865" y="155"/>
                    </a:lnTo>
                    <a:close/>
                  </a:path>
                </a:pathLst>
              </a:custGeom>
              <a:solidFill>
                <a:srgbClr val="3D3D3D"/>
              </a:solidFill>
              <a:ln w="9525">
                <a:noFill/>
                <a:round/>
                <a:headEnd/>
                <a:tailEnd/>
              </a:ln>
            </p:spPr>
            <p:txBody>
              <a:bodyPr/>
              <a:lstStyle/>
              <a:p>
                <a:endParaRPr lang="ja-JP" altLang="en-US" dirty="0"/>
              </a:p>
            </p:txBody>
          </p:sp>
          <p:sp>
            <p:nvSpPr>
              <p:cNvPr id="101" name="Freeform 113"/>
              <p:cNvSpPr>
                <a:spLocks/>
              </p:cNvSpPr>
              <p:nvPr/>
            </p:nvSpPr>
            <p:spPr bwMode="auto">
              <a:xfrm>
                <a:off x="5064" y="1275"/>
                <a:ext cx="79" cy="83"/>
              </a:xfrm>
              <a:custGeom>
                <a:avLst/>
                <a:gdLst>
                  <a:gd name="T0" fmla="*/ 0 w 553"/>
                  <a:gd name="T1" fmla="*/ 0 h 580"/>
                  <a:gd name="T2" fmla="*/ 0 w 553"/>
                  <a:gd name="T3" fmla="*/ 0 h 580"/>
                  <a:gd name="T4" fmla="*/ 0 w 553"/>
                  <a:gd name="T5" fmla="*/ 0 h 580"/>
                  <a:gd name="T6" fmla="*/ 0 w 553"/>
                  <a:gd name="T7" fmla="*/ 0 h 580"/>
                  <a:gd name="T8" fmla="*/ 0 w 553"/>
                  <a:gd name="T9" fmla="*/ 0 h 580"/>
                  <a:gd name="T10" fmla="*/ 0 w 553"/>
                  <a:gd name="T11" fmla="*/ 0 h 580"/>
                  <a:gd name="T12" fmla="*/ 0 w 553"/>
                  <a:gd name="T13" fmla="*/ 0 h 580"/>
                  <a:gd name="T14" fmla="*/ 0 w 553"/>
                  <a:gd name="T15" fmla="*/ 0 h 580"/>
                  <a:gd name="T16" fmla="*/ 0 w 553"/>
                  <a:gd name="T17" fmla="*/ 0 h 580"/>
                  <a:gd name="T18" fmla="*/ 0 w 553"/>
                  <a:gd name="T19" fmla="*/ 0 h 580"/>
                  <a:gd name="T20" fmla="*/ 0 w 553"/>
                  <a:gd name="T21" fmla="*/ 0 h 580"/>
                  <a:gd name="T22" fmla="*/ 0 w 553"/>
                  <a:gd name="T23" fmla="*/ 0 h 580"/>
                  <a:gd name="T24" fmla="*/ 0 w 553"/>
                  <a:gd name="T25" fmla="*/ 0 h 580"/>
                  <a:gd name="T26" fmla="*/ 0 w 553"/>
                  <a:gd name="T27" fmla="*/ 0 h 580"/>
                  <a:gd name="T28" fmla="*/ 0 w 553"/>
                  <a:gd name="T29" fmla="*/ 0 h 580"/>
                  <a:gd name="T30" fmla="*/ 0 w 553"/>
                  <a:gd name="T31" fmla="*/ 0 h 580"/>
                  <a:gd name="T32" fmla="*/ 0 w 553"/>
                  <a:gd name="T33" fmla="*/ 0 h 580"/>
                  <a:gd name="T34" fmla="*/ 0 w 553"/>
                  <a:gd name="T35" fmla="*/ 0 h 580"/>
                  <a:gd name="T36" fmla="*/ 0 w 553"/>
                  <a:gd name="T37" fmla="*/ 0 h 580"/>
                  <a:gd name="T38" fmla="*/ 0 w 553"/>
                  <a:gd name="T39" fmla="*/ 0 h 580"/>
                  <a:gd name="T40" fmla="*/ 0 w 553"/>
                  <a:gd name="T41" fmla="*/ 0 h 580"/>
                  <a:gd name="T42" fmla="*/ 0 w 553"/>
                  <a:gd name="T43" fmla="*/ 0 h 580"/>
                  <a:gd name="T44" fmla="*/ 0 w 553"/>
                  <a:gd name="T45" fmla="*/ 0 h 580"/>
                  <a:gd name="T46" fmla="*/ 0 w 553"/>
                  <a:gd name="T47" fmla="*/ 0 h 580"/>
                  <a:gd name="T48" fmla="*/ 0 w 553"/>
                  <a:gd name="T49" fmla="*/ 0 h 580"/>
                  <a:gd name="T50" fmla="*/ 0 w 553"/>
                  <a:gd name="T51" fmla="*/ 0 h 580"/>
                  <a:gd name="T52" fmla="*/ 0 w 553"/>
                  <a:gd name="T53" fmla="*/ 0 h 580"/>
                  <a:gd name="T54" fmla="*/ 0 w 553"/>
                  <a:gd name="T55" fmla="*/ 0 h 580"/>
                  <a:gd name="T56" fmla="*/ 0 w 553"/>
                  <a:gd name="T57" fmla="*/ 0 h 580"/>
                  <a:gd name="T58" fmla="*/ 0 w 553"/>
                  <a:gd name="T59" fmla="*/ 0 h 580"/>
                  <a:gd name="T60" fmla="*/ 0 w 553"/>
                  <a:gd name="T61" fmla="*/ 0 h 580"/>
                  <a:gd name="T62" fmla="*/ 0 w 553"/>
                  <a:gd name="T63" fmla="*/ 0 h 580"/>
                  <a:gd name="T64" fmla="*/ 0 w 553"/>
                  <a:gd name="T65" fmla="*/ 0 h 580"/>
                  <a:gd name="T66" fmla="*/ 0 w 553"/>
                  <a:gd name="T67" fmla="*/ 0 h 5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3"/>
                  <a:gd name="T103" fmla="*/ 0 h 580"/>
                  <a:gd name="T104" fmla="*/ 553 w 553"/>
                  <a:gd name="T105" fmla="*/ 580 h 5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3" h="580">
                    <a:moveTo>
                      <a:pt x="553" y="290"/>
                    </a:moveTo>
                    <a:lnTo>
                      <a:pt x="551" y="259"/>
                    </a:lnTo>
                    <a:lnTo>
                      <a:pt x="548" y="231"/>
                    </a:lnTo>
                    <a:lnTo>
                      <a:pt x="540" y="203"/>
                    </a:lnTo>
                    <a:lnTo>
                      <a:pt x="533" y="178"/>
                    </a:lnTo>
                    <a:lnTo>
                      <a:pt x="521" y="152"/>
                    </a:lnTo>
                    <a:lnTo>
                      <a:pt x="507" y="128"/>
                    </a:lnTo>
                    <a:lnTo>
                      <a:pt x="490" y="106"/>
                    </a:lnTo>
                    <a:lnTo>
                      <a:pt x="472" y="85"/>
                    </a:lnTo>
                    <a:lnTo>
                      <a:pt x="450" y="63"/>
                    </a:lnTo>
                    <a:lnTo>
                      <a:pt x="429" y="47"/>
                    </a:lnTo>
                    <a:lnTo>
                      <a:pt x="406" y="32"/>
                    </a:lnTo>
                    <a:lnTo>
                      <a:pt x="382" y="21"/>
                    </a:lnTo>
                    <a:lnTo>
                      <a:pt x="357" y="11"/>
                    </a:lnTo>
                    <a:lnTo>
                      <a:pt x="331" y="4"/>
                    </a:lnTo>
                    <a:lnTo>
                      <a:pt x="303" y="1"/>
                    </a:lnTo>
                    <a:lnTo>
                      <a:pt x="276" y="0"/>
                    </a:lnTo>
                    <a:lnTo>
                      <a:pt x="248" y="1"/>
                    </a:lnTo>
                    <a:lnTo>
                      <a:pt x="221" y="4"/>
                    </a:lnTo>
                    <a:lnTo>
                      <a:pt x="194" y="11"/>
                    </a:lnTo>
                    <a:lnTo>
                      <a:pt x="170" y="21"/>
                    </a:lnTo>
                    <a:lnTo>
                      <a:pt x="145" y="32"/>
                    </a:lnTo>
                    <a:lnTo>
                      <a:pt x="123" y="47"/>
                    </a:lnTo>
                    <a:lnTo>
                      <a:pt x="101" y="63"/>
                    </a:lnTo>
                    <a:lnTo>
                      <a:pt x="81" y="85"/>
                    </a:lnTo>
                    <a:lnTo>
                      <a:pt x="61" y="106"/>
                    </a:lnTo>
                    <a:lnTo>
                      <a:pt x="45" y="128"/>
                    </a:lnTo>
                    <a:lnTo>
                      <a:pt x="31" y="152"/>
                    </a:lnTo>
                    <a:lnTo>
                      <a:pt x="20" y="178"/>
                    </a:lnTo>
                    <a:lnTo>
                      <a:pt x="11" y="203"/>
                    </a:lnTo>
                    <a:lnTo>
                      <a:pt x="4" y="231"/>
                    </a:lnTo>
                    <a:lnTo>
                      <a:pt x="1" y="259"/>
                    </a:lnTo>
                    <a:lnTo>
                      <a:pt x="0" y="290"/>
                    </a:lnTo>
                    <a:lnTo>
                      <a:pt x="1" y="318"/>
                    </a:lnTo>
                    <a:lnTo>
                      <a:pt x="4" y="347"/>
                    </a:lnTo>
                    <a:lnTo>
                      <a:pt x="11" y="374"/>
                    </a:lnTo>
                    <a:lnTo>
                      <a:pt x="20" y="400"/>
                    </a:lnTo>
                    <a:lnTo>
                      <a:pt x="31" y="425"/>
                    </a:lnTo>
                    <a:lnTo>
                      <a:pt x="45" y="450"/>
                    </a:lnTo>
                    <a:lnTo>
                      <a:pt x="61" y="472"/>
                    </a:lnTo>
                    <a:lnTo>
                      <a:pt x="81" y="495"/>
                    </a:lnTo>
                    <a:lnTo>
                      <a:pt x="101" y="514"/>
                    </a:lnTo>
                    <a:lnTo>
                      <a:pt x="123" y="532"/>
                    </a:lnTo>
                    <a:lnTo>
                      <a:pt x="145" y="546"/>
                    </a:lnTo>
                    <a:lnTo>
                      <a:pt x="170" y="558"/>
                    </a:lnTo>
                    <a:lnTo>
                      <a:pt x="194" y="566"/>
                    </a:lnTo>
                    <a:lnTo>
                      <a:pt x="221" y="574"/>
                    </a:lnTo>
                    <a:lnTo>
                      <a:pt x="248" y="577"/>
                    </a:lnTo>
                    <a:lnTo>
                      <a:pt x="276" y="580"/>
                    </a:lnTo>
                    <a:lnTo>
                      <a:pt x="289" y="579"/>
                    </a:lnTo>
                    <a:lnTo>
                      <a:pt x="296" y="577"/>
                    </a:lnTo>
                    <a:lnTo>
                      <a:pt x="303" y="577"/>
                    </a:lnTo>
                    <a:lnTo>
                      <a:pt x="331" y="574"/>
                    </a:lnTo>
                    <a:lnTo>
                      <a:pt x="357" y="566"/>
                    </a:lnTo>
                    <a:lnTo>
                      <a:pt x="382" y="558"/>
                    </a:lnTo>
                    <a:lnTo>
                      <a:pt x="406" y="546"/>
                    </a:lnTo>
                    <a:lnTo>
                      <a:pt x="429" y="532"/>
                    </a:lnTo>
                    <a:lnTo>
                      <a:pt x="450" y="514"/>
                    </a:lnTo>
                    <a:lnTo>
                      <a:pt x="472" y="495"/>
                    </a:lnTo>
                    <a:lnTo>
                      <a:pt x="490" y="472"/>
                    </a:lnTo>
                    <a:lnTo>
                      <a:pt x="507" y="450"/>
                    </a:lnTo>
                    <a:lnTo>
                      <a:pt x="521" y="425"/>
                    </a:lnTo>
                    <a:lnTo>
                      <a:pt x="533" y="400"/>
                    </a:lnTo>
                    <a:lnTo>
                      <a:pt x="540" y="374"/>
                    </a:lnTo>
                    <a:lnTo>
                      <a:pt x="548" y="347"/>
                    </a:lnTo>
                    <a:lnTo>
                      <a:pt x="551" y="318"/>
                    </a:lnTo>
                    <a:lnTo>
                      <a:pt x="551" y="310"/>
                    </a:lnTo>
                    <a:lnTo>
                      <a:pt x="552" y="303"/>
                    </a:lnTo>
                    <a:lnTo>
                      <a:pt x="553" y="290"/>
                    </a:lnTo>
                    <a:close/>
                  </a:path>
                </a:pathLst>
              </a:custGeom>
              <a:solidFill>
                <a:srgbClr val="9C9C9C"/>
              </a:solidFill>
              <a:ln w="9525">
                <a:noFill/>
                <a:round/>
                <a:headEnd/>
                <a:tailEnd/>
              </a:ln>
            </p:spPr>
            <p:txBody>
              <a:bodyPr/>
              <a:lstStyle/>
              <a:p>
                <a:endParaRPr lang="ja-JP" altLang="en-US" dirty="0"/>
              </a:p>
            </p:txBody>
          </p:sp>
          <p:sp>
            <p:nvSpPr>
              <p:cNvPr id="102" name="Freeform 114"/>
              <p:cNvSpPr>
                <a:spLocks/>
              </p:cNvSpPr>
              <p:nvPr/>
            </p:nvSpPr>
            <p:spPr bwMode="auto">
              <a:xfrm>
                <a:off x="5069" y="1281"/>
                <a:ext cx="68" cy="71"/>
              </a:xfrm>
              <a:custGeom>
                <a:avLst/>
                <a:gdLst>
                  <a:gd name="T0" fmla="*/ 0 w 474"/>
                  <a:gd name="T1" fmla="*/ 0 h 498"/>
                  <a:gd name="T2" fmla="*/ 0 w 474"/>
                  <a:gd name="T3" fmla="*/ 0 h 498"/>
                  <a:gd name="T4" fmla="*/ 0 w 474"/>
                  <a:gd name="T5" fmla="*/ 0 h 498"/>
                  <a:gd name="T6" fmla="*/ 0 w 474"/>
                  <a:gd name="T7" fmla="*/ 0 h 498"/>
                  <a:gd name="T8" fmla="*/ 0 w 474"/>
                  <a:gd name="T9" fmla="*/ 0 h 498"/>
                  <a:gd name="T10" fmla="*/ 0 w 474"/>
                  <a:gd name="T11" fmla="*/ 0 h 498"/>
                  <a:gd name="T12" fmla="*/ 0 w 474"/>
                  <a:gd name="T13" fmla="*/ 0 h 498"/>
                  <a:gd name="T14" fmla="*/ 0 w 474"/>
                  <a:gd name="T15" fmla="*/ 0 h 498"/>
                  <a:gd name="T16" fmla="*/ 0 w 474"/>
                  <a:gd name="T17" fmla="*/ 0 h 498"/>
                  <a:gd name="T18" fmla="*/ 0 w 474"/>
                  <a:gd name="T19" fmla="*/ 0 h 498"/>
                  <a:gd name="T20" fmla="*/ 0 w 474"/>
                  <a:gd name="T21" fmla="*/ 0 h 498"/>
                  <a:gd name="T22" fmla="*/ 0 w 474"/>
                  <a:gd name="T23" fmla="*/ 0 h 498"/>
                  <a:gd name="T24" fmla="*/ 0 w 474"/>
                  <a:gd name="T25" fmla="*/ 0 h 498"/>
                  <a:gd name="T26" fmla="*/ 0 w 474"/>
                  <a:gd name="T27" fmla="*/ 0 h 498"/>
                  <a:gd name="T28" fmla="*/ 0 w 474"/>
                  <a:gd name="T29" fmla="*/ 0 h 498"/>
                  <a:gd name="T30" fmla="*/ 0 w 474"/>
                  <a:gd name="T31" fmla="*/ 0 h 498"/>
                  <a:gd name="T32" fmla="*/ 0 w 474"/>
                  <a:gd name="T33" fmla="*/ 0 h 498"/>
                  <a:gd name="T34" fmla="*/ 0 w 474"/>
                  <a:gd name="T35" fmla="*/ 0 h 498"/>
                  <a:gd name="T36" fmla="*/ 0 w 474"/>
                  <a:gd name="T37" fmla="*/ 0 h 498"/>
                  <a:gd name="T38" fmla="*/ 0 w 474"/>
                  <a:gd name="T39" fmla="*/ 0 h 498"/>
                  <a:gd name="T40" fmla="*/ 0 w 474"/>
                  <a:gd name="T41" fmla="*/ 0 h 498"/>
                  <a:gd name="T42" fmla="*/ 0 w 474"/>
                  <a:gd name="T43" fmla="*/ 0 h 498"/>
                  <a:gd name="T44" fmla="*/ 0 w 474"/>
                  <a:gd name="T45" fmla="*/ 0 h 498"/>
                  <a:gd name="T46" fmla="*/ 0 w 474"/>
                  <a:gd name="T47" fmla="*/ 0 h 498"/>
                  <a:gd name="T48" fmla="*/ 0 w 474"/>
                  <a:gd name="T49" fmla="*/ 0 h 498"/>
                  <a:gd name="T50" fmla="*/ 0 w 474"/>
                  <a:gd name="T51" fmla="*/ 0 h 498"/>
                  <a:gd name="T52" fmla="*/ 0 w 474"/>
                  <a:gd name="T53" fmla="*/ 0 h 498"/>
                  <a:gd name="T54" fmla="*/ 0 w 474"/>
                  <a:gd name="T55" fmla="*/ 0 h 498"/>
                  <a:gd name="T56" fmla="*/ 0 w 474"/>
                  <a:gd name="T57" fmla="*/ 0 h 498"/>
                  <a:gd name="T58" fmla="*/ 0 w 474"/>
                  <a:gd name="T59" fmla="*/ 0 h 498"/>
                  <a:gd name="T60" fmla="*/ 0 w 474"/>
                  <a:gd name="T61" fmla="*/ 0 h 498"/>
                  <a:gd name="T62" fmla="*/ 0 w 474"/>
                  <a:gd name="T63" fmla="*/ 0 h 498"/>
                  <a:gd name="T64" fmla="*/ 0 w 474"/>
                  <a:gd name="T65" fmla="*/ 0 h 498"/>
                  <a:gd name="T66" fmla="*/ 0 w 474"/>
                  <a:gd name="T67" fmla="*/ 0 h 498"/>
                  <a:gd name="T68" fmla="*/ 0 w 474"/>
                  <a:gd name="T69" fmla="*/ 0 h 498"/>
                  <a:gd name="T70" fmla="*/ 0 w 474"/>
                  <a:gd name="T71" fmla="*/ 0 h 498"/>
                  <a:gd name="T72" fmla="*/ 0 w 474"/>
                  <a:gd name="T73" fmla="*/ 0 h 4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4"/>
                  <a:gd name="T112" fmla="*/ 0 h 498"/>
                  <a:gd name="T113" fmla="*/ 474 w 474"/>
                  <a:gd name="T114" fmla="*/ 498 h 4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4" h="498">
                    <a:moveTo>
                      <a:pt x="474" y="249"/>
                    </a:moveTo>
                    <a:lnTo>
                      <a:pt x="472" y="223"/>
                    </a:lnTo>
                    <a:lnTo>
                      <a:pt x="469" y="198"/>
                    </a:lnTo>
                    <a:lnTo>
                      <a:pt x="464" y="175"/>
                    </a:lnTo>
                    <a:lnTo>
                      <a:pt x="456" y="152"/>
                    </a:lnTo>
                    <a:lnTo>
                      <a:pt x="447" y="130"/>
                    </a:lnTo>
                    <a:lnTo>
                      <a:pt x="435" y="110"/>
                    </a:lnTo>
                    <a:lnTo>
                      <a:pt x="421" y="91"/>
                    </a:lnTo>
                    <a:lnTo>
                      <a:pt x="405" y="73"/>
                    </a:lnTo>
                    <a:lnTo>
                      <a:pt x="386" y="55"/>
                    </a:lnTo>
                    <a:lnTo>
                      <a:pt x="368" y="40"/>
                    </a:lnTo>
                    <a:lnTo>
                      <a:pt x="347" y="28"/>
                    </a:lnTo>
                    <a:lnTo>
                      <a:pt x="328" y="18"/>
                    </a:lnTo>
                    <a:lnTo>
                      <a:pt x="306" y="10"/>
                    </a:lnTo>
                    <a:lnTo>
                      <a:pt x="284" y="4"/>
                    </a:lnTo>
                    <a:lnTo>
                      <a:pt x="261" y="1"/>
                    </a:lnTo>
                    <a:lnTo>
                      <a:pt x="237" y="0"/>
                    </a:lnTo>
                    <a:lnTo>
                      <a:pt x="213" y="1"/>
                    </a:lnTo>
                    <a:lnTo>
                      <a:pt x="189" y="4"/>
                    </a:lnTo>
                    <a:lnTo>
                      <a:pt x="167" y="10"/>
                    </a:lnTo>
                    <a:lnTo>
                      <a:pt x="146" y="18"/>
                    </a:lnTo>
                    <a:lnTo>
                      <a:pt x="124" y="28"/>
                    </a:lnTo>
                    <a:lnTo>
                      <a:pt x="105" y="40"/>
                    </a:lnTo>
                    <a:lnTo>
                      <a:pt x="87" y="55"/>
                    </a:lnTo>
                    <a:lnTo>
                      <a:pt x="70" y="73"/>
                    </a:lnTo>
                    <a:lnTo>
                      <a:pt x="53" y="91"/>
                    </a:lnTo>
                    <a:lnTo>
                      <a:pt x="39" y="110"/>
                    </a:lnTo>
                    <a:lnTo>
                      <a:pt x="27" y="130"/>
                    </a:lnTo>
                    <a:lnTo>
                      <a:pt x="17" y="152"/>
                    </a:lnTo>
                    <a:lnTo>
                      <a:pt x="10" y="175"/>
                    </a:lnTo>
                    <a:lnTo>
                      <a:pt x="5" y="198"/>
                    </a:lnTo>
                    <a:lnTo>
                      <a:pt x="1" y="223"/>
                    </a:lnTo>
                    <a:lnTo>
                      <a:pt x="0" y="249"/>
                    </a:lnTo>
                    <a:lnTo>
                      <a:pt x="1" y="273"/>
                    </a:lnTo>
                    <a:lnTo>
                      <a:pt x="5" y="298"/>
                    </a:lnTo>
                    <a:lnTo>
                      <a:pt x="10" y="320"/>
                    </a:lnTo>
                    <a:lnTo>
                      <a:pt x="17" y="344"/>
                    </a:lnTo>
                    <a:lnTo>
                      <a:pt x="27" y="365"/>
                    </a:lnTo>
                    <a:lnTo>
                      <a:pt x="39" y="386"/>
                    </a:lnTo>
                    <a:lnTo>
                      <a:pt x="53" y="405"/>
                    </a:lnTo>
                    <a:lnTo>
                      <a:pt x="70" y="426"/>
                    </a:lnTo>
                    <a:lnTo>
                      <a:pt x="87" y="442"/>
                    </a:lnTo>
                    <a:lnTo>
                      <a:pt x="105" y="457"/>
                    </a:lnTo>
                    <a:lnTo>
                      <a:pt x="124" y="469"/>
                    </a:lnTo>
                    <a:lnTo>
                      <a:pt x="146" y="479"/>
                    </a:lnTo>
                    <a:lnTo>
                      <a:pt x="167" y="487"/>
                    </a:lnTo>
                    <a:lnTo>
                      <a:pt x="189" y="493"/>
                    </a:lnTo>
                    <a:lnTo>
                      <a:pt x="213" y="496"/>
                    </a:lnTo>
                    <a:lnTo>
                      <a:pt x="237" y="498"/>
                    </a:lnTo>
                    <a:lnTo>
                      <a:pt x="261" y="496"/>
                    </a:lnTo>
                    <a:lnTo>
                      <a:pt x="284" y="493"/>
                    </a:lnTo>
                    <a:lnTo>
                      <a:pt x="306" y="487"/>
                    </a:lnTo>
                    <a:lnTo>
                      <a:pt x="316" y="483"/>
                    </a:lnTo>
                    <a:lnTo>
                      <a:pt x="322" y="480"/>
                    </a:lnTo>
                    <a:lnTo>
                      <a:pt x="328" y="479"/>
                    </a:lnTo>
                    <a:lnTo>
                      <a:pt x="347" y="469"/>
                    </a:lnTo>
                    <a:lnTo>
                      <a:pt x="357" y="463"/>
                    </a:lnTo>
                    <a:lnTo>
                      <a:pt x="368" y="457"/>
                    </a:lnTo>
                    <a:lnTo>
                      <a:pt x="376" y="449"/>
                    </a:lnTo>
                    <a:lnTo>
                      <a:pt x="386" y="442"/>
                    </a:lnTo>
                    <a:lnTo>
                      <a:pt x="405" y="426"/>
                    </a:lnTo>
                    <a:lnTo>
                      <a:pt x="421" y="405"/>
                    </a:lnTo>
                    <a:lnTo>
                      <a:pt x="427" y="395"/>
                    </a:lnTo>
                    <a:lnTo>
                      <a:pt x="435" y="386"/>
                    </a:lnTo>
                    <a:lnTo>
                      <a:pt x="440" y="375"/>
                    </a:lnTo>
                    <a:lnTo>
                      <a:pt x="447" y="365"/>
                    </a:lnTo>
                    <a:lnTo>
                      <a:pt x="451" y="354"/>
                    </a:lnTo>
                    <a:lnTo>
                      <a:pt x="453" y="348"/>
                    </a:lnTo>
                    <a:lnTo>
                      <a:pt x="456" y="344"/>
                    </a:lnTo>
                    <a:lnTo>
                      <a:pt x="457" y="337"/>
                    </a:lnTo>
                    <a:lnTo>
                      <a:pt x="460" y="331"/>
                    </a:lnTo>
                    <a:lnTo>
                      <a:pt x="464" y="320"/>
                    </a:lnTo>
                    <a:lnTo>
                      <a:pt x="469" y="298"/>
                    </a:lnTo>
                    <a:lnTo>
                      <a:pt x="472" y="273"/>
                    </a:lnTo>
                    <a:lnTo>
                      <a:pt x="474" y="249"/>
                    </a:lnTo>
                    <a:close/>
                  </a:path>
                </a:pathLst>
              </a:custGeom>
              <a:solidFill>
                <a:srgbClr val="B8B8B7"/>
              </a:solidFill>
              <a:ln w="9525">
                <a:noFill/>
                <a:round/>
                <a:headEnd/>
                <a:tailEnd/>
              </a:ln>
            </p:spPr>
            <p:txBody>
              <a:bodyPr/>
              <a:lstStyle/>
              <a:p>
                <a:endParaRPr lang="ja-JP" altLang="en-US" dirty="0"/>
              </a:p>
            </p:txBody>
          </p:sp>
          <p:sp>
            <p:nvSpPr>
              <p:cNvPr id="103" name="Freeform 115"/>
              <p:cNvSpPr>
                <a:spLocks/>
              </p:cNvSpPr>
              <p:nvPr/>
            </p:nvSpPr>
            <p:spPr bwMode="auto">
              <a:xfrm>
                <a:off x="5075" y="1287"/>
                <a:ext cx="56" cy="60"/>
              </a:xfrm>
              <a:custGeom>
                <a:avLst/>
                <a:gdLst>
                  <a:gd name="T0" fmla="*/ 0 w 397"/>
                  <a:gd name="T1" fmla="*/ 0 h 416"/>
                  <a:gd name="T2" fmla="*/ 0 w 397"/>
                  <a:gd name="T3" fmla="*/ 0 h 416"/>
                  <a:gd name="T4" fmla="*/ 0 w 397"/>
                  <a:gd name="T5" fmla="*/ 0 h 416"/>
                  <a:gd name="T6" fmla="*/ 0 w 397"/>
                  <a:gd name="T7" fmla="*/ 0 h 416"/>
                  <a:gd name="T8" fmla="*/ 0 w 397"/>
                  <a:gd name="T9" fmla="*/ 0 h 416"/>
                  <a:gd name="T10" fmla="*/ 0 w 397"/>
                  <a:gd name="T11" fmla="*/ 0 h 416"/>
                  <a:gd name="T12" fmla="*/ 0 w 397"/>
                  <a:gd name="T13" fmla="*/ 0 h 416"/>
                  <a:gd name="T14" fmla="*/ 0 w 397"/>
                  <a:gd name="T15" fmla="*/ 0 h 416"/>
                  <a:gd name="T16" fmla="*/ 0 w 397"/>
                  <a:gd name="T17" fmla="*/ 0 h 416"/>
                  <a:gd name="T18" fmla="*/ 0 w 397"/>
                  <a:gd name="T19" fmla="*/ 0 h 416"/>
                  <a:gd name="T20" fmla="*/ 0 w 397"/>
                  <a:gd name="T21" fmla="*/ 0 h 416"/>
                  <a:gd name="T22" fmla="*/ 0 w 397"/>
                  <a:gd name="T23" fmla="*/ 0 h 416"/>
                  <a:gd name="T24" fmla="*/ 0 w 397"/>
                  <a:gd name="T25" fmla="*/ 0 h 416"/>
                  <a:gd name="T26" fmla="*/ 0 w 397"/>
                  <a:gd name="T27" fmla="*/ 0 h 416"/>
                  <a:gd name="T28" fmla="*/ 0 w 397"/>
                  <a:gd name="T29" fmla="*/ 0 h 416"/>
                  <a:gd name="T30" fmla="*/ 0 w 397"/>
                  <a:gd name="T31" fmla="*/ 0 h 416"/>
                  <a:gd name="T32" fmla="*/ 0 w 397"/>
                  <a:gd name="T33" fmla="*/ 0 h 416"/>
                  <a:gd name="T34" fmla="*/ 0 w 397"/>
                  <a:gd name="T35" fmla="*/ 0 h 416"/>
                  <a:gd name="T36" fmla="*/ 0 w 397"/>
                  <a:gd name="T37" fmla="*/ 0 h 416"/>
                  <a:gd name="T38" fmla="*/ 0 w 397"/>
                  <a:gd name="T39" fmla="*/ 0 h 416"/>
                  <a:gd name="T40" fmla="*/ 0 w 397"/>
                  <a:gd name="T41" fmla="*/ 0 h 416"/>
                  <a:gd name="T42" fmla="*/ 0 w 397"/>
                  <a:gd name="T43" fmla="*/ 0 h 416"/>
                  <a:gd name="T44" fmla="*/ 0 w 397"/>
                  <a:gd name="T45" fmla="*/ 0 h 416"/>
                  <a:gd name="T46" fmla="*/ 0 w 397"/>
                  <a:gd name="T47" fmla="*/ 0 h 416"/>
                  <a:gd name="T48" fmla="*/ 0 w 397"/>
                  <a:gd name="T49" fmla="*/ 0 h 416"/>
                  <a:gd name="T50" fmla="*/ 0 w 397"/>
                  <a:gd name="T51" fmla="*/ 0 h 416"/>
                  <a:gd name="T52" fmla="*/ 0 w 397"/>
                  <a:gd name="T53" fmla="*/ 0 h 416"/>
                  <a:gd name="T54" fmla="*/ 0 w 397"/>
                  <a:gd name="T55" fmla="*/ 0 h 416"/>
                  <a:gd name="T56" fmla="*/ 0 w 397"/>
                  <a:gd name="T57" fmla="*/ 0 h 416"/>
                  <a:gd name="T58" fmla="*/ 0 w 397"/>
                  <a:gd name="T59" fmla="*/ 0 h 416"/>
                  <a:gd name="T60" fmla="*/ 0 w 397"/>
                  <a:gd name="T61" fmla="*/ 0 h 416"/>
                  <a:gd name="T62" fmla="*/ 0 w 397"/>
                  <a:gd name="T63" fmla="*/ 0 h 416"/>
                  <a:gd name="T64" fmla="*/ 0 w 397"/>
                  <a:gd name="T65" fmla="*/ 0 h 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7"/>
                  <a:gd name="T100" fmla="*/ 0 h 416"/>
                  <a:gd name="T101" fmla="*/ 397 w 397"/>
                  <a:gd name="T102" fmla="*/ 416 h 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7" h="416">
                    <a:moveTo>
                      <a:pt x="397" y="208"/>
                    </a:moveTo>
                    <a:lnTo>
                      <a:pt x="396" y="185"/>
                    </a:lnTo>
                    <a:lnTo>
                      <a:pt x="393" y="165"/>
                    </a:lnTo>
                    <a:lnTo>
                      <a:pt x="387" y="145"/>
                    </a:lnTo>
                    <a:lnTo>
                      <a:pt x="382" y="127"/>
                    </a:lnTo>
                    <a:lnTo>
                      <a:pt x="374" y="109"/>
                    </a:lnTo>
                    <a:lnTo>
                      <a:pt x="364" y="92"/>
                    </a:lnTo>
                    <a:lnTo>
                      <a:pt x="352" y="75"/>
                    </a:lnTo>
                    <a:lnTo>
                      <a:pt x="339" y="61"/>
                    </a:lnTo>
                    <a:lnTo>
                      <a:pt x="323" y="46"/>
                    </a:lnTo>
                    <a:lnTo>
                      <a:pt x="307" y="34"/>
                    </a:lnTo>
                    <a:lnTo>
                      <a:pt x="290" y="23"/>
                    </a:lnTo>
                    <a:lnTo>
                      <a:pt x="274" y="15"/>
                    </a:lnTo>
                    <a:lnTo>
                      <a:pt x="255" y="7"/>
                    </a:lnTo>
                    <a:lnTo>
                      <a:pt x="237" y="4"/>
                    </a:lnTo>
                    <a:lnTo>
                      <a:pt x="218" y="0"/>
                    </a:lnTo>
                    <a:lnTo>
                      <a:pt x="198" y="0"/>
                    </a:lnTo>
                    <a:lnTo>
                      <a:pt x="177" y="0"/>
                    </a:lnTo>
                    <a:lnTo>
                      <a:pt x="158" y="4"/>
                    </a:lnTo>
                    <a:lnTo>
                      <a:pt x="139" y="7"/>
                    </a:lnTo>
                    <a:lnTo>
                      <a:pt x="122" y="15"/>
                    </a:lnTo>
                    <a:lnTo>
                      <a:pt x="88" y="34"/>
                    </a:lnTo>
                    <a:lnTo>
                      <a:pt x="72" y="46"/>
                    </a:lnTo>
                    <a:lnTo>
                      <a:pt x="59" y="61"/>
                    </a:lnTo>
                    <a:lnTo>
                      <a:pt x="44" y="75"/>
                    </a:lnTo>
                    <a:lnTo>
                      <a:pt x="32" y="92"/>
                    </a:lnTo>
                    <a:lnTo>
                      <a:pt x="21" y="109"/>
                    </a:lnTo>
                    <a:lnTo>
                      <a:pt x="14" y="128"/>
                    </a:lnTo>
                    <a:lnTo>
                      <a:pt x="6" y="146"/>
                    </a:lnTo>
                    <a:lnTo>
                      <a:pt x="3" y="166"/>
                    </a:lnTo>
                    <a:lnTo>
                      <a:pt x="0" y="208"/>
                    </a:lnTo>
                    <a:lnTo>
                      <a:pt x="0" y="228"/>
                    </a:lnTo>
                    <a:lnTo>
                      <a:pt x="3" y="248"/>
                    </a:lnTo>
                    <a:lnTo>
                      <a:pt x="6" y="267"/>
                    </a:lnTo>
                    <a:lnTo>
                      <a:pt x="14" y="287"/>
                    </a:lnTo>
                    <a:lnTo>
                      <a:pt x="21" y="304"/>
                    </a:lnTo>
                    <a:lnTo>
                      <a:pt x="32" y="322"/>
                    </a:lnTo>
                    <a:lnTo>
                      <a:pt x="44" y="339"/>
                    </a:lnTo>
                    <a:lnTo>
                      <a:pt x="59" y="355"/>
                    </a:lnTo>
                    <a:lnTo>
                      <a:pt x="72" y="369"/>
                    </a:lnTo>
                    <a:lnTo>
                      <a:pt x="88" y="381"/>
                    </a:lnTo>
                    <a:lnTo>
                      <a:pt x="104" y="391"/>
                    </a:lnTo>
                    <a:lnTo>
                      <a:pt x="122" y="400"/>
                    </a:lnTo>
                    <a:lnTo>
                      <a:pt x="139" y="406"/>
                    </a:lnTo>
                    <a:lnTo>
                      <a:pt x="158" y="411"/>
                    </a:lnTo>
                    <a:lnTo>
                      <a:pt x="177" y="415"/>
                    </a:lnTo>
                    <a:lnTo>
                      <a:pt x="198" y="416"/>
                    </a:lnTo>
                    <a:lnTo>
                      <a:pt x="218" y="415"/>
                    </a:lnTo>
                    <a:lnTo>
                      <a:pt x="237" y="411"/>
                    </a:lnTo>
                    <a:lnTo>
                      <a:pt x="245" y="408"/>
                    </a:lnTo>
                    <a:lnTo>
                      <a:pt x="255" y="406"/>
                    </a:lnTo>
                    <a:lnTo>
                      <a:pt x="274" y="400"/>
                    </a:lnTo>
                    <a:lnTo>
                      <a:pt x="290" y="391"/>
                    </a:lnTo>
                    <a:lnTo>
                      <a:pt x="307" y="381"/>
                    </a:lnTo>
                    <a:lnTo>
                      <a:pt x="315" y="374"/>
                    </a:lnTo>
                    <a:lnTo>
                      <a:pt x="323" y="369"/>
                    </a:lnTo>
                    <a:lnTo>
                      <a:pt x="339" y="355"/>
                    </a:lnTo>
                    <a:lnTo>
                      <a:pt x="352" y="339"/>
                    </a:lnTo>
                    <a:lnTo>
                      <a:pt x="358" y="330"/>
                    </a:lnTo>
                    <a:lnTo>
                      <a:pt x="364" y="322"/>
                    </a:lnTo>
                    <a:lnTo>
                      <a:pt x="374" y="304"/>
                    </a:lnTo>
                    <a:lnTo>
                      <a:pt x="382" y="287"/>
                    </a:lnTo>
                    <a:lnTo>
                      <a:pt x="387" y="267"/>
                    </a:lnTo>
                    <a:lnTo>
                      <a:pt x="390" y="257"/>
                    </a:lnTo>
                    <a:lnTo>
                      <a:pt x="393" y="248"/>
                    </a:lnTo>
                    <a:lnTo>
                      <a:pt x="396" y="228"/>
                    </a:lnTo>
                    <a:lnTo>
                      <a:pt x="397" y="208"/>
                    </a:lnTo>
                    <a:close/>
                  </a:path>
                </a:pathLst>
              </a:custGeom>
              <a:solidFill>
                <a:srgbClr val="E3E3E2"/>
              </a:solidFill>
              <a:ln w="9525">
                <a:noFill/>
                <a:round/>
                <a:headEnd/>
                <a:tailEnd/>
              </a:ln>
            </p:spPr>
            <p:txBody>
              <a:bodyPr/>
              <a:lstStyle/>
              <a:p>
                <a:endParaRPr lang="ja-JP" altLang="en-US" dirty="0"/>
              </a:p>
            </p:txBody>
          </p:sp>
          <p:sp>
            <p:nvSpPr>
              <p:cNvPr id="104" name="Freeform 116"/>
              <p:cNvSpPr>
                <a:spLocks/>
              </p:cNvSpPr>
              <p:nvPr/>
            </p:nvSpPr>
            <p:spPr bwMode="auto">
              <a:xfrm>
                <a:off x="5096" y="1309"/>
                <a:ext cx="14" cy="15"/>
              </a:xfrm>
              <a:custGeom>
                <a:avLst/>
                <a:gdLst>
                  <a:gd name="T0" fmla="*/ 0 w 100"/>
                  <a:gd name="T1" fmla="*/ 0 h 105"/>
                  <a:gd name="T2" fmla="*/ 0 w 100"/>
                  <a:gd name="T3" fmla="*/ 0 h 105"/>
                  <a:gd name="T4" fmla="*/ 0 w 100"/>
                  <a:gd name="T5" fmla="*/ 0 h 105"/>
                  <a:gd name="T6" fmla="*/ 0 w 100"/>
                  <a:gd name="T7" fmla="*/ 0 h 105"/>
                  <a:gd name="T8" fmla="*/ 0 w 100"/>
                  <a:gd name="T9" fmla="*/ 0 h 105"/>
                  <a:gd name="T10" fmla="*/ 0 w 100"/>
                  <a:gd name="T11" fmla="*/ 0 h 105"/>
                  <a:gd name="T12" fmla="*/ 0 w 100"/>
                  <a:gd name="T13" fmla="*/ 0 h 105"/>
                  <a:gd name="T14" fmla="*/ 0 w 100"/>
                  <a:gd name="T15" fmla="*/ 0 h 105"/>
                  <a:gd name="T16" fmla="*/ 0 w 100"/>
                  <a:gd name="T17" fmla="*/ 0 h 105"/>
                  <a:gd name="T18" fmla="*/ 0 w 100"/>
                  <a:gd name="T19" fmla="*/ 0 h 105"/>
                  <a:gd name="T20" fmla="*/ 0 w 100"/>
                  <a:gd name="T21" fmla="*/ 0 h 105"/>
                  <a:gd name="T22" fmla="*/ 0 w 100"/>
                  <a:gd name="T23" fmla="*/ 0 h 105"/>
                  <a:gd name="T24" fmla="*/ 0 w 100"/>
                  <a:gd name="T25" fmla="*/ 0 h 105"/>
                  <a:gd name="T26" fmla="*/ 0 w 100"/>
                  <a:gd name="T27" fmla="*/ 0 h 105"/>
                  <a:gd name="T28" fmla="*/ 0 w 100"/>
                  <a:gd name="T29" fmla="*/ 0 h 105"/>
                  <a:gd name="T30" fmla="*/ 0 w 100"/>
                  <a:gd name="T31" fmla="*/ 0 h 105"/>
                  <a:gd name="T32" fmla="*/ 0 w 100"/>
                  <a:gd name="T33" fmla="*/ 0 h 105"/>
                  <a:gd name="T34" fmla="*/ 0 w 100"/>
                  <a:gd name="T35" fmla="*/ 0 h 105"/>
                  <a:gd name="T36" fmla="*/ 0 w 100"/>
                  <a:gd name="T37" fmla="*/ 0 h 105"/>
                  <a:gd name="T38" fmla="*/ 0 w 100"/>
                  <a:gd name="T39" fmla="*/ 0 h 105"/>
                  <a:gd name="T40" fmla="*/ 0 w 100"/>
                  <a:gd name="T41" fmla="*/ 0 h 105"/>
                  <a:gd name="T42" fmla="*/ 0 w 100"/>
                  <a:gd name="T43" fmla="*/ 0 h 105"/>
                  <a:gd name="T44" fmla="*/ 0 w 100"/>
                  <a:gd name="T45" fmla="*/ 0 h 105"/>
                  <a:gd name="T46" fmla="*/ 0 w 100"/>
                  <a:gd name="T47" fmla="*/ 0 h 105"/>
                  <a:gd name="T48" fmla="*/ 0 w 100"/>
                  <a:gd name="T49" fmla="*/ 0 h 105"/>
                  <a:gd name="T50" fmla="*/ 0 w 100"/>
                  <a:gd name="T51" fmla="*/ 0 h 105"/>
                  <a:gd name="T52" fmla="*/ 0 w 100"/>
                  <a:gd name="T53" fmla="*/ 0 h 105"/>
                  <a:gd name="T54" fmla="*/ 0 w 100"/>
                  <a:gd name="T55" fmla="*/ 0 h 105"/>
                  <a:gd name="T56" fmla="*/ 0 w 100"/>
                  <a:gd name="T57" fmla="*/ 0 h 105"/>
                  <a:gd name="T58" fmla="*/ 0 w 100"/>
                  <a:gd name="T59" fmla="*/ 0 h 105"/>
                  <a:gd name="T60" fmla="*/ 0 w 100"/>
                  <a:gd name="T61" fmla="*/ 0 h 105"/>
                  <a:gd name="T62" fmla="*/ 0 w 100"/>
                  <a:gd name="T63" fmla="*/ 0 h 105"/>
                  <a:gd name="T64" fmla="*/ 0 w 100"/>
                  <a:gd name="T65" fmla="*/ 0 h 105"/>
                  <a:gd name="T66" fmla="*/ 0 w 100"/>
                  <a:gd name="T67" fmla="*/ 0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105"/>
                  <a:gd name="T104" fmla="*/ 100 w 100"/>
                  <a:gd name="T105" fmla="*/ 105 h 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105">
                    <a:moveTo>
                      <a:pt x="65" y="103"/>
                    </a:moveTo>
                    <a:lnTo>
                      <a:pt x="74" y="99"/>
                    </a:lnTo>
                    <a:lnTo>
                      <a:pt x="82" y="93"/>
                    </a:lnTo>
                    <a:lnTo>
                      <a:pt x="89" y="85"/>
                    </a:lnTo>
                    <a:lnTo>
                      <a:pt x="91" y="81"/>
                    </a:lnTo>
                    <a:lnTo>
                      <a:pt x="92" y="78"/>
                    </a:lnTo>
                    <a:lnTo>
                      <a:pt x="94" y="77"/>
                    </a:lnTo>
                    <a:lnTo>
                      <a:pt x="97" y="66"/>
                    </a:lnTo>
                    <a:lnTo>
                      <a:pt x="100" y="57"/>
                    </a:lnTo>
                    <a:lnTo>
                      <a:pt x="98" y="46"/>
                    </a:lnTo>
                    <a:lnTo>
                      <a:pt x="97" y="37"/>
                    </a:lnTo>
                    <a:lnTo>
                      <a:pt x="93" y="26"/>
                    </a:lnTo>
                    <a:lnTo>
                      <a:pt x="88" y="18"/>
                    </a:lnTo>
                    <a:lnTo>
                      <a:pt x="80" y="11"/>
                    </a:lnTo>
                    <a:lnTo>
                      <a:pt x="73" y="7"/>
                    </a:lnTo>
                    <a:lnTo>
                      <a:pt x="62" y="1"/>
                    </a:lnTo>
                    <a:lnTo>
                      <a:pt x="54" y="0"/>
                    </a:lnTo>
                    <a:lnTo>
                      <a:pt x="44" y="0"/>
                    </a:lnTo>
                    <a:lnTo>
                      <a:pt x="35" y="3"/>
                    </a:lnTo>
                    <a:lnTo>
                      <a:pt x="25" y="7"/>
                    </a:lnTo>
                    <a:lnTo>
                      <a:pt x="17" y="12"/>
                    </a:lnTo>
                    <a:lnTo>
                      <a:pt x="11" y="19"/>
                    </a:lnTo>
                    <a:lnTo>
                      <a:pt x="7" y="29"/>
                    </a:lnTo>
                    <a:lnTo>
                      <a:pt x="1" y="38"/>
                    </a:lnTo>
                    <a:lnTo>
                      <a:pt x="0" y="48"/>
                    </a:lnTo>
                    <a:lnTo>
                      <a:pt x="3" y="69"/>
                    </a:lnTo>
                    <a:lnTo>
                      <a:pt x="7" y="78"/>
                    </a:lnTo>
                    <a:lnTo>
                      <a:pt x="12" y="86"/>
                    </a:lnTo>
                    <a:lnTo>
                      <a:pt x="18" y="93"/>
                    </a:lnTo>
                    <a:lnTo>
                      <a:pt x="28" y="100"/>
                    </a:lnTo>
                    <a:lnTo>
                      <a:pt x="37" y="103"/>
                    </a:lnTo>
                    <a:lnTo>
                      <a:pt x="46" y="105"/>
                    </a:lnTo>
                    <a:lnTo>
                      <a:pt x="55" y="104"/>
                    </a:lnTo>
                    <a:lnTo>
                      <a:pt x="65" y="103"/>
                    </a:lnTo>
                    <a:close/>
                  </a:path>
                </a:pathLst>
              </a:custGeom>
              <a:solidFill>
                <a:srgbClr val="000000"/>
              </a:solidFill>
              <a:ln w="9525">
                <a:noFill/>
                <a:round/>
                <a:headEnd/>
                <a:tailEnd/>
              </a:ln>
            </p:spPr>
            <p:txBody>
              <a:bodyPr/>
              <a:lstStyle/>
              <a:p>
                <a:endParaRPr lang="ja-JP" altLang="en-US" dirty="0"/>
              </a:p>
            </p:txBody>
          </p:sp>
          <p:sp>
            <p:nvSpPr>
              <p:cNvPr id="105" name="Freeform 117"/>
              <p:cNvSpPr>
                <a:spLocks/>
              </p:cNvSpPr>
              <p:nvPr/>
            </p:nvSpPr>
            <p:spPr bwMode="auto">
              <a:xfrm>
                <a:off x="5099" y="1292"/>
                <a:ext cx="8" cy="7"/>
              </a:xfrm>
              <a:custGeom>
                <a:avLst/>
                <a:gdLst>
                  <a:gd name="T0" fmla="*/ 0 w 51"/>
                  <a:gd name="T1" fmla="*/ 0 h 54"/>
                  <a:gd name="T2" fmla="*/ 0 w 51"/>
                  <a:gd name="T3" fmla="*/ 0 h 54"/>
                  <a:gd name="T4" fmla="*/ 0 w 51"/>
                  <a:gd name="T5" fmla="*/ 0 h 54"/>
                  <a:gd name="T6" fmla="*/ 0 w 51"/>
                  <a:gd name="T7" fmla="*/ 0 h 54"/>
                  <a:gd name="T8" fmla="*/ 0 w 51"/>
                  <a:gd name="T9" fmla="*/ 0 h 54"/>
                  <a:gd name="T10" fmla="*/ 0 w 51"/>
                  <a:gd name="T11" fmla="*/ 0 h 54"/>
                  <a:gd name="T12" fmla="*/ 0 w 51"/>
                  <a:gd name="T13" fmla="*/ 0 h 54"/>
                  <a:gd name="T14" fmla="*/ 0 w 51"/>
                  <a:gd name="T15" fmla="*/ 0 h 54"/>
                  <a:gd name="T16" fmla="*/ 0 w 51"/>
                  <a:gd name="T17" fmla="*/ 0 h 54"/>
                  <a:gd name="T18" fmla="*/ 0 w 51"/>
                  <a:gd name="T19" fmla="*/ 0 h 54"/>
                  <a:gd name="T20" fmla="*/ 0 w 51"/>
                  <a:gd name="T21" fmla="*/ 0 h 54"/>
                  <a:gd name="T22" fmla="*/ 0 w 51"/>
                  <a:gd name="T23" fmla="*/ 0 h 54"/>
                  <a:gd name="T24" fmla="*/ 0 w 51"/>
                  <a:gd name="T25" fmla="*/ 0 h 54"/>
                  <a:gd name="T26" fmla="*/ 0 w 51"/>
                  <a:gd name="T27" fmla="*/ 0 h 54"/>
                  <a:gd name="T28" fmla="*/ 0 w 51"/>
                  <a:gd name="T29" fmla="*/ 0 h 54"/>
                  <a:gd name="T30" fmla="*/ 0 w 51"/>
                  <a:gd name="T31" fmla="*/ 0 h 54"/>
                  <a:gd name="T32" fmla="*/ 0 w 51"/>
                  <a:gd name="T33" fmla="*/ 0 h 54"/>
                  <a:gd name="T34" fmla="*/ 0 w 51"/>
                  <a:gd name="T35" fmla="*/ 0 h 54"/>
                  <a:gd name="T36" fmla="*/ 0 w 51"/>
                  <a:gd name="T37" fmla="*/ 0 h 54"/>
                  <a:gd name="T38" fmla="*/ 0 w 51"/>
                  <a:gd name="T39" fmla="*/ 0 h 54"/>
                  <a:gd name="T40" fmla="*/ 0 w 51"/>
                  <a:gd name="T41" fmla="*/ 0 h 54"/>
                  <a:gd name="T42" fmla="*/ 0 w 51"/>
                  <a:gd name="T43" fmla="*/ 0 h 54"/>
                  <a:gd name="T44" fmla="*/ 0 w 51"/>
                  <a:gd name="T45" fmla="*/ 0 h 54"/>
                  <a:gd name="T46" fmla="*/ 0 w 51"/>
                  <a:gd name="T47" fmla="*/ 0 h 54"/>
                  <a:gd name="T48" fmla="*/ 0 w 51"/>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54"/>
                  <a:gd name="T77" fmla="*/ 51 w 51"/>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54">
                    <a:moveTo>
                      <a:pt x="25" y="0"/>
                    </a:moveTo>
                    <a:lnTo>
                      <a:pt x="14" y="1"/>
                    </a:lnTo>
                    <a:lnTo>
                      <a:pt x="6" y="6"/>
                    </a:lnTo>
                    <a:lnTo>
                      <a:pt x="1" y="14"/>
                    </a:lnTo>
                    <a:lnTo>
                      <a:pt x="0" y="27"/>
                    </a:lnTo>
                    <a:lnTo>
                      <a:pt x="1" y="38"/>
                    </a:lnTo>
                    <a:lnTo>
                      <a:pt x="6" y="47"/>
                    </a:lnTo>
                    <a:lnTo>
                      <a:pt x="14" y="51"/>
                    </a:lnTo>
                    <a:lnTo>
                      <a:pt x="25" y="54"/>
                    </a:lnTo>
                    <a:lnTo>
                      <a:pt x="28" y="52"/>
                    </a:lnTo>
                    <a:lnTo>
                      <a:pt x="31" y="52"/>
                    </a:lnTo>
                    <a:lnTo>
                      <a:pt x="33" y="51"/>
                    </a:lnTo>
                    <a:lnTo>
                      <a:pt x="36" y="51"/>
                    </a:lnTo>
                    <a:lnTo>
                      <a:pt x="40" y="49"/>
                    </a:lnTo>
                    <a:lnTo>
                      <a:pt x="45" y="47"/>
                    </a:lnTo>
                    <a:lnTo>
                      <a:pt x="47" y="42"/>
                    </a:lnTo>
                    <a:lnTo>
                      <a:pt x="49" y="38"/>
                    </a:lnTo>
                    <a:lnTo>
                      <a:pt x="49" y="34"/>
                    </a:lnTo>
                    <a:lnTo>
                      <a:pt x="50" y="32"/>
                    </a:lnTo>
                    <a:lnTo>
                      <a:pt x="50" y="29"/>
                    </a:lnTo>
                    <a:lnTo>
                      <a:pt x="51" y="27"/>
                    </a:lnTo>
                    <a:lnTo>
                      <a:pt x="49" y="14"/>
                    </a:lnTo>
                    <a:lnTo>
                      <a:pt x="45" y="6"/>
                    </a:lnTo>
                    <a:lnTo>
                      <a:pt x="36" y="1"/>
                    </a:lnTo>
                    <a:lnTo>
                      <a:pt x="25" y="0"/>
                    </a:lnTo>
                    <a:close/>
                  </a:path>
                </a:pathLst>
              </a:custGeom>
              <a:solidFill>
                <a:srgbClr val="000000"/>
              </a:solidFill>
              <a:ln w="9525">
                <a:noFill/>
                <a:round/>
                <a:headEnd/>
                <a:tailEnd/>
              </a:ln>
            </p:spPr>
            <p:txBody>
              <a:bodyPr/>
              <a:lstStyle/>
              <a:p>
                <a:endParaRPr lang="ja-JP" altLang="en-US" dirty="0"/>
              </a:p>
            </p:txBody>
          </p:sp>
          <p:sp>
            <p:nvSpPr>
              <p:cNvPr id="106" name="Freeform 118"/>
              <p:cNvSpPr>
                <a:spLocks/>
              </p:cNvSpPr>
              <p:nvPr/>
            </p:nvSpPr>
            <p:spPr bwMode="auto">
              <a:xfrm>
                <a:off x="5099" y="1334"/>
                <a:ext cx="8" cy="8"/>
              </a:xfrm>
              <a:custGeom>
                <a:avLst/>
                <a:gdLst>
                  <a:gd name="T0" fmla="*/ 0 w 51"/>
                  <a:gd name="T1" fmla="*/ 0 h 54"/>
                  <a:gd name="T2" fmla="*/ 0 w 51"/>
                  <a:gd name="T3" fmla="*/ 0 h 54"/>
                  <a:gd name="T4" fmla="*/ 0 w 51"/>
                  <a:gd name="T5" fmla="*/ 0 h 54"/>
                  <a:gd name="T6" fmla="*/ 0 w 51"/>
                  <a:gd name="T7" fmla="*/ 0 h 54"/>
                  <a:gd name="T8" fmla="*/ 0 w 51"/>
                  <a:gd name="T9" fmla="*/ 0 h 54"/>
                  <a:gd name="T10" fmla="*/ 0 w 51"/>
                  <a:gd name="T11" fmla="*/ 0 h 54"/>
                  <a:gd name="T12" fmla="*/ 0 w 51"/>
                  <a:gd name="T13" fmla="*/ 0 h 54"/>
                  <a:gd name="T14" fmla="*/ 0 w 51"/>
                  <a:gd name="T15" fmla="*/ 0 h 54"/>
                  <a:gd name="T16" fmla="*/ 0 w 51"/>
                  <a:gd name="T17" fmla="*/ 0 h 54"/>
                  <a:gd name="T18" fmla="*/ 0 w 51"/>
                  <a:gd name="T19" fmla="*/ 0 h 54"/>
                  <a:gd name="T20" fmla="*/ 0 w 51"/>
                  <a:gd name="T21" fmla="*/ 0 h 54"/>
                  <a:gd name="T22" fmla="*/ 0 w 51"/>
                  <a:gd name="T23" fmla="*/ 0 h 54"/>
                  <a:gd name="T24" fmla="*/ 0 w 51"/>
                  <a:gd name="T25" fmla="*/ 0 h 54"/>
                  <a:gd name="T26" fmla="*/ 0 w 51"/>
                  <a:gd name="T27" fmla="*/ 0 h 54"/>
                  <a:gd name="T28" fmla="*/ 0 w 51"/>
                  <a:gd name="T29" fmla="*/ 0 h 54"/>
                  <a:gd name="T30" fmla="*/ 0 w 51"/>
                  <a:gd name="T31" fmla="*/ 0 h 54"/>
                  <a:gd name="T32" fmla="*/ 0 w 51"/>
                  <a:gd name="T33" fmla="*/ 0 h 54"/>
                  <a:gd name="T34" fmla="*/ 0 w 51"/>
                  <a:gd name="T35" fmla="*/ 0 h 54"/>
                  <a:gd name="T36" fmla="*/ 0 w 51"/>
                  <a:gd name="T37" fmla="*/ 0 h 54"/>
                  <a:gd name="T38" fmla="*/ 0 w 51"/>
                  <a:gd name="T39" fmla="*/ 0 h 54"/>
                  <a:gd name="T40" fmla="*/ 0 w 51"/>
                  <a:gd name="T41" fmla="*/ 0 h 54"/>
                  <a:gd name="T42" fmla="*/ 0 w 51"/>
                  <a:gd name="T43" fmla="*/ 0 h 54"/>
                  <a:gd name="T44" fmla="*/ 0 w 51"/>
                  <a:gd name="T45" fmla="*/ 0 h 54"/>
                  <a:gd name="T46" fmla="*/ 0 w 51"/>
                  <a:gd name="T47" fmla="*/ 0 h 54"/>
                  <a:gd name="T48" fmla="*/ 0 w 51"/>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54"/>
                  <a:gd name="T77" fmla="*/ 51 w 51"/>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54">
                    <a:moveTo>
                      <a:pt x="25" y="0"/>
                    </a:moveTo>
                    <a:lnTo>
                      <a:pt x="14" y="1"/>
                    </a:lnTo>
                    <a:lnTo>
                      <a:pt x="6" y="6"/>
                    </a:lnTo>
                    <a:lnTo>
                      <a:pt x="1" y="14"/>
                    </a:lnTo>
                    <a:lnTo>
                      <a:pt x="0" y="26"/>
                    </a:lnTo>
                    <a:lnTo>
                      <a:pt x="1" y="38"/>
                    </a:lnTo>
                    <a:lnTo>
                      <a:pt x="6" y="47"/>
                    </a:lnTo>
                    <a:lnTo>
                      <a:pt x="14" y="52"/>
                    </a:lnTo>
                    <a:lnTo>
                      <a:pt x="25" y="54"/>
                    </a:lnTo>
                    <a:lnTo>
                      <a:pt x="28" y="53"/>
                    </a:lnTo>
                    <a:lnTo>
                      <a:pt x="31" y="53"/>
                    </a:lnTo>
                    <a:lnTo>
                      <a:pt x="33" y="52"/>
                    </a:lnTo>
                    <a:lnTo>
                      <a:pt x="36" y="52"/>
                    </a:lnTo>
                    <a:lnTo>
                      <a:pt x="40" y="49"/>
                    </a:lnTo>
                    <a:lnTo>
                      <a:pt x="45" y="47"/>
                    </a:lnTo>
                    <a:lnTo>
                      <a:pt x="47" y="42"/>
                    </a:lnTo>
                    <a:lnTo>
                      <a:pt x="49" y="38"/>
                    </a:lnTo>
                    <a:lnTo>
                      <a:pt x="49" y="34"/>
                    </a:lnTo>
                    <a:lnTo>
                      <a:pt x="50" y="32"/>
                    </a:lnTo>
                    <a:lnTo>
                      <a:pt x="50" y="29"/>
                    </a:lnTo>
                    <a:lnTo>
                      <a:pt x="51" y="26"/>
                    </a:lnTo>
                    <a:lnTo>
                      <a:pt x="49" y="14"/>
                    </a:lnTo>
                    <a:lnTo>
                      <a:pt x="45" y="6"/>
                    </a:lnTo>
                    <a:lnTo>
                      <a:pt x="36" y="1"/>
                    </a:lnTo>
                    <a:lnTo>
                      <a:pt x="25" y="0"/>
                    </a:lnTo>
                    <a:close/>
                  </a:path>
                </a:pathLst>
              </a:custGeom>
              <a:solidFill>
                <a:srgbClr val="000000"/>
              </a:solidFill>
              <a:ln w="9525">
                <a:noFill/>
                <a:round/>
                <a:headEnd/>
                <a:tailEnd/>
              </a:ln>
            </p:spPr>
            <p:txBody>
              <a:bodyPr/>
              <a:lstStyle/>
              <a:p>
                <a:endParaRPr lang="ja-JP" altLang="en-US" dirty="0"/>
              </a:p>
            </p:txBody>
          </p:sp>
          <p:sp>
            <p:nvSpPr>
              <p:cNvPr id="107" name="Freeform 119"/>
              <p:cNvSpPr>
                <a:spLocks/>
              </p:cNvSpPr>
              <p:nvPr/>
            </p:nvSpPr>
            <p:spPr bwMode="auto">
              <a:xfrm>
                <a:off x="5114" y="1297"/>
                <a:ext cx="7" cy="9"/>
              </a:xfrm>
              <a:custGeom>
                <a:avLst/>
                <a:gdLst>
                  <a:gd name="T0" fmla="*/ 0 w 55"/>
                  <a:gd name="T1" fmla="*/ 0 h 58"/>
                  <a:gd name="T2" fmla="*/ 0 w 55"/>
                  <a:gd name="T3" fmla="*/ 0 h 58"/>
                  <a:gd name="T4" fmla="*/ 0 w 55"/>
                  <a:gd name="T5" fmla="*/ 0 h 58"/>
                  <a:gd name="T6" fmla="*/ 0 w 55"/>
                  <a:gd name="T7" fmla="*/ 0 h 58"/>
                  <a:gd name="T8" fmla="*/ 0 w 55"/>
                  <a:gd name="T9" fmla="*/ 0 h 58"/>
                  <a:gd name="T10" fmla="*/ 0 w 55"/>
                  <a:gd name="T11" fmla="*/ 0 h 58"/>
                  <a:gd name="T12" fmla="*/ 0 w 55"/>
                  <a:gd name="T13" fmla="*/ 0 h 58"/>
                  <a:gd name="T14" fmla="*/ 0 w 55"/>
                  <a:gd name="T15" fmla="*/ 0 h 58"/>
                  <a:gd name="T16" fmla="*/ 0 w 55"/>
                  <a:gd name="T17" fmla="*/ 0 h 58"/>
                  <a:gd name="T18" fmla="*/ 0 w 55"/>
                  <a:gd name="T19" fmla="*/ 0 h 58"/>
                  <a:gd name="T20" fmla="*/ 0 w 55"/>
                  <a:gd name="T21" fmla="*/ 0 h 58"/>
                  <a:gd name="T22" fmla="*/ 0 w 55"/>
                  <a:gd name="T23" fmla="*/ 0 h 58"/>
                  <a:gd name="T24" fmla="*/ 0 w 55"/>
                  <a:gd name="T25" fmla="*/ 0 h 58"/>
                  <a:gd name="T26" fmla="*/ 0 w 55"/>
                  <a:gd name="T27" fmla="*/ 0 h 58"/>
                  <a:gd name="T28" fmla="*/ 0 w 55"/>
                  <a:gd name="T29" fmla="*/ 0 h 58"/>
                  <a:gd name="T30" fmla="*/ 0 w 55"/>
                  <a:gd name="T31" fmla="*/ 0 h 58"/>
                  <a:gd name="T32" fmla="*/ 0 w 55"/>
                  <a:gd name="T33" fmla="*/ 0 h 58"/>
                  <a:gd name="T34" fmla="*/ 0 w 55"/>
                  <a:gd name="T35" fmla="*/ 0 h 58"/>
                  <a:gd name="T36" fmla="*/ 0 w 55"/>
                  <a:gd name="T37" fmla="*/ 0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58"/>
                  <a:gd name="T59" fmla="*/ 55 w 55"/>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58">
                    <a:moveTo>
                      <a:pt x="45" y="11"/>
                    </a:moveTo>
                    <a:lnTo>
                      <a:pt x="34" y="2"/>
                    </a:lnTo>
                    <a:lnTo>
                      <a:pt x="26" y="0"/>
                    </a:lnTo>
                    <a:lnTo>
                      <a:pt x="17" y="2"/>
                    </a:lnTo>
                    <a:lnTo>
                      <a:pt x="9" y="11"/>
                    </a:lnTo>
                    <a:lnTo>
                      <a:pt x="2" y="20"/>
                    </a:lnTo>
                    <a:lnTo>
                      <a:pt x="0" y="29"/>
                    </a:lnTo>
                    <a:lnTo>
                      <a:pt x="2" y="38"/>
                    </a:lnTo>
                    <a:lnTo>
                      <a:pt x="9" y="49"/>
                    </a:lnTo>
                    <a:lnTo>
                      <a:pt x="17" y="56"/>
                    </a:lnTo>
                    <a:lnTo>
                      <a:pt x="26" y="58"/>
                    </a:lnTo>
                    <a:lnTo>
                      <a:pt x="34" y="56"/>
                    </a:lnTo>
                    <a:lnTo>
                      <a:pt x="45" y="49"/>
                    </a:lnTo>
                    <a:lnTo>
                      <a:pt x="51" y="38"/>
                    </a:lnTo>
                    <a:lnTo>
                      <a:pt x="53" y="34"/>
                    </a:lnTo>
                    <a:lnTo>
                      <a:pt x="55" y="29"/>
                    </a:lnTo>
                    <a:lnTo>
                      <a:pt x="53" y="25"/>
                    </a:lnTo>
                    <a:lnTo>
                      <a:pt x="51" y="20"/>
                    </a:lnTo>
                    <a:lnTo>
                      <a:pt x="45" y="11"/>
                    </a:lnTo>
                    <a:close/>
                  </a:path>
                </a:pathLst>
              </a:custGeom>
              <a:solidFill>
                <a:srgbClr val="000000"/>
              </a:solidFill>
              <a:ln w="9525">
                <a:noFill/>
                <a:round/>
                <a:headEnd/>
                <a:tailEnd/>
              </a:ln>
            </p:spPr>
            <p:txBody>
              <a:bodyPr/>
              <a:lstStyle/>
              <a:p>
                <a:endParaRPr lang="ja-JP" altLang="en-US" dirty="0"/>
              </a:p>
            </p:txBody>
          </p:sp>
          <p:sp>
            <p:nvSpPr>
              <p:cNvPr id="108" name="Freeform 120"/>
              <p:cNvSpPr>
                <a:spLocks/>
              </p:cNvSpPr>
              <p:nvPr/>
            </p:nvSpPr>
            <p:spPr bwMode="auto">
              <a:xfrm>
                <a:off x="5085" y="1328"/>
                <a:ext cx="8" cy="8"/>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w 55"/>
                  <a:gd name="T35" fmla="*/ 0 h 57"/>
                  <a:gd name="T36" fmla="*/ 0 w 55"/>
                  <a:gd name="T37" fmla="*/ 0 h 57"/>
                  <a:gd name="T38" fmla="*/ 0 w 55"/>
                  <a:gd name="T39" fmla="*/ 0 h 57"/>
                  <a:gd name="T40" fmla="*/ 0 w 55"/>
                  <a:gd name="T41" fmla="*/ 0 h 57"/>
                  <a:gd name="T42" fmla="*/ 0 w 55"/>
                  <a:gd name="T43" fmla="*/ 0 h 57"/>
                  <a:gd name="T44" fmla="*/ 0 w 55"/>
                  <a:gd name="T45" fmla="*/ 0 h 57"/>
                  <a:gd name="T46" fmla="*/ 0 w 55"/>
                  <a:gd name="T47" fmla="*/ 0 h 57"/>
                  <a:gd name="T48" fmla="*/ 0 w 55"/>
                  <a:gd name="T49" fmla="*/ 0 h 57"/>
                  <a:gd name="T50" fmla="*/ 0 w 55"/>
                  <a:gd name="T51" fmla="*/ 0 h 57"/>
                  <a:gd name="T52" fmla="*/ 0 w 55"/>
                  <a:gd name="T53" fmla="*/ 0 h 57"/>
                  <a:gd name="T54" fmla="*/ 0 w 55"/>
                  <a:gd name="T55" fmla="*/ 0 h 57"/>
                  <a:gd name="T56" fmla="*/ 0 w 55"/>
                  <a:gd name="T57" fmla="*/ 0 h 57"/>
                  <a:gd name="T58" fmla="*/ 0 w 55"/>
                  <a:gd name="T59" fmla="*/ 0 h 57"/>
                  <a:gd name="T60" fmla="*/ 0 w 55"/>
                  <a:gd name="T61" fmla="*/ 0 h 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
                  <a:gd name="T94" fmla="*/ 0 h 57"/>
                  <a:gd name="T95" fmla="*/ 55 w 55"/>
                  <a:gd name="T96" fmla="*/ 57 h 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 h="57">
                    <a:moveTo>
                      <a:pt x="45" y="9"/>
                    </a:moveTo>
                    <a:lnTo>
                      <a:pt x="40" y="4"/>
                    </a:lnTo>
                    <a:lnTo>
                      <a:pt x="36" y="2"/>
                    </a:lnTo>
                    <a:lnTo>
                      <a:pt x="27" y="0"/>
                    </a:lnTo>
                    <a:lnTo>
                      <a:pt x="22" y="0"/>
                    </a:lnTo>
                    <a:lnTo>
                      <a:pt x="17" y="2"/>
                    </a:lnTo>
                    <a:lnTo>
                      <a:pt x="9" y="9"/>
                    </a:lnTo>
                    <a:lnTo>
                      <a:pt x="2" y="18"/>
                    </a:lnTo>
                    <a:lnTo>
                      <a:pt x="0" y="22"/>
                    </a:lnTo>
                    <a:lnTo>
                      <a:pt x="0" y="28"/>
                    </a:lnTo>
                    <a:lnTo>
                      <a:pt x="2" y="37"/>
                    </a:lnTo>
                    <a:lnTo>
                      <a:pt x="9" y="48"/>
                    </a:lnTo>
                    <a:lnTo>
                      <a:pt x="17" y="55"/>
                    </a:lnTo>
                    <a:lnTo>
                      <a:pt x="22" y="56"/>
                    </a:lnTo>
                    <a:lnTo>
                      <a:pt x="24" y="56"/>
                    </a:lnTo>
                    <a:lnTo>
                      <a:pt x="25" y="56"/>
                    </a:lnTo>
                    <a:lnTo>
                      <a:pt x="27" y="57"/>
                    </a:lnTo>
                    <a:lnTo>
                      <a:pt x="36" y="55"/>
                    </a:lnTo>
                    <a:lnTo>
                      <a:pt x="40" y="51"/>
                    </a:lnTo>
                    <a:lnTo>
                      <a:pt x="42" y="49"/>
                    </a:lnTo>
                    <a:lnTo>
                      <a:pt x="42" y="48"/>
                    </a:lnTo>
                    <a:lnTo>
                      <a:pt x="43" y="48"/>
                    </a:lnTo>
                    <a:lnTo>
                      <a:pt x="45" y="48"/>
                    </a:lnTo>
                    <a:lnTo>
                      <a:pt x="52" y="37"/>
                    </a:lnTo>
                    <a:lnTo>
                      <a:pt x="54" y="32"/>
                    </a:lnTo>
                    <a:lnTo>
                      <a:pt x="55" y="28"/>
                    </a:lnTo>
                    <a:lnTo>
                      <a:pt x="54" y="26"/>
                    </a:lnTo>
                    <a:lnTo>
                      <a:pt x="54" y="24"/>
                    </a:lnTo>
                    <a:lnTo>
                      <a:pt x="54" y="22"/>
                    </a:lnTo>
                    <a:lnTo>
                      <a:pt x="52" y="18"/>
                    </a:lnTo>
                    <a:lnTo>
                      <a:pt x="45" y="9"/>
                    </a:lnTo>
                    <a:close/>
                  </a:path>
                </a:pathLst>
              </a:custGeom>
              <a:solidFill>
                <a:srgbClr val="000000"/>
              </a:solidFill>
              <a:ln w="9525">
                <a:noFill/>
                <a:round/>
                <a:headEnd/>
                <a:tailEnd/>
              </a:ln>
            </p:spPr>
            <p:txBody>
              <a:bodyPr/>
              <a:lstStyle/>
              <a:p>
                <a:endParaRPr lang="ja-JP" altLang="en-US" dirty="0"/>
              </a:p>
            </p:txBody>
          </p:sp>
          <p:sp>
            <p:nvSpPr>
              <p:cNvPr id="109" name="Freeform 121"/>
              <p:cNvSpPr>
                <a:spLocks/>
              </p:cNvSpPr>
              <p:nvPr/>
            </p:nvSpPr>
            <p:spPr bwMode="auto">
              <a:xfrm>
                <a:off x="5120" y="1313"/>
                <a:ext cx="7" cy="8"/>
              </a:xfrm>
              <a:custGeom>
                <a:avLst/>
                <a:gdLst>
                  <a:gd name="T0" fmla="*/ 0 w 51"/>
                  <a:gd name="T1" fmla="*/ 0 h 54"/>
                  <a:gd name="T2" fmla="*/ 0 w 51"/>
                  <a:gd name="T3" fmla="*/ 0 h 54"/>
                  <a:gd name="T4" fmla="*/ 0 w 51"/>
                  <a:gd name="T5" fmla="*/ 0 h 54"/>
                  <a:gd name="T6" fmla="*/ 0 w 51"/>
                  <a:gd name="T7" fmla="*/ 0 h 54"/>
                  <a:gd name="T8" fmla="*/ 0 w 51"/>
                  <a:gd name="T9" fmla="*/ 0 h 54"/>
                  <a:gd name="T10" fmla="*/ 0 w 51"/>
                  <a:gd name="T11" fmla="*/ 0 h 54"/>
                  <a:gd name="T12" fmla="*/ 0 w 51"/>
                  <a:gd name="T13" fmla="*/ 0 h 54"/>
                  <a:gd name="T14" fmla="*/ 0 w 51"/>
                  <a:gd name="T15" fmla="*/ 0 h 54"/>
                  <a:gd name="T16" fmla="*/ 0 w 51"/>
                  <a:gd name="T17" fmla="*/ 0 h 54"/>
                  <a:gd name="T18" fmla="*/ 0 w 51"/>
                  <a:gd name="T19" fmla="*/ 0 h 54"/>
                  <a:gd name="T20" fmla="*/ 0 w 51"/>
                  <a:gd name="T21" fmla="*/ 0 h 54"/>
                  <a:gd name="T22" fmla="*/ 0 w 51"/>
                  <a:gd name="T23" fmla="*/ 0 h 54"/>
                  <a:gd name="T24" fmla="*/ 0 w 51"/>
                  <a:gd name="T25" fmla="*/ 0 h 54"/>
                  <a:gd name="T26" fmla="*/ 0 w 51"/>
                  <a:gd name="T27" fmla="*/ 0 h 54"/>
                  <a:gd name="T28" fmla="*/ 0 w 51"/>
                  <a:gd name="T29" fmla="*/ 0 h 54"/>
                  <a:gd name="T30" fmla="*/ 0 w 51"/>
                  <a:gd name="T31" fmla="*/ 0 h 54"/>
                  <a:gd name="T32" fmla="*/ 0 w 51"/>
                  <a:gd name="T33" fmla="*/ 0 h 54"/>
                  <a:gd name="T34" fmla="*/ 0 w 51"/>
                  <a:gd name="T35" fmla="*/ 0 h 54"/>
                  <a:gd name="T36" fmla="*/ 0 w 51"/>
                  <a:gd name="T37" fmla="*/ 0 h 54"/>
                  <a:gd name="T38" fmla="*/ 0 w 51"/>
                  <a:gd name="T39" fmla="*/ 0 h 54"/>
                  <a:gd name="T40" fmla="*/ 0 w 51"/>
                  <a:gd name="T41" fmla="*/ 0 h 54"/>
                  <a:gd name="T42" fmla="*/ 0 w 51"/>
                  <a:gd name="T43" fmla="*/ 0 h 54"/>
                  <a:gd name="T44" fmla="*/ 0 w 51"/>
                  <a:gd name="T45" fmla="*/ 0 h 54"/>
                  <a:gd name="T46" fmla="*/ 0 w 51"/>
                  <a:gd name="T47" fmla="*/ 0 h 54"/>
                  <a:gd name="T48" fmla="*/ 0 w 51"/>
                  <a:gd name="T49" fmla="*/ 0 h 54"/>
                  <a:gd name="T50" fmla="*/ 0 w 51"/>
                  <a:gd name="T51" fmla="*/ 0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54"/>
                  <a:gd name="T80" fmla="*/ 51 w 51"/>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54">
                    <a:moveTo>
                      <a:pt x="51" y="28"/>
                    </a:moveTo>
                    <a:lnTo>
                      <a:pt x="50" y="20"/>
                    </a:lnTo>
                    <a:lnTo>
                      <a:pt x="49" y="14"/>
                    </a:lnTo>
                    <a:lnTo>
                      <a:pt x="45" y="6"/>
                    </a:lnTo>
                    <a:lnTo>
                      <a:pt x="36" y="1"/>
                    </a:lnTo>
                    <a:lnTo>
                      <a:pt x="25" y="0"/>
                    </a:lnTo>
                    <a:lnTo>
                      <a:pt x="14" y="1"/>
                    </a:lnTo>
                    <a:lnTo>
                      <a:pt x="6" y="6"/>
                    </a:lnTo>
                    <a:lnTo>
                      <a:pt x="1" y="14"/>
                    </a:lnTo>
                    <a:lnTo>
                      <a:pt x="0" y="28"/>
                    </a:lnTo>
                    <a:lnTo>
                      <a:pt x="1" y="39"/>
                    </a:lnTo>
                    <a:lnTo>
                      <a:pt x="6" y="48"/>
                    </a:lnTo>
                    <a:lnTo>
                      <a:pt x="14" y="52"/>
                    </a:lnTo>
                    <a:lnTo>
                      <a:pt x="25" y="54"/>
                    </a:lnTo>
                    <a:lnTo>
                      <a:pt x="28" y="53"/>
                    </a:lnTo>
                    <a:lnTo>
                      <a:pt x="31" y="53"/>
                    </a:lnTo>
                    <a:lnTo>
                      <a:pt x="33" y="52"/>
                    </a:lnTo>
                    <a:lnTo>
                      <a:pt x="36" y="52"/>
                    </a:lnTo>
                    <a:lnTo>
                      <a:pt x="40" y="50"/>
                    </a:lnTo>
                    <a:lnTo>
                      <a:pt x="45" y="48"/>
                    </a:lnTo>
                    <a:lnTo>
                      <a:pt x="47" y="43"/>
                    </a:lnTo>
                    <a:lnTo>
                      <a:pt x="49" y="39"/>
                    </a:lnTo>
                    <a:lnTo>
                      <a:pt x="49" y="35"/>
                    </a:lnTo>
                    <a:lnTo>
                      <a:pt x="50" y="33"/>
                    </a:lnTo>
                    <a:lnTo>
                      <a:pt x="50" y="30"/>
                    </a:lnTo>
                    <a:lnTo>
                      <a:pt x="51" y="28"/>
                    </a:lnTo>
                    <a:close/>
                  </a:path>
                </a:pathLst>
              </a:custGeom>
              <a:solidFill>
                <a:srgbClr val="000000"/>
              </a:solidFill>
              <a:ln w="9525">
                <a:noFill/>
                <a:round/>
                <a:headEnd/>
                <a:tailEnd/>
              </a:ln>
            </p:spPr>
            <p:txBody>
              <a:bodyPr/>
              <a:lstStyle/>
              <a:p>
                <a:endParaRPr lang="ja-JP" altLang="en-US" dirty="0"/>
              </a:p>
            </p:txBody>
          </p:sp>
          <p:sp>
            <p:nvSpPr>
              <p:cNvPr id="110" name="Freeform 122"/>
              <p:cNvSpPr>
                <a:spLocks/>
              </p:cNvSpPr>
              <p:nvPr/>
            </p:nvSpPr>
            <p:spPr bwMode="auto">
              <a:xfrm>
                <a:off x="5079" y="1313"/>
                <a:ext cx="7" cy="8"/>
              </a:xfrm>
              <a:custGeom>
                <a:avLst/>
                <a:gdLst>
                  <a:gd name="T0" fmla="*/ 0 w 51"/>
                  <a:gd name="T1" fmla="*/ 0 h 54"/>
                  <a:gd name="T2" fmla="*/ 0 w 51"/>
                  <a:gd name="T3" fmla="*/ 0 h 54"/>
                  <a:gd name="T4" fmla="*/ 0 w 51"/>
                  <a:gd name="T5" fmla="*/ 0 h 54"/>
                  <a:gd name="T6" fmla="*/ 0 w 51"/>
                  <a:gd name="T7" fmla="*/ 0 h 54"/>
                  <a:gd name="T8" fmla="*/ 0 w 51"/>
                  <a:gd name="T9" fmla="*/ 0 h 54"/>
                  <a:gd name="T10" fmla="*/ 0 w 51"/>
                  <a:gd name="T11" fmla="*/ 0 h 54"/>
                  <a:gd name="T12" fmla="*/ 0 w 51"/>
                  <a:gd name="T13" fmla="*/ 0 h 54"/>
                  <a:gd name="T14" fmla="*/ 0 w 51"/>
                  <a:gd name="T15" fmla="*/ 0 h 54"/>
                  <a:gd name="T16" fmla="*/ 0 w 51"/>
                  <a:gd name="T17" fmla="*/ 0 h 54"/>
                  <a:gd name="T18" fmla="*/ 0 w 51"/>
                  <a:gd name="T19" fmla="*/ 0 h 54"/>
                  <a:gd name="T20" fmla="*/ 0 w 51"/>
                  <a:gd name="T21" fmla="*/ 0 h 54"/>
                  <a:gd name="T22" fmla="*/ 0 w 51"/>
                  <a:gd name="T23" fmla="*/ 0 h 54"/>
                  <a:gd name="T24" fmla="*/ 0 w 51"/>
                  <a:gd name="T25" fmla="*/ 0 h 54"/>
                  <a:gd name="T26" fmla="*/ 0 w 51"/>
                  <a:gd name="T27" fmla="*/ 0 h 54"/>
                  <a:gd name="T28" fmla="*/ 0 w 51"/>
                  <a:gd name="T29" fmla="*/ 0 h 54"/>
                  <a:gd name="T30" fmla="*/ 0 w 51"/>
                  <a:gd name="T31" fmla="*/ 0 h 54"/>
                  <a:gd name="T32" fmla="*/ 0 w 51"/>
                  <a:gd name="T33" fmla="*/ 0 h 54"/>
                  <a:gd name="T34" fmla="*/ 0 w 51"/>
                  <a:gd name="T35" fmla="*/ 0 h 54"/>
                  <a:gd name="T36" fmla="*/ 0 w 51"/>
                  <a:gd name="T37" fmla="*/ 0 h 54"/>
                  <a:gd name="T38" fmla="*/ 0 w 51"/>
                  <a:gd name="T39" fmla="*/ 0 h 54"/>
                  <a:gd name="T40" fmla="*/ 0 w 51"/>
                  <a:gd name="T41" fmla="*/ 0 h 54"/>
                  <a:gd name="T42" fmla="*/ 0 w 51"/>
                  <a:gd name="T43" fmla="*/ 0 h 54"/>
                  <a:gd name="T44" fmla="*/ 0 w 51"/>
                  <a:gd name="T45" fmla="*/ 0 h 54"/>
                  <a:gd name="T46" fmla="*/ 0 w 51"/>
                  <a:gd name="T47" fmla="*/ 0 h 54"/>
                  <a:gd name="T48" fmla="*/ 0 w 51"/>
                  <a:gd name="T49" fmla="*/ 0 h 54"/>
                  <a:gd name="T50" fmla="*/ 0 w 51"/>
                  <a:gd name="T51" fmla="*/ 0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54"/>
                  <a:gd name="T80" fmla="*/ 51 w 51"/>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54">
                    <a:moveTo>
                      <a:pt x="51" y="28"/>
                    </a:moveTo>
                    <a:lnTo>
                      <a:pt x="50" y="20"/>
                    </a:lnTo>
                    <a:lnTo>
                      <a:pt x="49" y="14"/>
                    </a:lnTo>
                    <a:lnTo>
                      <a:pt x="45" y="6"/>
                    </a:lnTo>
                    <a:lnTo>
                      <a:pt x="36" y="1"/>
                    </a:lnTo>
                    <a:lnTo>
                      <a:pt x="25" y="0"/>
                    </a:lnTo>
                    <a:lnTo>
                      <a:pt x="14" y="1"/>
                    </a:lnTo>
                    <a:lnTo>
                      <a:pt x="6" y="6"/>
                    </a:lnTo>
                    <a:lnTo>
                      <a:pt x="1" y="14"/>
                    </a:lnTo>
                    <a:lnTo>
                      <a:pt x="0" y="28"/>
                    </a:lnTo>
                    <a:lnTo>
                      <a:pt x="1" y="39"/>
                    </a:lnTo>
                    <a:lnTo>
                      <a:pt x="6" y="48"/>
                    </a:lnTo>
                    <a:lnTo>
                      <a:pt x="14" y="52"/>
                    </a:lnTo>
                    <a:lnTo>
                      <a:pt x="25" y="54"/>
                    </a:lnTo>
                    <a:lnTo>
                      <a:pt x="28" y="53"/>
                    </a:lnTo>
                    <a:lnTo>
                      <a:pt x="31" y="53"/>
                    </a:lnTo>
                    <a:lnTo>
                      <a:pt x="33" y="52"/>
                    </a:lnTo>
                    <a:lnTo>
                      <a:pt x="36" y="52"/>
                    </a:lnTo>
                    <a:lnTo>
                      <a:pt x="40" y="50"/>
                    </a:lnTo>
                    <a:lnTo>
                      <a:pt x="45" y="48"/>
                    </a:lnTo>
                    <a:lnTo>
                      <a:pt x="47" y="43"/>
                    </a:lnTo>
                    <a:lnTo>
                      <a:pt x="49" y="39"/>
                    </a:lnTo>
                    <a:lnTo>
                      <a:pt x="49" y="35"/>
                    </a:lnTo>
                    <a:lnTo>
                      <a:pt x="50" y="33"/>
                    </a:lnTo>
                    <a:lnTo>
                      <a:pt x="50" y="30"/>
                    </a:lnTo>
                    <a:lnTo>
                      <a:pt x="51" y="28"/>
                    </a:lnTo>
                    <a:close/>
                  </a:path>
                </a:pathLst>
              </a:custGeom>
              <a:solidFill>
                <a:srgbClr val="000000"/>
              </a:solidFill>
              <a:ln w="9525">
                <a:noFill/>
                <a:round/>
                <a:headEnd/>
                <a:tailEnd/>
              </a:ln>
            </p:spPr>
            <p:txBody>
              <a:bodyPr/>
              <a:lstStyle/>
              <a:p>
                <a:endParaRPr lang="ja-JP" altLang="en-US" dirty="0"/>
              </a:p>
            </p:txBody>
          </p:sp>
          <p:sp>
            <p:nvSpPr>
              <p:cNvPr id="111" name="Freeform 123"/>
              <p:cNvSpPr>
                <a:spLocks/>
              </p:cNvSpPr>
              <p:nvPr/>
            </p:nvSpPr>
            <p:spPr bwMode="auto">
              <a:xfrm>
                <a:off x="5114" y="1328"/>
                <a:ext cx="7" cy="8"/>
              </a:xfrm>
              <a:custGeom>
                <a:avLst/>
                <a:gdLst>
                  <a:gd name="T0" fmla="*/ 0 w 55"/>
                  <a:gd name="T1" fmla="*/ 0 h 58"/>
                  <a:gd name="T2" fmla="*/ 0 w 55"/>
                  <a:gd name="T3" fmla="*/ 0 h 58"/>
                  <a:gd name="T4" fmla="*/ 0 w 55"/>
                  <a:gd name="T5" fmla="*/ 0 h 58"/>
                  <a:gd name="T6" fmla="*/ 0 w 55"/>
                  <a:gd name="T7" fmla="*/ 0 h 58"/>
                  <a:gd name="T8" fmla="*/ 0 w 55"/>
                  <a:gd name="T9" fmla="*/ 0 h 58"/>
                  <a:gd name="T10" fmla="*/ 0 w 55"/>
                  <a:gd name="T11" fmla="*/ 0 h 58"/>
                  <a:gd name="T12" fmla="*/ 0 w 55"/>
                  <a:gd name="T13" fmla="*/ 0 h 58"/>
                  <a:gd name="T14" fmla="*/ 0 w 55"/>
                  <a:gd name="T15" fmla="*/ 0 h 58"/>
                  <a:gd name="T16" fmla="*/ 0 w 55"/>
                  <a:gd name="T17" fmla="*/ 0 h 58"/>
                  <a:gd name="T18" fmla="*/ 0 w 55"/>
                  <a:gd name="T19" fmla="*/ 0 h 58"/>
                  <a:gd name="T20" fmla="*/ 0 w 55"/>
                  <a:gd name="T21" fmla="*/ 0 h 58"/>
                  <a:gd name="T22" fmla="*/ 0 w 55"/>
                  <a:gd name="T23" fmla="*/ 0 h 58"/>
                  <a:gd name="T24" fmla="*/ 0 w 55"/>
                  <a:gd name="T25" fmla="*/ 0 h 58"/>
                  <a:gd name="T26" fmla="*/ 0 w 55"/>
                  <a:gd name="T27" fmla="*/ 0 h 58"/>
                  <a:gd name="T28" fmla="*/ 0 w 55"/>
                  <a:gd name="T29" fmla="*/ 0 h 58"/>
                  <a:gd name="T30" fmla="*/ 0 w 55"/>
                  <a:gd name="T31" fmla="*/ 0 h 58"/>
                  <a:gd name="T32" fmla="*/ 0 w 55"/>
                  <a:gd name="T33" fmla="*/ 0 h 58"/>
                  <a:gd name="T34" fmla="*/ 0 w 55"/>
                  <a:gd name="T35" fmla="*/ 0 h 58"/>
                  <a:gd name="T36" fmla="*/ 0 w 55"/>
                  <a:gd name="T37" fmla="*/ 0 h 58"/>
                  <a:gd name="T38" fmla="*/ 0 w 55"/>
                  <a:gd name="T39" fmla="*/ 0 h 58"/>
                  <a:gd name="T40" fmla="*/ 0 w 55"/>
                  <a:gd name="T41" fmla="*/ 0 h 58"/>
                  <a:gd name="T42" fmla="*/ 0 w 55"/>
                  <a:gd name="T43" fmla="*/ 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58"/>
                  <a:gd name="T68" fmla="*/ 55 w 5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58">
                    <a:moveTo>
                      <a:pt x="45" y="49"/>
                    </a:moveTo>
                    <a:lnTo>
                      <a:pt x="51" y="38"/>
                    </a:lnTo>
                    <a:lnTo>
                      <a:pt x="53" y="33"/>
                    </a:lnTo>
                    <a:lnTo>
                      <a:pt x="55" y="29"/>
                    </a:lnTo>
                    <a:lnTo>
                      <a:pt x="53" y="27"/>
                    </a:lnTo>
                    <a:lnTo>
                      <a:pt x="53" y="25"/>
                    </a:lnTo>
                    <a:lnTo>
                      <a:pt x="53" y="23"/>
                    </a:lnTo>
                    <a:lnTo>
                      <a:pt x="51" y="19"/>
                    </a:lnTo>
                    <a:lnTo>
                      <a:pt x="45" y="10"/>
                    </a:lnTo>
                    <a:lnTo>
                      <a:pt x="34" y="2"/>
                    </a:lnTo>
                    <a:lnTo>
                      <a:pt x="26" y="0"/>
                    </a:lnTo>
                    <a:lnTo>
                      <a:pt x="17" y="2"/>
                    </a:lnTo>
                    <a:lnTo>
                      <a:pt x="9" y="10"/>
                    </a:lnTo>
                    <a:lnTo>
                      <a:pt x="2" y="19"/>
                    </a:lnTo>
                    <a:lnTo>
                      <a:pt x="0" y="23"/>
                    </a:lnTo>
                    <a:lnTo>
                      <a:pt x="0" y="29"/>
                    </a:lnTo>
                    <a:lnTo>
                      <a:pt x="2" y="38"/>
                    </a:lnTo>
                    <a:lnTo>
                      <a:pt x="9" y="49"/>
                    </a:lnTo>
                    <a:lnTo>
                      <a:pt x="17" y="56"/>
                    </a:lnTo>
                    <a:lnTo>
                      <a:pt x="26" y="58"/>
                    </a:lnTo>
                    <a:lnTo>
                      <a:pt x="34" y="56"/>
                    </a:lnTo>
                    <a:lnTo>
                      <a:pt x="45" y="49"/>
                    </a:lnTo>
                    <a:close/>
                  </a:path>
                </a:pathLst>
              </a:custGeom>
              <a:solidFill>
                <a:srgbClr val="000000"/>
              </a:solidFill>
              <a:ln w="9525">
                <a:noFill/>
                <a:round/>
                <a:headEnd/>
                <a:tailEnd/>
              </a:ln>
            </p:spPr>
            <p:txBody>
              <a:bodyPr/>
              <a:lstStyle/>
              <a:p>
                <a:endParaRPr lang="ja-JP" altLang="en-US" dirty="0"/>
              </a:p>
            </p:txBody>
          </p:sp>
          <p:sp>
            <p:nvSpPr>
              <p:cNvPr id="112" name="Freeform 124"/>
              <p:cNvSpPr>
                <a:spLocks/>
              </p:cNvSpPr>
              <p:nvPr/>
            </p:nvSpPr>
            <p:spPr bwMode="auto">
              <a:xfrm>
                <a:off x="5085" y="1298"/>
                <a:ext cx="8" cy="8"/>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w 55"/>
                  <a:gd name="T35" fmla="*/ 0 h 57"/>
                  <a:gd name="T36" fmla="*/ 0 w 55"/>
                  <a:gd name="T37" fmla="*/ 0 h 57"/>
                  <a:gd name="T38" fmla="*/ 0 w 55"/>
                  <a:gd name="T39" fmla="*/ 0 h 57"/>
                  <a:gd name="T40" fmla="*/ 0 w 55"/>
                  <a:gd name="T41" fmla="*/ 0 h 57"/>
                  <a:gd name="T42" fmla="*/ 0 w 55"/>
                  <a:gd name="T43" fmla="*/ 0 h 57"/>
                  <a:gd name="T44" fmla="*/ 0 w 55"/>
                  <a:gd name="T45" fmla="*/ 0 h 57"/>
                  <a:gd name="T46" fmla="*/ 0 w 55"/>
                  <a:gd name="T47" fmla="*/ 0 h 57"/>
                  <a:gd name="T48" fmla="*/ 0 w 55"/>
                  <a:gd name="T49" fmla="*/ 0 h 57"/>
                  <a:gd name="T50" fmla="*/ 0 w 55"/>
                  <a:gd name="T51" fmla="*/ 0 h 57"/>
                  <a:gd name="T52" fmla="*/ 0 w 55"/>
                  <a:gd name="T53" fmla="*/ 0 h 57"/>
                  <a:gd name="T54" fmla="*/ 0 w 55"/>
                  <a:gd name="T55" fmla="*/ 0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
                  <a:gd name="T85" fmla="*/ 0 h 57"/>
                  <a:gd name="T86" fmla="*/ 55 w 55"/>
                  <a:gd name="T87" fmla="*/ 57 h 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 h="57">
                    <a:moveTo>
                      <a:pt x="45" y="48"/>
                    </a:moveTo>
                    <a:lnTo>
                      <a:pt x="52" y="37"/>
                    </a:lnTo>
                    <a:lnTo>
                      <a:pt x="54" y="33"/>
                    </a:lnTo>
                    <a:lnTo>
                      <a:pt x="55" y="28"/>
                    </a:lnTo>
                    <a:lnTo>
                      <a:pt x="54" y="24"/>
                    </a:lnTo>
                    <a:lnTo>
                      <a:pt x="52" y="19"/>
                    </a:lnTo>
                    <a:lnTo>
                      <a:pt x="45" y="10"/>
                    </a:lnTo>
                    <a:lnTo>
                      <a:pt x="40" y="5"/>
                    </a:lnTo>
                    <a:lnTo>
                      <a:pt x="36" y="2"/>
                    </a:lnTo>
                    <a:lnTo>
                      <a:pt x="27" y="0"/>
                    </a:lnTo>
                    <a:lnTo>
                      <a:pt x="22" y="0"/>
                    </a:lnTo>
                    <a:lnTo>
                      <a:pt x="17" y="2"/>
                    </a:lnTo>
                    <a:lnTo>
                      <a:pt x="9" y="10"/>
                    </a:lnTo>
                    <a:lnTo>
                      <a:pt x="2" y="19"/>
                    </a:lnTo>
                    <a:lnTo>
                      <a:pt x="0" y="28"/>
                    </a:lnTo>
                    <a:lnTo>
                      <a:pt x="2" y="37"/>
                    </a:lnTo>
                    <a:lnTo>
                      <a:pt x="9" y="48"/>
                    </a:lnTo>
                    <a:lnTo>
                      <a:pt x="17" y="55"/>
                    </a:lnTo>
                    <a:lnTo>
                      <a:pt x="22" y="56"/>
                    </a:lnTo>
                    <a:lnTo>
                      <a:pt x="24" y="56"/>
                    </a:lnTo>
                    <a:lnTo>
                      <a:pt x="25" y="56"/>
                    </a:lnTo>
                    <a:lnTo>
                      <a:pt x="27" y="57"/>
                    </a:lnTo>
                    <a:lnTo>
                      <a:pt x="36" y="55"/>
                    </a:lnTo>
                    <a:lnTo>
                      <a:pt x="40" y="52"/>
                    </a:lnTo>
                    <a:lnTo>
                      <a:pt x="42" y="49"/>
                    </a:lnTo>
                    <a:lnTo>
                      <a:pt x="42" y="48"/>
                    </a:lnTo>
                    <a:lnTo>
                      <a:pt x="43" y="48"/>
                    </a:lnTo>
                    <a:lnTo>
                      <a:pt x="45" y="48"/>
                    </a:lnTo>
                    <a:close/>
                  </a:path>
                </a:pathLst>
              </a:custGeom>
              <a:solidFill>
                <a:srgbClr val="000000"/>
              </a:solidFill>
              <a:ln w="9525">
                <a:noFill/>
                <a:round/>
                <a:headEnd/>
                <a:tailEnd/>
              </a:ln>
            </p:spPr>
            <p:txBody>
              <a:bodyPr/>
              <a:lstStyle/>
              <a:p>
                <a:endParaRPr lang="ja-JP" altLang="en-US" dirty="0"/>
              </a:p>
            </p:txBody>
          </p:sp>
          <p:sp>
            <p:nvSpPr>
              <p:cNvPr id="113" name="Freeform 125"/>
              <p:cNvSpPr>
                <a:spLocks/>
              </p:cNvSpPr>
              <p:nvPr/>
            </p:nvSpPr>
            <p:spPr bwMode="auto">
              <a:xfrm>
                <a:off x="4382" y="1061"/>
                <a:ext cx="26" cy="57"/>
              </a:xfrm>
              <a:custGeom>
                <a:avLst/>
                <a:gdLst>
                  <a:gd name="T0" fmla="*/ 0 w 186"/>
                  <a:gd name="T1" fmla="*/ 0 h 402"/>
                  <a:gd name="T2" fmla="*/ 0 w 186"/>
                  <a:gd name="T3" fmla="*/ 0 h 402"/>
                  <a:gd name="T4" fmla="*/ 0 w 186"/>
                  <a:gd name="T5" fmla="*/ 0 h 402"/>
                  <a:gd name="T6" fmla="*/ 0 w 186"/>
                  <a:gd name="T7" fmla="*/ 0 h 402"/>
                  <a:gd name="T8" fmla="*/ 0 w 186"/>
                  <a:gd name="T9" fmla="*/ 0 h 402"/>
                  <a:gd name="T10" fmla="*/ 0 w 186"/>
                  <a:gd name="T11" fmla="*/ 0 h 402"/>
                  <a:gd name="T12" fmla="*/ 0 w 186"/>
                  <a:gd name="T13" fmla="*/ 0 h 402"/>
                  <a:gd name="T14" fmla="*/ 0 w 186"/>
                  <a:gd name="T15" fmla="*/ 0 h 402"/>
                  <a:gd name="T16" fmla="*/ 0 w 186"/>
                  <a:gd name="T17" fmla="*/ 0 h 402"/>
                  <a:gd name="T18" fmla="*/ 0 w 186"/>
                  <a:gd name="T19" fmla="*/ 0 h 402"/>
                  <a:gd name="T20" fmla="*/ 0 w 186"/>
                  <a:gd name="T21" fmla="*/ 0 h 402"/>
                  <a:gd name="T22" fmla="*/ 0 w 186"/>
                  <a:gd name="T23" fmla="*/ 0 h 402"/>
                  <a:gd name="T24" fmla="*/ 0 w 186"/>
                  <a:gd name="T25" fmla="*/ 0 h 402"/>
                  <a:gd name="T26" fmla="*/ 0 w 186"/>
                  <a:gd name="T27" fmla="*/ 0 h 402"/>
                  <a:gd name="T28" fmla="*/ 0 w 186"/>
                  <a:gd name="T29" fmla="*/ 0 h 402"/>
                  <a:gd name="T30" fmla="*/ 0 w 186"/>
                  <a:gd name="T31" fmla="*/ 0 h 402"/>
                  <a:gd name="T32" fmla="*/ 0 w 186"/>
                  <a:gd name="T33" fmla="*/ 0 h 402"/>
                  <a:gd name="T34" fmla="*/ 0 w 186"/>
                  <a:gd name="T35" fmla="*/ 0 h 402"/>
                  <a:gd name="T36" fmla="*/ 0 w 186"/>
                  <a:gd name="T37" fmla="*/ 0 h 402"/>
                  <a:gd name="T38" fmla="*/ 0 w 186"/>
                  <a:gd name="T39" fmla="*/ 0 h 402"/>
                  <a:gd name="T40" fmla="*/ 0 w 186"/>
                  <a:gd name="T41" fmla="*/ 0 h 402"/>
                  <a:gd name="T42" fmla="*/ 0 w 186"/>
                  <a:gd name="T43" fmla="*/ 0 h 402"/>
                  <a:gd name="T44" fmla="*/ 0 w 186"/>
                  <a:gd name="T45" fmla="*/ 0 h 402"/>
                  <a:gd name="T46" fmla="*/ 0 w 186"/>
                  <a:gd name="T47" fmla="*/ 0 h 402"/>
                  <a:gd name="T48" fmla="*/ 0 w 186"/>
                  <a:gd name="T49" fmla="*/ 0 h 402"/>
                  <a:gd name="T50" fmla="*/ 0 w 186"/>
                  <a:gd name="T51" fmla="*/ 0 h 402"/>
                  <a:gd name="T52" fmla="*/ 0 w 186"/>
                  <a:gd name="T53" fmla="*/ 0 h 402"/>
                  <a:gd name="T54" fmla="*/ 0 w 186"/>
                  <a:gd name="T55" fmla="*/ 0 h 402"/>
                  <a:gd name="T56" fmla="*/ 0 w 186"/>
                  <a:gd name="T57" fmla="*/ 0 h 402"/>
                  <a:gd name="T58" fmla="*/ 0 w 186"/>
                  <a:gd name="T59" fmla="*/ 0 h 402"/>
                  <a:gd name="T60" fmla="*/ 0 w 186"/>
                  <a:gd name="T61" fmla="*/ 0 h 402"/>
                  <a:gd name="T62" fmla="*/ 0 w 186"/>
                  <a:gd name="T63" fmla="*/ 0 h 402"/>
                  <a:gd name="T64" fmla="*/ 0 w 186"/>
                  <a:gd name="T65" fmla="*/ 0 h 402"/>
                  <a:gd name="T66" fmla="*/ 0 w 186"/>
                  <a:gd name="T67" fmla="*/ 0 h 402"/>
                  <a:gd name="T68" fmla="*/ 0 w 186"/>
                  <a:gd name="T69" fmla="*/ 0 h 402"/>
                  <a:gd name="T70" fmla="*/ 0 w 186"/>
                  <a:gd name="T71" fmla="*/ 0 h 402"/>
                  <a:gd name="T72" fmla="*/ 0 w 186"/>
                  <a:gd name="T73" fmla="*/ 0 h 402"/>
                  <a:gd name="T74" fmla="*/ 0 w 186"/>
                  <a:gd name="T75" fmla="*/ 0 h 402"/>
                  <a:gd name="T76" fmla="*/ 0 w 186"/>
                  <a:gd name="T77" fmla="*/ 0 h 402"/>
                  <a:gd name="T78" fmla="*/ 0 w 186"/>
                  <a:gd name="T79" fmla="*/ 0 h 402"/>
                  <a:gd name="T80" fmla="*/ 0 w 186"/>
                  <a:gd name="T81" fmla="*/ 0 h 402"/>
                  <a:gd name="T82" fmla="*/ 0 w 186"/>
                  <a:gd name="T83" fmla="*/ 0 h 4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402"/>
                  <a:gd name="T128" fmla="*/ 186 w 186"/>
                  <a:gd name="T129" fmla="*/ 402 h 4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402">
                    <a:moveTo>
                      <a:pt x="160" y="29"/>
                    </a:moveTo>
                    <a:lnTo>
                      <a:pt x="145" y="15"/>
                    </a:lnTo>
                    <a:lnTo>
                      <a:pt x="130" y="6"/>
                    </a:lnTo>
                    <a:lnTo>
                      <a:pt x="114" y="1"/>
                    </a:lnTo>
                    <a:lnTo>
                      <a:pt x="97" y="0"/>
                    </a:lnTo>
                    <a:lnTo>
                      <a:pt x="88" y="0"/>
                    </a:lnTo>
                    <a:lnTo>
                      <a:pt x="70" y="1"/>
                    </a:lnTo>
                    <a:lnTo>
                      <a:pt x="54" y="6"/>
                    </a:lnTo>
                    <a:lnTo>
                      <a:pt x="39" y="15"/>
                    </a:lnTo>
                    <a:lnTo>
                      <a:pt x="26" y="29"/>
                    </a:lnTo>
                    <a:lnTo>
                      <a:pt x="14" y="43"/>
                    </a:lnTo>
                    <a:lnTo>
                      <a:pt x="7" y="60"/>
                    </a:lnTo>
                    <a:lnTo>
                      <a:pt x="1" y="78"/>
                    </a:lnTo>
                    <a:lnTo>
                      <a:pt x="0" y="99"/>
                    </a:lnTo>
                    <a:lnTo>
                      <a:pt x="0" y="303"/>
                    </a:lnTo>
                    <a:lnTo>
                      <a:pt x="1" y="322"/>
                    </a:lnTo>
                    <a:lnTo>
                      <a:pt x="7" y="340"/>
                    </a:lnTo>
                    <a:lnTo>
                      <a:pt x="14" y="357"/>
                    </a:lnTo>
                    <a:lnTo>
                      <a:pt x="26" y="373"/>
                    </a:lnTo>
                    <a:lnTo>
                      <a:pt x="39" y="385"/>
                    </a:lnTo>
                    <a:lnTo>
                      <a:pt x="54" y="394"/>
                    </a:lnTo>
                    <a:lnTo>
                      <a:pt x="70" y="399"/>
                    </a:lnTo>
                    <a:lnTo>
                      <a:pt x="88" y="402"/>
                    </a:lnTo>
                    <a:lnTo>
                      <a:pt x="97" y="402"/>
                    </a:lnTo>
                    <a:lnTo>
                      <a:pt x="114" y="399"/>
                    </a:lnTo>
                    <a:lnTo>
                      <a:pt x="118" y="397"/>
                    </a:lnTo>
                    <a:lnTo>
                      <a:pt x="122" y="396"/>
                    </a:lnTo>
                    <a:lnTo>
                      <a:pt x="130" y="394"/>
                    </a:lnTo>
                    <a:lnTo>
                      <a:pt x="145" y="385"/>
                    </a:lnTo>
                    <a:lnTo>
                      <a:pt x="160" y="373"/>
                    </a:lnTo>
                    <a:lnTo>
                      <a:pt x="171" y="357"/>
                    </a:lnTo>
                    <a:lnTo>
                      <a:pt x="175" y="348"/>
                    </a:lnTo>
                    <a:lnTo>
                      <a:pt x="180" y="340"/>
                    </a:lnTo>
                    <a:lnTo>
                      <a:pt x="184" y="322"/>
                    </a:lnTo>
                    <a:lnTo>
                      <a:pt x="184" y="317"/>
                    </a:lnTo>
                    <a:lnTo>
                      <a:pt x="185" y="312"/>
                    </a:lnTo>
                    <a:lnTo>
                      <a:pt x="186" y="303"/>
                    </a:lnTo>
                    <a:lnTo>
                      <a:pt x="186" y="99"/>
                    </a:lnTo>
                    <a:lnTo>
                      <a:pt x="184" y="78"/>
                    </a:lnTo>
                    <a:lnTo>
                      <a:pt x="180" y="60"/>
                    </a:lnTo>
                    <a:lnTo>
                      <a:pt x="171" y="43"/>
                    </a:lnTo>
                    <a:lnTo>
                      <a:pt x="160" y="29"/>
                    </a:lnTo>
                    <a:close/>
                  </a:path>
                </a:pathLst>
              </a:custGeom>
              <a:solidFill>
                <a:srgbClr val="383838"/>
              </a:solidFill>
              <a:ln w="9525">
                <a:noFill/>
                <a:round/>
                <a:headEnd/>
                <a:tailEnd/>
              </a:ln>
            </p:spPr>
            <p:txBody>
              <a:bodyPr/>
              <a:lstStyle/>
              <a:p>
                <a:endParaRPr lang="ja-JP" altLang="en-US" dirty="0"/>
              </a:p>
            </p:txBody>
          </p:sp>
          <p:sp>
            <p:nvSpPr>
              <p:cNvPr id="114" name="Freeform 126"/>
              <p:cNvSpPr>
                <a:spLocks/>
              </p:cNvSpPr>
              <p:nvPr/>
            </p:nvSpPr>
            <p:spPr bwMode="auto">
              <a:xfrm>
                <a:off x="4388" y="1084"/>
                <a:ext cx="9" cy="16"/>
              </a:xfrm>
              <a:custGeom>
                <a:avLst/>
                <a:gdLst>
                  <a:gd name="T0" fmla="*/ 0 w 63"/>
                  <a:gd name="T1" fmla="*/ 0 h 111"/>
                  <a:gd name="T2" fmla="*/ 0 w 63"/>
                  <a:gd name="T3" fmla="*/ 0 h 111"/>
                  <a:gd name="T4" fmla="*/ 0 w 63"/>
                  <a:gd name="T5" fmla="*/ 0 h 111"/>
                  <a:gd name="T6" fmla="*/ 0 w 63"/>
                  <a:gd name="T7" fmla="*/ 0 h 111"/>
                  <a:gd name="T8" fmla="*/ 0 w 63"/>
                  <a:gd name="T9" fmla="*/ 0 h 111"/>
                  <a:gd name="T10" fmla="*/ 0 w 63"/>
                  <a:gd name="T11" fmla="*/ 0 h 111"/>
                  <a:gd name="T12" fmla="*/ 0 w 63"/>
                  <a:gd name="T13" fmla="*/ 0 h 111"/>
                  <a:gd name="T14" fmla="*/ 0 w 63"/>
                  <a:gd name="T15" fmla="*/ 0 h 111"/>
                  <a:gd name="T16" fmla="*/ 0 w 63"/>
                  <a:gd name="T17" fmla="*/ 0 h 111"/>
                  <a:gd name="T18" fmla="*/ 0 w 63"/>
                  <a:gd name="T19" fmla="*/ 0 h 111"/>
                  <a:gd name="T20" fmla="*/ 0 w 63"/>
                  <a:gd name="T21" fmla="*/ 0 h 111"/>
                  <a:gd name="T22" fmla="*/ 0 w 63"/>
                  <a:gd name="T23" fmla="*/ 0 h 111"/>
                  <a:gd name="T24" fmla="*/ 0 w 63"/>
                  <a:gd name="T25" fmla="*/ 0 h 111"/>
                  <a:gd name="T26" fmla="*/ 0 w 63"/>
                  <a:gd name="T27" fmla="*/ 0 h 111"/>
                  <a:gd name="T28" fmla="*/ 0 w 63"/>
                  <a:gd name="T29" fmla="*/ 0 h 111"/>
                  <a:gd name="T30" fmla="*/ 0 w 63"/>
                  <a:gd name="T31" fmla="*/ 0 h 111"/>
                  <a:gd name="T32" fmla="*/ 0 w 63"/>
                  <a:gd name="T33" fmla="*/ 0 h 111"/>
                  <a:gd name="T34" fmla="*/ 0 w 63"/>
                  <a:gd name="T35" fmla="*/ 0 h 111"/>
                  <a:gd name="T36" fmla="*/ 0 w 63"/>
                  <a:gd name="T37" fmla="*/ 0 h 111"/>
                  <a:gd name="T38" fmla="*/ 0 w 63"/>
                  <a:gd name="T39" fmla="*/ 0 h 111"/>
                  <a:gd name="T40" fmla="*/ 0 w 63"/>
                  <a:gd name="T41" fmla="*/ 0 h 111"/>
                  <a:gd name="T42" fmla="*/ 0 w 63"/>
                  <a:gd name="T43" fmla="*/ 0 h 111"/>
                  <a:gd name="T44" fmla="*/ 0 w 63"/>
                  <a:gd name="T45" fmla="*/ 0 h 111"/>
                  <a:gd name="T46" fmla="*/ 0 w 63"/>
                  <a:gd name="T47" fmla="*/ 0 h 111"/>
                  <a:gd name="T48" fmla="*/ 0 w 63"/>
                  <a:gd name="T49" fmla="*/ 0 h 111"/>
                  <a:gd name="T50" fmla="*/ 0 w 63"/>
                  <a:gd name="T51" fmla="*/ 0 h 111"/>
                  <a:gd name="T52" fmla="*/ 0 w 63"/>
                  <a:gd name="T53" fmla="*/ 0 h 111"/>
                  <a:gd name="T54" fmla="*/ 0 w 63"/>
                  <a:gd name="T55" fmla="*/ 0 h 111"/>
                  <a:gd name="T56" fmla="*/ 0 w 63"/>
                  <a:gd name="T57" fmla="*/ 0 h 111"/>
                  <a:gd name="T58" fmla="*/ 0 w 63"/>
                  <a:gd name="T59" fmla="*/ 0 h 111"/>
                  <a:gd name="T60" fmla="*/ 0 w 63"/>
                  <a:gd name="T61" fmla="*/ 0 h 1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
                  <a:gd name="T94" fmla="*/ 0 h 111"/>
                  <a:gd name="T95" fmla="*/ 63 w 63"/>
                  <a:gd name="T96" fmla="*/ 111 h 1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 h="111">
                    <a:moveTo>
                      <a:pt x="63" y="56"/>
                    </a:moveTo>
                    <a:lnTo>
                      <a:pt x="62" y="42"/>
                    </a:lnTo>
                    <a:lnTo>
                      <a:pt x="62" y="31"/>
                    </a:lnTo>
                    <a:lnTo>
                      <a:pt x="61" y="21"/>
                    </a:lnTo>
                    <a:lnTo>
                      <a:pt x="61" y="14"/>
                    </a:lnTo>
                    <a:lnTo>
                      <a:pt x="59" y="7"/>
                    </a:lnTo>
                    <a:lnTo>
                      <a:pt x="58" y="4"/>
                    </a:lnTo>
                    <a:lnTo>
                      <a:pt x="56" y="0"/>
                    </a:lnTo>
                    <a:lnTo>
                      <a:pt x="54" y="0"/>
                    </a:lnTo>
                    <a:lnTo>
                      <a:pt x="9" y="0"/>
                    </a:lnTo>
                    <a:lnTo>
                      <a:pt x="4" y="4"/>
                    </a:lnTo>
                    <a:lnTo>
                      <a:pt x="2" y="14"/>
                    </a:lnTo>
                    <a:lnTo>
                      <a:pt x="0" y="31"/>
                    </a:lnTo>
                    <a:lnTo>
                      <a:pt x="1" y="56"/>
                    </a:lnTo>
                    <a:lnTo>
                      <a:pt x="1" y="69"/>
                    </a:lnTo>
                    <a:lnTo>
                      <a:pt x="1" y="80"/>
                    </a:lnTo>
                    <a:lnTo>
                      <a:pt x="1" y="89"/>
                    </a:lnTo>
                    <a:lnTo>
                      <a:pt x="2" y="97"/>
                    </a:lnTo>
                    <a:lnTo>
                      <a:pt x="2" y="102"/>
                    </a:lnTo>
                    <a:lnTo>
                      <a:pt x="4" y="107"/>
                    </a:lnTo>
                    <a:lnTo>
                      <a:pt x="6" y="110"/>
                    </a:lnTo>
                    <a:lnTo>
                      <a:pt x="9" y="111"/>
                    </a:lnTo>
                    <a:lnTo>
                      <a:pt x="54" y="111"/>
                    </a:lnTo>
                    <a:lnTo>
                      <a:pt x="54" y="110"/>
                    </a:lnTo>
                    <a:lnTo>
                      <a:pt x="57" y="107"/>
                    </a:lnTo>
                    <a:lnTo>
                      <a:pt x="58" y="102"/>
                    </a:lnTo>
                    <a:lnTo>
                      <a:pt x="60" y="97"/>
                    </a:lnTo>
                    <a:lnTo>
                      <a:pt x="60" y="89"/>
                    </a:lnTo>
                    <a:lnTo>
                      <a:pt x="61" y="80"/>
                    </a:lnTo>
                    <a:lnTo>
                      <a:pt x="61" y="69"/>
                    </a:lnTo>
                    <a:lnTo>
                      <a:pt x="63" y="56"/>
                    </a:lnTo>
                    <a:close/>
                  </a:path>
                </a:pathLst>
              </a:custGeom>
              <a:solidFill>
                <a:srgbClr val="383838"/>
              </a:solidFill>
              <a:ln w="9525">
                <a:noFill/>
                <a:round/>
                <a:headEnd/>
                <a:tailEnd/>
              </a:ln>
            </p:spPr>
            <p:txBody>
              <a:bodyPr/>
              <a:lstStyle/>
              <a:p>
                <a:endParaRPr lang="ja-JP" altLang="en-US" dirty="0"/>
              </a:p>
            </p:txBody>
          </p:sp>
          <p:sp>
            <p:nvSpPr>
              <p:cNvPr id="115" name="Freeform 127"/>
              <p:cNvSpPr>
                <a:spLocks/>
              </p:cNvSpPr>
              <p:nvPr/>
            </p:nvSpPr>
            <p:spPr bwMode="auto">
              <a:xfrm>
                <a:off x="4371" y="1091"/>
                <a:ext cx="25" cy="66"/>
              </a:xfrm>
              <a:custGeom>
                <a:avLst/>
                <a:gdLst>
                  <a:gd name="T0" fmla="*/ 0 w 175"/>
                  <a:gd name="T1" fmla="*/ 0 h 466"/>
                  <a:gd name="T2" fmla="*/ 0 w 175"/>
                  <a:gd name="T3" fmla="*/ 0 h 466"/>
                  <a:gd name="T4" fmla="*/ 0 w 175"/>
                  <a:gd name="T5" fmla="*/ 0 h 466"/>
                  <a:gd name="T6" fmla="*/ 0 w 175"/>
                  <a:gd name="T7" fmla="*/ 0 h 466"/>
                  <a:gd name="T8" fmla="*/ 0 w 175"/>
                  <a:gd name="T9" fmla="*/ 0 h 466"/>
                  <a:gd name="T10" fmla="*/ 0 w 175"/>
                  <a:gd name="T11" fmla="*/ 0 h 466"/>
                  <a:gd name="T12" fmla="*/ 0 w 175"/>
                  <a:gd name="T13" fmla="*/ 0 h 466"/>
                  <a:gd name="T14" fmla="*/ 0 w 175"/>
                  <a:gd name="T15" fmla="*/ 0 h 466"/>
                  <a:gd name="T16" fmla="*/ 0 w 175"/>
                  <a:gd name="T17" fmla="*/ 0 h 466"/>
                  <a:gd name="T18" fmla="*/ 0 w 175"/>
                  <a:gd name="T19" fmla="*/ 0 h 466"/>
                  <a:gd name="T20" fmla="*/ 0 w 175"/>
                  <a:gd name="T21" fmla="*/ 0 h 466"/>
                  <a:gd name="T22" fmla="*/ 0 w 175"/>
                  <a:gd name="T23" fmla="*/ 0 h 466"/>
                  <a:gd name="T24" fmla="*/ 0 w 175"/>
                  <a:gd name="T25" fmla="*/ 0 h 466"/>
                  <a:gd name="T26" fmla="*/ 0 w 175"/>
                  <a:gd name="T27" fmla="*/ 0 h 466"/>
                  <a:gd name="T28" fmla="*/ 0 w 175"/>
                  <a:gd name="T29" fmla="*/ 0 h 466"/>
                  <a:gd name="T30" fmla="*/ 0 w 175"/>
                  <a:gd name="T31" fmla="*/ 0 h 466"/>
                  <a:gd name="T32" fmla="*/ 0 w 175"/>
                  <a:gd name="T33" fmla="*/ 0 h 466"/>
                  <a:gd name="T34" fmla="*/ 0 w 175"/>
                  <a:gd name="T35" fmla="*/ 0 h 466"/>
                  <a:gd name="T36" fmla="*/ 0 w 175"/>
                  <a:gd name="T37" fmla="*/ 0 h 466"/>
                  <a:gd name="T38" fmla="*/ 0 w 175"/>
                  <a:gd name="T39" fmla="*/ 0 h 466"/>
                  <a:gd name="T40" fmla="*/ 0 w 175"/>
                  <a:gd name="T41" fmla="*/ 0 h 466"/>
                  <a:gd name="T42" fmla="*/ 0 w 175"/>
                  <a:gd name="T43" fmla="*/ 0 h 466"/>
                  <a:gd name="T44" fmla="*/ 0 w 175"/>
                  <a:gd name="T45" fmla="*/ 0 h 466"/>
                  <a:gd name="T46" fmla="*/ 0 w 175"/>
                  <a:gd name="T47" fmla="*/ 0 h 466"/>
                  <a:gd name="T48" fmla="*/ 0 w 175"/>
                  <a:gd name="T49" fmla="*/ 0 h 466"/>
                  <a:gd name="T50" fmla="*/ 0 w 175"/>
                  <a:gd name="T51" fmla="*/ 0 h 466"/>
                  <a:gd name="T52" fmla="*/ 0 w 175"/>
                  <a:gd name="T53" fmla="*/ 0 h 466"/>
                  <a:gd name="T54" fmla="*/ 0 w 175"/>
                  <a:gd name="T55" fmla="*/ 0 h 466"/>
                  <a:gd name="T56" fmla="*/ 0 w 175"/>
                  <a:gd name="T57" fmla="*/ 0 h 466"/>
                  <a:gd name="T58" fmla="*/ 0 w 175"/>
                  <a:gd name="T59" fmla="*/ 0 h 466"/>
                  <a:gd name="T60" fmla="*/ 0 w 175"/>
                  <a:gd name="T61" fmla="*/ 0 h 466"/>
                  <a:gd name="T62" fmla="*/ 0 w 175"/>
                  <a:gd name="T63" fmla="*/ 0 h 466"/>
                  <a:gd name="T64" fmla="*/ 0 w 175"/>
                  <a:gd name="T65" fmla="*/ 0 h 466"/>
                  <a:gd name="T66" fmla="*/ 0 w 175"/>
                  <a:gd name="T67" fmla="*/ 0 h 466"/>
                  <a:gd name="T68" fmla="*/ 0 w 175"/>
                  <a:gd name="T69" fmla="*/ 0 h 466"/>
                  <a:gd name="T70" fmla="*/ 0 w 175"/>
                  <a:gd name="T71" fmla="*/ 0 h 466"/>
                  <a:gd name="T72" fmla="*/ 0 w 175"/>
                  <a:gd name="T73" fmla="*/ 0 h 466"/>
                  <a:gd name="T74" fmla="*/ 0 w 175"/>
                  <a:gd name="T75" fmla="*/ 0 h 466"/>
                  <a:gd name="T76" fmla="*/ 0 w 175"/>
                  <a:gd name="T77" fmla="*/ 0 h 466"/>
                  <a:gd name="T78" fmla="*/ 0 w 175"/>
                  <a:gd name="T79" fmla="*/ 0 h 466"/>
                  <a:gd name="T80" fmla="*/ 0 w 175"/>
                  <a:gd name="T81" fmla="*/ 0 h 466"/>
                  <a:gd name="T82" fmla="*/ 0 w 175"/>
                  <a:gd name="T83" fmla="*/ 0 h 466"/>
                  <a:gd name="T84" fmla="*/ 0 w 175"/>
                  <a:gd name="T85" fmla="*/ 0 h 466"/>
                  <a:gd name="T86" fmla="*/ 0 w 175"/>
                  <a:gd name="T87" fmla="*/ 0 h 466"/>
                  <a:gd name="T88" fmla="*/ 0 w 175"/>
                  <a:gd name="T89" fmla="*/ 0 h 466"/>
                  <a:gd name="T90" fmla="*/ 0 w 175"/>
                  <a:gd name="T91" fmla="*/ 0 h 466"/>
                  <a:gd name="T92" fmla="*/ 0 w 175"/>
                  <a:gd name="T93" fmla="*/ 0 h 466"/>
                  <a:gd name="T94" fmla="*/ 0 w 175"/>
                  <a:gd name="T95" fmla="*/ 0 h 466"/>
                  <a:gd name="T96" fmla="*/ 0 w 175"/>
                  <a:gd name="T97" fmla="*/ 0 h 466"/>
                  <a:gd name="T98" fmla="*/ 0 w 175"/>
                  <a:gd name="T99" fmla="*/ 0 h 466"/>
                  <a:gd name="T100" fmla="*/ 0 w 175"/>
                  <a:gd name="T101" fmla="*/ 0 h 466"/>
                  <a:gd name="T102" fmla="*/ 0 w 175"/>
                  <a:gd name="T103" fmla="*/ 0 h 4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466"/>
                  <a:gd name="T158" fmla="*/ 175 w 175"/>
                  <a:gd name="T159" fmla="*/ 466 h 4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466">
                    <a:moveTo>
                      <a:pt x="30" y="121"/>
                    </a:moveTo>
                    <a:lnTo>
                      <a:pt x="33" y="106"/>
                    </a:lnTo>
                    <a:lnTo>
                      <a:pt x="37" y="101"/>
                    </a:lnTo>
                    <a:lnTo>
                      <a:pt x="44" y="97"/>
                    </a:lnTo>
                    <a:lnTo>
                      <a:pt x="44" y="95"/>
                    </a:lnTo>
                    <a:lnTo>
                      <a:pt x="46" y="94"/>
                    </a:lnTo>
                    <a:lnTo>
                      <a:pt x="48" y="92"/>
                    </a:lnTo>
                    <a:lnTo>
                      <a:pt x="53" y="91"/>
                    </a:lnTo>
                    <a:lnTo>
                      <a:pt x="62" y="85"/>
                    </a:lnTo>
                    <a:lnTo>
                      <a:pt x="68" y="82"/>
                    </a:lnTo>
                    <a:lnTo>
                      <a:pt x="75" y="79"/>
                    </a:lnTo>
                    <a:lnTo>
                      <a:pt x="90" y="70"/>
                    </a:lnTo>
                    <a:lnTo>
                      <a:pt x="108" y="62"/>
                    </a:lnTo>
                    <a:lnTo>
                      <a:pt x="130" y="50"/>
                    </a:lnTo>
                    <a:lnTo>
                      <a:pt x="141" y="44"/>
                    </a:lnTo>
                    <a:lnTo>
                      <a:pt x="155" y="38"/>
                    </a:lnTo>
                    <a:lnTo>
                      <a:pt x="156" y="36"/>
                    </a:lnTo>
                    <a:lnTo>
                      <a:pt x="158" y="32"/>
                    </a:lnTo>
                    <a:lnTo>
                      <a:pt x="158" y="27"/>
                    </a:lnTo>
                    <a:lnTo>
                      <a:pt x="159" y="20"/>
                    </a:lnTo>
                    <a:lnTo>
                      <a:pt x="158" y="12"/>
                    </a:lnTo>
                    <a:lnTo>
                      <a:pt x="157" y="7"/>
                    </a:lnTo>
                    <a:lnTo>
                      <a:pt x="154" y="2"/>
                    </a:lnTo>
                    <a:lnTo>
                      <a:pt x="152" y="0"/>
                    </a:lnTo>
                    <a:lnTo>
                      <a:pt x="20" y="72"/>
                    </a:lnTo>
                    <a:lnTo>
                      <a:pt x="10" y="76"/>
                    </a:lnTo>
                    <a:lnTo>
                      <a:pt x="5" y="83"/>
                    </a:lnTo>
                    <a:lnTo>
                      <a:pt x="1" y="90"/>
                    </a:lnTo>
                    <a:lnTo>
                      <a:pt x="0" y="97"/>
                    </a:lnTo>
                    <a:lnTo>
                      <a:pt x="0" y="288"/>
                    </a:lnTo>
                    <a:lnTo>
                      <a:pt x="0" y="296"/>
                    </a:lnTo>
                    <a:lnTo>
                      <a:pt x="2" y="301"/>
                    </a:lnTo>
                    <a:lnTo>
                      <a:pt x="6" y="306"/>
                    </a:lnTo>
                    <a:lnTo>
                      <a:pt x="11" y="309"/>
                    </a:lnTo>
                    <a:lnTo>
                      <a:pt x="126" y="342"/>
                    </a:lnTo>
                    <a:lnTo>
                      <a:pt x="134" y="344"/>
                    </a:lnTo>
                    <a:lnTo>
                      <a:pt x="139" y="348"/>
                    </a:lnTo>
                    <a:lnTo>
                      <a:pt x="142" y="354"/>
                    </a:lnTo>
                    <a:lnTo>
                      <a:pt x="144" y="362"/>
                    </a:lnTo>
                    <a:lnTo>
                      <a:pt x="144" y="454"/>
                    </a:lnTo>
                    <a:lnTo>
                      <a:pt x="175" y="466"/>
                    </a:lnTo>
                    <a:lnTo>
                      <a:pt x="175" y="345"/>
                    </a:lnTo>
                    <a:lnTo>
                      <a:pt x="173" y="335"/>
                    </a:lnTo>
                    <a:lnTo>
                      <a:pt x="170" y="327"/>
                    </a:lnTo>
                    <a:lnTo>
                      <a:pt x="164" y="320"/>
                    </a:lnTo>
                    <a:lnTo>
                      <a:pt x="156" y="317"/>
                    </a:lnTo>
                    <a:lnTo>
                      <a:pt x="42" y="287"/>
                    </a:lnTo>
                    <a:lnTo>
                      <a:pt x="36" y="283"/>
                    </a:lnTo>
                    <a:lnTo>
                      <a:pt x="32" y="279"/>
                    </a:lnTo>
                    <a:lnTo>
                      <a:pt x="30" y="273"/>
                    </a:lnTo>
                    <a:lnTo>
                      <a:pt x="30" y="265"/>
                    </a:lnTo>
                    <a:lnTo>
                      <a:pt x="30" y="121"/>
                    </a:lnTo>
                    <a:close/>
                  </a:path>
                </a:pathLst>
              </a:custGeom>
              <a:solidFill>
                <a:srgbClr val="383838"/>
              </a:solidFill>
              <a:ln w="9525">
                <a:noFill/>
                <a:round/>
                <a:headEnd/>
                <a:tailEnd/>
              </a:ln>
            </p:spPr>
            <p:txBody>
              <a:bodyPr/>
              <a:lstStyle/>
              <a:p>
                <a:endParaRPr lang="ja-JP" altLang="en-US" dirty="0"/>
              </a:p>
            </p:txBody>
          </p:sp>
          <p:sp>
            <p:nvSpPr>
              <p:cNvPr id="116" name="Freeform 128"/>
              <p:cNvSpPr>
                <a:spLocks/>
              </p:cNvSpPr>
              <p:nvPr/>
            </p:nvSpPr>
            <p:spPr bwMode="auto">
              <a:xfrm>
                <a:off x="4389" y="1149"/>
                <a:ext cx="11" cy="21"/>
              </a:xfrm>
              <a:custGeom>
                <a:avLst/>
                <a:gdLst>
                  <a:gd name="T0" fmla="*/ 0 w 80"/>
                  <a:gd name="T1" fmla="*/ 0 h 143"/>
                  <a:gd name="T2" fmla="*/ 0 w 80"/>
                  <a:gd name="T3" fmla="*/ 0 h 143"/>
                  <a:gd name="T4" fmla="*/ 0 w 80"/>
                  <a:gd name="T5" fmla="*/ 0 h 143"/>
                  <a:gd name="T6" fmla="*/ 0 w 80"/>
                  <a:gd name="T7" fmla="*/ 0 h 143"/>
                  <a:gd name="T8" fmla="*/ 0 w 80"/>
                  <a:gd name="T9" fmla="*/ 0 h 143"/>
                  <a:gd name="T10" fmla="*/ 0 w 80"/>
                  <a:gd name="T11" fmla="*/ 0 h 143"/>
                  <a:gd name="T12" fmla="*/ 0 w 80"/>
                  <a:gd name="T13" fmla="*/ 0 h 143"/>
                  <a:gd name="T14" fmla="*/ 0 w 80"/>
                  <a:gd name="T15" fmla="*/ 0 h 143"/>
                  <a:gd name="T16" fmla="*/ 0 w 80"/>
                  <a:gd name="T17" fmla="*/ 0 h 143"/>
                  <a:gd name="T18" fmla="*/ 0 w 80"/>
                  <a:gd name="T19" fmla="*/ 0 h 143"/>
                  <a:gd name="T20" fmla="*/ 0 w 80"/>
                  <a:gd name="T21" fmla="*/ 0 h 143"/>
                  <a:gd name="T22" fmla="*/ 0 w 80"/>
                  <a:gd name="T23" fmla="*/ 0 h 143"/>
                  <a:gd name="T24" fmla="*/ 0 w 80"/>
                  <a:gd name="T25" fmla="*/ 0 h 143"/>
                  <a:gd name="T26" fmla="*/ 0 w 80"/>
                  <a:gd name="T27" fmla="*/ 0 h 143"/>
                  <a:gd name="T28" fmla="*/ 0 w 80"/>
                  <a:gd name="T29" fmla="*/ 0 h 143"/>
                  <a:gd name="T30" fmla="*/ 0 w 80"/>
                  <a:gd name="T31" fmla="*/ 0 h 143"/>
                  <a:gd name="T32" fmla="*/ 0 w 80"/>
                  <a:gd name="T33" fmla="*/ 0 h 143"/>
                  <a:gd name="T34" fmla="*/ 0 w 80"/>
                  <a:gd name="T35" fmla="*/ 0 h 143"/>
                  <a:gd name="T36" fmla="*/ 0 w 80"/>
                  <a:gd name="T37" fmla="*/ 0 h 143"/>
                  <a:gd name="T38" fmla="*/ 0 w 80"/>
                  <a:gd name="T39" fmla="*/ 0 h 143"/>
                  <a:gd name="T40" fmla="*/ 0 w 80"/>
                  <a:gd name="T41" fmla="*/ 0 h 143"/>
                  <a:gd name="T42" fmla="*/ 0 w 80"/>
                  <a:gd name="T43" fmla="*/ 0 h 143"/>
                  <a:gd name="T44" fmla="*/ 0 w 80"/>
                  <a:gd name="T45" fmla="*/ 0 h 143"/>
                  <a:gd name="T46" fmla="*/ 0 w 80"/>
                  <a:gd name="T47" fmla="*/ 0 h 143"/>
                  <a:gd name="T48" fmla="*/ 0 w 80"/>
                  <a:gd name="T49" fmla="*/ 0 h 143"/>
                  <a:gd name="T50" fmla="*/ 0 w 80"/>
                  <a:gd name="T51" fmla="*/ 0 h 143"/>
                  <a:gd name="T52" fmla="*/ 0 w 80"/>
                  <a:gd name="T53" fmla="*/ 0 h 143"/>
                  <a:gd name="T54" fmla="*/ 0 w 80"/>
                  <a:gd name="T55" fmla="*/ 0 h 143"/>
                  <a:gd name="T56" fmla="*/ 0 w 80"/>
                  <a:gd name="T57" fmla="*/ 0 h 143"/>
                  <a:gd name="T58" fmla="*/ 0 w 80"/>
                  <a:gd name="T59" fmla="*/ 0 h 143"/>
                  <a:gd name="T60" fmla="*/ 0 w 80"/>
                  <a:gd name="T61" fmla="*/ 0 h 143"/>
                  <a:gd name="T62" fmla="*/ 0 w 80"/>
                  <a:gd name="T63" fmla="*/ 0 h 143"/>
                  <a:gd name="T64" fmla="*/ 0 w 80"/>
                  <a:gd name="T65" fmla="*/ 0 h 143"/>
                  <a:gd name="T66" fmla="*/ 0 w 80"/>
                  <a:gd name="T67" fmla="*/ 0 h 143"/>
                  <a:gd name="T68" fmla="*/ 0 w 80"/>
                  <a:gd name="T69" fmla="*/ 0 h 143"/>
                  <a:gd name="T70" fmla="*/ 0 w 80"/>
                  <a:gd name="T71" fmla="*/ 0 h 143"/>
                  <a:gd name="T72" fmla="*/ 0 w 80"/>
                  <a:gd name="T73" fmla="*/ 0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143"/>
                  <a:gd name="T113" fmla="*/ 80 w 80"/>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143">
                    <a:moveTo>
                      <a:pt x="80" y="72"/>
                    </a:moveTo>
                    <a:lnTo>
                      <a:pt x="79" y="55"/>
                    </a:lnTo>
                    <a:lnTo>
                      <a:pt x="79" y="40"/>
                    </a:lnTo>
                    <a:lnTo>
                      <a:pt x="77" y="28"/>
                    </a:lnTo>
                    <a:lnTo>
                      <a:pt x="77" y="18"/>
                    </a:lnTo>
                    <a:lnTo>
                      <a:pt x="75" y="10"/>
                    </a:lnTo>
                    <a:lnTo>
                      <a:pt x="74" y="4"/>
                    </a:lnTo>
                    <a:lnTo>
                      <a:pt x="72" y="1"/>
                    </a:lnTo>
                    <a:lnTo>
                      <a:pt x="70" y="0"/>
                    </a:lnTo>
                    <a:lnTo>
                      <a:pt x="12" y="0"/>
                    </a:lnTo>
                    <a:lnTo>
                      <a:pt x="8" y="1"/>
                    </a:lnTo>
                    <a:lnTo>
                      <a:pt x="6" y="4"/>
                    </a:lnTo>
                    <a:lnTo>
                      <a:pt x="3" y="10"/>
                    </a:lnTo>
                    <a:lnTo>
                      <a:pt x="2" y="18"/>
                    </a:lnTo>
                    <a:lnTo>
                      <a:pt x="0" y="28"/>
                    </a:lnTo>
                    <a:lnTo>
                      <a:pt x="0" y="40"/>
                    </a:lnTo>
                    <a:lnTo>
                      <a:pt x="0" y="55"/>
                    </a:lnTo>
                    <a:lnTo>
                      <a:pt x="1" y="72"/>
                    </a:lnTo>
                    <a:lnTo>
                      <a:pt x="1" y="88"/>
                    </a:lnTo>
                    <a:lnTo>
                      <a:pt x="1" y="103"/>
                    </a:lnTo>
                    <a:lnTo>
                      <a:pt x="1" y="115"/>
                    </a:lnTo>
                    <a:lnTo>
                      <a:pt x="3" y="125"/>
                    </a:lnTo>
                    <a:lnTo>
                      <a:pt x="5" y="133"/>
                    </a:lnTo>
                    <a:lnTo>
                      <a:pt x="7" y="139"/>
                    </a:lnTo>
                    <a:lnTo>
                      <a:pt x="9" y="142"/>
                    </a:lnTo>
                    <a:lnTo>
                      <a:pt x="12" y="143"/>
                    </a:lnTo>
                    <a:lnTo>
                      <a:pt x="70" y="143"/>
                    </a:lnTo>
                    <a:lnTo>
                      <a:pt x="70" y="142"/>
                    </a:lnTo>
                    <a:lnTo>
                      <a:pt x="71" y="142"/>
                    </a:lnTo>
                    <a:lnTo>
                      <a:pt x="73" y="139"/>
                    </a:lnTo>
                    <a:lnTo>
                      <a:pt x="73" y="135"/>
                    </a:lnTo>
                    <a:lnTo>
                      <a:pt x="74" y="133"/>
                    </a:lnTo>
                    <a:lnTo>
                      <a:pt x="76" y="125"/>
                    </a:lnTo>
                    <a:lnTo>
                      <a:pt x="76" y="115"/>
                    </a:lnTo>
                    <a:lnTo>
                      <a:pt x="78" y="103"/>
                    </a:lnTo>
                    <a:lnTo>
                      <a:pt x="78" y="88"/>
                    </a:lnTo>
                    <a:lnTo>
                      <a:pt x="80" y="72"/>
                    </a:lnTo>
                    <a:close/>
                  </a:path>
                </a:pathLst>
              </a:custGeom>
              <a:solidFill>
                <a:srgbClr val="383838"/>
              </a:solidFill>
              <a:ln w="9525">
                <a:noFill/>
                <a:round/>
                <a:headEnd/>
                <a:tailEnd/>
              </a:ln>
            </p:spPr>
            <p:txBody>
              <a:bodyPr/>
              <a:lstStyle/>
              <a:p>
                <a:endParaRPr lang="ja-JP" altLang="en-US" dirty="0"/>
              </a:p>
            </p:txBody>
          </p:sp>
        </p:grpSp>
        <p:sp>
          <p:nvSpPr>
            <p:cNvPr id="29" name="AutoShape 129"/>
            <p:cNvSpPr>
              <a:spLocks noChangeArrowheads="1"/>
            </p:cNvSpPr>
            <p:nvPr/>
          </p:nvSpPr>
          <p:spPr bwMode="auto">
            <a:xfrm>
              <a:off x="1104" y="3120"/>
              <a:ext cx="1295" cy="623"/>
            </a:xfrm>
            <a:prstGeom prst="cloudCallout">
              <a:avLst>
                <a:gd name="adj1" fmla="val 40431"/>
                <a:gd name="adj2" fmla="val 101602"/>
              </a:avLst>
            </a:prstGeom>
            <a:solidFill>
              <a:srgbClr val="EAEAEA"/>
            </a:solidFill>
            <a:ln w="28575">
              <a:solidFill>
                <a:schemeClr val="tx1"/>
              </a:solidFill>
              <a:round/>
              <a:headEnd/>
              <a:tailEnd/>
            </a:ln>
            <a:effectLst>
              <a:outerShdw dist="35921" dir="2700000" algn="ctr" rotWithShape="0">
                <a:srgbClr val="808080"/>
              </a:outerShdw>
            </a:effectLst>
          </p:spPr>
          <p:txBody>
            <a:bodyPr anchor="ctr"/>
            <a:lstStyle/>
            <a:p>
              <a:pPr algn="ctr">
                <a:defRPr/>
              </a:pPr>
              <a:endParaRPr kumimoji="1" lang="ja-JP" altLang="ja-JP" sz="2000" dirty="0">
                <a:latin typeface="Times New Roman" pitchFamily="18" charset="0"/>
                <a:ea typeface="ＭＳ Ｐゴシック" pitchFamily="50" charset="-128"/>
              </a:endParaRPr>
            </a:p>
          </p:txBody>
        </p:sp>
      </p:grpSp>
      <p:sp>
        <p:nvSpPr>
          <p:cNvPr id="117" name="Rectangle 131"/>
          <p:cNvSpPr txBox="1">
            <a:spLocks noChangeArrowheads="1"/>
          </p:cNvSpPr>
          <p:nvPr/>
        </p:nvSpPr>
        <p:spPr>
          <a:xfrm>
            <a:off x="323850" y="152400"/>
            <a:ext cx="8496622"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smtClean="0">
                <a:ln>
                  <a:noFill/>
                </a:ln>
                <a:solidFill>
                  <a:schemeClr val="tx1"/>
                </a:solidFill>
                <a:effectLst/>
                <a:uLnTx/>
                <a:uFillTx/>
                <a:latin typeface="+mj-lt"/>
                <a:ea typeface="+mj-ea"/>
                <a:cs typeface="+mj-cs"/>
              </a:rPr>
              <a:t>化学物質のリスクコミュニケーション</a:t>
            </a:r>
          </a:p>
        </p:txBody>
      </p:sp>
      <p:sp>
        <p:nvSpPr>
          <p:cNvPr id="118" name="スライド番号プレースホルダ 1"/>
          <p:cNvSpPr>
            <a:spLocks noGrp="1"/>
          </p:cNvSpPr>
          <p:nvPr>
            <p:ph type="sldNum" sz="quarter" idx="12"/>
          </p:nvPr>
        </p:nvSpPr>
        <p:spPr>
          <a:xfrm>
            <a:off x="7010400" y="6492875"/>
            <a:ext cx="2133600" cy="365125"/>
          </a:xfrm>
        </p:spPr>
        <p:txBody>
          <a:bodyPr/>
          <a:lstStyle/>
          <a:p>
            <a:fld id="{7D12F791-6ABC-465C-921D-2DD3AB98523E}" type="slidenum">
              <a:rPr kumimoji="1" lang="ja-JP" altLang="en-US" smtClean="0"/>
              <a:pPr/>
              <a:t>16</a:t>
            </a:fld>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kumimoji="1" lang="ja-JP" altLang="en-US" smtClean="0"/>
              <a:pPr/>
              <a:t>17</a:t>
            </a:fld>
            <a:endParaRPr kumimoji="1" lang="ja-JP" altLang="en-US" dirty="0"/>
          </a:p>
        </p:txBody>
      </p:sp>
      <p:sp>
        <p:nvSpPr>
          <p:cNvPr id="3" name="Text Box 19"/>
          <p:cNvSpPr txBox="1">
            <a:spLocks noChangeArrowheads="1"/>
          </p:cNvSpPr>
          <p:nvPr/>
        </p:nvSpPr>
        <p:spPr bwMode="auto">
          <a:xfrm>
            <a:off x="34925" y="981075"/>
            <a:ext cx="8991600" cy="3384550"/>
          </a:xfrm>
          <a:prstGeom prst="rect">
            <a:avLst/>
          </a:prstGeom>
          <a:noFill/>
          <a:ln w="28575">
            <a:noFill/>
            <a:miter lim="800000"/>
            <a:headEnd/>
            <a:tailEnd/>
          </a:ln>
        </p:spPr>
        <p:txBody>
          <a:bodyPr anchor="ctr"/>
          <a:lstStyle/>
          <a:p>
            <a:r>
              <a:rPr lang="en-US" altLang="ja-JP" sz="2000" b="1" dirty="0"/>
              <a:t>◎</a:t>
            </a:r>
            <a:r>
              <a:rPr lang="ja-JP" altLang="en-US" sz="2000" b="1" dirty="0"/>
              <a:t>市民（住民）にとって：</a:t>
            </a:r>
            <a:endParaRPr lang="en-US" altLang="ja-JP" sz="2000" b="1" dirty="0"/>
          </a:p>
          <a:p>
            <a:r>
              <a:rPr lang="ja-JP" altLang="en-US" sz="2000" b="1" dirty="0"/>
              <a:t>・身の回りの化学物質のリスクを知ることができる。</a:t>
            </a:r>
            <a:endParaRPr lang="en-US" altLang="ja-JP" sz="2000" b="1" dirty="0"/>
          </a:p>
          <a:p>
            <a:r>
              <a:rPr lang="ja-JP" altLang="en-US" sz="2000" b="1" dirty="0"/>
              <a:t>・新たな知見によって、自らの生活を改善する可能性が広がる。</a:t>
            </a:r>
            <a:endParaRPr lang="en-US" altLang="ja-JP" sz="2000" b="1" dirty="0"/>
          </a:p>
          <a:p>
            <a:r>
              <a:rPr lang="ja-JP" altLang="en-US" sz="2000" b="1" dirty="0"/>
              <a:t>・行政や事業者に、地域環境改善や環境配慮型製品の提案ができる。</a:t>
            </a:r>
          </a:p>
          <a:p>
            <a:endParaRPr lang="en-US" altLang="ja-JP" sz="1000" b="1" dirty="0"/>
          </a:p>
          <a:p>
            <a:r>
              <a:rPr lang="ja-JP" altLang="en-US" sz="2000" b="1" dirty="0"/>
              <a:t>◎事業者にとって：</a:t>
            </a:r>
          </a:p>
          <a:p>
            <a:r>
              <a:rPr lang="ja-JP" altLang="en-US" sz="2000" b="1" dirty="0"/>
              <a:t>・住民の不安や要望などの情報と、自らの環境への取組状況を共有することで、</a:t>
            </a:r>
            <a:endParaRPr lang="en-US" altLang="ja-JP" sz="2000" b="1" dirty="0"/>
          </a:p>
          <a:p>
            <a:r>
              <a:rPr lang="ja-JP" altLang="en-US" sz="2000" b="1" dirty="0"/>
              <a:t>　相互理解が深まり、信頼感を得ることができる。</a:t>
            </a:r>
          </a:p>
          <a:p>
            <a:r>
              <a:rPr lang="ja-JP" altLang="en-US" sz="2000" b="1" dirty="0"/>
              <a:t>・住民の要望を知ることにより、環境対策の優先度を決めることができる。</a:t>
            </a:r>
          </a:p>
          <a:p>
            <a:endParaRPr lang="ja-JP" altLang="en-US" sz="1000" b="1" dirty="0"/>
          </a:p>
          <a:p>
            <a:r>
              <a:rPr lang="ja-JP" altLang="en-US" sz="2000" b="1" dirty="0"/>
              <a:t>◎行政にとって：</a:t>
            </a:r>
            <a:endParaRPr lang="en-US" altLang="ja-JP" sz="2000" b="1" dirty="0"/>
          </a:p>
          <a:p>
            <a:r>
              <a:rPr lang="ja-JP" altLang="en-US" sz="2000" b="1" dirty="0"/>
              <a:t>・住民の要望や事業者の状況を知ることにより、地域環境改善施策に活用できる。</a:t>
            </a:r>
          </a:p>
        </p:txBody>
      </p:sp>
      <p:sp>
        <p:nvSpPr>
          <p:cNvPr id="6" name="Rectangle 2"/>
          <p:cNvSpPr txBox="1">
            <a:spLocks noChangeArrowheads="1"/>
          </p:cNvSpPr>
          <p:nvPr/>
        </p:nvSpPr>
        <p:spPr>
          <a:xfrm>
            <a:off x="228600" y="152400"/>
            <a:ext cx="86868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smtClean="0">
                <a:ln>
                  <a:noFill/>
                </a:ln>
                <a:solidFill>
                  <a:schemeClr val="tx1"/>
                </a:solidFill>
                <a:effectLst/>
                <a:uLnTx/>
                <a:uFillTx/>
                <a:latin typeface="+mj-lt"/>
                <a:ea typeface="+mj-ea"/>
                <a:cs typeface="+mj-cs"/>
              </a:rPr>
              <a:t>リスクコミュニケーションの目的・利点</a:t>
            </a:r>
          </a:p>
        </p:txBody>
      </p:sp>
      <p:pic>
        <p:nvPicPr>
          <p:cNvPr id="8" name="Picture 6" descr="FAM_009"/>
          <p:cNvPicPr>
            <a:picLocks noChangeAspect="1" noChangeArrowheads="1"/>
          </p:cNvPicPr>
          <p:nvPr/>
        </p:nvPicPr>
        <p:blipFill>
          <a:blip r:embed="rId3" cstate="print"/>
          <a:srcRect/>
          <a:stretch>
            <a:fillRect/>
          </a:stretch>
        </p:blipFill>
        <p:spPr bwMode="auto">
          <a:xfrm>
            <a:off x="3492500" y="5359400"/>
            <a:ext cx="1544638" cy="1382713"/>
          </a:xfrm>
          <a:prstGeom prst="rect">
            <a:avLst/>
          </a:prstGeom>
          <a:noFill/>
          <a:ln w="9525">
            <a:noFill/>
            <a:miter lim="800000"/>
            <a:headEnd/>
            <a:tailEnd/>
          </a:ln>
        </p:spPr>
      </p:pic>
      <p:pic>
        <p:nvPicPr>
          <p:cNvPr id="9" name="Picture 7" descr="BUS_017"/>
          <p:cNvPicPr>
            <a:picLocks noChangeAspect="1" noChangeArrowheads="1"/>
          </p:cNvPicPr>
          <p:nvPr/>
        </p:nvPicPr>
        <p:blipFill>
          <a:blip r:embed="rId4" cstate="print"/>
          <a:srcRect/>
          <a:stretch>
            <a:fillRect/>
          </a:stretch>
        </p:blipFill>
        <p:spPr bwMode="auto">
          <a:xfrm>
            <a:off x="5414963" y="5805488"/>
            <a:ext cx="1214437" cy="1052512"/>
          </a:xfrm>
          <a:prstGeom prst="rect">
            <a:avLst/>
          </a:prstGeom>
          <a:noFill/>
          <a:ln w="9525">
            <a:noFill/>
            <a:miter lim="800000"/>
            <a:headEnd/>
            <a:tailEnd/>
          </a:ln>
        </p:spPr>
      </p:pic>
      <p:pic>
        <p:nvPicPr>
          <p:cNvPr id="10" name="Picture 8" descr="BUS_016"/>
          <p:cNvPicPr>
            <a:picLocks noChangeAspect="1" noChangeArrowheads="1"/>
          </p:cNvPicPr>
          <p:nvPr/>
        </p:nvPicPr>
        <p:blipFill>
          <a:blip r:embed="rId5" cstate="print"/>
          <a:srcRect/>
          <a:stretch>
            <a:fillRect/>
          </a:stretch>
        </p:blipFill>
        <p:spPr bwMode="auto">
          <a:xfrm>
            <a:off x="4356100" y="4476750"/>
            <a:ext cx="2087563" cy="823913"/>
          </a:xfrm>
          <a:prstGeom prst="rect">
            <a:avLst/>
          </a:prstGeom>
          <a:noFill/>
          <a:ln w="9525">
            <a:noFill/>
            <a:miter lim="800000"/>
            <a:headEnd/>
            <a:tailEnd/>
          </a:ln>
        </p:spPr>
      </p:pic>
      <p:grpSp>
        <p:nvGrpSpPr>
          <p:cNvPr id="11" name="Group 9"/>
          <p:cNvGrpSpPr>
            <a:grpSpLocks/>
          </p:cNvGrpSpPr>
          <p:nvPr/>
        </p:nvGrpSpPr>
        <p:grpSpPr bwMode="auto">
          <a:xfrm>
            <a:off x="6553200" y="4419600"/>
            <a:ext cx="2563813" cy="2362200"/>
            <a:chOff x="3696" y="2448"/>
            <a:chExt cx="1807" cy="1872"/>
          </a:xfrm>
        </p:grpSpPr>
        <p:pic>
          <p:nvPicPr>
            <p:cNvPr id="12" name="Picture 10" descr="river"/>
            <p:cNvPicPr>
              <a:picLocks noChangeAspect="1" noChangeArrowheads="1"/>
            </p:cNvPicPr>
            <p:nvPr/>
          </p:nvPicPr>
          <p:blipFill>
            <a:blip r:embed="rId6" cstate="print"/>
            <a:srcRect/>
            <a:stretch>
              <a:fillRect/>
            </a:stretch>
          </p:blipFill>
          <p:spPr bwMode="auto">
            <a:xfrm>
              <a:off x="4176" y="3480"/>
              <a:ext cx="1327" cy="840"/>
            </a:xfrm>
            <a:prstGeom prst="rect">
              <a:avLst/>
            </a:prstGeom>
            <a:noFill/>
            <a:ln w="9525">
              <a:noFill/>
              <a:miter lim="800000"/>
              <a:headEnd/>
              <a:tailEnd/>
            </a:ln>
          </p:spPr>
        </p:pic>
        <p:graphicFrame>
          <p:nvGraphicFramePr>
            <p:cNvPr id="13" name="Object 2"/>
            <p:cNvGraphicFramePr>
              <a:graphicFrameLocks noChangeAspect="1"/>
            </p:cNvGraphicFramePr>
            <p:nvPr/>
          </p:nvGraphicFramePr>
          <p:xfrm>
            <a:off x="4498" y="3456"/>
            <a:ext cx="541" cy="528"/>
          </p:xfrm>
          <a:graphic>
            <a:graphicData uri="http://schemas.openxmlformats.org/presentationml/2006/ole">
              <mc:AlternateContent xmlns:mc="http://schemas.openxmlformats.org/markup-compatibility/2006">
                <mc:Choice xmlns:v="urn:schemas-microsoft-com:vml" Requires="v">
                  <p:oleObj spid="_x0000_s2084" name="ビットマップ イメージ" r:id="rId7" imgW="885949" imgH="724001" progId="PBrush">
                    <p:embed/>
                  </p:oleObj>
                </mc:Choice>
                <mc:Fallback>
                  <p:oleObj name="ビットマップ イメージ" r:id="rId7" imgW="885949" imgH="724001" progId="PBrush">
                    <p:embed/>
                    <p:pic>
                      <p:nvPicPr>
                        <p:cNvPr id="0"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8" y="3456"/>
                          <a:ext cx="541"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2"/>
            <p:cNvGrpSpPr>
              <a:grpSpLocks/>
            </p:cNvGrpSpPr>
            <p:nvPr/>
          </p:nvGrpSpPr>
          <p:grpSpPr bwMode="auto">
            <a:xfrm>
              <a:off x="3696" y="2769"/>
              <a:ext cx="917" cy="824"/>
              <a:chOff x="2304" y="1248"/>
              <a:chExt cx="1419" cy="1179"/>
            </a:xfrm>
          </p:grpSpPr>
          <p:sp>
            <p:nvSpPr>
              <p:cNvPr id="16" name="Rectangle 13"/>
              <p:cNvSpPr>
                <a:spLocks noChangeArrowheads="1"/>
              </p:cNvSpPr>
              <p:nvPr/>
            </p:nvSpPr>
            <p:spPr bwMode="auto">
              <a:xfrm>
                <a:off x="3456" y="2208"/>
                <a:ext cx="267" cy="170"/>
              </a:xfrm>
              <a:prstGeom prst="rect">
                <a:avLst/>
              </a:prstGeom>
              <a:solidFill>
                <a:srgbClr val="969696"/>
              </a:solidFill>
              <a:ln w="38100">
                <a:solidFill>
                  <a:schemeClr val="tx1"/>
                </a:solidFill>
                <a:miter lim="800000"/>
                <a:headEnd/>
                <a:tailEnd/>
              </a:ln>
            </p:spPr>
            <p:txBody>
              <a:bodyPr anchor="ctr">
                <a:spAutoFit/>
              </a:bodyPr>
              <a:lstStyle/>
              <a:p>
                <a:endParaRPr lang="ja-JP" altLang="en-US" dirty="0"/>
              </a:p>
            </p:txBody>
          </p:sp>
          <p:pic>
            <p:nvPicPr>
              <p:cNvPr id="17" name="Picture 14" descr="BUS_141"/>
              <p:cNvPicPr>
                <a:picLocks noChangeAspect="1" noChangeArrowheads="1"/>
              </p:cNvPicPr>
              <p:nvPr/>
            </p:nvPicPr>
            <p:blipFill>
              <a:blip r:embed="rId9" cstate="print"/>
              <a:srcRect/>
              <a:stretch>
                <a:fillRect/>
              </a:stretch>
            </p:blipFill>
            <p:spPr bwMode="auto">
              <a:xfrm>
                <a:off x="2304" y="1248"/>
                <a:ext cx="1212" cy="1179"/>
              </a:xfrm>
              <a:prstGeom prst="rect">
                <a:avLst/>
              </a:prstGeom>
              <a:noFill/>
              <a:ln w="9525">
                <a:noFill/>
                <a:miter lim="800000"/>
                <a:headEnd/>
                <a:tailEnd/>
              </a:ln>
            </p:spPr>
          </p:pic>
          <p:sp>
            <p:nvSpPr>
              <p:cNvPr id="18" name="Line 15"/>
              <p:cNvSpPr>
                <a:spLocks noChangeShapeType="1"/>
              </p:cNvSpPr>
              <p:nvPr/>
            </p:nvSpPr>
            <p:spPr bwMode="auto">
              <a:xfrm>
                <a:off x="2304" y="2112"/>
                <a:ext cx="0" cy="288"/>
              </a:xfrm>
              <a:prstGeom prst="line">
                <a:avLst/>
              </a:prstGeom>
              <a:noFill/>
              <a:ln w="28575">
                <a:solidFill>
                  <a:schemeClr val="tx1"/>
                </a:solidFill>
                <a:round/>
                <a:headEnd/>
                <a:tailEnd/>
              </a:ln>
            </p:spPr>
            <p:txBody>
              <a:bodyPr wrap="none" anchor="ctr"/>
              <a:lstStyle/>
              <a:p>
                <a:endParaRPr lang="ja-JP" altLang="en-US" dirty="0"/>
              </a:p>
            </p:txBody>
          </p:sp>
          <p:sp>
            <p:nvSpPr>
              <p:cNvPr id="19" name="Line 16"/>
              <p:cNvSpPr>
                <a:spLocks noChangeShapeType="1"/>
              </p:cNvSpPr>
              <p:nvPr/>
            </p:nvSpPr>
            <p:spPr bwMode="auto">
              <a:xfrm>
                <a:off x="2304" y="2400"/>
                <a:ext cx="1152" cy="0"/>
              </a:xfrm>
              <a:prstGeom prst="line">
                <a:avLst/>
              </a:prstGeom>
              <a:noFill/>
              <a:ln w="28575">
                <a:solidFill>
                  <a:schemeClr val="tx1"/>
                </a:solidFill>
                <a:round/>
                <a:headEnd/>
                <a:tailEnd/>
              </a:ln>
            </p:spPr>
            <p:txBody>
              <a:bodyPr wrap="none" anchor="ctr"/>
              <a:lstStyle/>
              <a:p>
                <a:endParaRPr lang="ja-JP" altLang="en-US" dirty="0"/>
              </a:p>
            </p:txBody>
          </p:sp>
        </p:grpSp>
        <p:sp>
          <p:nvSpPr>
            <p:cNvPr id="15" name="AutoShape 17"/>
            <p:cNvSpPr>
              <a:spLocks noChangeArrowheads="1"/>
            </p:cNvSpPr>
            <p:nvPr/>
          </p:nvSpPr>
          <p:spPr bwMode="auto">
            <a:xfrm>
              <a:off x="3874" y="2448"/>
              <a:ext cx="1070" cy="412"/>
            </a:xfrm>
            <a:prstGeom prst="cloudCallout">
              <a:avLst>
                <a:gd name="adj1" fmla="val -53819"/>
                <a:gd name="adj2" fmla="val 78009"/>
              </a:avLst>
            </a:prstGeom>
            <a:gradFill rotWithShape="0">
              <a:gsLst>
                <a:gs pos="0">
                  <a:srgbClr val="FFFFFF"/>
                </a:gs>
                <a:gs pos="100000">
                  <a:srgbClr val="A2A2A2"/>
                </a:gs>
              </a:gsLst>
              <a:lin ang="5400000" scaled="1"/>
            </a:gradFill>
            <a:ln w="17780">
              <a:solidFill>
                <a:srgbClr val="000000"/>
              </a:solidFill>
              <a:round/>
              <a:headEnd/>
              <a:tailEnd/>
            </a:ln>
          </p:spPr>
          <p:txBody>
            <a:bodyPr anchor="ctr" anchorCtr="1"/>
            <a:lstStyle/>
            <a:p>
              <a:pPr algn="just"/>
              <a:endParaRPr lang="ja-JP" altLang="ja-JP" dirty="0">
                <a:latin typeface="ＭＳ Ｐゴシック" charset="-128"/>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kumimoji="1" lang="ja-JP" altLang="en-US" smtClean="0"/>
              <a:pPr/>
              <a:t>18</a:t>
            </a:fld>
            <a:endParaRPr kumimoji="1" lang="ja-JP" altLang="en-US" dirty="0"/>
          </a:p>
        </p:txBody>
      </p:sp>
      <p:sp>
        <p:nvSpPr>
          <p:cNvPr id="4" name="Rectangle 3"/>
          <p:cNvSpPr txBox="1">
            <a:spLocks noChangeArrowheads="1"/>
          </p:cNvSpPr>
          <p:nvPr/>
        </p:nvSpPr>
        <p:spPr>
          <a:xfrm>
            <a:off x="228600" y="152400"/>
            <a:ext cx="8686800" cy="6096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j-lt"/>
                <a:ea typeface="+mj-ea"/>
                <a:cs typeface="+mj-cs"/>
              </a:rPr>
              <a:t>リスクコミュニケーションのモデル図</a:t>
            </a:r>
          </a:p>
        </p:txBody>
      </p:sp>
      <p:sp>
        <p:nvSpPr>
          <p:cNvPr id="6" name="Oval 7"/>
          <p:cNvSpPr>
            <a:spLocks noChangeArrowheads="1"/>
          </p:cNvSpPr>
          <p:nvPr/>
        </p:nvSpPr>
        <p:spPr bwMode="auto">
          <a:xfrm>
            <a:off x="3059113" y="3196312"/>
            <a:ext cx="2736850" cy="519351"/>
          </a:xfrm>
          <a:prstGeom prst="ellipse">
            <a:avLst/>
          </a:prstGeom>
          <a:solidFill>
            <a:srgbClr val="CCFFCC"/>
          </a:solidFill>
          <a:ln w="19050">
            <a:solidFill>
              <a:srgbClr val="339966"/>
            </a:solidFill>
            <a:round/>
            <a:headEnd/>
            <a:tailEnd/>
          </a:ln>
        </p:spPr>
        <p:txBody>
          <a:bodyPr anchor="ctr">
            <a:spAutoFit/>
          </a:bodyPr>
          <a:lstStyle/>
          <a:p>
            <a:pPr algn="ctr">
              <a:spcBef>
                <a:spcPct val="50000"/>
              </a:spcBef>
            </a:pPr>
            <a:r>
              <a:rPr kumimoji="1" lang="ja-JP" altLang="en-US" b="1" dirty="0">
                <a:latin typeface="Times New Roman" pitchFamily="18" charset="0"/>
              </a:rPr>
              <a:t>相互理解</a:t>
            </a:r>
          </a:p>
        </p:txBody>
      </p:sp>
      <p:sp>
        <p:nvSpPr>
          <p:cNvPr id="7" name="Arc 8"/>
          <p:cNvSpPr>
            <a:spLocks/>
          </p:cNvSpPr>
          <p:nvPr/>
        </p:nvSpPr>
        <p:spPr bwMode="auto">
          <a:xfrm>
            <a:off x="4572000" y="1557338"/>
            <a:ext cx="3384550" cy="14398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prstDash val="sysDot"/>
            <a:round/>
            <a:headEnd/>
            <a:tailEnd type="triangle" w="lg" len="lg"/>
          </a:ln>
        </p:spPr>
        <p:txBody>
          <a:bodyPr anchor="ctr">
            <a:spAutoFit/>
          </a:bodyPr>
          <a:lstStyle/>
          <a:p>
            <a:endParaRPr lang="ja-JP" altLang="en-US" dirty="0"/>
          </a:p>
        </p:txBody>
      </p:sp>
      <p:sp>
        <p:nvSpPr>
          <p:cNvPr id="8" name="Arc 9"/>
          <p:cNvSpPr>
            <a:spLocks/>
          </p:cNvSpPr>
          <p:nvPr/>
        </p:nvSpPr>
        <p:spPr bwMode="auto">
          <a:xfrm flipH="1">
            <a:off x="1116013" y="1557338"/>
            <a:ext cx="3384550" cy="14398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type="triangle" w="lg" len="lg"/>
            <a:tailEnd/>
          </a:ln>
        </p:spPr>
        <p:txBody>
          <a:bodyPr anchor="ctr">
            <a:spAutoFit/>
          </a:bodyPr>
          <a:lstStyle/>
          <a:p>
            <a:endParaRPr lang="ja-JP" altLang="en-US" dirty="0"/>
          </a:p>
        </p:txBody>
      </p:sp>
      <p:sp>
        <p:nvSpPr>
          <p:cNvPr id="9" name="Arc 10"/>
          <p:cNvSpPr>
            <a:spLocks/>
          </p:cNvSpPr>
          <p:nvPr/>
        </p:nvSpPr>
        <p:spPr bwMode="auto">
          <a:xfrm flipV="1">
            <a:off x="4787900" y="4005263"/>
            <a:ext cx="3024188" cy="13684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type="triangle" w="lg" len="lg"/>
            <a:tailEnd type="none" w="lg" len="lg"/>
          </a:ln>
        </p:spPr>
        <p:txBody>
          <a:bodyPr anchor="ctr">
            <a:spAutoFit/>
          </a:bodyPr>
          <a:lstStyle/>
          <a:p>
            <a:endParaRPr lang="ja-JP" altLang="en-US" dirty="0"/>
          </a:p>
        </p:txBody>
      </p:sp>
      <p:sp>
        <p:nvSpPr>
          <p:cNvPr id="10" name="Arc 11"/>
          <p:cNvSpPr>
            <a:spLocks/>
          </p:cNvSpPr>
          <p:nvPr/>
        </p:nvSpPr>
        <p:spPr bwMode="auto">
          <a:xfrm flipH="1" flipV="1">
            <a:off x="1619250" y="4005263"/>
            <a:ext cx="3024188" cy="13684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prstDash val="sysDot"/>
            <a:round/>
            <a:headEnd type="none" w="lg" len="lg"/>
            <a:tailEnd type="triangle" w="lg" len="lg"/>
          </a:ln>
        </p:spPr>
        <p:txBody>
          <a:bodyPr anchor="ctr">
            <a:spAutoFit/>
          </a:bodyPr>
          <a:lstStyle/>
          <a:p>
            <a:endParaRPr lang="ja-JP" altLang="en-US" dirty="0"/>
          </a:p>
        </p:txBody>
      </p:sp>
      <p:sp>
        <p:nvSpPr>
          <p:cNvPr id="11" name="Arc 12"/>
          <p:cNvSpPr>
            <a:spLocks/>
          </p:cNvSpPr>
          <p:nvPr/>
        </p:nvSpPr>
        <p:spPr bwMode="auto">
          <a:xfrm>
            <a:off x="4572000" y="2060575"/>
            <a:ext cx="2879725" cy="9350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prstDash val="sysDot"/>
            <a:round/>
            <a:headEnd/>
            <a:tailEnd type="triangle" w="lg" len="lg"/>
          </a:ln>
        </p:spPr>
        <p:txBody>
          <a:bodyPr anchor="ctr">
            <a:spAutoFit/>
          </a:bodyPr>
          <a:lstStyle/>
          <a:p>
            <a:endParaRPr lang="ja-JP" altLang="en-US" dirty="0"/>
          </a:p>
        </p:txBody>
      </p:sp>
      <p:sp>
        <p:nvSpPr>
          <p:cNvPr id="12" name="Arc 13"/>
          <p:cNvSpPr>
            <a:spLocks/>
          </p:cNvSpPr>
          <p:nvPr/>
        </p:nvSpPr>
        <p:spPr bwMode="auto">
          <a:xfrm flipH="1">
            <a:off x="1619250" y="2060575"/>
            <a:ext cx="2879725" cy="9350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type="triangle" w="lg" len="lg"/>
            <a:tailEnd/>
          </a:ln>
        </p:spPr>
        <p:txBody>
          <a:bodyPr anchor="ctr">
            <a:spAutoFit/>
          </a:bodyPr>
          <a:lstStyle/>
          <a:p>
            <a:endParaRPr lang="ja-JP" altLang="en-US" dirty="0"/>
          </a:p>
        </p:txBody>
      </p:sp>
      <p:sp>
        <p:nvSpPr>
          <p:cNvPr id="13" name="Arc 14"/>
          <p:cNvSpPr>
            <a:spLocks/>
          </p:cNvSpPr>
          <p:nvPr/>
        </p:nvSpPr>
        <p:spPr bwMode="auto">
          <a:xfrm rot="20454641" flipH="1" flipV="1">
            <a:off x="2686050" y="2854325"/>
            <a:ext cx="4505325" cy="19907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p:spPr>
        <p:txBody>
          <a:bodyPr anchor="ctr">
            <a:spAutoFit/>
          </a:bodyPr>
          <a:lstStyle/>
          <a:p>
            <a:endParaRPr lang="ja-JP" altLang="en-US" dirty="0"/>
          </a:p>
        </p:txBody>
      </p:sp>
      <p:grpSp>
        <p:nvGrpSpPr>
          <p:cNvPr id="14" name="Group 21"/>
          <p:cNvGrpSpPr>
            <a:grpSpLocks/>
          </p:cNvGrpSpPr>
          <p:nvPr/>
        </p:nvGrpSpPr>
        <p:grpSpPr bwMode="auto">
          <a:xfrm>
            <a:off x="2484438" y="2420938"/>
            <a:ext cx="3797300" cy="1728787"/>
            <a:chOff x="1565" y="1525"/>
            <a:chExt cx="2392" cy="1089"/>
          </a:xfrm>
        </p:grpSpPr>
        <p:sp>
          <p:nvSpPr>
            <p:cNvPr id="15" name="Arc 15"/>
            <p:cNvSpPr>
              <a:spLocks/>
            </p:cNvSpPr>
            <p:nvPr/>
          </p:nvSpPr>
          <p:spPr bwMode="auto">
            <a:xfrm rot="21484841" flipH="1">
              <a:off x="1565" y="1616"/>
              <a:ext cx="1542" cy="682"/>
            </a:xfrm>
            <a:custGeom>
              <a:avLst/>
              <a:gdLst>
                <a:gd name="T0" fmla="*/ 0 w 21600"/>
                <a:gd name="T1" fmla="*/ 0 h 20349"/>
                <a:gd name="T2" fmla="*/ 0 w 21600"/>
                <a:gd name="T3" fmla="*/ 0 h 20349"/>
                <a:gd name="T4" fmla="*/ 0 w 21600"/>
                <a:gd name="T5" fmla="*/ 0 h 20349"/>
                <a:gd name="T6" fmla="*/ 0 60000 65536"/>
                <a:gd name="T7" fmla="*/ 0 60000 65536"/>
                <a:gd name="T8" fmla="*/ 0 60000 65536"/>
                <a:gd name="T9" fmla="*/ 0 w 21600"/>
                <a:gd name="T10" fmla="*/ 0 h 20349"/>
                <a:gd name="T11" fmla="*/ 21600 w 21600"/>
                <a:gd name="T12" fmla="*/ 20349 h 20349"/>
              </a:gdLst>
              <a:ahLst/>
              <a:cxnLst>
                <a:cxn ang="T6">
                  <a:pos x="T0" y="T1"/>
                </a:cxn>
                <a:cxn ang="T7">
                  <a:pos x="T2" y="T3"/>
                </a:cxn>
                <a:cxn ang="T8">
                  <a:pos x="T4" y="T5"/>
                </a:cxn>
              </a:cxnLst>
              <a:rect l="T9" t="T10" r="T11" b="T12"/>
              <a:pathLst>
                <a:path w="21600" h="20349" fill="none" extrusionOk="0">
                  <a:moveTo>
                    <a:pt x="7244" y="0"/>
                  </a:moveTo>
                  <a:cubicBezTo>
                    <a:pt x="15851" y="3064"/>
                    <a:pt x="21600" y="11212"/>
                    <a:pt x="21600" y="20349"/>
                  </a:cubicBezTo>
                </a:path>
                <a:path w="21600" h="20349" stroke="0" extrusionOk="0">
                  <a:moveTo>
                    <a:pt x="7244" y="0"/>
                  </a:moveTo>
                  <a:cubicBezTo>
                    <a:pt x="15851" y="3064"/>
                    <a:pt x="21600" y="11212"/>
                    <a:pt x="21600" y="20349"/>
                  </a:cubicBezTo>
                  <a:lnTo>
                    <a:pt x="0" y="20349"/>
                  </a:lnTo>
                  <a:lnTo>
                    <a:pt x="7244" y="0"/>
                  </a:lnTo>
                  <a:close/>
                </a:path>
              </a:pathLst>
            </a:custGeom>
            <a:noFill/>
            <a:ln w="28575">
              <a:solidFill>
                <a:schemeClr val="tx1"/>
              </a:solidFill>
              <a:round/>
              <a:headEnd/>
              <a:tailEnd/>
            </a:ln>
          </p:spPr>
          <p:txBody>
            <a:bodyPr anchor="ctr">
              <a:spAutoFit/>
            </a:bodyPr>
            <a:lstStyle/>
            <a:p>
              <a:endParaRPr lang="ja-JP" altLang="en-US" dirty="0"/>
            </a:p>
          </p:txBody>
        </p:sp>
        <p:sp>
          <p:nvSpPr>
            <p:cNvPr id="16" name="Arc 16"/>
            <p:cNvSpPr>
              <a:spLocks/>
            </p:cNvSpPr>
            <p:nvPr/>
          </p:nvSpPr>
          <p:spPr bwMode="auto">
            <a:xfrm rot="-729142">
              <a:off x="2018" y="1525"/>
              <a:ext cx="1859" cy="682"/>
            </a:xfrm>
            <a:custGeom>
              <a:avLst/>
              <a:gdLst>
                <a:gd name="T0" fmla="*/ 0 w 21600"/>
                <a:gd name="T1" fmla="*/ 0 h 20349"/>
                <a:gd name="T2" fmla="*/ 0 w 21600"/>
                <a:gd name="T3" fmla="*/ 0 h 20349"/>
                <a:gd name="T4" fmla="*/ 0 w 21600"/>
                <a:gd name="T5" fmla="*/ 0 h 20349"/>
                <a:gd name="T6" fmla="*/ 0 60000 65536"/>
                <a:gd name="T7" fmla="*/ 0 60000 65536"/>
                <a:gd name="T8" fmla="*/ 0 60000 65536"/>
                <a:gd name="T9" fmla="*/ 0 w 21600"/>
                <a:gd name="T10" fmla="*/ 0 h 20349"/>
                <a:gd name="T11" fmla="*/ 21600 w 21600"/>
                <a:gd name="T12" fmla="*/ 20349 h 20349"/>
              </a:gdLst>
              <a:ahLst/>
              <a:cxnLst>
                <a:cxn ang="T6">
                  <a:pos x="T0" y="T1"/>
                </a:cxn>
                <a:cxn ang="T7">
                  <a:pos x="T2" y="T3"/>
                </a:cxn>
                <a:cxn ang="T8">
                  <a:pos x="T4" y="T5"/>
                </a:cxn>
              </a:cxnLst>
              <a:rect l="T9" t="T10" r="T11" b="T12"/>
              <a:pathLst>
                <a:path w="21600" h="20349" fill="none" extrusionOk="0">
                  <a:moveTo>
                    <a:pt x="7244" y="0"/>
                  </a:moveTo>
                  <a:cubicBezTo>
                    <a:pt x="15851" y="3064"/>
                    <a:pt x="21600" y="11212"/>
                    <a:pt x="21600" y="20349"/>
                  </a:cubicBezTo>
                </a:path>
                <a:path w="21600" h="20349" stroke="0" extrusionOk="0">
                  <a:moveTo>
                    <a:pt x="7244" y="0"/>
                  </a:moveTo>
                  <a:cubicBezTo>
                    <a:pt x="15851" y="3064"/>
                    <a:pt x="21600" y="11212"/>
                    <a:pt x="21600" y="20349"/>
                  </a:cubicBezTo>
                  <a:lnTo>
                    <a:pt x="0" y="20349"/>
                  </a:lnTo>
                  <a:lnTo>
                    <a:pt x="7244" y="0"/>
                  </a:lnTo>
                  <a:close/>
                </a:path>
              </a:pathLst>
            </a:custGeom>
            <a:noFill/>
            <a:ln w="28575">
              <a:solidFill>
                <a:schemeClr val="tx1"/>
              </a:solidFill>
              <a:round/>
              <a:headEnd/>
              <a:tailEnd/>
            </a:ln>
          </p:spPr>
          <p:txBody>
            <a:bodyPr anchor="ctr">
              <a:spAutoFit/>
            </a:bodyPr>
            <a:lstStyle/>
            <a:p>
              <a:endParaRPr lang="ja-JP" altLang="en-US" dirty="0"/>
            </a:p>
          </p:txBody>
        </p:sp>
        <p:sp>
          <p:nvSpPr>
            <p:cNvPr id="17" name="Arc 17"/>
            <p:cNvSpPr>
              <a:spLocks/>
            </p:cNvSpPr>
            <p:nvPr/>
          </p:nvSpPr>
          <p:spPr bwMode="auto">
            <a:xfrm rot="21196974" flipV="1">
              <a:off x="2240" y="2106"/>
              <a:ext cx="1717" cy="499"/>
            </a:xfrm>
            <a:custGeom>
              <a:avLst/>
              <a:gdLst>
                <a:gd name="T0" fmla="*/ 0 w 21600"/>
                <a:gd name="T1" fmla="*/ 0 h 17152"/>
                <a:gd name="T2" fmla="*/ 0 w 21600"/>
                <a:gd name="T3" fmla="*/ 0 h 17152"/>
                <a:gd name="T4" fmla="*/ 0 w 21600"/>
                <a:gd name="T5" fmla="*/ 0 h 17152"/>
                <a:gd name="T6" fmla="*/ 0 60000 65536"/>
                <a:gd name="T7" fmla="*/ 0 60000 65536"/>
                <a:gd name="T8" fmla="*/ 0 60000 65536"/>
                <a:gd name="T9" fmla="*/ 0 w 21600"/>
                <a:gd name="T10" fmla="*/ 0 h 17152"/>
                <a:gd name="T11" fmla="*/ 21600 w 21600"/>
                <a:gd name="T12" fmla="*/ 17152 h 17152"/>
              </a:gdLst>
              <a:ahLst/>
              <a:cxnLst>
                <a:cxn ang="T6">
                  <a:pos x="T0" y="T1"/>
                </a:cxn>
                <a:cxn ang="T7">
                  <a:pos x="T2" y="T3"/>
                </a:cxn>
                <a:cxn ang="T8">
                  <a:pos x="T4" y="T5"/>
                </a:cxn>
              </a:cxnLst>
              <a:rect l="T9" t="T10" r="T11" b="T12"/>
              <a:pathLst>
                <a:path w="21600" h="17152" fill="none" extrusionOk="0">
                  <a:moveTo>
                    <a:pt x="13128" y="0"/>
                  </a:moveTo>
                  <a:cubicBezTo>
                    <a:pt x="18468" y="4087"/>
                    <a:pt x="21600" y="10427"/>
                    <a:pt x="21600" y="17152"/>
                  </a:cubicBezTo>
                </a:path>
                <a:path w="21600" h="17152" stroke="0" extrusionOk="0">
                  <a:moveTo>
                    <a:pt x="13128" y="0"/>
                  </a:moveTo>
                  <a:cubicBezTo>
                    <a:pt x="18468" y="4087"/>
                    <a:pt x="21600" y="10427"/>
                    <a:pt x="21600" y="17152"/>
                  </a:cubicBezTo>
                  <a:lnTo>
                    <a:pt x="0" y="17152"/>
                  </a:lnTo>
                  <a:lnTo>
                    <a:pt x="13128" y="0"/>
                  </a:lnTo>
                  <a:close/>
                </a:path>
              </a:pathLst>
            </a:custGeom>
            <a:noFill/>
            <a:ln w="28575">
              <a:solidFill>
                <a:schemeClr val="tx1"/>
              </a:solidFill>
              <a:round/>
              <a:headEnd/>
              <a:tailEnd/>
            </a:ln>
          </p:spPr>
          <p:txBody>
            <a:bodyPr anchor="ctr">
              <a:spAutoFit/>
            </a:bodyPr>
            <a:lstStyle/>
            <a:p>
              <a:endParaRPr lang="ja-JP" altLang="en-US" dirty="0"/>
            </a:p>
          </p:txBody>
        </p:sp>
        <p:sp>
          <p:nvSpPr>
            <p:cNvPr id="18" name="Arc 18"/>
            <p:cNvSpPr>
              <a:spLocks/>
            </p:cNvSpPr>
            <p:nvPr/>
          </p:nvSpPr>
          <p:spPr bwMode="auto">
            <a:xfrm rot="-134659" flipH="1" flipV="1">
              <a:off x="2064" y="2251"/>
              <a:ext cx="1274" cy="363"/>
            </a:xfrm>
            <a:custGeom>
              <a:avLst/>
              <a:gdLst>
                <a:gd name="T0" fmla="*/ 0 w 22614"/>
                <a:gd name="T1" fmla="*/ 0 h 21600"/>
                <a:gd name="T2" fmla="*/ 0 w 22614"/>
                <a:gd name="T3" fmla="*/ 0 h 21600"/>
                <a:gd name="T4" fmla="*/ 0 w 22614"/>
                <a:gd name="T5" fmla="*/ 0 h 21600"/>
                <a:gd name="T6" fmla="*/ 0 60000 65536"/>
                <a:gd name="T7" fmla="*/ 0 60000 65536"/>
                <a:gd name="T8" fmla="*/ 0 60000 65536"/>
                <a:gd name="T9" fmla="*/ 0 w 22614"/>
                <a:gd name="T10" fmla="*/ 0 h 21600"/>
                <a:gd name="T11" fmla="*/ 22614 w 22614"/>
                <a:gd name="T12" fmla="*/ 21600 h 21600"/>
              </a:gdLst>
              <a:ahLst/>
              <a:cxnLst>
                <a:cxn ang="T6">
                  <a:pos x="T0" y="T1"/>
                </a:cxn>
                <a:cxn ang="T7">
                  <a:pos x="T2" y="T3"/>
                </a:cxn>
                <a:cxn ang="T8">
                  <a:pos x="T4" y="T5"/>
                </a:cxn>
              </a:cxnLst>
              <a:rect l="T9" t="T10" r="T11" b="T12"/>
              <a:pathLst>
                <a:path w="22614" h="21600" fill="none" extrusionOk="0">
                  <a:moveTo>
                    <a:pt x="-1" y="23"/>
                  </a:moveTo>
                  <a:cubicBezTo>
                    <a:pt x="337" y="7"/>
                    <a:pt x="675" y="-1"/>
                    <a:pt x="1014" y="0"/>
                  </a:cubicBezTo>
                  <a:cubicBezTo>
                    <a:pt x="12943" y="0"/>
                    <a:pt x="22614" y="9670"/>
                    <a:pt x="22614" y="21600"/>
                  </a:cubicBezTo>
                </a:path>
                <a:path w="22614" h="21600" stroke="0" extrusionOk="0">
                  <a:moveTo>
                    <a:pt x="-1" y="23"/>
                  </a:moveTo>
                  <a:cubicBezTo>
                    <a:pt x="337" y="7"/>
                    <a:pt x="675" y="-1"/>
                    <a:pt x="1014" y="0"/>
                  </a:cubicBezTo>
                  <a:cubicBezTo>
                    <a:pt x="12943" y="0"/>
                    <a:pt x="22614" y="9670"/>
                    <a:pt x="22614" y="21600"/>
                  </a:cubicBezTo>
                  <a:lnTo>
                    <a:pt x="1014" y="21600"/>
                  </a:lnTo>
                  <a:lnTo>
                    <a:pt x="-1" y="23"/>
                  </a:lnTo>
                  <a:close/>
                </a:path>
              </a:pathLst>
            </a:custGeom>
            <a:noFill/>
            <a:ln w="28575">
              <a:solidFill>
                <a:schemeClr val="tx1"/>
              </a:solidFill>
              <a:round/>
              <a:headEnd/>
              <a:tailEnd type="triangle" w="lg" len="lg"/>
            </a:ln>
          </p:spPr>
          <p:txBody>
            <a:bodyPr anchor="ctr">
              <a:spAutoFit/>
            </a:bodyPr>
            <a:lstStyle/>
            <a:p>
              <a:endParaRPr lang="ja-JP" altLang="en-US" dirty="0"/>
            </a:p>
          </p:txBody>
        </p:sp>
      </p:grpSp>
      <p:sp>
        <p:nvSpPr>
          <p:cNvPr id="19" name="Text Box 19"/>
          <p:cNvSpPr txBox="1">
            <a:spLocks noChangeArrowheads="1"/>
          </p:cNvSpPr>
          <p:nvPr/>
        </p:nvSpPr>
        <p:spPr bwMode="auto">
          <a:xfrm>
            <a:off x="827584" y="5589588"/>
            <a:ext cx="7704138" cy="784830"/>
          </a:xfrm>
          <a:prstGeom prst="rect">
            <a:avLst/>
          </a:prstGeom>
          <a:noFill/>
          <a:ln w="9525">
            <a:noFill/>
            <a:miter lim="800000"/>
            <a:headEnd/>
            <a:tailEnd/>
          </a:ln>
        </p:spPr>
        <p:txBody>
          <a:bodyPr>
            <a:spAutoFit/>
          </a:bodyPr>
          <a:lstStyle/>
          <a:p>
            <a:pPr>
              <a:spcBef>
                <a:spcPct val="50000"/>
              </a:spcBef>
            </a:pPr>
            <a:r>
              <a:rPr kumimoji="1" lang="ja-JP" altLang="en-US" b="1" dirty="0">
                <a:latin typeface="Times New Roman" pitchFamily="18" charset="0"/>
              </a:rPr>
              <a:t>お互い相手の言うことを半分程度しか理解していない。</a:t>
            </a:r>
          </a:p>
          <a:p>
            <a:pPr>
              <a:spcBef>
                <a:spcPct val="50000"/>
              </a:spcBef>
            </a:pPr>
            <a:r>
              <a:rPr kumimoji="1" lang="ja-JP" altLang="en-US" b="1" dirty="0">
                <a:latin typeface="Times New Roman" pitchFamily="18" charset="0"/>
              </a:rPr>
              <a:t>会話を重ねることで、相互理解が得られる。</a:t>
            </a:r>
          </a:p>
        </p:txBody>
      </p:sp>
      <p:sp>
        <p:nvSpPr>
          <p:cNvPr id="20" name="Text Box 20"/>
          <p:cNvSpPr txBox="1">
            <a:spLocks noChangeArrowheads="1"/>
          </p:cNvSpPr>
          <p:nvPr/>
        </p:nvSpPr>
        <p:spPr bwMode="auto">
          <a:xfrm>
            <a:off x="611684" y="854075"/>
            <a:ext cx="8375650" cy="703263"/>
          </a:xfrm>
          <a:prstGeom prst="rect">
            <a:avLst/>
          </a:prstGeom>
          <a:noFill/>
          <a:ln w="9525">
            <a:noFill/>
            <a:miter lim="800000"/>
            <a:headEnd/>
            <a:tailEnd/>
          </a:ln>
        </p:spPr>
        <p:txBody>
          <a:bodyPr>
            <a:spAutoFit/>
          </a:bodyPr>
          <a:lstStyle/>
          <a:p>
            <a:pPr algn="r">
              <a:spcBef>
                <a:spcPct val="50000"/>
              </a:spcBef>
            </a:pPr>
            <a:r>
              <a:rPr kumimoji="1" lang="ja-JP" altLang="en-US" sz="1600" b="1" dirty="0">
                <a:solidFill>
                  <a:srgbClr val="3333CC"/>
                </a:solidFill>
                <a:latin typeface="Times New Roman" pitchFamily="18" charset="0"/>
              </a:rPr>
              <a:t>実践－事業者のためのリスク・コミュニケーションハンドブック</a:t>
            </a:r>
          </a:p>
          <a:p>
            <a:pPr algn="r">
              <a:spcBef>
                <a:spcPct val="50000"/>
              </a:spcBef>
            </a:pPr>
            <a:r>
              <a:rPr kumimoji="1" lang="ja-JP" altLang="en-US" sz="1600" b="1" dirty="0">
                <a:solidFill>
                  <a:srgbClr val="3333CC"/>
                </a:solidFill>
                <a:latin typeface="Times New Roman" pitchFamily="18" charset="0"/>
              </a:rPr>
              <a:t>大歳　幸男　著　　化学工業日報社　より抜粋</a:t>
            </a:r>
          </a:p>
        </p:txBody>
      </p:sp>
      <p:sp>
        <p:nvSpPr>
          <p:cNvPr id="21" name="Oval 6"/>
          <p:cNvSpPr>
            <a:spLocks noChangeArrowheads="1"/>
          </p:cNvSpPr>
          <p:nvPr/>
        </p:nvSpPr>
        <p:spPr bwMode="auto">
          <a:xfrm>
            <a:off x="6084888" y="2924175"/>
            <a:ext cx="2232025" cy="1060450"/>
          </a:xfrm>
          <a:prstGeom prst="ellipse">
            <a:avLst/>
          </a:prstGeom>
          <a:solidFill>
            <a:srgbClr val="FFFF99"/>
          </a:solidFill>
          <a:ln w="19050">
            <a:solidFill>
              <a:srgbClr val="FFFF00"/>
            </a:solidFill>
            <a:round/>
            <a:headEnd/>
            <a:tailEnd/>
          </a:ln>
        </p:spPr>
        <p:txBody>
          <a:bodyPr anchor="ctr">
            <a:spAutoFit/>
          </a:bodyPr>
          <a:lstStyle/>
          <a:p>
            <a:pPr algn="ctr">
              <a:spcBef>
                <a:spcPct val="50000"/>
              </a:spcBef>
            </a:pPr>
            <a:r>
              <a:rPr kumimoji="1" lang="ja-JP" altLang="en-US" sz="4400" b="0" dirty="0">
                <a:latin typeface="Times New Roman" pitchFamily="18" charset="0"/>
              </a:rPr>
              <a:t>Ｂ</a:t>
            </a:r>
          </a:p>
        </p:txBody>
      </p:sp>
      <p:sp>
        <p:nvSpPr>
          <p:cNvPr id="22" name="Oval 5"/>
          <p:cNvSpPr>
            <a:spLocks noChangeArrowheads="1"/>
          </p:cNvSpPr>
          <p:nvPr/>
        </p:nvSpPr>
        <p:spPr bwMode="auto">
          <a:xfrm>
            <a:off x="468313" y="2924175"/>
            <a:ext cx="2232025" cy="1060450"/>
          </a:xfrm>
          <a:prstGeom prst="ellipse">
            <a:avLst/>
          </a:prstGeom>
          <a:solidFill>
            <a:srgbClr val="CCFFFF"/>
          </a:solidFill>
          <a:ln w="19050">
            <a:solidFill>
              <a:srgbClr val="3366FF"/>
            </a:solidFill>
            <a:round/>
            <a:headEnd/>
            <a:tailEnd/>
          </a:ln>
        </p:spPr>
        <p:txBody>
          <a:bodyPr anchor="ctr">
            <a:spAutoFit/>
          </a:bodyPr>
          <a:lstStyle/>
          <a:p>
            <a:pPr algn="ctr">
              <a:spcBef>
                <a:spcPct val="50000"/>
              </a:spcBef>
            </a:pPr>
            <a:r>
              <a:rPr kumimoji="1" lang="ja-JP" altLang="en-US" sz="4400" b="0" dirty="0">
                <a:latin typeface="Times New Roman" pitchFamily="18" charset="0"/>
              </a:rPr>
              <a:t>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9" grpId="0"/>
      <p:bldP spid="20" grpId="0"/>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1"/>
          <p:cNvSpPr txBox="1">
            <a:spLocks noChangeArrowheads="1"/>
          </p:cNvSpPr>
          <p:nvPr/>
        </p:nvSpPr>
        <p:spPr>
          <a:xfrm>
            <a:off x="304800" y="152400"/>
            <a:ext cx="8610600" cy="6096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j-lt"/>
                <a:ea typeface="+mj-ea"/>
                <a:cs typeface="+mj-cs"/>
              </a:rPr>
              <a:t>さまざまな価値観</a:t>
            </a:r>
          </a:p>
        </p:txBody>
      </p:sp>
      <p:sp>
        <p:nvSpPr>
          <p:cNvPr id="6" name="Text Box 18"/>
          <p:cNvSpPr txBox="1">
            <a:spLocks noChangeArrowheads="1"/>
          </p:cNvSpPr>
          <p:nvPr/>
        </p:nvSpPr>
        <p:spPr bwMode="auto">
          <a:xfrm>
            <a:off x="122238" y="4724400"/>
            <a:ext cx="8812212" cy="1873250"/>
          </a:xfrm>
          <a:prstGeom prst="rect">
            <a:avLst/>
          </a:prstGeom>
          <a:noFill/>
          <a:ln w="28575">
            <a:noFill/>
            <a:miter lim="800000"/>
            <a:headEnd/>
            <a:tailEnd/>
          </a:ln>
        </p:spPr>
        <p:txBody>
          <a:bodyPr anchor="ctr"/>
          <a:lstStyle/>
          <a:p>
            <a:pPr>
              <a:defRPr/>
            </a:pPr>
            <a:r>
              <a:rPr lang="ja-JP" altLang="en-US" sz="2800" b="1" dirty="0">
                <a:latin typeface="+mn-ea"/>
                <a:ea typeface="+mn-ea"/>
              </a:rPr>
              <a:t>●価値観の違いにより、一方だけが正解とは言えない。</a:t>
            </a:r>
            <a:endParaRPr lang="en-US" altLang="ja-JP" sz="2800" b="1" dirty="0">
              <a:latin typeface="+mn-ea"/>
              <a:ea typeface="+mn-ea"/>
            </a:endParaRPr>
          </a:p>
          <a:p>
            <a:pPr>
              <a:defRPr/>
            </a:pPr>
            <a:endParaRPr lang="en-US" altLang="ja-JP" sz="1000" b="1" dirty="0">
              <a:latin typeface="+mn-ea"/>
              <a:ea typeface="+mn-ea"/>
            </a:endParaRPr>
          </a:p>
          <a:p>
            <a:pPr>
              <a:defRPr/>
            </a:pPr>
            <a:r>
              <a:rPr lang="ja-JP" altLang="en-US" sz="2800" b="1" dirty="0">
                <a:latin typeface="+mn-ea"/>
                <a:ea typeface="+mn-ea"/>
              </a:rPr>
              <a:t>●事業者の考える環境対策も、必ずしも地域住民等の</a:t>
            </a:r>
            <a:endParaRPr lang="en-US" altLang="ja-JP" sz="2800" b="1" dirty="0">
              <a:latin typeface="+mn-ea"/>
              <a:ea typeface="+mn-ea"/>
            </a:endParaRPr>
          </a:p>
          <a:p>
            <a:pPr>
              <a:defRPr/>
            </a:pPr>
            <a:r>
              <a:rPr lang="ja-JP" altLang="en-US" sz="2800" b="1" dirty="0">
                <a:latin typeface="+mn-ea"/>
                <a:ea typeface="+mn-ea"/>
              </a:rPr>
              <a:t>　利害関係者に支持されるとは限らない。</a:t>
            </a:r>
            <a:endParaRPr lang="en-US" altLang="ja-JP" sz="2800" b="1" dirty="0">
              <a:latin typeface="+mn-ea"/>
              <a:ea typeface="+mn-ea"/>
            </a:endParaRPr>
          </a:p>
        </p:txBody>
      </p:sp>
      <p:graphicFrame>
        <p:nvGraphicFramePr>
          <p:cNvPr id="7" name="表 6"/>
          <p:cNvGraphicFramePr>
            <a:graphicFrameLocks noGrp="1"/>
          </p:cNvGraphicFramePr>
          <p:nvPr/>
        </p:nvGraphicFramePr>
        <p:xfrm>
          <a:off x="250825" y="1484313"/>
          <a:ext cx="8713788" cy="3175000"/>
        </p:xfrm>
        <a:graphic>
          <a:graphicData uri="http://schemas.openxmlformats.org/drawingml/2006/table">
            <a:tbl>
              <a:tblPr firstRow="1" bandRow="1">
                <a:tableStyleId>{5C22544A-7EE6-4342-B048-85BDC9FD1C3A}</a:tableStyleId>
              </a:tblPr>
              <a:tblGrid>
                <a:gridCol w="3312679"/>
                <a:gridCol w="2808576"/>
                <a:gridCol w="2592533"/>
              </a:tblGrid>
              <a:tr h="1046695">
                <a:tc>
                  <a:txBody>
                    <a:bodyPr/>
                    <a:lstStyle/>
                    <a:p>
                      <a:pPr algn="ctr"/>
                      <a:endParaRPr kumimoji="1" lang="ja-JP" altLang="en-US" sz="3200" b="1" dirty="0">
                        <a:solidFill>
                          <a:schemeClr val="tx1"/>
                        </a:solidFill>
                      </a:endParaRPr>
                    </a:p>
                  </a:txBody>
                  <a:tcPr marL="91449" marR="91449" marT="45732" marB="4573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200" b="1" dirty="0" smtClean="0">
                          <a:solidFill>
                            <a:schemeClr val="tx1"/>
                          </a:solidFill>
                        </a:rPr>
                        <a:t>ガソリン車</a:t>
                      </a:r>
                      <a:endParaRPr kumimoji="1" lang="ja-JP" altLang="en-US" sz="3200" b="1" dirty="0">
                        <a:solidFill>
                          <a:schemeClr val="tx1"/>
                        </a:solidFill>
                      </a:endParaRPr>
                    </a:p>
                  </a:txBody>
                  <a:tcPr marL="91449" marR="91449" marT="45732" marB="4573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200" b="1" dirty="0" smtClean="0">
                          <a:solidFill>
                            <a:schemeClr val="tx1"/>
                          </a:solidFill>
                        </a:rPr>
                        <a:t>ディーゼル車</a:t>
                      </a:r>
                      <a:endParaRPr kumimoji="1" lang="ja-JP" altLang="en-US" sz="3200" b="1" dirty="0">
                        <a:solidFill>
                          <a:schemeClr val="tx1"/>
                        </a:solidFill>
                      </a:endParaRPr>
                    </a:p>
                  </a:txBody>
                  <a:tcPr marL="91449" marR="91449" marT="45732" marB="4573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7072">
                <a:tc>
                  <a:txBody>
                    <a:bodyPr/>
                    <a:lstStyle/>
                    <a:p>
                      <a:pPr algn="ctr"/>
                      <a:r>
                        <a:rPr kumimoji="1" lang="ja-JP" altLang="en-US" sz="3200" b="1" dirty="0" smtClean="0">
                          <a:solidFill>
                            <a:schemeClr val="tx1"/>
                          </a:solidFill>
                          <a:latin typeface="+mn-ea"/>
                          <a:ea typeface="+mn-ea"/>
                        </a:rPr>
                        <a:t>ＮＯ</a:t>
                      </a:r>
                      <a:r>
                        <a:rPr kumimoji="1" lang="ja-JP" altLang="en-US" sz="3200" b="1" baseline="-25000" dirty="0" smtClean="0">
                          <a:solidFill>
                            <a:schemeClr val="tx1"/>
                          </a:solidFill>
                          <a:latin typeface="+mn-ea"/>
                          <a:ea typeface="+mn-ea"/>
                        </a:rPr>
                        <a:t>Ｘ</a:t>
                      </a:r>
                      <a:r>
                        <a:rPr kumimoji="1" lang="ja-JP" altLang="en-US" sz="3200" b="1" dirty="0" smtClean="0">
                          <a:solidFill>
                            <a:schemeClr val="tx1"/>
                          </a:solidFill>
                          <a:latin typeface="+mn-ea"/>
                          <a:ea typeface="+mn-ea"/>
                        </a:rPr>
                        <a:t>、ＰＭ等</a:t>
                      </a:r>
                      <a:endParaRPr kumimoji="1" lang="en-US" altLang="ja-JP" sz="3200" b="1" dirty="0" smtClean="0">
                        <a:solidFill>
                          <a:schemeClr val="tx1"/>
                        </a:solidFill>
                        <a:latin typeface="+mn-ea"/>
                        <a:ea typeface="+mn-ea"/>
                      </a:endParaRPr>
                    </a:p>
                    <a:p>
                      <a:pPr algn="ctr"/>
                      <a:r>
                        <a:rPr kumimoji="1" lang="ja-JP" altLang="en-US" sz="3200" b="1" dirty="0" smtClean="0">
                          <a:solidFill>
                            <a:schemeClr val="tx1"/>
                          </a:solidFill>
                          <a:latin typeface="+mn-ea"/>
                          <a:ea typeface="+mn-ea"/>
                        </a:rPr>
                        <a:t>有害物質の排出</a:t>
                      </a:r>
                      <a:endParaRPr kumimoji="1" lang="ja-JP" altLang="en-US" sz="3200" b="1" dirty="0">
                        <a:solidFill>
                          <a:schemeClr val="tx1"/>
                        </a:solidFill>
                        <a:latin typeface="+mn-ea"/>
                        <a:ea typeface="+mn-ea"/>
                      </a:endParaRPr>
                    </a:p>
                  </a:txBody>
                  <a:tcPr marL="91449" marR="91449" marT="45732" marB="4573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200" b="1" dirty="0" smtClean="0">
                          <a:solidFill>
                            <a:schemeClr val="tx1"/>
                          </a:solidFill>
                        </a:rPr>
                        <a:t>少ない</a:t>
                      </a:r>
                      <a:endParaRPr kumimoji="1" lang="en-US" altLang="ja-JP" sz="3200" b="1" dirty="0" smtClean="0">
                        <a:solidFill>
                          <a:schemeClr val="tx1"/>
                        </a:solidFill>
                      </a:endParaRPr>
                    </a:p>
                    <a:p>
                      <a:pPr algn="ctr"/>
                      <a:r>
                        <a:rPr kumimoji="1" lang="ja-JP" altLang="en-US" sz="2400" b="1" dirty="0" smtClean="0">
                          <a:solidFill>
                            <a:schemeClr val="tx1"/>
                          </a:solidFill>
                        </a:rPr>
                        <a:t>大気への影響小</a:t>
                      </a:r>
                      <a:endParaRPr kumimoji="1" lang="en-US" altLang="ja-JP" sz="2400" b="1" dirty="0" smtClean="0">
                        <a:solidFill>
                          <a:schemeClr val="tx1"/>
                        </a:solidFill>
                      </a:endParaRPr>
                    </a:p>
                  </a:txBody>
                  <a:tcPr marL="91449" marR="91449" marT="45732" marB="4573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200" b="1" dirty="0" smtClean="0">
                          <a:solidFill>
                            <a:schemeClr val="tx1"/>
                          </a:solidFill>
                        </a:rPr>
                        <a:t>多い</a:t>
                      </a:r>
                      <a:endParaRPr kumimoji="1" lang="en-US" altLang="ja-JP" sz="3200" b="1" dirty="0" smtClean="0">
                        <a:solidFill>
                          <a:schemeClr val="tx1"/>
                        </a:solidFill>
                      </a:endParaRPr>
                    </a:p>
                    <a:p>
                      <a:pPr algn="ctr"/>
                      <a:r>
                        <a:rPr kumimoji="1" lang="ja-JP" altLang="en-US" sz="2400" b="1" dirty="0" smtClean="0">
                          <a:solidFill>
                            <a:schemeClr val="tx1"/>
                          </a:solidFill>
                        </a:rPr>
                        <a:t>大気への影響大</a:t>
                      </a:r>
                      <a:endParaRPr kumimoji="1" lang="ja-JP" altLang="en-US" sz="2400" b="1" dirty="0">
                        <a:solidFill>
                          <a:schemeClr val="tx1"/>
                        </a:solidFill>
                      </a:endParaRPr>
                    </a:p>
                  </a:txBody>
                  <a:tcPr marL="91449" marR="91449" marT="45732" marB="4573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1233">
                <a:tc>
                  <a:txBody>
                    <a:bodyPr/>
                    <a:lstStyle/>
                    <a:p>
                      <a:pPr algn="ctr"/>
                      <a:r>
                        <a:rPr kumimoji="1" lang="ja-JP" altLang="en-US" sz="3200" b="1" dirty="0" smtClean="0">
                          <a:solidFill>
                            <a:schemeClr val="tx1"/>
                          </a:solidFill>
                        </a:rPr>
                        <a:t>燃費</a:t>
                      </a:r>
                      <a:endParaRPr kumimoji="1" lang="ja-JP" altLang="en-US" sz="3200" b="1" dirty="0">
                        <a:solidFill>
                          <a:schemeClr val="tx1"/>
                        </a:solidFill>
                      </a:endParaRPr>
                    </a:p>
                  </a:txBody>
                  <a:tcPr marL="91449" marR="91449" marT="45732" marB="4573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200" b="1" dirty="0" smtClean="0">
                          <a:solidFill>
                            <a:schemeClr val="tx1"/>
                          </a:solidFill>
                        </a:rPr>
                        <a:t>悪い</a:t>
                      </a:r>
                      <a:endParaRPr kumimoji="1" lang="en-US" altLang="ja-JP" sz="3200" b="1" dirty="0" smtClean="0">
                        <a:solidFill>
                          <a:schemeClr val="tx1"/>
                        </a:solidFill>
                      </a:endParaRPr>
                    </a:p>
                    <a:p>
                      <a:pPr algn="ctr"/>
                      <a:r>
                        <a:rPr kumimoji="1" lang="ja-JP" altLang="en-US" sz="2400" b="1" dirty="0" smtClean="0">
                          <a:solidFill>
                            <a:schemeClr val="tx1"/>
                          </a:solidFill>
                        </a:rPr>
                        <a:t>ＣＯ</a:t>
                      </a:r>
                      <a:r>
                        <a:rPr kumimoji="1" lang="ja-JP" altLang="en-US" sz="2400" b="1" baseline="-25000" dirty="0" smtClean="0">
                          <a:solidFill>
                            <a:schemeClr val="tx1"/>
                          </a:solidFill>
                        </a:rPr>
                        <a:t>２</a:t>
                      </a:r>
                      <a:r>
                        <a:rPr kumimoji="1" lang="ja-JP" altLang="en-US" sz="2400" b="1" dirty="0" smtClean="0">
                          <a:solidFill>
                            <a:schemeClr val="tx1"/>
                          </a:solidFill>
                        </a:rPr>
                        <a:t>の排出多い</a:t>
                      </a:r>
                      <a:endParaRPr kumimoji="1" lang="ja-JP" altLang="en-US" sz="2400" b="1" dirty="0">
                        <a:solidFill>
                          <a:schemeClr val="tx1"/>
                        </a:solidFill>
                      </a:endParaRPr>
                    </a:p>
                  </a:txBody>
                  <a:tcPr marL="91449" marR="91449" marT="45732" marB="4573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200" b="1" dirty="0" smtClean="0">
                          <a:solidFill>
                            <a:schemeClr val="tx1"/>
                          </a:solidFill>
                        </a:rPr>
                        <a:t>良い</a:t>
                      </a:r>
                      <a:endParaRPr kumimoji="1" lang="en-US" altLang="ja-JP" sz="4000" b="1" dirty="0" smtClean="0">
                        <a:solidFill>
                          <a:schemeClr val="tx1"/>
                        </a:solidFill>
                      </a:endParaRPr>
                    </a:p>
                    <a:p>
                      <a:pPr algn="ctr"/>
                      <a:r>
                        <a:rPr kumimoji="1" lang="ja-JP" altLang="en-US" sz="2400" b="1" dirty="0" smtClean="0">
                          <a:solidFill>
                            <a:schemeClr val="tx1"/>
                          </a:solidFill>
                        </a:rPr>
                        <a:t>ＣＯ</a:t>
                      </a:r>
                      <a:r>
                        <a:rPr kumimoji="1" lang="ja-JP" altLang="en-US" sz="2400" b="1" baseline="-25000" dirty="0" smtClean="0">
                          <a:solidFill>
                            <a:schemeClr val="tx1"/>
                          </a:solidFill>
                        </a:rPr>
                        <a:t>２</a:t>
                      </a:r>
                      <a:r>
                        <a:rPr kumimoji="1" lang="ja-JP" altLang="en-US" sz="2400" b="1" dirty="0" smtClean="0">
                          <a:solidFill>
                            <a:schemeClr val="tx1"/>
                          </a:solidFill>
                        </a:rPr>
                        <a:t>の排出少ない</a:t>
                      </a:r>
                      <a:endParaRPr kumimoji="1" lang="ja-JP" altLang="en-US" sz="3200" b="1" dirty="0">
                        <a:solidFill>
                          <a:schemeClr val="tx1"/>
                        </a:solidFill>
                      </a:endParaRPr>
                    </a:p>
                  </a:txBody>
                  <a:tcPr marL="91449" marR="91449" marT="45732" marB="4573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ext Box 18"/>
          <p:cNvSpPr txBox="1">
            <a:spLocks noChangeArrowheads="1"/>
          </p:cNvSpPr>
          <p:nvPr/>
        </p:nvSpPr>
        <p:spPr bwMode="auto">
          <a:xfrm>
            <a:off x="179388" y="981075"/>
            <a:ext cx="8812212" cy="503238"/>
          </a:xfrm>
          <a:prstGeom prst="rect">
            <a:avLst/>
          </a:prstGeom>
          <a:noFill/>
          <a:ln w="28575">
            <a:noFill/>
            <a:miter lim="800000"/>
            <a:headEnd/>
            <a:tailEnd/>
          </a:ln>
        </p:spPr>
        <p:txBody>
          <a:bodyPr anchor="ctr"/>
          <a:lstStyle/>
          <a:p>
            <a:r>
              <a:rPr lang="ja-JP" altLang="en-US" sz="3200" dirty="0">
                <a:latin typeface="Times New Roman" pitchFamily="18" charset="0"/>
              </a:rPr>
              <a:t>例：</a:t>
            </a:r>
            <a:endParaRPr lang="en-US" altLang="ja-JP" sz="3200" dirty="0">
              <a:latin typeface="Times New Roman" pitchFamily="18" charset="0"/>
            </a:endParaRPr>
          </a:p>
        </p:txBody>
      </p:sp>
      <p:sp>
        <p:nvSpPr>
          <p:cNvPr id="9" name="スライド番号プレースホルダ 1"/>
          <p:cNvSpPr>
            <a:spLocks noGrp="1"/>
          </p:cNvSpPr>
          <p:nvPr>
            <p:ph type="sldNum" sz="quarter" idx="12"/>
          </p:nvPr>
        </p:nvSpPr>
        <p:spPr>
          <a:xfrm>
            <a:off x="7010400" y="6492875"/>
            <a:ext cx="2133600" cy="365125"/>
          </a:xfrm>
        </p:spPr>
        <p:txBody>
          <a:bodyPr/>
          <a:lstStyle/>
          <a:p>
            <a:fld id="{7D12F791-6ABC-465C-921D-2DD3AB98523E}" type="slidenum">
              <a:rPr kumimoji="1" lang="ja-JP" altLang="en-US" smtClean="0"/>
              <a:pPr/>
              <a:t>19</a:t>
            </a:fld>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kumimoji="1" lang="ja-JP" altLang="en-US" smtClean="0"/>
              <a:pPr/>
              <a:t>2</a:t>
            </a:fld>
            <a:endParaRPr kumimoji="1" lang="ja-JP" altLang="en-US" dirty="0"/>
          </a:p>
        </p:txBody>
      </p:sp>
      <p:sp>
        <p:nvSpPr>
          <p:cNvPr id="9" name="Rectangle 2"/>
          <p:cNvSpPr txBox="1">
            <a:spLocks noChangeArrowheads="1"/>
          </p:cNvSpPr>
          <p:nvPr/>
        </p:nvSpPr>
        <p:spPr>
          <a:xfrm>
            <a:off x="323528" y="188913"/>
            <a:ext cx="8568952" cy="5619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n-ea"/>
                <a:ea typeface="+mn-ea"/>
                <a:cs typeface="+mj-cs"/>
              </a:rPr>
              <a:t>化学物質アドバイザーとは・・・</a:t>
            </a:r>
          </a:p>
        </p:txBody>
      </p:sp>
      <p:sp>
        <p:nvSpPr>
          <p:cNvPr id="10" name="Text Box 3"/>
          <p:cNvSpPr txBox="1">
            <a:spLocks noChangeArrowheads="1"/>
          </p:cNvSpPr>
          <p:nvPr/>
        </p:nvSpPr>
        <p:spPr bwMode="auto">
          <a:xfrm>
            <a:off x="763588" y="2525713"/>
            <a:ext cx="8056562" cy="903287"/>
          </a:xfrm>
          <a:prstGeom prst="rect">
            <a:avLst/>
          </a:prstGeom>
          <a:noFill/>
          <a:ln w="9525">
            <a:solidFill>
              <a:schemeClr val="tx1"/>
            </a:solidFill>
            <a:miter lim="800000"/>
            <a:headEnd/>
            <a:tailEnd/>
          </a:ln>
        </p:spPr>
        <p:txBody>
          <a:bodyPr>
            <a:spAutoFit/>
          </a:bodyPr>
          <a:lstStyle/>
          <a:p>
            <a:pPr>
              <a:lnSpc>
                <a:spcPct val="10000"/>
              </a:lnSpc>
              <a:defRPr/>
            </a:pPr>
            <a:endParaRPr kumimoji="1" lang="en-US" altLang="ja-JP" sz="2200" b="1" dirty="0">
              <a:latin typeface="+mn-ea"/>
              <a:ea typeface="+mn-ea"/>
            </a:endParaRPr>
          </a:p>
          <a:p>
            <a:pPr>
              <a:defRPr/>
            </a:pPr>
            <a:r>
              <a:rPr kumimoji="1" lang="ja-JP" altLang="en-US" sz="2200" b="1" dirty="0">
                <a:latin typeface="+mn-ea"/>
                <a:ea typeface="+mn-ea"/>
              </a:rPr>
              <a:t>　　化学物質について、中立的立場から、</a:t>
            </a:r>
          </a:p>
          <a:p>
            <a:pPr>
              <a:defRPr/>
            </a:pPr>
            <a:r>
              <a:rPr kumimoji="1" lang="ja-JP" altLang="en-US" sz="2200" b="1" dirty="0">
                <a:latin typeface="+mn-ea"/>
                <a:ea typeface="+mn-ea"/>
              </a:rPr>
              <a:t>　　わかりやすく解説したり、アドバイスすることを目的としています。</a:t>
            </a:r>
          </a:p>
          <a:p>
            <a:pPr>
              <a:lnSpc>
                <a:spcPct val="20000"/>
              </a:lnSpc>
              <a:defRPr/>
            </a:pPr>
            <a:endParaRPr kumimoji="1" lang="en-US" altLang="ja-JP" sz="2200" b="1" dirty="0">
              <a:latin typeface="+mn-ea"/>
              <a:ea typeface="+mn-ea"/>
            </a:endParaRPr>
          </a:p>
        </p:txBody>
      </p:sp>
      <p:sp>
        <p:nvSpPr>
          <p:cNvPr id="11" name="AutoShape 4"/>
          <p:cNvSpPr>
            <a:spLocks noChangeArrowheads="1"/>
          </p:cNvSpPr>
          <p:nvPr/>
        </p:nvSpPr>
        <p:spPr bwMode="auto">
          <a:xfrm>
            <a:off x="323528" y="1735138"/>
            <a:ext cx="5040313" cy="758825"/>
          </a:xfrm>
          <a:prstGeom prst="horizontalScroll">
            <a:avLst>
              <a:gd name="adj" fmla="val 12500"/>
            </a:avLst>
          </a:prstGeom>
          <a:solidFill>
            <a:srgbClr val="CCFFCC"/>
          </a:solidFill>
          <a:ln w="9525">
            <a:solidFill>
              <a:schemeClr val="tx1"/>
            </a:solidFill>
            <a:round/>
            <a:headEnd/>
            <a:tailEnd/>
          </a:ln>
        </p:spPr>
        <p:txBody>
          <a:bodyPr wrap="none" anchor="ctr"/>
          <a:lstStyle/>
          <a:p>
            <a:pPr>
              <a:defRPr/>
            </a:pPr>
            <a:r>
              <a:rPr kumimoji="1" lang="ja-JP" altLang="en-US" b="1" dirty="0">
                <a:latin typeface="+mn-ea"/>
                <a:ea typeface="+mn-ea"/>
              </a:rPr>
              <a:t>化学物質アドバイザーの目的は？</a:t>
            </a:r>
          </a:p>
        </p:txBody>
      </p:sp>
      <p:sp>
        <p:nvSpPr>
          <p:cNvPr id="12" name="Text Box 5"/>
          <p:cNvSpPr txBox="1">
            <a:spLocks noChangeArrowheads="1"/>
          </p:cNvSpPr>
          <p:nvPr/>
        </p:nvSpPr>
        <p:spPr bwMode="auto">
          <a:xfrm>
            <a:off x="755650" y="4222750"/>
            <a:ext cx="8064500" cy="1943100"/>
          </a:xfrm>
          <a:prstGeom prst="rect">
            <a:avLst/>
          </a:prstGeom>
          <a:noFill/>
          <a:ln w="9525">
            <a:solidFill>
              <a:schemeClr val="tx1"/>
            </a:solidFill>
            <a:miter lim="800000"/>
            <a:headEnd/>
            <a:tailEnd/>
          </a:ln>
        </p:spPr>
        <p:txBody>
          <a:bodyPr>
            <a:spAutoFit/>
          </a:bodyPr>
          <a:lstStyle/>
          <a:p>
            <a:pPr>
              <a:lnSpc>
                <a:spcPct val="110000"/>
              </a:lnSpc>
              <a:defRPr/>
            </a:pPr>
            <a:r>
              <a:rPr kumimoji="1" lang="ja-JP" altLang="en-US" sz="2200" b="1" dirty="0">
                <a:latin typeface="+mn-ea"/>
                <a:ea typeface="+mn-ea"/>
              </a:rPr>
              <a:t>　★　化学物質の物性・有害性と人や環境への影響</a:t>
            </a:r>
          </a:p>
          <a:p>
            <a:pPr>
              <a:lnSpc>
                <a:spcPct val="110000"/>
              </a:lnSpc>
              <a:defRPr/>
            </a:pPr>
            <a:r>
              <a:rPr kumimoji="1" lang="ja-JP" altLang="en-US" sz="2200" b="1" dirty="0">
                <a:latin typeface="+mn-ea"/>
                <a:ea typeface="+mn-ea"/>
              </a:rPr>
              <a:t>　★　化学物質全般に関する最新の知見</a:t>
            </a:r>
          </a:p>
          <a:p>
            <a:pPr>
              <a:lnSpc>
                <a:spcPct val="110000"/>
              </a:lnSpc>
              <a:defRPr/>
            </a:pPr>
            <a:r>
              <a:rPr kumimoji="1" lang="ja-JP" altLang="en-US" sz="2200" b="1" dirty="0">
                <a:latin typeface="+mn-ea"/>
                <a:ea typeface="+mn-ea"/>
              </a:rPr>
              <a:t>　★　化管法をはじめとする化学物質関連法規</a:t>
            </a:r>
          </a:p>
          <a:p>
            <a:pPr>
              <a:lnSpc>
                <a:spcPct val="110000"/>
              </a:lnSpc>
              <a:defRPr/>
            </a:pPr>
            <a:r>
              <a:rPr kumimoji="1" lang="ja-JP" altLang="en-US" sz="2200" b="1" dirty="0">
                <a:latin typeface="+mn-ea"/>
                <a:ea typeface="+mn-ea"/>
              </a:rPr>
              <a:t>　★　リスクの考え方・リスク評価</a:t>
            </a:r>
          </a:p>
          <a:p>
            <a:pPr>
              <a:lnSpc>
                <a:spcPct val="110000"/>
              </a:lnSpc>
              <a:defRPr/>
            </a:pPr>
            <a:r>
              <a:rPr kumimoji="1" lang="ja-JP" altLang="en-US" sz="2200" b="1" dirty="0">
                <a:latin typeface="+mn-ea"/>
                <a:ea typeface="+mn-ea"/>
              </a:rPr>
              <a:t>　★　リスクコミュニケーションの考え方・手法		など</a:t>
            </a:r>
          </a:p>
        </p:txBody>
      </p:sp>
      <p:sp>
        <p:nvSpPr>
          <p:cNvPr id="13" name="AutoShape 6"/>
          <p:cNvSpPr>
            <a:spLocks noChangeArrowheads="1"/>
          </p:cNvSpPr>
          <p:nvPr/>
        </p:nvSpPr>
        <p:spPr bwMode="auto">
          <a:xfrm>
            <a:off x="323528" y="3432175"/>
            <a:ext cx="6415088" cy="758825"/>
          </a:xfrm>
          <a:prstGeom prst="horizontalScroll">
            <a:avLst>
              <a:gd name="adj" fmla="val 12500"/>
            </a:avLst>
          </a:prstGeom>
          <a:solidFill>
            <a:srgbClr val="CCFFCC"/>
          </a:solidFill>
          <a:ln w="9525">
            <a:solidFill>
              <a:schemeClr val="tx1"/>
            </a:solidFill>
            <a:round/>
            <a:headEnd/>
            <a:tailEnd/>
          </a:ln>
        </p:spPr>
        <p:txBody>
          <a:bodyPr wrap="none" anchor="ctr"/>
          <a:lstStyle/>
          <a:p>
            <a:pPr>
              <a:defRPr/>
            </a:pPr>
            <a:r>
              <a:rPr kumimoji="1" lang="ja-JP" altLang="en-US" b="1" dirty="0">
                <a:latin typeface="+mn-ea"/>
                <a:ea typeface="+mn-ea"/>
              </a:rPr>
              <a:t>化学物質アドバイザーが持っている知識は？</a:t>
            </a:r>
          </a:p>
        </p:txBody>
      </p:sp>
      <p:sp>
        <p:nvSpPr>
          <p:cNvPr id="14" name="Rectangle 7"/>
          <p:cNvSpPr>
            <a:spLocks noChangeArrowheads="1"/>
          </p:cNvSpPr>
          <p:nvPr/>
        </p:nvSpPr>
        <p:spPr bwMode="auto">
          <a:xfrm>
            <a:off x="1042988" y="6094413"/>
            <a:ext cx="7632700" cy="719137"/>
          </a:xfrm>
          <a:prstGeom prst="rect">
            <a:avLst/>
          </a:prstGeom>
          <a:noFill/>
          <a:ln w="12700">
            <a:noFill/>
            <a:miter lim="800000"/>
            <a:headEnd/>
            <a:tailEnd/>
          </a:ln>
        </p:spPr>
        <p:txBody>
          <a:bodyPr wrap="none" anchor="ctr"/>
          <a:lstStyle/>
          <a:p>
            <a:pPr>
              <a:defRPr/>
            </a:pPr>
            <a:r>
              <a:rPr kumimoji="1" lang="en-US" altLang="ja-JP" sz="1800" b="1" dirty="0">
                <a:latin typeface="+mn-ea"/>
                <a:ea typeface="+mn-ea"/>
              </a:rPr>
              <a:t>※</a:t>
            </a:r>
            <a:r>
              <a:rPr kumimoji="1" lang="ja-JP" altLang="en-US" sz="1800" b="1" dirty="0">
                <a:latin typeface="+mn-ea"/>
                <a:ea typeface="+mn-ea"/>
              </a:rPr>
              <a:t>　リスクコミュニケーションの推進をお手伝いします。</a:t>
            </a:r>
          </a:p>
          <a:p>
            <a:pPr>
              <a:defRPr/>
            </a:pPr>
            <a:r>
              <a:rPr kumimoji="1" lang="en-US" altLang="ja-JP" sz="1800" b="1" dirty="0">
                <a:latin typeface="+mn-ea"/>
                <a:ea typeface="+mn-ea"/>
              </a:rPr>
              <a:t>※</a:t>
            </a:r>
            <a:r>
              <a:rPr kumimoji="1" lang="ja-JP" altLang="en-US" sz="1800" b="1" dirty="0">
                <a:latin typeface="+mn-ea"/>
                <a:ea typeface="+mn-ea"/>
              </a:rPr>
              <a:t>　化学物質アドバイザーの活動は営利を目的としたものではありません。</a:t>
            </a:r>
          </a:p>
        </p:txBody>
      </p:sp>
      <p:sp>
        <p:nvSpPr>
          <p:cNvPr id="15" name="Rectangle 7"/>
          <p:cNvSpPr>
            <a:spLocks noChangeArrowheads="1"/>
          </p:cNvSpPr>
          <p:nvPr/>
        </p:nvSpPr>
        <p:spPr bwMode="auto">
          <a:xfrm>
            <a:off x="395288" y="908720"/>
            <a:ext cx="8424862" cy="719138"/>
          </a:xfrm>
          <a:prstGeom prst="rect">
            <a:avLst/>
          </a:prstGeom>
          <a:noFill/>
          <a:ln w="12700">
            <a:noFill/>
            <a:miter lim="800000"/>
            <a:headEnd/>
            <a:tailEnd/>
          </a:ln>
        </p:spPr>
        <p:txBody>
          <a:bodyPr wrap="none" anchor="ctr"/>
          <a:lstStyle/>
          <a:p>
            <a:pPr>
              <a:defRPr/>
            </a:pPr>
            <a:r>
              <a:rPr kumimoji="1" lang="ja-JP" altLang="en-US" sz="1800" b="1" dirty="0">
                <a:latin typeface="+mn-ea"/>
                <a:ea typeface="+mn-ea"/>
              </a:rPr>
              <a:t>化学物質に関する専門知識や、化学物質について的確に説明する能力等を有する</a:t>
            </a:r>
            <a:endParaRPr kumimoji="1" lang="en-US" altLang="ja-JP" sz="1800" b="1" dirty="0">
              <a:latin typeface="+mn-ea"/>
              <a:ea typeface="+mn-ea"/>
            </a:endParaRPr>
          </a:p>
          <a:p>
            <a:pPr>
              <a:defRPr/>
            </a:pPr>
            <a:r>
              <a:rPr kumimoji="1" lang="ja-JP" altLang="en-US" sz="1800" b="1" dirty="0">
                <a:latin typeface="+mn-ea"/>
                <a:ea typeface="+mn-ea"/>
              </a:rPr>
              <a:t>人材を登録し、派遣等を行う環境省の事業のひとつ。</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fld id="{A214FE86-EEE2-4C8F-9460-338A8816F896}" type="slidenum">
              <a:rPr lang="en-US" altLang="ja-JP" sz="1400" b="0">
                <a:solidFill>
                  <a:srgbClr val="000000"/>
                </a:solidFill>
              </a:rPr>
              <a:pPr/>
              <a:t>20</a:t>
            </a:fld>
            <a:endParaRPr lang="en-US" altLang="ja-JP" sz="1400" b="0" dirty="0">
              <a:solidFill>
                <a:srgbClr val="000000"/>
              </a:solidFill>
            </a:endParaRPr>
          </a:p>
        </p:txBody>
      </p:sp>
      <p:sp>
        <p:nvSpPr>
          <p:cNvPr id="20483" name="Rectangle 2"/>
          <p:cNvSpPr>
            <a:spLocks noGrp="1" noChangeArrowheads="1"/>
          </p:cNvSpPr>
          <p:nvPr>
            <p:ph type="title" idx="4294967295"/>
          </p:nvPr>
        </p:nvSpPr>
        <p:spPr>
          <a:xfrm>
            <a:off x="152401" y="152400"/>
            <a:ext cx="8991600" cy="709613"/>
          </a:xfrm>
        </p:spPr>
        <p:txBody>
          <a:bodyPr/>
          <a:lstStyle/>
          <a:p>
            <a:r>
              <a:rPr lang="ja-JP" altLang="en-US" sz="3400" b="1" dirty="0" smtClean="0"/>
              <a:t>住民の感じる「化学物質」へのイメージや不安</a:t>
            </a:r>
          </a:p>
        </p:txBody>
      </p:sp>
      <p:sp>
        <p:nvSpPr>
          <p:cNvPr id="24" name="Text Box 18"/>
          <p:cNvSpPr txBox="1">
            <a:spLocks noChangeArrowheads="1"/>
          </p:cNvSpPr>
          <p:nvPr/>
        </p:nvSpPr>
        <p:spPr bwMode="auto">
          <a:xfrm>
            <a:off x="152400" y="908050"/>
            <a:ext cx="8740775" cy="5184775"/>
          </a:xfrm>
          <a:prstGeom prst="rect">
            <a:avLst/>
          </a:prstGeom>
          <a:noFill/>
          <a:ln w="28575">
            <a:noFill/>
            <a:miter lim="800000"/>
            <a:headEnd/>
            <a:tailEnd/>
          </a:ln>
        </p:spPr>
        <p:txBody>
          <a:bodyPr anchor="ctr"/>
          <a:lstStyle/>
          <a:p>
            <a:pPr fontAlgn="base">
              <a:spcBef>
                <a:spcPct val="0"/>
              </a:spcBef>
              <a:spcAft>
                <a:spcPct val="0"/>
              </a:spcAft>
              <a:defRPr/>
            </a:pPr>
            <a:r>
              <a:rPr lang="ja-JP" altLang="en-US" sz="2400" b="1" dirty="0">
                <a:solidFill>
                  <a:srgbClr val="000000"/>
                </a:solidFill>
                <a:latin typeface="Times New Roman" pitchFamily="18" charset="0"/>
              </a:rPr>
              <a:t>「化学物質」のイメージ　</a:t>
            </a:r>
            <a:r>
              <a:rPr lang="ja-JP" altLang="en-US" sz="2400" b="1" dirty="0" smtClean="0">
                <a:solidFill>
                  <a:srgbClr val="000000"/>
                </a:solidFill>
                <a:latin typeface="Times New Roman" pitchFamily="18" charset="0"/>
              </a:rPr>
              <a:t>（○○県　事前</a:t>
            </a:r>
            <a:r>
              <a:rPr lang="ja-JP" altLang="en-US" sz="2400" b="1" dirty="0">
                <a:solidFill>
                  <a:srgbClr val="000000"/>
                </a:solidFill>
                <a:latin typeface="Times New Roman" pitchFamily="18" charset="0"/>
              </a:rPr>
              <a:t>住民アンケートより）</a:t>
            </a:r>
            <a:endParaRPr lang="en-US" altLang="ja-JP" sz="2400" b="1" dirty="0">
              <a:solidFill>
                <a:srgbClr val="000000"/>
              </a:solidFill>
              <a:latin typeface="Times New Roman" pitchFamily="18" charset="0"/>
            </a:endParaRPr>
          </a:p>
          <a:p>
            <a:pPr fontAlgn="base">
              <a:spcBef>
                <a:spcPct val="0"/>
              </a:spcBef>
              <a:spcAft>
                <a:spcPct val="0"/>
              </a:spcAft>
              <a:defRPr/>
            </a:pPr>
            <a:r>
              <a:rPr lang="ja-JP" altLang="en-US" sz="2400" b="1" dirty="0">
                <a:solidFill>
                  <a:srgbClr val="000000"/>
                </a:solidFill>
                <a:latin typeface="Times New Roman" pitchFamily="18" charset="0"/>
              </a:rPr>
              <a:t>身体や健康に悪い／取扱いを誤ったり知識がないと危険／環境破壊（大気・水・土壌汚染）／目的によっては有用だがきちんと管理しないと健康や環境に悪影響／生活向上・毎日の生活に不可欠／有害なもの／目に見えないので心配／人工的に造られた物質／身の回りに多くある／世間では一方的な間違ったイメージと歪んだ認識がある／知ることによって、各自が対策を考え、被害を未然に防止できる／有害なものと無害なもの／多種あり、生活に密接に関わる／どんなものかピンとこない</a:t>
            </a:r>
            <a:endParaRPr lang="en-US" altLang="ja-JP" sz="2400" b="1" dirty="0">
              <a:solidFill>
                <a:srgbClr val="000000"/>
              </a:solidFill>
              <a:latin typeface="Times New Roman" pitchFamily="18" charset="0"/>
            </a:endParaRPr>
          </a:p>
          <a:p>
            <a:pPr fontAlgn="base">
              <a:spcBef>
                <a:spcPct val="0"/>
              </a:spcBef>
              <a:spcAft>
                <a:spcPct val="0"/>
              </a:spcAft>
              <a:defRPr/>
            </a:pPr>
            <a:endParaRPr lang="en-US" altLang="ja-JP" sz="1200" b="1" dirty="0">
              <a:solidFill>
                <a:srgbClr val="000000"/>
              </a:solidFill>
              <a:latin typeface="ＭＳ Ｐゴシック"/>
            </a:endParaRPr>
          </a:p>
          <a:p>
            <a:pPr fontAlgn="base">
              <a:spcBef>
                <a:spcPct val="0"/>
              </a:spcBef>
              <a:spcAft>
                <a:spcPct val="0"/>
              </a:spcAft>
              <a:defRPr/>
            </a:pPr>
            <a:r>
              <a:rPr lang="ja-JP" altLang="en-US" sz="2400" b="1" dirty="0">
                <a:solidFill>
                  <a:srgbClr val="000000"/>
                </a:solidFill>
                <a:latin typeface="Times New Roman" pitchFamily="18" charset="0"/>
              </a:rPr>
              <a:t>事故や災害への不安</a:t>
            </a:r>
            <a:endParaRPr lang="en-US" altLang="ja-JP" sz="2400" b="1" dirty="0">
              <a:solidFill>
                <a:srgbClr val="000000"/>
              </a:solidFill>
              <a:latin typeface="Times New Roman" pitchFamily="18" charset="0"/>
            </a:endParaRPr>
          </a:p>
          <a:p>
            <a:pPr fontAlgn="base">
              <a:spcBef>
                <a:spcPct val="0"/>
              </a:spcBef>
              <a:spcAft>
                <a:spcPct val="0"/>
              </a:spcAft>
              <a:defRPr/>
            </a:pPr>
            <a:r>
              <a:rPr lang="ja-JP" altLang="en-US" sz="2400" b="1" dirty="0">
                <a:solidFill>
                  <a:srgbClr val="000000"/>
                </a:solidFill>
                <a:latin typeface="Times New Roman" pitchFamily="18" charset="0"/>
              </a:rPr>
              <a:t>・同一事業者の別の工場で発生した化学物質の漏えいは、</a:t>
            </a:r>
            <a:endParaRPr lang="en-US" altLang="ja-JP" sz="2400" b="1" dirty="0">
              <a:solidFill>
                <a:srgbClr val="000000"/>
              </a:solidFill>
              <a:latin typeface="Times New Roman" pitchFamily="18" charset="0"/>
            </a:endParaRPr>
          </a:p>
          <a:p>
            <a:pPr fontAlgn="base">
              <a:spcBef>
                <a:spcPct val="0"/>
              </a:spcBef>
              <a:spcAft>
                <a:spcPct val="0"/>
              </a:spcAft>
              <a:defRPr/>
            </a:pPr>
            <a:r>
              <a:rPr lang="ja-JP" altLang="en-US" sz="2400" b="1" dirty="0">
                <a:solidFill>
                  <a:srgbClr val="000000"/>
                </a:solidFill>
                <a:latin typeface="Times New Roman" pitchFamily="18" charset="0"/>
              </a:rPr>
              <a:t>　近くの工場でも同様に起こるのではないか</a:t>
            </a:r>
            <a:r>
              <a:rPr lang="ja-JP" altLang="en-US" sz="2400" b="1" dirty="0" smtClean="0">
                <a:solidFill>
                  <a:srgbClr val="000000"/>
                </a:solidFill>
                <a:latin typeface="Times New Roman" pitchFamily="18" charset="0"/>
              </a:rPr>
              <a:t>？</a:t>
            </a:r>
            <a:r>
              <a:rPr lang="ja-JP" altLang="en-US" sz="2400" b="1" dirty="0">
                <a:solidFill>
                  <a:srgbClr val="000000"/>
                </a:solidFill>
                <a:latin typeface="Times New Roman" pitchFamily="18" charset="0"/>
              </a:rPr>
              <a:t>　</a:t>
            </a:r>
          </a:p>
        </p:txBody>
      </p:sp>
      <p:pic>
        <p:nvPicPr>
          <p:cNvPr id="20485" name="Picture 5" descr="BUS_0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5681" y="5185567"/>
            <a:ext cx="5222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5" descr="FAM_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0085" y="5617222"/>
            <a:ext cx="5588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6" descr="FAM_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7423" y="5655322"/>
            <a:ext cx="4238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7" descr="FAM_0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794" y="5585617"/>
            <a:ext cx="747713"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631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kumimoji="1" lang="ja-JP" altLang="en-US" smtClean="0"/>
              <a:pPr/>
              <a:t>21</a:t>
            </a:fld>
            <a:endParaRPr kumimoji="1" lang="ja-JP" altLang="en-US" dirty="0"/>
          </a:p>
        </p:txBody>
      </p:sp>
      <p:sp>
        <p:nvSpPr>
          <p:cNvPr id="4" name="Rectangle 2"/>
          <p:cNvSpPr txBox="1">
            <a:spLocks noChangeArrowheads="1"/>
          </p:cNvSpPr>
          <p:nvPr/>
        </p:nvSpPr>
        <p:spPr>
          <a:xfrm>
            <a:off x="228600" y="152400"/>
            <a:ext cx="8686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j-lt"/>
                <a:ea typeface="+mj-ea"/>
                <a:cs typeface="+mj-cs"/>
              </a:rPr>
              <a:t>リスクコミュニケーションを行うと、</a:t>
            </a:r>
          </a:p>
        </p:txBody>
      </p:sp>
      <p:sp>
        <p:nvSpPr>
          <p:cNvPr id="6" name="Text Box 5"/>
          <p:cNvSpPr txBox="1">
            <a:spLocks noChangeArrowheads="1"/>
          </p:cNvSpPr>
          <p:nvPr/>
        </p:nvSpPr>
        <p:spPr bwMode="auto">
          <a:xfrm>
            <a:off x="250825" y="872808"/>
            <a:ext cx="8569325" cy="5934075"/>
          </a:xfrm>
          <a:prstGeom prst="rect">
            <a:avLst/>
          </a:prstGeom>
          <a:noFill/>
          <a:ln w="9525">
            <a:noFill/>
            <a:miter lim="800000"/>
            <a:headEnd/>
            <a:tailEnd/>
          </a:ln>
        </p:spPr>
        <p:txBody>
          <a:bodyPr wrap="square">
            <a:spAutoFit/>
          </a:bodyPr>
          <a:lstStyle/>
          <a:p>
            <a:pPr eaLnBrk="0" hangingPunct="0"/>
            <a:r>
              <a:rPr kumimoji="1" lang="ja-JP" altLang="en-US" sz="2400" b="1" dirty="0"/>
              <a:t>・地域の人たちとの信頼関係を築き、</a:t>
            </a:r>
          </a:p>
          <a:p>
            <a:pPr eaLnBrk="0" hangingPunct="0"/>
            <a:r>
              <a:rPr kumimoji="1" lang="ja-JP" altLang="en-US" sz="2400" b="1" dirty="0"/>
              <a:t>　共同でリスク抑制の取り組みが可能になる。</a:t>
            </a:r>
          </a:p>
          <a:p>
            <a:pPr eaLnBrk="0" hangingPunct="0"/>
            <a:r>
              <a:rPr kumimoji="1" lang="ja-JP" altLang="en-US" sz="2400" b="1" dirty="0"/>
              <a:t>・「きちんとリスク管理に取り組んでいる企業」として</a:t>
            </a:r>
          </a:p>
          <a:p>
            <a:pPr eaLnBrk="0" hangingPunct="0"/>
            <a:r>
              <a:rPr kumimoji="1" lang="ja-JP" altLang="en-US" sz="2400" b="1" dirty="0"/>
              <a:t>　イメージアップが図れる。</a:t>
            </a:r>
          </a:p>
          <a:p>
            <a:pPr eaLnBrk="0" hangingPunct="0"/>
            <a:r>
              <a:rPr kumimoji="1" lang="ja-JP" altLang="en-US" sz="2400" b="1" dirty="0"/>
              <a:t>・事業者だけでは気づかなかった問題が分かるようになる。</a:t>
            </a:r>
          </a:p>
          <a:p>
            <a:pPr eaLnBrk="0" hangingPunct="0"/>
            <a:r>
              <a:rPr kumimoji="1" lang="ja-JP" altLang="en-US" sz="2400" b="1" dirty="0"/>
              <a:t>　問題が大きくなる前に事前に対処できるようになり、</a:t>
            </a:r>
          </a:p>
          <a:p>
            <a:pPr eaLnBrk="0" hangingPunct="0"/>
            <a:r>
              <a:rPr kumimoji="1" lang="ja-JP" altLang="en-US" sz="2400" b="1" dirty="0"/>
              <a:t>　効率的なリスク管理が可能になる</a:t>
            </a:r>
            <a:r>
              <a:rPr kumimoji="1" lang="ja-JP" altLang="en-US" sz="2400" b="1" dirty="0" smtClean="0"/>
              <a:t>。</a:t>
            </a:r>
            <a:endParaRPr kumimoji="1" lang="en-US" altLang="ja-JP" sz="2400" b="1" dirty="0" smtClean="0"/>
          </a:p>
          <a:p>
            <a:pPr eaLnBrk="0" hangingPunct="0"/>
            <a:endParaRPr kumimoji="1" lang="ja-JP" altLang="en-US" sz="2400" b="1" dirty="0"/>
          </a:p>
          <a:p>
            <a:pPr eaLnBrk="0" hangingPunct="0"/>
            <a:r>
              <a:rPr kumimoji="1" lang="ja-JP" altLang="en-US" sz="3200" b="1" dirty="0" smtClean="0">
                <a:solidFill>
                  <a:srgbClr val="FF0000"/>
                </a:solidFill>
              </a:rPr>
              <a:t>十分</a:t>
            </a:r>
            <a:r>
              <a:rPr kumimoji="1" lang="ja-JP" altLang="en-US" sz="3200" b="1" dirty="0">
                <a:solidFill>
                  <a:srgbClr val="FF0000"/>
                </a:solidFill>
              </a:rPr>
              <a:t>なリスクコミュニケーションを行わないと、</a:t>
            </a:r>
          </a:p>
          <a:p>
            <a:pPr eaLnBrk="0" hangingPunct="0"/>
            <a:endParaRPr kumimoji="1" lang="ja-JP" altLang="en-US" sz="1000" b="1" dirty="0">
              <a:solidFill>
                <a:schemeClr val="accent2"/>
              </a:solidFill>
            </a:endParaRPr>
          </a:p>
          <a:p>
            <a:pPr eaLnBrk="0" hangingPunct="0"/>
            <a:r>
              <a:rPr kumimoji="1" lang="ja-JP" altLang="en-US" sz="2400" b="1" dirty="0"/>
              <a:t>・企業にとって都合のよい情報しか出さないことになりがちで、</a:t>
            </a:r>
          </a:p>
          <a:p>
            <a:pPr eaLnBrk="0" hangingPunct="0"/>
            <a:r>
              <a:rPr kumimoji="1" lang="ja-JP" altLang="en-US" sz="2400" b="1" dirty="0"/>
              <a:t>　信頼を損ないやすい。</a:t>
            </a:r>
          </a:p>
          <a:p>
            <a:pPr eaLnBrk="0" hangingPunct="0"/>
            <a:r>
              <a:rPr kumimoji="1" lang="ja-JP" altLang="en-US" sz="2400" b="1" dirty="0"/>
              <a:t>・「地域の人の健康や環境に関心のない企業」として、</a:t>
            </a:r>
          </a:p>
          <a:p>
            <a:pPr eaLnBrk="0" hangingPunct="0"/>
            <a:r>
              <a:rPr kumimoji="1" lang="ja-JP" altLang="en-US" sz="2400" b="1" dirty="0"/>
              <a:t>　企業イメージが悪くなりやすい。</a:t>
            </a:r>
          </a:p>
          <a:p>
            <a:pPr eaLnBrk="0" hangingPunct="0"/>
            <a:r>
              <a:rPr kumimoji="1" lang="ja-JP" altLang="en-US" sz="2400" b="1" dirty="0"/>
              <a:t>・紛争が発生した場合、関係がこじれて紛争が長期化し、</a:t>
            </a:r>
          </a:p>
          <a:p>
            <a:pPr eaLnBrk="0" hangingPunct="0"/>
            <a:r>
              <a:rPr kumimoji="1" lang="ja-JP" altLang="en-US" sz="2400" b="1" dirty="0"/>
              <a:t>　莫大なコストがかかるおそれがある。</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kumimoji="1" lang="ja-JP" altLang="en-US" smtClean="0"/>
              <a:pPr/>
              <a:t>22</a:t>
            </a:fld>
            <a:endParaRPr kumimoji="1" lang="ja-JP" altLang="en-US" dirty="0"/>
          </a:p>
        </p:txBody>
      </p:sp>
      <p:sp>
        <p:nvSpPr>
          <p:cNvPr id="3" name="Rectangle 2"/>
          <p:cNvSpPr txBox="1">
            <a:spLocks noChangeArrowheads="1"/>
          </p:cNvSpPr>
          <p:nvPr/>
        </p:nvSpPr>
        <p:spPr>
          <a:xfrm>
            <a:off x="228600" y="1676400"/>
            <a:ext cx="8686800" cy="6096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j-lt"/>
                <a:ea typeface="+mj-ea"/>
                <a:cs typeface="+mj-cs"/>
              </a:rPr>
              <a:t>円滑なリスクコミュニケーションのために</a:t>
            </a:r>
          </a:p>
        </p:txBody>
      </p:sp>
      <p:sp>
        <p:nvSpPr>
          <p:cNvPr id="4" name="Rectangle 3"/>
          <p:cNvSpPr>
            <a:spLocks noChangeArrowheads="1"/>
          </p:cNvSpPr>
          <p:nvPr/>
        </p:nvSpPr>
        <p:spPr bwMode="auto">
          <a:xfrm flipV="1">
            <a:off x="304800" y="2819400"/>
            <a:ext cx="8534400" cy="76200"/>
          </a:xfrm>
          <a:prstGeom prst="rect">
            <a:avLst/>
          </a:prstGeom>
          <a:gradFill rotWithShape="0">
            <a:gsLst>
              <a:gs pos="0">
                <a:srgbClr val="FFFFFF"/>
              </a:gs>
              <a:gs pos="100000">
                <a:srgbClr val="0000FF"/>
              </a:gs>
            </a:gsLst>
            <a:lin ang="5400000" scaled="1"/>
          </a:gradFill>
          <a:ln>
            <a:noFill/>
          </a:ln>
          <a:effectLst>
            <a:outerShdw dist="35921" dir="2700000" algn="ctr" rotWithShape="0">
              <a:srgbClr val="808080"/>
            </a:outerShdw>
          </a:effectLst>
          <a:extLst/>
        </p:spPr>
        <p:txBody>
          <a:bodyPr anchor="ctr">
            <a:spAutoFit/>
          </a:bodyPr>
          <a:lstStyle/>
          <a:p>
            <a:pPr algn="ctr" eaLnBrk="0" hangingPunct="0">
              <a:defRPr/>
            </a:pPr>
            <a:endParaRPr lang="ja-JP" altLang="en-US" dirty="0">
              <a:ea typeface="ＭＳ Ｐゴシック" pitchFamily="50" charset="-128"/>
            </a:endParaRPr>
          </a:p>
        </p:txBody>
      </p:sp>
    </p:spTree>
    <p:extLst>
      <p:ext uri="{BB962C8B-B14F-4D97-AF65-F5344CB8AC3E}">
        <p14:creationId xmlns:p14="http://schemas.microsoft.com/office/powerpoint/2010/main" val="2703893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3"/>
          <p:cNvSpPr txBox="1">
            <a:spLocks/>
          </p:cNvSpPr>
          <p:nvPr/>
        </p:nvSpPr>
        <p:spPr>
          <a:xfrm>
            <a:off x="7010400" y="6381750"/>
            <a:ext cx="2133600" cy="47625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DF18787-95B5-4083-B15E-461179B5CEEB}" type="slidenum">
              <a:rPr kumimoji="1" lang="en-US" altLang="ja-JP" sz="1200" b="1" i="0" u="none" strike="noStrike" kern="1200" cap="none" spc="0" normalizeH="0" baseline="0" noProof="0" smtClean="0">
                <a:ln>
                  <a:noFill/>
                </a:ln>
                <a:solidFill>
                  <a:schemeClr val="tx1">
                    <a:tint val="75000"/>
                  </a:schemeClr>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altLang="ja-JP" sz="1200" b="1" i="0" u="none" strike="noStrike" kern="1200" cap="none" spc="0" normalizeH="0" baseline="0" noProof="0" dirty="0" smtClean="0">
              <a:ln>
                <a:noFill/>
              </a:ln>
              <a:solidFill>
                <a:schemeClr val="tx1">
                  <a:tint val="75000"/>
                </a:schemeClr>
              </a:solidFill>
              <a:effectLst/>
              <a:uLnTx/>
              <a:uFillTx/>
              <a:latin typeface="+mn-lt"/>
              <a:ea typeface="ＭＳ Ｐゴシック" charset="-128"/>
              <a:cs typeface="+mn-cs"/>
            </a:endParaRPr>
          </a:p>
        </p:txBody>
      </p:sp>
      <p:sp>
        <p:nvSpPr>
          <p:cNvPr id="4" name="スライド番号プレースホルダ 4"/>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endParaRPr kumimoji="1" lang="en-US" altLang="ja-JP" sz="1400" b="1" dirty="0"/>
          </a:p>
        </p:txBody>
      </p:sp>
      <p:sp>
        <p:nvSpPr>
          <p:cNvPr id="5" name="Rectangle 2"/>
          <p:cNvSpPr txBox="1">
            <a:spLocks noChangeArrowheads="1"/>
          </p:cNvSpPr>
          <p:nvPr/>
        </p:nvSpPr>
        <p:spPr>
          <a:xfrm>
            <a:off x="323850" y="228600"/>
            <a:ext cx="859155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j-lt"/>
                <a:ea typeface="+mj-ea"/>
                <a:cs typeface="+mj-cs"/>
              </a:rPr>
              <a:t>リスクコミュニケーションの基本ルール</a:t>
            </a:r>
          </a:p>
        </p:txBody>
      </p:sp>
      <p:sp>
        <p:nvSpPr>
          <p:cNvPr id="6" name="Text Box 4"/>
          <p:cNvSpPr txBox="1">
            <a:spLocks noChangeArrowheads="1"/>
          </p:cNvSpPr>
          <p:nvPr/>
        </p:nvSpPr>
        <p:spPr bwMode="auto">
          <a:xfrm>
            <a:off x="304800" y="1052513"/>
            <a:ext cx="8443913" cy="4495800"/>
          </a:xfrm>
          <a:prstGeom prst="rect">
            <a:avLst/>
          </a:prstGeom>
          <a:noFill/>
          <a:ln w="9525">
            <a:noFill/>
            <a:miter lim="800000"/>
            <a:headEnd/>
            <a:tailEnd/>
          </a:ln>
        </p:spPr>
        <p:txBody>
          <a:bodyPr anchor="ctr"/>
          <a:lstStyle/>
          <a:p>
            <a:pPr marL="609600" indent="-609600" eaLnBrk="0" hangingPunct="0">
              <a:spcBef>
                <a:spcPct val="50000"/>
              </a:spcBef>
              <a:buFontTx/>
              <a:buAutoNum type="arabicDbPeriod"/>
            </a:pPr>
            <a:r>
              <a:rPr lang="ja-JP" altLang="en-US" sz="2400" b="1" dirty="0">
                <a:latin typeface="Times New Roman" pitchFamily="18" charset="0"/>
              </a:rPr>
              <a:t>事業者は、利害関係者を正当なパートナー（協働者）として受け入れ連携すること。</a:t>
            </a:r>
          </a:p>
          <a:p>
            <a:pPr marL="609600" indent="-609600" eaLnBrk="0" hangingPunct="0">
              <a:spcBef>
                <a:spcPct val="50000"/>
              </a:spcBef>
              <a:buFontTx/>
              <a:buAutoNum type="arabicDbPeriod"/>
            </a:pPr>
            <a:r>
              <a:rPr lang="ja-JP" altLang="en-US" sz="2400" b="1" dirty="0">
                <a:latin typeface="Times New Roman" pitchFamily="18" charset="0"/>
              </a:rPr>
              <a:t>注意深く立案し、その過程と結果について評価すること。</a:t>
            </a:r>
          </a:p>
          <a:p>
            <a:pPr marL="609600" indent="-609600" eaLnBrk="0" hangingPunct="0">
              <a:spcBef>
                <a:spcPct val="50000"/>
              </a:spcBef>
              <a:buFontTx/>
              <a:buAutoNum type="arabicDbPeriod"/>
            </a:pPr>
            <a:r>
              <a:rPr lang="ja-JP" altLang="en-US" sz="2400" b="1" dirty="0">
                <a:latin typeface="Times New Roman" pitchFamily="18" charset="0"/>
              </a:rPr>
              <a:t>相手の言うことに耳を傾けること。</a:t>
            </a:r>
          </a:p>
          <a:p>
            <a:pPr marL="609600" indent="-609600" eaLnBrk="0" hangingPunct="0">
              <a:spcBef>
                <a:spcPct val="50000"/>
              </a:spcBef>
              <a:buFontTx/>
              <a:buAutoNum type="arabicDbPeriod"/>
            </a:pPr>
            <a:r>
              <a:rPr lang="ja-JP" altLang="en-US" sz="2400" b="1" dirty="0">
                <a:latin typeface="Times New Roman" pitchFamily="18" charset="0"/>
              </a:rPr>
              <a:t>正直、率直であり、かつ、透明性を高めること。</a:t>
            </a:r>
          </a:p>
          <a:p>
            <a:pPr marL="609600" indent="-609600" eaLnBrk="0" hangingPunct="0">
              <a:spcBef>
                <a:spcPct val="50000"/>
              </a:spcBef>
              <a:buFontTx/>
              <a:buAutoNum type="arabicDbPeriod"/>
            </a:pPr>
            <a:r>
              <a:rPr lang="ja-JP" altLang="en-US" sz="2400" b="1" dirty="0">
                <a:latin typeface="Times New Roman" pitchFamily="18" charset="0"/>
              </a:rPr>
              <a:t>他の信頼できる人々や機関と協調、協力すること。</a:t>
            </a:r>
          </a:p>
          <a:p>
            <a:pPr marL="609600" indent="-609600" eaLnBrk="0" hangingPunct="0">
              <a:spcBef>
                <a:spcPct val="50000"/>
              </a:spcBef>
              <a:buFontTx/>
              <a:buAutoNum type="arabicDbPeriod"/>
            </a:pPr>
            <a:r>
              <a:rPr lang="ja-JP" altLang="en-US" sz="2400" b="1" dirty="0">
                <a:latin typeface="Times New Roman" pitchFamily="18" charset="0"/>
              </a:rPr>
              <a:t>メディアの役割、立場を理解すること。</a:t>
            </a:r>
          </a:p>
          <a:p>
            <a:pPr marL="609600" indent="-609600" eaLnBrk="0" hangingPunct="0">
              <a:spcBef>
                <a:spcPct val="50000"/>
              </a:spcBef>
              <a:buFontTx/>
              <a:buAutoNum type="arabicDbPeriod"/>
            </a:pPr>
            <a:r>
              <a:rPr lang="ja-JP" altLang="en-US" sz="2400" b="1" dirty="0">
                <a:latin typeface="Times New Roman" pitchFamily="18" charset="0"/>
              </a:rPr>
              <a:t>相手が理解できるようにやさしく話すこと。</a:t>
            </a:r>
          </a:p>
        </p:txBody>
      </p:sp>
      <p:sp>
        <p:nvSpPr>
          <p:cNvPr id="7" name="Text Box 5"/>
          <p:cNvSpPr txBox="1">
            <a:spLocks noChangeArrowheads="1"/>
          </p:cNvSpPr>
          <p:nvPr/>
        </p:nvSpPr>
        <p:spPr bwMode="auto">
          <a:xfrm>
            <a:off x="609600" y="5715000"/>
            <a:ext cx="8305800" cy="609600"/>
          </a:xfrm>
          <a:prstGeom prst="rect">
            <a:avLst/>
          </a:prstGeom>
          <a:noFill/>
          <a:ln w="9525">
            <a:noFill/>
            <a:miter lim="800000"/>
            <a:headEnd/>
            <a:tailEnd/>
          </a:ln>
        </p:spPr>
        <p:txBody>
          <a:bodyPr anchor="ctr"/>
          <a:lstStyle/>
          <a:p>
            <a:pPr marL="609600" indent="-609600" eaLnBrk="0" hangingPunct="0">
              <a:spcBef>
                <a:spcPct val="50000"/>
              </a:spcBef>
            </a:pPr>
            <a:r>
              <a:rPr lang="en-US" altLang="ja-JP" sz="2400" b="1" dirty="0">
                <a:latin typeface="Times New Roman" pitchFamily="18" charset="0"/>
              </a:rPr>
              <a:t>※</a:t>
            </a:r>
            <a:r>
              <a:rPr lang="ja-JP" altLang="en-US" sz="2400" b="1" dirty="0">
                <a:latin typeface="Times New Roman" pitchFamily="18" charset="0"/>
              </a:rPr>
              <a:t>米国環境保護庁の基本原則をもとに社団法人 日本化学会がアレンジしたもの。</a:t>
            </a:r>
          </a:p>
        </p:txBody>
      </p:sp>
    </p:spTree>
    <p:extLst>
      <p:ext uri="{BB962C8B-B14F-4D97-AF65-F5344CB8AC3E}">
        <p14:creationId xmlns:p14="http://schemas.microsoft.com/office/powerpoint/2010/main" val="1404924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4"/>
          <p:cNvSpPr>
            <a:spLocks noGrp="1"/>
          </p:cNvSpPr>
          <p:nvPr>
            <p:ph type="sldNum" sz="quarter" idx="12"/>
          </p:nvPr>
        </p:nvSpPr>
        <p:spPr/>
        <p:txBody>
          <a:bodyPr/>
          <a:lstStyle/>
          <a:p>
            <a:fld id="{D4A91636-8852-496C-A668-9326257E72D6}" type="slidenum">
              <a:rPr lang="en-US" altLang="ja-JP"/>
              <a:pPr/>
              <a:t>24</a:t>
            </a:fld>
            <a:endParaRPr lang="en-US" altLang="ja-JP" dirty="0"/>
          </a:p>
        </p:txBody>
      </p:sp>
      <p:sp>
        <p:nvSpPr>
          <p:cNvPr id="90117" name="Rectangle 5"/>
          <p:cNvSpPr>
            <a:spLocks noGrp="1" noChangeArrowheads="1"/>
          </p:cNvSpPr>
          <p:nvPr>
            <p:ph type="title" idx="4294967295"/>
          </p:nvPr>
        </p:nvSpPr>
        <p:spPr>
          <a:xfrm>
            <a:off x="251520" y="152400"/>
            <a:ext cx="8568630" cy="609600"/>
          </a:xfrm>
          <a:noFill/>
          <a:ln/>
        </p:spPr>
        <p:txBody>
          <a:bodyPr/>
          <a:lstStyle/>
          <a:p>
            <a:r>
              <a:rPr lang="ja-JP" altLang="en-US" sz="2000" b="1" dirty="0"/>
              <a:t>化学物質のリスクコミュニケーションにおける</a:t>
            </a:r>
            <a:r>
              <a:rPr lang="ja-JP" altLang="en-US" sz="2800" b="1" dirty="0"/>
              <a:t>ありがちな思い込み</a:t>
            </a:r>
          </a:p>
        </p:txBody>
      </p:sp>
      <p:grpSp>
        <p:nvGrpSpPr>
          <p:cNvPr id="90114" name="Group 2"/>
          <p:cNvGrpSpPr>
            <a:grpSpLocks/>
          </p:cNvGrpSpPr>
          <p:nvPr/>
        </p:nvGrpSpPr>
        <p:grpSpPr bwMode="auto">
          <a:xfrm>
            <a:off x="468313" y="1052513"/>
            <a:ext cx="7991475" cy="3889375"/>
            <a:chOff x="1927" y="1706"/>
            <a:chExt cx="1452" cy="1316"/>
          </a:xfrm>
        </p:grpSpPr>
        <p:sp>
          <p:nvSpPr>
            <p:cNvPr id="90115" name="Line 3"/>
            <p:cNvSpPr>
              <a:spLocks noChangeShapeType="1"/>
            </p:cNvSpPr>
            <p:nvPr/>
          </p:nvSpPr>
          <p:spPr bwMode="auto">
            <a:xfrm flipV="1">
              <a:off x="1927" y="1706"/>
              <a:ext cx="1407" cy="1316"/>
            </a:xfrm>
            <a:prstGeom prst="line">
              <a:avLst/>
            </a:prstGeom>
            <a:noFill/>
            <a:ln w="127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90116" name="Line 4"/>
            <p:cNvSpPr>
              <a:spLocks noChangeShapeType="1"/>
            </p:cNvSpPr>
            <p:nvPr/>
          </p:nvSpPr>
          <p:spPr bwMode="auto">
            <a:xfrm>
              <a:off x="1927" y="1706"/>
              <a:ext cx="1452" cy="1316"/>
            </a:xfrm>
            <a:prstGeom prst="line">
              <a:avLst/>
            </a:prstGeom>
            <a:noFill/>
            <a:ln w="127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90118" name="Text Box 6"/>
          <p:cNvSpPr txBox="1">
            <a:spLocks noChangeArrowheads="1"/>
          </p:cNvSpPr>
          <p:nvPr/>
        </p:nvSpPr>
        <p:spPr bwMode="auto">
          <a:xfrm>
            <a:off x="395288" y="1052513"/>
            <a:ext cx="8424862" cy="41052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ja-JP" sz="2600" b="1" dirty="0"/>
              <a:t>●</a:t>
            </a:r>
            <a:r>
              <a:rPr lang="ja-JP" altLang="en-US" sz="2600" b="1" dirty="0"/>
              <a:t>化学物質は、有害なものと無害なものに分類できる。</a:t>
            </a:r>
          </a:p>
          <a:p>
            <a:r>
              <a:rPr lang="ja-JP" altLang="en-US" sz="2600" b="1" dirty="0"/>
              <a:t>●化学物質のリスクは、ゼロにできる。</a:t>
            </a:r>
          </a:p>
          <a:p>
            <a:r>
              <a:rPr lang="ja-JP" altLang="en-US" sz="2600" b="1" dirty="0"/>
              <a:t>●化学物質のリスクは、科学的にかなり解明されている。</a:t>
            </a:r>
          </a:p>
          <a:p>
            <a:r>
              <a:rPr lang="ja-JP" altLang="en-US" sz="2600" b="1" dirty="0"/>
              <a:t>●大きなマスコミの情報は、信用できる。</a:t>
            </a:r>
          </a:p>
          <a:p>
            <a:r>
              <a:rPr lang="ja-JP" altLang="en-US" sz="2600" b="1" dirty="0"/>
              <a:t>●学者は、客観的にリスクを判断している。</a:t>
            </a:r>
          </a:p>
          <a:p>
            <a:r>
              <a:rPr lang="ja-JP" altLang="en-US" sz="2600" b="1" dirty="0"/>
              <a:t>●一般市民は、科学的なリスクを理解できない。</a:t>
            </a:r>
          </a:p>
          <a:p>
            <a:r>
              <a:rPr lang="ja-JP" altLang="en-US" sz="2600" b="1" dirty="0"/>
              <a:t>●情報を出すと、無用の不安を招く。</a:t>
            </a:r>
          </a:p>
          <a:p>
            <a:r>
              <a:rPr lang="ja-JP" altLang="en-US" sz="2600" b="1" dirty="0"/>
              <a:t>●情報をたくさん提供すれば、理解が得られる。</a:t>
            </a:r>
          </a:p>
          <a:p>
            <a:r>
              <a:rPr lang="ja-JP" altLang="en-US" sz="2600" b="1" dirty="0"/>
              <a:t>●情報提供・説明会・意見公募が、</a:t>
            </a:r>
          </a:p>
          <a:p>
            <a:r>
              <a:rPr lang="ja-JP" altLang="en-US" sz="2600" b="1" dirty="0"/>
              <a:t>　　　　　　　　　　　　　　リスクコミュニケーションである。</a:t>
            </a:r>
          </a:p>
        </p:txBody>
      </p:sp>
      <p:sp>
        <p:nvSpPr>
          <p:cNvPr id="90120" name="AutoShape 8"/>
          <p:cNvSpPr>
            <a:spLocks noChangeArrowheads="1"/>
          </p:cNvSpPr>
          <p:nvPr/>
        </p:nvSpPr>
        <p:spPr bwMode="auto">
          <a:xfrm>
            <a:off x="395288" y="4941888"/>
            <a:ext cx="8424862" cy="1916112"/>
          </a:xfrm>
          <a:prstGeom prst="horizontalScroll">
            <a:avLst>
              <a:gd name="adj" fmla="val 12500"/>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a:solidFill>
                  <a:srgbClr val="0000CC"/>
                </a:solidFill>
              </a:rPr>
              <a:t>誤った思い込みや偏見をなくし、</a:t>
            </a:r>
          </a:p>
          <a:p>
            <a:pPr algn="ctr"/>
            <a:r>
              <a:rPr lang="ja-JP" altLang="en-US" sz="2400" b="1" dirty="0">
                <a:solidFill>
                  <a:srgbClr val="0000CC"/>
                </a:solidFill>
              </a:rPr>
              <a:t>まずは相手の考えていることによく耳を傾け、</a:t>
            </a:r>
          </a:p>
          <a:p>
            <a:pPr algn="ctr"/>
            <a:r>
              <a:rPr lang="ja-JP" altLang="en-US" sz="2400" b="1" dirty="0">
                <a:solidFill>
                  <a:srgbClr val="0000CC"/>
                </a:solidFill>
              </a:rPr>
              <a:t>お互いに理解しあうこと　が大切である。</a:t>
            </a:r>
            <a:endParaRPr lang="ja-JP" altLang="en-US" sz="2400" dirty="0">
              <a:solidFill>
                <a:schemeClr val="tx2"/>
              </a:solidFill>
              <a:ea typeface="HGP創英角ｺﾞｼｯｸUB" pitchFamily="50" charset="-128"/>
            </a:endParaRPr>
          </a:p>
        </p:txBody>
      </p:sp>
    </p:spTree>
    <p:extLst>
      <p:ext uri="{BB962C8B-B14F-4D97-AF65-F5344CB8AC3E}">
        <p14:creationId xmlns:p14="http://schemas.microsoft.com/office/powerpoint/2010/main" val="40415562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diamond(in)">
                                      <p:cBhvr>
                                        <p:cTn id="7" dur="20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20"/>
                                        </p:tgtEl>
                                        <p:attrNameLst>
                                          <p:attrName>style.visibility</p:attrName>
                                        </p:attrNameLst>
                                      </p:cBhvr>
                                      <p:to>
                                        <p:strVal val="visible"/>
                                      </p:to>
                                    </p:set>
                                    <p:animEffect transition="in" filter="fade">
                                      <p:cBhvr>
                                        <p:cTn id="12" dur="2000"/>
                                        <p:tgtEl>
                                          <p:spTgt spid="9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solidFill>
                  <a:prstClr val="black"/>
                </a:solidFill>
              </a:rPr>
              <a:pPr/>
              <a:t>25</a:t>
            </a:fld>
            <a:endParaRPr lang="ja-JP" altLang="en-US" dirty="0">
              <a:solidFill>
                <a:prstClr val="black"/>
              </a:solidFill>
            </a:endParaRPr>
          </a:p>
        </p:txBody>
      </p:sp>
      <p:sp>
        <p:nvSpPr>
          <p:cNvPr id="3" name="Text Box 6"/>
          <p:cNvSpPr txBox="1">
            <a:spLocks noChangeArrowheads="1"/>
          </p:cNvSpPr>
          <p:nvPr/>
        </p:nvSpPr>
        <p:spPr bwMode="auto">
          <a:xfrm>
            <a:off x="257909" y="1125416"/>
            <a:ext cx="8757138" cy="559190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r>
              <a:rPr lang="ja-JP" altLang="en-US" sz="2800" b="1" dirty="0" smtClean="0">
                <a:solidFill>
                  <a:srgbClr val="000000"/>
                </a:solidFill>
                <a:latin typeface="ＭＳ Ｐゴシック" panose="020B0600070205080204" pitchFamily="50" charset="-128"/>
              </a:rPr>
              <a:t>●地区の自治会長等のキーパーソン</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●自治会や市の広報を通じての呼びかけ</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→この場合、事前申込の有無、</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予定人数を超えた場合の対応なども検討</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●管轄する県や市などの行政担当者</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●苦情のある方（事業者や行政に連絡があった方）</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→苦情の内容により、参加を呼びかけるか</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個別対応するかを検討する。</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●環境</a:t>
            </a:r>
            <a:r>
              <a:rPr lang="en-US" altLang="ja-JP" sz="2800" b="1" dirty="0" smtClean="0">
                <a:solidFill>
                  <a:srgbClr val="000000"/>
                </a:solidFill>
                <a:latin typeface="ＭＳ Ｐゴシック" panose="020B0600070205080204" pitchFamily="50" charset="-128"/>
              </a:rPr>
              <a:t>NPO</a:t>
            </a:r>
            <a:r>
              <a:rPr lang="ja-JP" altLang="en-US" sz="2800" b="1" dirty="0" smtClean="0">
                <a:solidFill>
                  <a:srgbClr val="000000"/>
                </a:solidFill>
                <a:latin typeface="ＭＳ Ｐゴシック" panose="020B0600070205080204" pitchFamily="50" charset="-128"/>
              </a:rPr>
              <a:t>などの団体</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●中立的な立場の進行役や解説者</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endParaRPr lang="en-US" altLang="ja-JP" sz="10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○傍聴者（見学だけで発言権なし）</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→近隣住民や事業者の見学希望への対応</a:t>
            </a:r>
            <a:endParaRPr lang="en-US" altLang="ja-JP" sz="2800" b="1" dirty="0" smtClean="0">
              <a:solidFill>
                <a:srgbClr val="000000"/>
              </a:solidFill>
              <a:latin typeface="ＭＳ Ｐゴシック" panose="020B0600070205080204" pitchFamily="50" charset="-128"/>
            </a:endParaRPr>
          </a:p>
        </p:txBody>
      </p:sp>
      <p:sp>
        <p:nvSpPr>
          <p:cNvPr id="4" name="Rectangle 5"/>
          <p:cNvSpPr txBox="1">
            <a:spLocks noChangeArrowheads="1"/>
          </p:cNvSpPr>
          <p:nvPr/>
        </p:nvSpPr>
        <p:spPr bwMode="auto">
          <a:xfrm>
            <a:off x="395288" y="152400"/>
            <a:ext cx="84248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000" kern="1200">
                <a:solidFill>
                  <a:schemeClr val="tx2"/>
                </a:solidFill>
                <a:latin typeface="+mj-lt"/>
                <a:ea typeface="+mj-ea"/>
                <a:cs typeface="+mj-cs"/>
              </a:defRPr>
            </a:lvl1pPr>
            <a:lvl2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9pPr>
          </a:lstStyle>
          <a:p>
            <a:pPr algn="ctr">
              <a:defRPr/>
            </a:pPr>
            <a:r>
              <a:rPr lang="ja-JP" altLang="en-US" sz="3600" b="1" dirty="0" smtClean="0">
                <a:solidFill>
                  <a:srgbClr val="000000"/>
                </a:solidFill>
                <a:latin typeface="ＭＳ Ｐゴシック" panose="020B0600070205080204" pitchFamily="50" charset="-128"/>
              </a:rPr>
              <a:t>参加者の設定（検討すべき事項）</a:t>
            </a:r>
          </a:p>
        </p:txBody>
      </p:sp>
    </p:spTree>
    <p:extLst>
      <p:ext uri="{BB962C8B-B14F-4D97-AF65-F5344CB8AC3E}">
        <p14:creationId xmlns:p14="http://schemas.microsoft.com/office/powerpoint/2010/main" val="2515880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solidFill>
                  <a:prstClr val="black"/>
                </a:solidFill>
              </a:rPr>
              <a:pPr/>
              <a:t>26</a:t>
            </a:fld>
            <a:endParaRPr lang="ja-JP" altLang="en-US" dirty="0">
              <a:solidFill>
                <a:prstClr val="black"/>
              </a:solidFill>
            </a:endParaRPr>
          </a:p>
        </p:txBody>
      </p:sp>
      <p:sp>
        <p:nvSpPr>
          <p:cNvPr id="3" name="Text Box 6"/>
          <p:cNvSpPr txBox="1">
            <a:spLocks noChangeArrowheads="1"/>
          </p:cNvSpPr>
          <p:nvPr/>
        </p:nvSpPr>
        <p:spPr bwMode="auto">
          <a:xfrm>
            <a:off x="234462" y="1128317"/>
            <a:ext cx="8757138" cy="537269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r>
              <a:rPr lang="ja-JP" altLang="en-US" sz="2800" b="1" dirty="0" smtClean="0">
                <a:solidFill>
                  <a:srgbClr val="000000"/>
                </a:solidFill>
                <a:latin typeface="ＭＳ Ｐゴシック" panose="020B0600070205080204" pitchFamily="50" charset="-128"/>
              </a:rPr>
              <a:t>●参加予定人数等から会場を選定する。</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→会議室、講堂、工業団地内の集会所等</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●会場の机やイスの配置を検討する。</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→意見交換時は、円卓が多い。</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→基調講演などと組み合わせて開催する場合、</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途中でイス等の並び方を変更することもある。</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●開催日・時間</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→平日、土日（参加者の想定とあわせて検討）</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a:t>
            </a:r>
            <a:r>
              <a:rPr lang="en-US" altLang="ja-JP" sz="2800" b="1" dirty="0" smtClean="0">
                <a:solidFill>
                  <a:srgbClr val="000000"/>
                </a:solidFill>
                <a:latin typeface="ＭＳ Ｐゴシック" panose="020B0600070205080204" pitchFamily="50" charset="-128"/>
              </a:rPr>
              <a:t>2</a:t>
            </a:r>
            <a:r>
              <a:rPr lang="ja-JP" altLang="en-US" sz="2800" b="1" dirty="0" smtClean="0">
                <a:solidFill>
                  <a:srgbClr val="000000"/>
                </a:solidFill>
                <a:latin typeface="ＭＳ Ｐゴシック" panose="020B0600070205080204" pitchFamily="50" charset="-128"/>
              </a:rPr>
              <a:t>時間程度か半日程度が多い。</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（必要に応じて、ペットボトルなど飲み物を準備、</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まれには昼食を挟むケースがあり、</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その場合は弁当の手配なども必要。）</a:t>
            </a:r>
            <a:endParaRPr lang="ja-JP" altLang="en-US" sz="2800" b="1" dirty="0">
              <a:solidFill>
                <a:srgbClr val="000000"/>
              </a:solidFill>
              <a:latin typeface="ＭＳ Ｐゴシック" panose="020B0600070205080204" pitchFamily="50" charset="-128"/>
            </a:endParaRPr>
          </a:p>
        </p:txBody>
      </p:sp>
      <p:sp>
        <p:nvSpPr>
          <p:cNvPr id="4" name="Rectangle 5"/>
          <p:cNvSpPr txBox="1">
            <a:spLocks noChangeArrowheads="1"/>
          </p:cNvSpPr>
          <p:nvPr/>
        </p:nvSpPr>
        <p:spPr bwMode="auto">
          <a:xfrm>
            <a:off x="395288" y="152400"/>
            <a:ext cx="84248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000" kern="1200">
                <a:solidFill>
                  <a:schemeClr val="tx2"/>
                </a:solidFill>
                <a:latin typeface="+mj-lt"/>
                <a:ea typeface="+mj-ea"/>
                <a:cs typeface="+mj-cs"/>
              </a:defRPr>
            </a:lvl1pPr>
            <a:lvl2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9pPr>
          </a:lstStyle>
          <a:p>
            <a:pPr algn="ctr">
              <a:defRPr/>
            </a:pPr>
            <a:r>
              <a:rPr lang="ja-JP" altLang="en-US" sz="3600" b="1" dirty="0" smtClean="0">
                <a:solidFill>
                  <a:srgbClr val="000000"/>
                </a:solidFill>
                <a:latin typeface="ＭＳ Ｐゴシック" panose="020B0600070205080204" pitchFamily="50" charset="-128"/>
              </a:rPr>
              <a:t>会場や開催日時の設定</a:t>
            </a:r>
          </a:p>
        </p:txBody>
      </p:sp>
      <p:pic>
        <p:nvPicPr>
          <p:cNvPr id="6" name="Picture 4"/>
          <p:cNvPicPr>
            <a:picLocks noChangeAspect="1" noChangeArrowheads="1"/>
          </p:cNvPicPr>
          <p:nvPr/>
        </p:nvPicPr>
        <p:blipFill>
          <a:blip r:embed="rId2" cstate="print"/>
          <a:srcRect/>
          <a:stretch>
            <a:fillRect/>
          </a:stretch>
        </p:blipFill>
        <p:spPr bwMode="auto">
          <a:xfrm>
            <a:off x="7508870" y="1238404"/>
            <a:ext cx="1232335" cy="1636058"/>
          </a:xfrm>
          <a:prstGeom prst="rect">
            <a:avLst/>
          </a:prstGeom>
          <a:noFill/>
          <a:ln w="9525">
            <a:noFill/>
            <a:miter lim="800000"/>
            <a:headEnd/>
            <a:tailEnd/>
          </a:ln>
        </p:spPr>
      </p:pic>
    </p:spTree>
    <p:extLst>
      <p:ext uri="{BB962C8B-B14F-4D97-AF65-F5344CB8AC3E}">
        <p14:creationId xmlns:p14="http://schemas.microsoft.com/office/powerpoint/2010/main" val="461915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solidFill>
                  <a:prstClr val="black"/>
                </a:solidFill>
              </a:rPr>
              <a:pPr/>
              <a:t>27</a:t>
            </a:fld>
            <a:endParaRPr lang="ja-JP" altLang="en-US" dirty="0">
              <a:solidFill>
                <a:prstClr val="black"/>
              </a:solidFill>
            </a:endParaRPr>
          </a:p>
        </p:txBody>
      </p:sp>
      <p:sp>
        <p:nvSpPr>
          <p:cNvPr id="3" name="Text Box 6"/>
          <p:cNvSpPr txBox="1">
            <a:spLocks noChangeArrowheads="1"/>
          </p:cNvSpPr>
          <p:nvPr/>
        </p:nvSpPr>
        <p:spPr bwMode="auto">
          <a:xfrm>
            <a:off x="234462" y="1003057"/>
            <a:ext cx="8757138" cy="574943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r>
              <a:rPr lang="ja-JP" altLang="en-US" sz="2800" b="1" dirty="0" smtClean="0">
                <a:solidFill>
                  <a:srgbClr val="000000"/>
                </a:solidFill>
                <a:latin typeface="ＭＳ Ｐゴシック" panose="020B0600070205080204" pitchFamily="50" charset="-128"/>
              </a:rPr>
              <a:t>●リスクコミュニケーションの目的の明確化</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●伝えたいことは何かを整理する。</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→事業者として伝えたいことと、</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住民が知りたいことにズレがある場合も</a:t>
            </a:r>
            <a:r>
              <a:rPr lang="ja-JP" altLang="en-US" sz="2800" b="1" dirty="0">
                <a:solidFill>
                  <a:srgbClr val="000000"/>
                </a:solidFill>
                <a:latin typeface="ＭＳ Ｐゴシック" panose="020B0600070205080204" pitchFamily="50" charset="-128"/>
              </a:rPr>
              <a:t>多</a:t>
            </a:r>
            <a:r>
              <a:rPr lang="ja-JP" altLang="en-US" sz="2800" b="1" dirty="0" smtClean="0">
                <a:solidFill>
                  <a:srgbClr val="000000"/>
                </a:solidFill>
                <a:latin typeface="ＭＳ Ｐゴシック" panose="020B0600070205080204" pitchFamily="50" charset="-128"/>
              </a:rPr>
              <a:t>い。</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●相手に分かりやすく説明するための準備</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→業界用語や専門用語は使わない、</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あるいは解説してから使う。</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●住民の意見や質問を引き出す工夫</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→あらかじめ、工場見学や会社紹介ビデオによる</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説明をした上で、化学物質の排出や管理に</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ついて説明するなどのプログラム上の工夫</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→最初に、自己紹介及び参加の目的を一言</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話してもらうなどの進行上の工夫</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endParaRPr lang="en-US" altLang="ja-JP" sz="2800" b="1" dirty="0">
              <a:solidFill>
                <a:srgbClr val="000000"/>
              </a:solidFill>
              <a:latin typeface="ＭＳ Ｐゴシック" panose="020B0600070205080204" pitchFamily="50" charset="-128"/>
            </a:endParaRPr>
          </a:p>
          <a:p>
            <a:pPr fontAlgn="base">
              <a:spcBef>
                <a:spcPct val="0"/>
              </a:spcBef>
              <a:spcAft>
                <a:spcPct val="0"/>
              </a:spcAft>
            </a:pPr>
            <a:endParaRPr lang="ja-JP" altLang="en-US" sz="2800" b="1" dirty="0">
              <a:solidFill>
                <a:srgbClr val="000000"/>
              </a:solidFill>
              <a:latin typeface="ＭＳ Ｐゴシック" panose="020B0600070205080204" pitchFamily="50" charset="-128"/>
            </a:endParaRPr>
          </a:p>
        </p:txBody>
      </p:sp>
      <p:sp>
        <p:nvSpPr>
          <p:cNvPr id="4" name="Rectangle 5"/>
          <p:cNvSpPr txBox="1">
            <a:spLocks noChangeArrowheads="1"/>
          </p:cNvSpPr>
          <p:nvPr/>
        </p:nvSpPr>
        <p:spPr bwMode="auto">
          <a:xfrm>
            <a:off x="395288" y="152400"/>
            <a:ext cx="84248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000" kern="1200">
                <a:solidFill>
                  <a:schemeClr val="tx2"/>
                </a:solidFill>
                <a:latin typeface="+mj-lt"/>
                <a:ea typeface="+mj-ea"/>
                <a:cs typeface="+mj-cs"/>
              </a:defRPr>
            </a:lvl1pPr>
            <a:lvl2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9pPr>
          </a:lstStyle>
          <a:p>
            <a:pPr algn="ctr">
              <a:defRPr/>
            </a:pPr>
            <a:r>
              <a:rPr lang="ja-JP" altLang="en-US" sz="3600" b="1" dirty="0" smtClean="0">
                <a:solidFill>
                  <a:srgbClr val="000000"/>
                </a:solidFill>
                <a:latin typeface="ＭＳ Ｐゴシック" panose="020B0600070205080204" pitchFamily="50" charset="-128"/>
              </a:rPr>
              <a:t>準備段階と開催中の注意点</a:t>
            </a:r>
            <a:endParaRPr lang="ja-JP" altLang="en-US" sz="3600" b="1" dirty="0">
              <a:solidFill>
                <a:srgbClr val="000000"/>
              </a:solidFill>
              <a:latin typeface="ＭＳ Ｐゴシック" panose="020B0600070205080204" pitchFamily="50" charset="-128"/>
            </a:endParaRPr>
          </a:p>
        </p:txBody>
      </p:sp>
    </p:spTree>
    <p:extLst>
      <p:ext uri="{BB962C8B-B14F-4D97-AF65-F5344CB8AC3E}">
        <p14:creationId xmlns:p14="http://schemas.microsoft.com/office/powerpoint/2010/main" val="4291179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solidFill>
                  <a:prstClr val="black"/>
                </a:solidFill>
              </a:rPr>
              <a:pPr/>
              <a:t>28</a:t>
            </a:fld>
            <a:endParaRPr lang="ja-JP" altLang="en-US" dirty="0">
              <a:solidFill>
                <a:prstClr val="black"/>
              </a:solidFill>
            </a:endParaRPr>
          </a:p>
        </p:txBody>
      </p:sp>
      <p:sp>
        <p:nvSpPr>
          <p:cNvPr id="3" name="Rectangle 2"/>
          <p:cNvSpPr txBox="1">
            <a:spLocks noChangeArrowheads="1"/>
          </p:cNvSpPr>
          <p:nvPr/>
        </p:nvSpPr>
        <p:spPr bwMode="auto">
          <a:xfrm>
            <a:off x="403225" y="152400"/>
            <a:ext cx="841692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3600" b="1" kern="0" dirty="0" smtClean="0">
                <a:solidFill>
                  <a:srgbClr val="000000"/>
                </a:solidFill>
                <a:latin typeface="ＭＳ Ｐゴシック" panose="020B0600070205080204" pitchFamily="50" charset="-128"/>
              </a:rPr>
              <a:t>想定Ｑ＆Ａの一例</a:t>
            </a:r>
          </a:p>
        </p:txBody>
      </p:sp>
      <p:sp>
        <p:nvSpPr>
          <p:cNvPr id="4" name="Text Box 5"/>
          <p:cNvSpPr txBox="1">
            <a:spLocks noChangeArrowheads="1"/>
          </p:cNvSpPr>
          <p:nvPr/>
        </p:nvSpPr>
        <p:spPr bwMode="auto">
          <a:xfrm>
            <a:off x="169863" y="861646"/>
            <a:ext cx="8339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200" kern="0" dirty="0" smtClean="0">
                <a:solidFill>
                  <a:srgbClr val="000000"/>
                </a:solidFill>
              </a:rPr>
              <a:t>質問</a:t>
            </a:r>
          </a:p>
        </p:txBody>
      </p:sp>
      <p:sp>
        <p:nvSpPr>
          <p:cNvPr id="5" name="Text Box 6"/>
          <p:cNvSpPr txBox="1">
            <a:spLocks noChangeArrowheads="1"/>
          </p:cNvSpPr>
          <p:nvPr/>
        </p:nvSpPr>
        <p:spPr bwMode="auto">
          <a:xfrm>
            <a:off x="403225" y="1090246"/>
            <a:ext cx="8534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200" kern="0" dirty="0" smtClean="0">
                <a:solidFill>
                  <a:srgbClr val="000000"/>
                </a:solidFill>
              </a:rPr>
              <a:t>ＰＲＴＲデータによると、トルエンを○○トン排出していますが、</a:t>
            </a:r>
            <a:endParaRPr kumimoji="0" lang="en-US" altLang="ja-JP" sz="2200" kern="0" dirty="0" smtClean="0">
              <a:solidFill>
                <a:srgbClr val="000000"/>
              </a:solidFill>
            </a:endParaRPr>
          </a:p>
          <a:p>
            <a:pPr eaLnBrk="0" fontAlgn="base" hangingPunct="0">
              <a:spcBef>
                <a:spcPct val="0"/>
              </a:spcBef>
              <a:spcAft>
                <a:spcPct val="0"/>
              </a:spcAft>
              <a:defRPr/>
            </a:pPr>
            <a:r>
              <a:rPr kumimoji="0" lang="ja-JP" altLang="en-US" sz="2200" kern="0" dirty="0" smtClean="0">
                <a:solidFill>
                  <a:srgbClr val="000000"/>
                </a:solidFill>
              </a:rPr>
              <a:t>近くに住んでいて健康への悪影響はないのですか？</a:t>
            </a:r>
          </a:p>
        </p:txBody>
      </p:sp>
      <p:grpSp>
        <p:nvGrpSpPr>
          <p:cNvPr id="6" name="Group 16"/>
          <p:cNvGrpSpPr>
            <a:grpSpLocks/>
          </p:cNvGrpSpPr>
          <p:nvPr/>
        </p:nvGrpSpPr>
        <p:grpSpPr bwMode="auto">
          <a:xfrm>
            <a:off x="179388" y="1883266"/>
            <a:ext cx="8785225" cy="1036639"/>
            <a:chOff x="0" y="1238"/>
            <a:chExt cx="5664" cy="653"/>
          </a:xfrm>
        </p:grpSpPr>
        <p:sp>
          <p:nvSpPr>
            <p:cNvPr id="7" name="Text Box 7"/>
            <p:cNvSpPr txBox="1">
              <a:spLocks noChangeArrowheads="1"/>
            </p:cNvSpPr>
            <p:nvPr/>
          </p:nvSpPr>
          <p:spPr bwMode="auto">
            <a:xfrm>
              <a:off x="144" y="1406"/>
              <a:ext cx="552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200" kern="0" dirty="0" smtClean="0">
                  <a:solidFill>
                    <a:srgbClr val="000000"/>
                  </a:solidFill>
                </a:rPr>
                <a:t>たしかに排出していますが、大気中で十分に希釈されますから特に</a:t>
              </a:r>
              <a:endParaRPr kumimoji="0" lang="en-US" altLang="ja-JP" sz="2200" kern="0" dirty="0" smtClean="0">
                <a:solidFill>
                  <a:srgbClr val="000000"/>
                </a:solidFill>
              </a:endParaRPr>
            </a:p>
            <a:p>
              <a:pPr eaLnBrk="0" fontAlgn="base" hangingPunct="0">
                <a:spcBef>
                  <a:spcPct val="0"/>
                </a:spcBef>
                <a:spcAft>
                  <a:spcPct val="0"/>
                </a:spcAft>
                <a:defRPr/>
              </a:pPr>
              <a:r>
                <a:rPr kumimoji="0" lang="ja-JP" altLang="en-US" sz="2200" kern="0" dirty="0" smtClean="0">
                  <a:solidFill>
                    <a:srgbClr val="000000"/>
                  </a:solidFill>
                </a:rPr>
                <a:t>影響はないと思います。</a:t>
              </a:r>
            </a:p>
          </p:txBody>
        </p:sp>
        <p:sp>
          <p:nvSpPr>
            <p:cNvPr id="8" name="Text Box 10"/>
            <p:cNvSpPr txBox="1">
              <a:spLocks noChangeArrowheads="1"/>
            </p:cNvSpPr>
            <p:nvPr/>
          </p:nvSpPr>
          <p:spPr bwMode="auto">
            <a:xfrm>
              <a:off x="0" y="1238"/>
              <a:ext cx="537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200" kern="0" dirty="0" smtClean="0">
                  <a:solidFill>
                    <a:srgbClr val="000000"/>
                  </a:solidFill>
                </a:rPr>
                <a:t>回答例　</a:t>
              </a:r>
              <a:r>
                <a:rPr kumimoji="0" lang="en-US" altLang="ja-JP" sz="2200" kern="0" dirty="0" smtClean="0">
                  <a:solidFill>
                    <a:srgbClr val="000000"/>
                  </a:solidFill>
                </a:rPr>
                <a:t>1</a:t>
              </a:r>
            </a:p>
          </p:txBody>
        </p:sp>
      </p:grpSp>
      <p:sp>
        <p:nvSpPr>
          <p:cNvPr id="9" name="Text Box 11"/>
          <p:cNvSpPr txBox="1">
            <a:spLocks noChangeArrowheads="1"/>
          </p:cNvSpPr>
          <p:nvPr/>
        </p:nvSpPr>
        <p:spPr bwMode="auto">
          <a:xfrm>
            <a:off x="3492500" y="2492864"/>
            <a:ext cx="5327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kern="0" dirty="0" smtClean="0">
                <a:solidFill>
                  <a:srgbClr val="FF0000"/>
                </a:solidFill>
              </a:rPr>
              <a:t>根拠がない。不安に答えていない。</a:t>
            </a:r>
          </a:p>
        </p:txBody>
      </p:sp>
      <p:sp>
        <p:nvSpPr>
          <p:cNvPr id="10" name="Text Box 12"/>
          <p:cNvSpPr txBox="1">
            <a:spLocks noChangeArrowheads="1"/>
          </p:cNvSpPr>
          <p:nvPr/>
        </p:nvSpPr>
        <p:spPr bwMode="auto">
          <a:xfrm>
            <a:off x="3492500" y="3835156"/>
            <a:ext cx="5327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kern="0" dirty="0" smtClean="0">
                <a:solidFill>
                  <a:srgbClr val="FF0000"/>
                </a:solidFill>
              </a:rPr>
              <a:t>悪い例との比較。前向きでない回答。</a:t>
            </a:r>
          </a:p>
        </p:txBody>
      </p:sp>
      <p:grpSp>
        <p:nvGrpSpPr>
          <p:cNvPr id="11" name="Group 17"/>
          <p:cNvGrpSpPr>
            <a:grpSpLocks/>
          </p:cNvGrpSpPr>
          <p:nvPr/>
        </p:nvGrpSpPr>
        <p:grpSpPr bwMode="auto">
          <a:xfrm>
            <a:off x="179388" y="2915139"/>
            <a:ext cx="8785225" cy="1033463"/>
            <a:chOff x="0" y="1888"/>
            <a:chExt cx="5664" cy="651"/>
          </a:xfrm>
        </p:grpSpPr>
        <p:sp>
          <p:nvSpPr>
            <p:cNvPr id="12" name="Text Box 8"/>
            <p:cNvSpPr txBox="1">
              <a:spLocks noChangeArrowheads="1"/>
            </p:cNvSpPr>
            <p:nvPr/>
          </p:nvSpPr>
          <p:spPr bwMode="auto">
            <a:xfrm>
              <a:off x="144" y="2054"/>
              <a:ext cx="552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200" kern="0" dirty="0" smtClean="0">
                  <a:solidFill>
                    <a:srgbClr val="000000"/>
                  </a:solidFill>
                </a:rPr>
                <a:t>排出はしていますが、全国平均や他社の数値と比較すれば、それほど多くはありません。特に心配はいらないと思います。</a:t>
              </a:r>
            </a:p>
          </p:txBody>
        </p:sp>
        <p:sp>
          <p:nvSpPr>
            <p:cNvPr id="13" name="Text Box 13"/>
            <p:cNvSpPr txBox="1">
              <a:spLocks noChangeArrowheads="1"/>
            </p:cNvSpPr>
            <p:nvPr/>
          </p:nvSpPr>
          <p:spPr bwMode="auto">
            <a:xfrm>
              <a:off x="0" y="1888"/>
              <a:ext cx="537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200" kern="0" dirty="0" smtClean="0">
                  <a:solidFill>
                    <a:srgbClr val="000000"/>
                  </a:solidFill>
                </a:rPr>
                <a:t>回答例　</a:t>
              </a:r>
              <a:r>
                <a:rPr kumimoji="0" lang="en-US" altLang="ja-JP" sz="2200" kern="0" dirty="0" smtClean="0">
                  <a:solidFill>
                    <a:srgbClr val="000000"/>
                  </a:solidFill>
                </a:rPr>
                <a:t>2</a:t>
              </a:r>
            </a:p>
          </p:txBody>
        </p:sp>
      </p:grpSp>
      <p:grpSp>
        <p:nvGrpSpPr>
          <p:cNvPr id="14" name="Group 18"/>
          <p:cNvGrpSpPr>
            <a:grpSpLocks/>
          </p:cNvGrpSpPr>
          <p:nvPr/>
        </p:nvGrpSpPr>
        <p:grpSpPr bwMode="auto">
          <a:xfrm>
            <a:off x="179388" y="4108939"/>
            <a:ext cx="8785225" cy="2012950"/>
            <a:chOff x="0" y="2640"/>
            <a:chExt cx="5664" cy="1268"/>
          </a:xfrm>
        </p:grpSpPr>
        <p:sp>
          <p:nvSpPr>
            <p:cNvPr id="15" name="Text Box 9"/>
            <p:cNvSpPr txBox="1">
              <a:spLocks noChangeArrowheads="1"/>
            </p:cNvSpPr>
            <p:nvPr/>
          </p:nvSpPr>
          <p:spPr bwMode="auto">
            <a:xfrm>
              <a:off x="144" y="2784"/>
              <a:ext cx="5520"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200" kern="0" dirty="0" smtClean="0">
                  <a:solidFill>
                    <a:srgbClr val="000000"/>
                  </a:solidFill>
                </a:rPr>
                <a:t>たしかに排出しています。長期間摂取すると、視野狭窄や運動障害など神経系の障害や腎臓や肝臓への悪影響が認められる物質ですが、</a:t>
              </a:r>
              <a:endParaRPr kumimoji="0" lang="en-US" altLang="ja-JP" sz="2200" kern="0" dirty="0" smtClean="0">
                <a:solidFill>
                  <a:srgbClr val="000000"/>
                </a:solidFill>
              </a:endParaRPr>
            </a:p>
            <a:p>
              <a:pPr eaLnBrk="0" fontAlgn="base" hangingPunct="0">
                <a:spcBef>
                  <a:spcPct val="0"/>
                </a:spcBef>
                <a:spcAft>
                  <a:spcPct val="0"/>
                </a:spcAft>
                <a:defRPr/>
              </a:pPr>
              <a:r>
                <a:rPr kumimoji="0" lang="ja-JP" altLang="en-US" sz="2200" kern="0" dirty="0" smtClean="0">
                  <a:solidFill>
                    <a:srgbClr val="000000"/>
                  </a:solidFill>
                </a:rPr>
                <a:t>この工場からの排出濃度は、職場での許容濃度や悪臭防止法の敷地境界の規制基準より低い、</a:t>
              </a:r>
              <a:r>
                <a:rPr kumimoji="0" lang="en-US" altLang="ja-JP" sz="2200" kern="0" dirty="0" smtClean="0">
                  <a:solidFill>
                    <a:srgbClr val="000000"/>
                  </a:solidFill>
                </a:rPr>
                <a:t>1ppm</a:t>
              </a:r>
              <a:r>
                <a:rPr kumimoji="0" lang="ja-JP" altLang="en-US" sz="2200" kern="0" dirty="0" smtClean="0">
                  <a:solidFill>
                    <a:srgbClr val="000000"/>
                  </a:solidFill>
                </a:rPr>
                <a:t>未満です。シックハウス症候群との関連も疑われる物質であり、更なる排出量削減対策を検討しています。</a:t>
              </a:r>
            </a:p>
          </p:txBody>
        </p:sp>
        <p:sp>
          <p:nvSpPr>
            <p:cNvPr id="16" name="Text Box 14"/>
            <p:cNvSpPr txBox="1">
              <a:spLocks noChangeArrowheads="1"/>
            </p:cNvSpPr>
            <p:nvPr/>
          </p:nvSpPr>
          <p:spPr bwMode="auto">
            <a:xfrm>
              <a:off x="0" y="2640"/>
              <a:ext cx="537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200" kern="0" dirty="0" smtClean="0">
                  <a:solidFill>
                    <a:srgbClr val="000000"/>
                  </a:solidFill>
                </a:rPr>
                <a:t>回答例　</a:t>
              </a:r>
              <a:r>
                <a:rPr kumimoji="0" lang="en-US" altLang="ja-JP" sz="2200" kern="0" dirty="0" smtClean="0">
                  <a:solidFill>
                    <a:srgbClr val="000000"/>
                  </a:solidFill>
                </a:rPr>
                <a:t>3</a:t>
              </a:r>
            </a:p>
          </p:txBody>
        </p:sp>
      </p:grpSp>
      <p:sp>
        <p:nvSpPr>
          <p:cNvPr id="17" name="Text Box 15"/>
          <p:cNvSpPr txBox="1">
            <a:spLocks noChangeArrowheads="1"/>
          </p:cNvSpPr>
          <p:nvPr/>
        </p:nvSpPr>
        <p:spPr bwMode="auto">
          <a:xfrm>
            <a:off x="750278" y="6010764"/>
            <a:ext cx="81428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kern="0" dirty="0" smtClean="0">
                <a:solidFill>
                  <a:srgbClr val="FF0000"/>
                </a:solidFill>
              </a:rPr>
              <a:t>事実を説明し 、前向きな回答。　　</a:t>
            </a:r>
            <a:r>
              <a:rPr kumimoji="0" lang="ja-JP" altLang="en-US" sz="1600" kern="0" dirty="0" smtClean="0">
                <a:solidFill>
                  <a:srgbClr val="333399"/>
                </a:solidFill>
              </a:rPr>
              <a:t>ただし、不十分な点はある。　　　</a:t>
            </a:r>
            <a:endParaRPr kumimoji="0" lang="en-US" altLang="ja-JP" sz="1600" kern="0" dirty="0" smtClean="0">
              <a:solidFill>
                <a:srgbClr val="333399"/>
              </a:solidFill>
            </a:endParaRPr>
          </a:p>
          <a:p>
            <a:pPr eaLnBrk="0" fontAlgn="base" hangingPunct="0">
              <a:spcBef>
                <a:spcPct val="0"/>
              </a:spcBef>
              <a:spcAft>
                <a:spcPct val="0"/>
              </a:spcAft>
              <a:defRPr/>
            </a:pPr>
            <a:r>
              <a:rPr kumimoji="0" lang="ja-JP" altLang="en-US" sz="2000" kern="0" dirty="0" smtClean="0">
                <a:solidFill>
                  <a:srgbClr val="333399"/>
                </a:solidFill>
              </a:rPr>
              <a:t>　　</a:t>
            </a:r>
            <a:r>
              <a:rPr kumimoji="0" lang="ja-JP" altLang="en-US" sz="1800" kern="0" dirty="0" smtClean="0">
                <a:solidFill>
                  <a:srgbClr val="333399"/>
                </a:solidFill>
              </a:rPr>
              <a:t>例：職場での許容濃度や悪臭の基準を、住民の健康の指標にできるのか等。</a:t>
            </a:r>
          </a:p>
        </p:txBody>
      </p:sp>
    </p:spTree>
    <p:extLst>
      <p:ext uri="{BB962C8B-B14F-4D97-AF65-F5344CB8AC3E}">
        <p14:creationId xmlns:p14="http://schemas.microsoft.com/office/powerpoint/2010/main" val="344811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solidFill>
                  <a:prstClr val="black"/>
                </a:solidFill>
              </a:rPr>
              <a:pPr/>
              <a:t>29</a:t>
            </a:fld>
            <a:endParaRPr lang="ja-JP" altLang="en-US" dirty="0">
              <a:solidFill>
                <a:prstClr val="black"/>
              </a:solidFill>
            </a:endParaRPr>
          </a:p>
        </p:txBody>
      </p:sp>
      <p:sp>
        <p:nvSpPr>
          <p:cNvPr id="3" name="Rectangle 2"/>
          <p:cNvSpPr txBox="1">
            <a:spLocks noChangeArrowheads="1"/>
          </p:cNvSpPr>
          <p:nvPr/>
        </p:nvSpPr>
        <p:spPr bwMode="auto">
          <a:xfrm>
            <a:off x="388306" y="152400"/>
            <a:ext cx="840496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3600" b="1" kern="0" dirty="0" smtClean="0">
                <a:solidFill>
                  <a:srgbClr val="000000"/>
                </a:solidFill>
                <a:latin typeface="ＭＳ Ｐゴシック" panose="020B0600070205080204" pitchFamily="50" charset="-128"/>
              </a:rPr>
              <a:t>相手からのメッセージへの対応</a:t>
            </a:r>
          </a:p>
        </p:txBody>
      </p:sp>
      <p:sp>
        <p:nvSpPr>
          <p:cNvPr id="4" name="Text Box 4"/>
          <p:cNvSpPr txBox="1">
            <a:spLocks noChangeArrowheads="1"/>
          </p:cNvSpPr>
          <p:nvPr/>
        </p:nvSpPr>
        <p:spPr bwMode="auto">
          <a:xfrm>
            <a:off x="179388" y="838200"/>
            <a:ext cx="88305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marL="609600" indent="-609600">
              <a:defRPr sz="2400" b="1">
                <a:solidFill>
                  <a:schemeClr val="tx1"/>
                </a:solidFill>
                <a:latin typeface="Arial" panose="020B0604020202020204" pitchFamily="34" charset="0"/>
                <a:ea typeface="ＭＳ Ｐゴシック" panose="020B0600070205080204" pitchFamily="50" charset="-128"/>
              </a:defRPr>
            </a:lvl1pPr>
            <a:lvl2pPr marL="742950" indent="-285750">
              <a:defRPr sz="2400" b="1">
                <a:solidFill>
                  <a:schemeClr val="tx1"/>
                </a:solidFill>
                <a:latin typeface="Arial" panose="020B0604020202020204" pitchFamily="34" charset="0"/>
                <a:ea typeface="ＭＳ Ｐゴシック" panose="020B0600070205080204" pitchFamily="50" charset="-128"/>
              </a:defRPr>
            </a:lvl2pPr>
            <a:lvl3pPr marL="1143000" indent="-228600">
              <a:defRPr sz="2400" b="1">
                <a:solidFill>
                  <a:schemeClr val="tx1"/>
                </a:solidFill>
                <a:latin typeface="Arial" panose="020B0604020202020204" pitchFamily="34" charset="0"/>
                <a:ea typeface="ＭＳ Ｐゴシック" panose="020B0600070205080204" pitchFamily="50" charset="-128"/>
              </a:defRPr>
            </a:lvl3pPr>
            <a:lvl4pPr marL="1600200" indent="-228600">
              <a:defRPr sz="2400" b="1">
                <a:solidFill>
                  <a:schemeClr val="tx1"/>
                </a:solidFill>
                <a:latin typeface="Arial" panose="020B0604020202020204" pitchFamily="34" charset="0"/>
                <a:ea typeface="ＭＳ Ｐゴシック" panose="020B0600070205080204" pitchFamily="50" charset="-128"/>
              </a:defRPr>
            </a:lvl4pPr>
            <a:lvl5pPr marL="2057400" indent="-228600">
              <a:defRPr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200" kern="0" dirty="0" smtClean="0">
                <a:solidFill>
                  <a:srgbClr val="000000"/>
                </a:solidFill>
              </a:rPr>
              <a:t>１．メッセージの受け取り</a:t>
            </a:r>
          </a:p>
          <a:p>
            <a:pPr eaLnBrk="0" fontAlgn="base" hangingPunct="0">
              <a:spcBef>
                <a:spcPct val="0"/>
              </a:spcBef>
              <a:spcAft>
                <a:spcPct val="0"/>
              </a:spcAft>
              <a:defRPr/>
            </a:pPr>
            <a:r>
              <a:rPr kumimoji="0" lang="ja-JP" altLang="en-US" sz="2200" kern="0" dirty="0" smtClean="0">
                <a:solidFill>
                  <a:srgbClr val="000000"/>
                </a:solidFill>
              </a:rPr>
              <a:t>　　①メッセージは対立関係にならないように必ず受け取る。</a:t>
            </a:r>
            <a:endParaRPr kumimoji="0" lang="en-US" altLang="ja-JP" sz="2200" kern="0" dirty="0" smtClean="0">
              <a:solidFill>
                <a:srgbClr val="000000"/>
              </a:solidFill>
            </a:endParaRPr>
          </a:p>
          <a:p>
            <a:pPr eaLnBrk="0" fontAlgn="base" hangingPunct="0">
              <a:spcBef>
                <a:spcPct val="0"/>
              </a:spcBef>
              <a:spcAft>
                <a:spcPct val="0"/>
              </a:spcAft>
              <a:defRPr/>
            </a:pPr>
            <a:r>
              <a:rPr kumimoji="0" lang="ja-JP" altLang="en-US" sz="2200" kern="0" dirty="0">
                <a:solidFill>
                  <a:srgbClr val="000000"/>
                </a:solidFill>
              </a:rPr>
              <a:t>　</a:t>
            </a:r>
            <a:r>
              <a:rPr kumimoji="0" lang="ja-JP" altLang="en-US" sz="2200" kern="0" dirty="0" smtClean="0">
                <a:solidFill>
                  <a:srgbClr val="000000"/>
                </a:solidFill>
              </a:rPr>
              <a:t>　　この際、相手の立場、回答場所等を確認する。</a:t>
            </a:r>
          </a:p>
          <a:p>
            <a:pPr eaLnBrk="0" fontAlgn="base" hangingPunct="0">
              <a:spcBef>
                <a:spcPct val="0"/>
              </a:spcBef>
              <a:spcAft>
                <a:spcPct val="0"/>
              </a:spcAft>
              <a:defRPr/>
            </a:pPr>
            <a:r>
              <a:rPr kumimoji="0" lang="ja-JP" altLang="en-US" sz="2200" kern="0" dirty="0" smtClean="0">
                <a:solidFill>
                  <a:srgbClr val="000000"/>
                </a:solidFill>
              </a:rPr>
              <a:t>２．受け取ったメッセージへの対応</a:t>
            </a:r>
          </a:p>
          <a:p>
            <a:pPr eaLnBrk="0" fontAlgn="base" hangingPunct="0">
              <a:spcBef>
                <a:spcPct val="0"/>
              </a:spcBef>
              <a:spcAft>
                <a:spcPct val="0"/>
              </a:spcAft>
              <a:defRPr/>
            </a:pPr>
            <a:r>
              <a:rPr kumimoji="0" lang="ja-JP" altLang="en-US" sz="2200" kern="0" dirty="0" smtClean="0">
                <a:solidFill>
                  <a:srgbClr val="000000"/>
                </a:solidFill>
              </a:rPr>
              <a:t>　　①責任ある人が、関係部門等の意見を聞き、回答の方法も含めて</a:t>
            </a:r>
            <a:endParaRPr kumimoji="0" lang="en-US" altLang="ja-JP" sz="2200" kern="0" dirty="0" smtClean="0">
              <a:solidFill>
                <a:srgbClr val="000000"/>
              </a:solidFill>
            </a:endParaRPr>
          </a:p>
          <a:p>
            <a:pPr eaLnBrk="0" fontAlgn="base" hangingPunct="0">
              <a:spcBef>
                <a:spcPct val="0"/>
              </a:spcBef>
              <a:spcAft>
                <a:spcPct val="0"/>
              </a:spcAft>
              <a:defRPr/>
            </a:pPr>
            <a:r>
              <a:rPr kumimoji="0" lang="ja-JP" altLang="en-US" sz="2200" kern="0" dirty="0">
                <a:solidFill>
                  <a:srgbClr val="000000"/>
                </a:solidFill>
              </a:rPr>
              <a:t>　</a:t>
            </a:r>
            <a:r>
              <a:rPr kumimoji="0" lang="ja-JP" altLang="en-US" sz="2200" kern="0" dirty="0" smtClean="0">
                <a:solidFill>
                  <a:srgbClr val="000000"/>
                </a:solidFill>
              </a:rPr>
              <a:t>　　取扱いを決定する。</a:t>
            </a:r>
          </a:p>
          <a:p>
            <a:pPr eaLnBrk="0" fontAlgn="base" hangingPunct="0">
              <a:spcBef>
                <a:spcPct val="0"/>
              </a:spcBef>
              <a:spcAft>
                <a:spcPct val="0"/>
              </a:spcAft>
              <a:defRPr/>
            </a:pPr>
            <a:r>
              <a:rPr kumimoji="0" lang="ja-JP" altLang="en-US" sz="2200" kern="0" dirty="0" smtClean="0">
                <a:solidFill>
                  <a:srgbClr val="000000"/>
                </a:solidFill>
              </a:rPr>
              <a:t>　　②経過やメッセージ内容と回答案について、内容によっては社内だけ</a:t>
            </a:r>
            <a:endParaRPr kumimoji="0" lang="en-US" altLang="ja-JP" sz="2200" kern="0" dirty="0" smtClean="0">
              <a:solidFill>
                <a:srgbClr val="000000"/>
              </a:solidFill>
            </a:endParaRPr>
          </a:p>
          <a:p>
            <a:pPr eaLnBrk="0" fontAlgn="base" hangingPunct="0">
              <a:spcBef>
                <a:spcPct val="0"/>
              </a:spcBef>
              <a:spcAft>
                <a:spcPct val="0"/>
              </a:spcAft>
              <a:defRPr/>
            </a:pPr>
            <a:r>
              <a:rPr kumimoji="0" lang="ja-JP" altLang="en-US" sz="2200" kern="0" dirty="0">
                <a:solidFill>
                  <a:srgbClr val="000000"/>
                </a:solidFill>
              </a:rPr>
              <a:t>　</a:t>
            </a:r>
            <a:r>
              <a:rPr kumimoji="0" lang="ja-JP" altLang="en-US" sz="2200" kern="0" dirty="0" smtClean="0">
                <a:solidFill>
                  <a:srgbClr val="000000"/>
                </a:solidFill>
              </a:rPr>
              <a:t>　　でなく、専門家・行政・業界団体に妥当性についての意見を求める。</a:t>
            </a:r>
          </a:p>
          <a:p>
            <a:pPr eaLnBrk="0" fontAlgn="base" hangingPunct="0">
              <a:spcBef>
                <a:spcPct val="0"/>
              </a:spcBef>
              <a:spcAft>
                <a:spcPct val="0"/>
              </a:spcAft>
              <a:defRPr/>
            </a:pPr>
            <a:r>
              <a:rPr kumimoji="0" lang="ja-JP" altLang="en-US" sz="2200" kern="0" dirty="0" smtClean="0">
                <a:solidFill>
                  <a:srgbClr val="000000"/>
                </a:solidFill>
              </a:rPr>
              <a:t>３．回答書の作成</a:t>
            </a:r>
          </a:p>
          <a:p>
            <a:pPr eaLnBrk="0" fontAlgn="base" hangingPunct="0">
              <a:spcBef>
                <a:spcPct val="0"/>
              </a:spcBef>
              <a:spcAft>
                <a:spcPct val="0"/>
              </a:spcAft>
              <a:defRPr/>
            </a:pPr>
            <a:r>
              <a:rPr kumimoji="0" lang="ja-JP" altLang="en-US" sz="2200" kern="0" dirty="0" smtClean="0">
                <a:solidFill>
                  <a:srgbClr val="000000"/>
                </a:solidFill>
              </a:rPr>
              <a:t>　　①相手の状況や評価結果をもとに、回答書等を作成する。</a:t>
            </a:r>
          </a:p>
          <a:p>
            <a:pPr eaLnBrk="0" fontAlgn="base" hangingPunct="0">
              <a:spcBef>
                <a:spcPct val="0"/>
              </a:spcBef>
              <a:spcAft>
                <a:spcPct val="0"/>
              </a:spcAft>
              <a:defRPr/>
            </a:pPr>
            <a:r>
              <a:rPr kumimoji="0" lang="ja-JP" altLang="en-US" sz="2200" kern="0" dirty="0" smtClean="0">
                <a:solidFill>
                  <a:srgbClr val="000000"/>
                </a:solidFill>
              </a:rPr>
              <a:t>　　②回答書等は必ず検討の経緯を含めた説明を記載する。</a:t>
            </a:r>
          </a:p>
          <a:p>
            <a:pPr eaLnBrk="0" fontAlgn="base" hangingPunct="0">
              <a:spcBef>
                <a:spcPct val="0"/>
              </a:spcBef>
              <a:spcAft>
                <a:spcPct val="0"/>
              </a:spcAft>
              <a:defRPr/>
            </a:pPr>
            <a:r>
              <a:rPr kumimoji="0" lang="ja-JP" altLang="en-US" sz="2200" kern="0" dirty="0" smtClean="0">
                <a:solidFill>
                  <a:srgbClr val="000000"/>
                </a:solidFill>
              </a:rPr>
              <a:t>　　③回答する内容に誤りがないか、不足がないか、また、価値観に</a:t>
            </a:r>
            <a:endParaRPr kumimoji="0" lang="en-US" altLang="ja-JP" sz="2200" kern="0" dirty="0" smtClean="0">
              <a:solidFill>
                <a:srgbClr val="000000"/>
              </a:solidFill>
            </a:endParaRPr>
          </a:p>
          <a:p>
            <a:pPr eaLnBrk="0" fontAlgn="base" hangingPunct="0">
              <a:spcBef>
                <a:spcPct val="0"/>
              </a:spcBef>
              <a:spcAft>
                <a:spcPct val="0"/>
              </a:spcAft>
              <a:defRPr/>
            </a:pPr>
            <a:r>
              <a:rPr kumimoji="0" lang="ja-JP" altLang="en-US" sz="2200" kern="0" dirty="0">
                <a:solidFill>
                  <a:srgbClr val="000000"/>
                </a:solidFill>
              </a:rPr>
              <a:t>　</a:t>
            </a:r>
            <a:r>
              <a:rPr kumimoji="0" lang="ja-JP" altLang="en-US" sz="2200" kern="0" dirty="0" smtClean="0">
                <a:solidFill>
                  <a:srgbClr val="000000"/>
                </a:solidFill>
              </a:rPr>
              <a:t>　　よって結論が変わる可能性もあるので、多角的に評価する。</a:t>
            </a:r>
          </a:p>
          <a:p>
            <a:pPr eaLnBrk="0" fontAlgn="base" hangingPunct="0">
              <a:spcBef>
                <a:spcPct val="0"/>
              </a:spcBef>
              <a:spcAft>
                <a:spcPct val="0"/>
              </a:spcAft>
              <a:defRPr/>
            </a:pPr>
            <a:r>
              <a:rPr kumimoji="0" lang="ja-JP" altLang="en-US" sz="2200" kern="0" dirty="0" smtClean="0">
                <a:solidFill>
                  <a:srgbClr val="000000"/>
                </a:solidFill>
              </a:rPr>
              <a:t>４．相手への回答</a:t>
            </a:r>
          </a:p>
          <a:p>
            <a:pPr eaLnBrk="0" fontAlgn="base" hangingPunct="0">
              <a:spcBef>
                <a:spcPct val="0"/>
              </a:spcBef>
              <a:spcAft>
                <a:spcPct val="0"/>
              </a:spcAft>
              <a:defRPr/>
            </a:pPr>
            <a:r>
              <a:rPr kumimoji="0" lang="ja-JP" altLang="en-US" sz="2200" kern="0" dirty="0" smtClean="0">
                <a:solidFill>
                  <a:srgbClr val="000000"/>
                </a:solidFill>
              </a:rPr>
              <a:t>　　①回答する場合は、対立関係にならないように相手の立場や</a:t>
            </a:r>
            <a:endParaRPr kumimoji="0" lang="en-US" altLang="ja-JP" sz="2200" kern="0" dirty="0" smtClean="0">
              <a:solidFill>
                <a:srgbClr val="000000"/>
              </a:solidFill>
            </a:endParaRPr>
          </a:p>
          <a:p>
            <a:pPr eaLnBrk="0" fontAlgn="base" hangingPunct="0">
              <a:spcBef>
                <a:spcPct val="0"/>
              </a:spcBef>
              <a:spcAft>
                <a:spcPct val="0"/>
              </a:spcAft>
              <a:defRPr/>
            </a:pPr>
            <a:r>
              <a:rPr kumimoji="0" lang="ja-JP" altLang="en-US" sz="2200" kern="0" dirty="0">
                <a:solidFill>
                  <a:srgbClr val="000000"/>
                </a:solidFill>
              </a:rPr>
              <a:t>　</a:t>
            </a:r>
            <a:r>
              <a:rPr kumimoji="0" lang="ja-JP" altLang="en-US" sz="2200" kern="0" dirty="0" smtClean="0">
                <a:solidFill>
                  <a:srgbClr val="000000"/>
                </a:solidFill>
              </a:rPr>
              <a:t>　　考え方を十分に聞く。</a:t>
            </a:r>
          </a:p>
          <a:p>
            <a:pPr eaLnBrk="0" fontAlgn="base" hangingPunct="0">
              <a:spcBef>
                <a:spcPct val="0"/>
              </a:spcBef>
              <a:spcAft>
                <a:spcPct val="0"/>
              </a:spcAft>
              <a:defRPr/>
            </a:pPr>
            <a:r>
              <a:rPr kumimoji="0" lang="ja-JP" altLang="en-US" sz="2200" kern="0" dirty="0" smtClean="0">
                <a:solidFill>
                  <a:srgbClr val="000000"/>
                </a:solidFill>
              </a:rPr>
              <a:t>　　②回答に意見がある相手に対しては、意見を聞く機会を設ける。</a:t>
            </a:r>
          </a:p>
        </p:txBody>
      </p:sp>
    </p:spTree>
    <p:extLst>
      <p:ext uri="{BB962C8B-B14F-4D97-AF65-F5344CB8AC3E}">
        <p14:creationId xmlns:p14="http://schemas.microsoft.com/office/powerpoint/2010/main" val="449266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kumimoji="1" lang="ja-JP" altLang="en-US" smtClean="0"/>
              <a:pPr/>
              <a:t>3</a:t>
            </a:fld>
            <a:endParaRPr kumimoji="1" lang="ja-JP" altLang="en-US" dirty="0"/>
          </a:p>
        </p:txBody>
      </p:sp>
      <p:sp>
        <p:nvSpPr>
          <p:cNvPr id="3" name="Rectangle 2"/>
          <p:cNvSpPr txBox="1">
            <a:spLocks noChangeArrowheads="1"/>
          </p:cNvSpPr>
          <p:nvPr/>
        </p:nvSpPr>
        <p:spPr>
          <a:xfrm>
            <a:off x="251520" y="115888"/>
            <a:ext cx="8640960" cy="6159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n-ea"/>
                <a:ea typeface="+mn-ea"/>
                <a:cs typeface="+mj-cs"/>
              </a:rPr>
              <a:t>化学物質アドバイザーの役割</a:t>
            </a:r>
          </a:p>
        </p:txBody>
      </p:sp>
      <p:sp>
        <p:nvSpPr>
          <p:cNvPr id="4" name="Text Box 6"/>
          <p:cNvSpPr txBox="1">
            <a:spLocks noChangeArrowheads="1"/>
          </p:cNvSpPr>
          <p:nvPr/>
        </p:nvSpPr>
        <p:spPr bwMode="auto">
          <a:xfrm>
            <a:off x="179388" y="836613"/>
            <a:ext cx="8713092" cy="2592387"/>
          </a:xfrm>
          <a:prstGeom prst="rect">
            <a:avLst/>
          </a:prstGeom>
          <a:noFill/>
          <a:ln w="28575">
            <a:noFill/>
            <a:miter lim="800000"/>
            <a:headEnd/>
            <a:tailEnd/>
          </a:ln>
        </p:spPr>
        <p:txBody>
          <a:bodyPr/>
          <a:lstStyle/>
          <a:p>
            <a:pPr eaLnBrk="0" hangingPunct="0">
              <a:defRPr/>
            </a:pPr>
            <a:r>
              <a:rPr lang="en-US" altLang="ja-JP" sz="3600" b="1" dirty="0">
                <a:latin typeface="+mn-ea"/>
                <a:ea typeface="+mn-ea"/>
              </a:rPr>
              <a:t>①</a:t>
            </a:r>
            <a:r>
              <a:rPr lang="ja-JP" altLang="en-US" sz="3600" b="1" dirty="0">
                <a:latin typeface="+mn-ea"/>
                <a:ea typeface="+mn-ea"/>
              </a:rPr>
              <a:t>　</a:t>
            </a:r>
            <a:r>
              <a:rPr lang="ja-JP" altLang="en-US" sz="3600" b="1" dirty="0" smtClean="0">
                <a:latin typeface="+mn-ea"/>
                <a:ea typeface="+mn-ea"/>
              </a:rPr>
              <a:t>講演会・勉強会</a:t>
            </a:r>
            <a:r>
              <a:rPr lang="ja-JP" altLang="en-US" sz="3600" b="1" dirty="0">
                <a:latin typeface="+mn-ea"/>
                <a:ea typeface="+mn-ea"/>
              </a:rPr>
              <a:t>の講師</a:t>
            </a:r>
          </a:p>
          <a:p>
            <a:pPr eaLnBrk="0" hangingPunct="0">
              <a:defRPr/>
            </a:pPr>
            <a:r>
              <a:rPr lang="ja-JP" altLang="en-US" sz="2400" b="1" dirty="0">
                <a:latin typeface="+mn-ea"/>
                <a:ea typeface="+mn-ea"/>
              </a:rPr>
              <a:t>　・行政主催の「化学物質に</a:t>
            </a:r>
            <a:r>
              <a:rPr lang="ja-JP" altLang="en-US" sz="2400" b="1" dirty="0" smtClean="0">
                <a:latin typeface="+mn-ea"/>
                <a:ea typeface="+mn-ea"/>
              </a:rPr>
              <a:t>関する市民向け</a:t>
            </a:r>
            <a:r>
              <a:rPr lang="ja-JP" altLang="en-US" sz="2400" b="1" dirty="0">
                <a:latin typeface="+mn-ea"/>
                <a:ea typeface="+mn-ea"/>
              </a:rPr>
              <a:t>シンポジウム」等</a:t>
            </a:r>
          </a:p>
          <a:p>
            <a:pPr eaLnBrk="0" hangingPunct="0">
              <a:defRPr/>
            </a:pPr>
            <a:r>
              <a:rPr lang="ja-JP" altLang="en-US" sz="2400" b="1" dirty="0">
                <a:latin typeface="+mn-ea"/>
                <a:ea typeface="+mn-ea"/>
              </a:rPr>
              <a:t>　・行政主催の「事業者向けＰＲＴＲ説明会」等</a:t>
            </a:r>
          </a:p>
          <a:p>
            <a:pPr eaLnBrk="0" hangingPunct="0">
              <a:defRPr/>
            </a:pPr>
            <a:r>
              <a:rPr lang="ja-JP" altLang="en-US" sz="2400" b="1" dirty="0">
                <a:latin typeface="+mn-ea"/>
                <a:ea typeface="+mn-ea"/>
              </a:rPr>
              <a:t>　・企業の社内向け研修会</a:t>
            </a:r>
          </a:p>
          <a:p>
            <a:pPr eaLnBrk="0" hangingPunct="0">
              <a:defRPr/>
            </a:pPr>
            <a:r>
              <a:rPr lang="ja-JP" altLang="en-US" sz="2400" b="1" dirty="0">
                <a:latin typeface="+mn-ea"/>
                <a:ea typeface="+mn-ea"/>
              </a:rPr>
              <a:t>　・市民グループの勉強会</a:t>
            </a:r>
          </a:p>
        </p:txBody>
      </p:sp>
      <p:sp>
        <p:nvSpPr>
          <p:cNvPr id="5" name="Text Box 7"/>
          <p:cNvSpPr txBox="1">
            <a:spLocks noChangeArrowheads="1"/>
          </p:cNvSpPr>
          <p:nvPr/>
        </p:nvSpPr>
        <p:spPr bwMode="auto">
          <a:xfrm>
            <a:off x="179388" y="3861048"/>
            <a:ext cx="8351837" cy="2736304"/>
          </a:xfrm>
          <a:prstGeom prst="rect">
            <a:avLst/>
          </a:prstGeom>
          <a:noFill/>
          <a:ln w="28575">
            <a:noFill/>
            <a:miter lim="800000"/>
            <a:headEnd/>
            <a:tailEnd/>
          </a:ln>
        </p:spPr>
        <p:txBody>
          <a:bodyPr/>
          <a:lstStyle/>
          <a:p>
            <a:pPr eaLnBrk="0" hangingPunct="0">
              <a:defRPr/>
            </a:pPr>
            <a:r>
              <a:rPr lang="en-US" altLang="ja-JP" sz="3600" b="1" dirty="0">
                <a:latin typeface="+mn-ea"/>
                <a:ea typeface="+mn-ea"/>
              </a:rPr>
              <a:t>②</a:t>
            </a:r>
            <a:r>
              <a:rPr lang="ja-JP" altLang="en-US" sz="3600" b="1" dirty="0">
                <a:latin typeface="+mn-ea"/>
                <a:ea typeface="+mn-ea"/>
              </a:rPr>
              <a:t>　リスクコミュニケーションの場の解説者</a:t>
            </a:r>
          </a:p>
          <a:p>
            <a:pPr eaLnBrk="0" hangingPunct="0">
              <a:defRPr/>
            </a:pPr>
            <a:r>
              <a:rPr lang="ja-JP" altLang="en-US" sz="2400" b="1" dirty="0" smtClean="0">
                <a:latin typeface="+mn-ea"/>
                <a:ea typeface="+mn-ea"/>
              </a:rPr>
              <a:t>　企業</a:t>
            </a:r>
            <a:r>
              <a:rPr lang="ja-JP" altLang="en-US" sz="2400" b="1" dirty="0">
                <a:latin typeface="+mn-ea"/>
                <a:ea typeface="+mn-ea"/>
              </a:rPr>
              <a:t>と市民の意見</a:t>
            </a:r>
            <a:r>
              <a:rPr lang="ja-JP" altLang="en-US" sz="2400" b="1" dirty="0" smtClean="0">
                <a:latin typeface="+mn-ea"/>
                <a:ea typeface="+mn-ea"/>
              </a:rPr>
              <a:t>交換・情報</a:t>
            </a:r>
            <a:r>
              <a:rPr lang="ja-JP" altLang="en-US" sz="2400" b="1" dirty="0">
                <a:latin typeface="+mn-ea"/>
                <a:ea typeface="+mn-ea"/>
              </a:rPr>
              <a:t>共有</a:t>
            </a:r>
            <a:r>
              <a:rPr lang="ja-JP" altLang="en-US" sz="2400" b="1" dirty="0" smtClean="0">
                <a:latin typeface="+mn-ea"/>
                <a:ea typeface="+mn-ea"/>
              </a:rPr>
              <a:t>に</a:t>
            </a:r>
            <a:endParaRPr lang="en-US" altLang="ja-JP" sz="2400" b="1" dirty="0" smtClean="0">
              <a:latin typeface="+mn-ea"/>
              <a:ea typeface="+mn-ea"/>
            </a:endParaRPr>
          </a:p>
          <a:p>
            <a:pPr eaLnBrk="0" hangingPunct="0">
              <a:defRPr/>
            </a:pPr>
            <a:r>
              <a:rPr lang="ja-JP" altLang="en-US" sz="2400" b="1" dirty="0">
                <a:latin typeface="+mn-ea"/>
              </a:rPr>
              <a:t>　</a:t>
            </a:r>
            <a:r>
              <a:rPr lang="ja-JP" altLang="en-US" sz="2400" b="1" dirty="0" smtClean="0">
                <a:latin typeface="+mn-ea"/>
                <a:ea typeface="+mn-ea"/>
              </a:rPr>
              <a:t>基づく相互</a:t>
            </a:r>
            <a:r>
              <a:rPr lang="ja-JP" altLang="en-US" sz="2400" b="1" dirty="0">
                <a:latin typeface="+mn-ea"/>
                <a:ea typeface="+mn-ea"/>
              </a:rPr>
              <a:t>理解の</a:t>
            </a:r>
            <a:r>
              <a:rPr lang="ja-JP" altLang="en-US" sz="2400" b="1" dirty="0" smtClean="0">
                <a:latin typeface="+mn-ea"/>
                <a:ea typeface="+mn-ea"/>
              </a:rPr>
              <a:t>場に、解説者</a:t>
            </a:r>
            <a:endParaRPr lang="en-US" altLang="ja-JP" sz="2400" b="1" dirty="0" smtClean="0">
              <a:latin typeface="+mn-ea"/>
              <a:ea typeface="+mn-ea"/>
            </a:endParaRPr>
          </a:p>
          <a:p>
            <a:pPr eaLnBrk="0" hangingPunct="0">
              <a:defRPr/>
            </a:pPr>
            <a:r>
              <a:rPr lang="ja-JP" altLang="en-US" sz="2400" b="1" dirty="0">
                <a:latin typeface="+mn-ea"/>
              </a:rPr>
              <a:t>　</a:t>
            </a:r>
            <a:r>
              <a:rPr lang="ja-JP" altLang="en-US" sz="2400" b="1" dirty="0" smtClean="0">
                <a:latin typeface="+mn-ea"/>
                <a:ea typeface="+mn-ea"/>
              </a:rPr>
              <a:t>（</a:t>
            </a:r>
            <a:r>
              <a:rPr lang="ja-JP" altLang="en-US" sz="2400" b="1" dirty="0">
                <a:latin typeface="+mn-ea"/>
                <a:ea typeface="+mn-ea"/>
              </a:rPr>
              <a:t>インタープリター</a:t>
            </a:r>
            <a:r>
              <a:rPr lang="ja-JP" altLang="en-US" sz="2400" b="1" dirty="0" smtClean="0">
                <a:latin typeface="+mn-ea"/>
                <a:ea typeface="+mn-ea"/>
              </a:rPr>
              <a:t>）と</a:t>
            </a:r>
            <a:r>
              <a:rPr lang="ja-JP" altLang="en-US" sz="2400" b="1" dirty="0">
                <a:latin typeface="+mn-ea"/>
                <a:ea typeface="+mn-ea"/>
              </a:rPr>
              <a:t>して</a:t>
            </a:r>
            <a:r>
              <a:rPr lang="ja-JP" altLang="en-US" sz="2400" b="1" dirty="0" smtClean="0">
                <a:latin typeface="+mn-ea"/>
                <a:ea typeface="+mn-ea"/>
              </a:rPr>
              <a:t>参加。</a:t>
            </a:r>
            <a:endParaRPr lang="ja-JP" altLang="en-US" sz="2400" b="1" dirty="0">
              <a:latin typeface="+mn-ea"/>
              <a:ea typeface="+mn-ea"/>
            </a:endParaRPr>
          </a:p>
        </p:txBody>
      </p:sp>
      <p:pic>
        <p:nvPicPr>
          <p:cNvPr id="6" name="図 5" descr="リスコミ会場風景.JPG"/>
          <p:cNvPicPr>
            <a:picLocks noChangeAspect="1"/>
          </p:cNvPicPr>
          <p:nvPr/>
        </p:nvPicPr>
        <p:blipFill>
          <a:blip r:embed="rId2" cstate="print"/>
          <a:stretch>
            <a:fillRect/>
          </a:stretch>
        </p:blipFill>
        <p:spPr>
          <a:xfrm>
            <a:off x="5868144" y="4533044"/>
            <a:ext cx="2932931" cy="2208324"/>
          </a:xfrm>
          <a:prstGeom prst="rect">
            <a:avLst/>
          </a:prstGeom>
        </p:spPr>
      </p:pic>
      <p:pic>
        <p:nvPicPr>
          <p:cNvPr id="7" name="図 6" descr="講演風景.JPG"/>
          <p:cNvPicPr>
            <a:picLocks noChangeAspect="1"/>
          </p:cNvPicPr>
          <p:nvPr/>
        </p:nvPicPr>
        <p:blipFill>
          <a:blip r:embed="rId3" cstate="print"/>
          <a:stretch>
            <a:fillRect/>
          </a:stretch>
        </p:blipFill>
        <p:spPr>
          <a:xfrm>
            <a:off x="4932040" y="2183782"/>
            <a:ext cx="2865884" cy="160525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solidFill>
                  <a:prstClr val="black"/>
                </a:solidFill>
              </a:rPr>
              <a:pPr/>
              <a:t>30</a:t>
            </a:fld>
            <a:endParaRPr lang="ja-JP" altLang="en-US" dirty="0">
              <a:solidFill>
                <a:prstClr val="black"/>
              </a:solidFill>
            </a:endParaRPr>
          </a:p>
        </p:txBody>
      </p:sp>
      <p:sp>
        <p:nvSpPr>
          <p:cNvPr id="3" name="Text Box 6"/>
          <p:cNvSpPr txBox="1">
            <a:spLocks noChangeArrowheads="1"/>
          </p:cNvSpPr>
          <p:nvPr/>
        </p:nvSpPr>
        <p:spPr bwMode="auto">
          <a:xfrm>
            <a:off x="234462" y="1003057"/>
            <a:ext cx="8757138" cy="574943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r>
              <a:rPr lang="ja-JP" altLang="en-US" sz="2800" b="1" dirty="0" smtClean="0">
                <a:solidFill>
                  <a:srgbClr val="000000"/>
                </a:solidFill>
                <a:latin typeface="ＭＳ Ｐゴシック" panose="020B0600070205080204" pitchFamily="50" charset="-128"/>
              </a:rPr>
              <a:t>●議事録や記録の作成</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●その場で回答できなかった質問への対応</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→質問者本人だけに回答すればよい内容か</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他の参加者にも伝えるべき内容か。</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口頭か紙面か、</a:t>
            </a:r>
            <a:r>
              <a:rPr lang="en-US" altLang="ja-JP" sz="2800" b="1" dirty="0" smtClean="0">
                <a:solidFill>
                  <a:srgbClr val="000000"/>
                </a:solidFill>
                <a:latin typeface="ＭＳ Ｐゴシック" panose="020B0600070205080204" pitchFamily="50" charset="-128"/>
              </a:rPr>
              <a:t>HP</a:t>
            </a:r>
            <a:r>
              <a:rPr lang="ja-JP" altLang="en-US" sz="2800" b="1" dirty="0" smtClean="0">
                <a:solidFill>
                  <a:srgbClr val="000000"/>
                </a:solidFill>
                <a:latin typeface="ＭＳ Ｐゴシック" panose="020B0600070205080204" pitchFamily="50" charset="-128"/>
              </a:rPr>
              <a:t>公開等を事前に検討。</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●参加者からのメッセージを吟味</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→事業者への要求内容は何か、</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それを反映した環境対策等が必要か、</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また、その決定をどう回答するか等</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→参加者の知りたい情報を提供できたか、</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次回以降の対応をどうするか等</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smtClean="0">
                <a:solidFill>
                  <a:srgbClr val="000000"/>
                </a:solidFill>
                <a:latin typeface="ＭＳ Ｐゴシック" panose="020B0600070205080204" pitchFamily="50" charset="-128"/>
              </a:rPr>
              <a:t>●リスクコミュニケーションの評価</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r>
              <a:rPr lang="ja-JP" altLang="en-US" sz="2800" b="1" dirty="0">
                <a:solidFill>
                  <a:srgbClr val="000000"/>
                </a:solidFill>
                <a:latin typeface="ＭＳ Ｐゴシック" panose="020B0600070205080204" pitchFamily="50" charset="-128"/>
              </a:rPr>
              <a:t>　</a:t>
            </a:r>
            <a:r>
              <a:rPr lang="ja-JP" altLang="en-US" sz="2800" b="1" dirty="0" smtClean="0">
                <a:solidFill>
                  <a:srgbClr val="000000"/>
                </a:solidFill>
                <a:latin typeface="ＭＳ Ｐゴシック" panose="020B0600070205080204" pitchFamily="50" charset="-128"/>
              </a:rPr>
              <a:t>　　→必要に応じ、アンケートやヒアリングを実施</a:t>
            </a:r>
            <a:endParaRPr lang="en-US" altLang="ja-JP" sz="2800" b="1" dirty="0" smtClean="0">
              <a:solidFill>
                <a:srgbClr val="000000"/>
              </a:solidFill>
              <a:latin typeface="ＭＳ Ｐゴシック" panose="020B0600070205080204" pitchFamily="50" charset="-128"/>
            </a:endParaRPr>
          </a:p>
          <a:p>
            <a:pPr fontAlgn="base">
              <a:spcBef>
                <a:spcPct val="0"/>
              </a:spcBef>
              <a:spcAft>
                <a:spcPct val="0"/>
              </a:spcAft>
            </a:pPr>
            <a:endParaRPr lang="en-US" altLang="ja-JP" sz="2800" b="1" dirty="0">
              <a:solidFill>
                <a:srgbClr val="000000"/>
              </a:solidFill>
              <a:latin typeface="ＭＳ Ｐゴシック" panose="020B0600070205080204" pitchFamily="50" charset="-128"/>
            </a:endParaRPr>
          </a:p>
          <a:p>
            <a:pPr fontAlgn="base">
              <a:spcBef>
                <a:spcPct val="0"/>
              </a:spcBef>
              <a:spcAft>
                <a:spcPct val="0"/>
              </a:spcAft>
            </a:pPr>
            <a:endParaRPr lang="ja-JP" altLang="en-US" sz="2800" b="1" dirty="0">
              <a:solidFill>
                <a:srgbClr val="000000"/>
              </a:solidFill>
              <a:latin typeface="ＭＳ Ｐゴシック" panose="020B0600070205080204" pitchFamily="50" charset="-128"/>
            </a:endParaRPr>
          </a:p>
        </p:txBody>
      </p:sp>
      <p:sp>
        <p:nvSpPr>
          <p:cNvPr id="4" name="Rectangle 5"/>
          <p:cNvSpPr txBox="1">
            <a:spLocks noChangeArrowheads="1"/>
          </p:cNvSpPr>
          <p:nvPr/>
        </p:nvSpPr>
        <p:spPr bwMode="auto">
          <a:xfrm>
            <a:off x="395288" y="152400"/>
            <a:ext cx="84248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000" kern="1200">
                <a:solidFill>
                  <a:schemeClr val="tx2"/>
                </a:solidFill>
                <a:latin typeface="+mj-lt"/>
                <a:ea typeface="+mj-ea"/>
                <a:cs typeface="+mj-cs"/>
              </a:defRPr>
            </a:lvl1pPr>
            <a:lvl2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9pPr>
          </a:lstStyle>
          <a:p>
            <a:pPr algn="ctr">
              <a:defRPr/>
            </a:pPr>
            <a:r>
              <a:rPr lang="ja-JP" altLang="en-US" sz="3600" b="1" dirty="0" smtClean="0">
                <a:solidFill>
                  <a:srgbClr val="000000"/>
                </a:solidFill>
                <a:latin typeface="ＭＳ Ｐゴシック" panose="020B0600070205080204" pitchFamily="50" charset="-128"/>
              </a:rPr>
              <a:t>開催後の対応</a:t>
            </a:r>
          </a:p>
        </p:txBody>
      </p:sp>
    </p:spTree>
    <p:extLst>
      <p:ext uri="{BB962C8B-B14F-4D97-AF65-F5344CB8AC3E}">
        <p14:creationId xmlns:p14="http://schemas.microsoft.com/office/powerpoint/2010/main" val="777938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solidFill>
                  <a:prstClr val="black"/>
                </a:solidFill>
              </a:rPr>
              <a:pPr/>
              <a:t>31</a:t>
            </a:fld>
            <a:endParaRPr lang="ja-JP" altLang="en-US" dirty="0">
              <a:solidFill>
                <a:prstClr val="black"/>
              </a:solidFill>
            </a:endParaRPr>
          </a:p>
        </p:txBody>
      </p:sp>
      <p:sp>
        <p:nvSpPr>
          <p:cNvPr id="3" name="Text Box 2"/>
          <p:cNvSpPr txBox="1">
            <a:spLocks noChangeArrowheads="1"/>
          </p:cNvSpPr>
          <p:nvPr/>
        </p:nvSpPr>
        <p:spPr bwMode="auto">
          <a:xfrm>
            <a:off x="395288" y="1039813"/>
            <a:ext cx="8388350" cy="3508375"/>
          </a:xfrm>
          <a:prstGeom prst="rect">
            <a:avLst/>
          </a:prstGeom>
          <a:noFill/>
          <a:ln w="9525">
            <a:noFill/>
            <a:miter lim="800000"/>
            <a:headEnd/>
            <a:tailEnd/>
          </a:ln>
        </p:spPr>
        <p:txBody>
          <a:bodyPr>
            <a:spAutoFit/>
          </a:bodyPr>
          <a:lstStyle/>
          <a:p>
            <a:pPr>
              <a:defRPr/>
            </a:pPr>
            <a:r>
              <a:rPr kumimoji="0" lang="en-US" altLang="ja-JP" sz="2800" b="1" kern="0" dirty="0" smtClean="0">
                <a:solidFill>
                  <a:srgbClr val="0000CC"/>
                </a:solidFill>
              </a:rPr>
              <a:t>●</a:t>
            </a:r>
            <a:r>
              <a:rPr kumimoji="0" lang="ja-JP" altLang="en-US" sz="2800" b="1" kern="0" dirty="0" smtClean="0">
                <a:solidFill>
                  <a:srgbClr val="0000CC"/>
                </a:solidFill>
              </a:rPr>
              <a:t>　ファシリテーター（進行役）の採用</a:t>
            </a:r>
          </a:p>
          <a:p>
            <a:pPr>
              <a:defRPr/>
            </a:pPr>
            <a:endParaRPr kumimoji="0" lang="ja-JP" altLang="en-US" sz="2800" b="1" kern="0" dirty="0" smtClean="0">
              <a:solidFill>
                <a:srgbClr val="0000CC"/>
              </a:solidFill>
            </a:endParaRPr>
          </a:p>
          <a:p>
            <a:pPr>
              <a:defRPr/>
            </a:pPr>
            <a:endParaRPr kumimoji="0" lang="ja-JP" altLang="en-US" sz="2800" b="1" kern="0" dirty="0" smtClean="0">
              <a:solidFill>
                <a:srgbClr val="0000CC"/>
              </a:solidFill>
            </a:endParaRPr>
          </a:p>
          <a:p>
            <a:pPr>
              <a:defRPr/>
            </a:pPr>
            <a:endParaRPr kumimoji="0" lang="ja-JP" altLang="en-US" sz="2800" b="1" kern="0" dirty="0" smtClean="0">
              <a:solidFill>
                <a:srgbClr val="0000CC"/>
              </a:solidFill>
            </a:endParaRPr>
          </a:p>
          <a:p>
            <a:pPr>
              <a:defRPr/>
            </a:pPr>
            <a:endParaRPr kumimoji="0" lang="ja-JP" altLang="en-US" sz="2800" b="1" kern="0" dirty="0" smtClean="0">
              <a:solidFill>
                <a:srgbClr val="0000CC"/>
              </a:solidFill>
            </a:endParaRPr>
          </a:p>
          <a:p>
            <a:pPr>
              <a:defRPr/>
            </a:pPr>
            <a:endParaRPr kumimoji="0" lang="ja-JP" altLang="en-US" sz="2800" b="1" kern="0" dirty="0" smtClean="0">
              <a:solidFill>
                <a:srgbClr val="0000CC"/>
              </a:solidFill>
            </a:endParaRPr>
          </a:p>
          <a:p>
            <a:pPr>
              <a:defRPr/>
            </a:pPr>
            <a:endParaRPr kumimoji="0" lang="ja-JP" altLang="en-US" sz="2800" b="1" kern="0" dirty="0" smtClean="0">
              <a:solidFill>
                <a:srgbClr val="0000CC"/>
              </a:solidFill>
            </a:endParaRPr>
          </a:p>
          <a:p>
            <a:pPr>
              <a:defRPr/>
            </a:pPr>
            <a:r>
              <a:rPr kumimoji="0" lang="ja-JP" altLang="en-US" sz="2800" b="1" kern="0" dirty="0" smtClean="0">
                <a:solidFill>
                  <a:srgbClr val="0000CC"/>
                </a:solidFill>
              </a:rPr>
              <a:t>●　インタープリター（解説者）の採用</a:t>
            </a:r>
          </a:p>
        </p:txBody>
      </p:sp>
      <p:sp>
        <p:nvSpPr>
          <p:cNvPr id="4" name="Text Box 3"/>
          <p:cNvSpPr txBox="1">
            <a:spLocks noChangeArrowheads="1"/>
          </p:cNvSpPr>
          <p:nvPr/>
        </p:nvSpPr>
        <p:spPr bwMode="auto">
          <a:xfrm>
            <a:off x="971550" y="1543050"/>
            <a:ext cx="7848600" cy="4893647"/>
          </a:xfrm>
          <a:prstGeom prst="rect">
            <a:avLst/>
          </a:prstGeom>
          <a:noFill/>
          <a:ln w="9525">
            <a:noFill/>
            <a:miter lim="800000"/>
            <a:headEnd/>
            <a:tailEnd/>
          </a:ln>
        </p:spPr>
        <p:txBody>
          <a:bodyPr>
            <a:spAutoFit/>
          </a:bodyPr>
          <a:lstStyle/>
          <a:p>
            <a:pPr>
              <a:defRPr/>
            </a:pPr>
            <a:r>
              <a:rPr kumimoji="0" lang="ja-JP" altLang="en-US" sz="2400" b="1" kern="0" dirty="0" smtClean="0">
                <a:solidFill>
                  <a:prstClr val="black"/>
                </a:solidFill>
              </a:rPr>
              <a:t>・中立的な立場で、グループのプロセスを管理し、</a:t>
            </a:r>
          </a:p>
          <a:p>
            <a:pPr>
              <a:defRPr/>
            </a:pPr>
            <a:r>
              <a:rPr kumimoji="0" lang="ja-JP" altLang="en-US" sz="2400" b="1" kern="0" dirty="0" smtClean="0">
                <a:solidFill>
                  <a:prstClr val="black"/>
                </a:solidFill>
              </a:rPr>
              <a:t>　その成果が最大となるように支援する人。</a:t>
            </a:r>
          </a:p>
          <a:p>
            <a:r>
              <a:rPr kumimoji="0" lang="ja-JP" altLang="en-US" sz="2400" b="1" kern="0" dirty="0">
                <a:solidFill>
                  <a:prstClr val="black"/>
                </a:solidFill>
              </a:rPr>
              <a:t>・結論を導いたり、</a:t>
            </a:r>
            <a:r>
              <a:rPr kumimoji="0" lang="ja-JP" altLang="en-US" sz="2400" b="1" kern="0" dirty="0" smtClean="0">
                <a:solidFill>
                  <a:prstClr val="black"/>
                </a:solidFill>
              </a:rPr>
              <a:t>誘導したりしない。</a:t>
            </a:r>
            <a:endParaRPr kumimoji="0" lang="en-US" altLang="ja-JP" sz="2400" b="1" kern="0" dirty="0" smtClean="0">
              <a:solidFill>
                <a:prstClr val="black"/>
              </a:solidFill>
            </a:endParaRPr>
          </a:p>
          <a:p>
            <a:r>
              <a:rPr kumimoji="0" lang="ja-JP" altLang="en-US" sz="2400" b="1" kern="0" dirty="0">
                <a:solidFill>
                  <a:prstClr val="black"/>
                </a:solidFill>
              </a:rPr>
              <a:t>　</a:t>
            </a:r>
            <a:r>
              <a:rPr kumimoji="0" lang="ja-JP" altLang="en-US" sz="2400" b="1" kern="0" dirty="0" smtClean="0">
                <a:solidFill>
                  <a:prstClr val="black"/>
                </a:solidFill>
              </a:rPr>
              <a:t>　（結果や結論には責任を持たない・持てない。）</a:t>
            </a:r>
          </a:p>
          <a:p>
            <a:pPr>
              <a:defRPr/>
            </a:pPr>
            <a:r>
              <a:rPr kumimoji="0" lang="ja-JP" altLang="en-US" sz="2400" b="1" kern="0" dirty="0" smtClean="0">
                <a:solidFill>
                  <a:prstClr val="black"/>
                </a:solidFill>
              </a:rPr>
              <a:t>・会議を円滑に進めるためのルールを作る。</a:t>
            </a:r>
          </a:p>
          <a:p>
            <a:pPr>
              <a:defRPr/>
            </a:pPr>
            <a:r>
              <a:rPr kumimoji="0" lang="ja-JP" altLang="en-US" sz="2400" b="1" kern="0" dirty="0" smtClean="0">
                <a:solidFill>
                  <a:prstClr val="black"/>
                </a:solidFill>
              </a:rPr>
              <a:t>・議論が噛み合うよう、必要に応じて修正する。</a:t>
            </a:r>
          </a:p>
          <a:p>
            <a:pPr>
              <a:defRPr/>
            </a:pPr>
            <a:endParaRPr kumimoji="0" lang="ja-JP" altLang="en-US" sz="2400" b="1" kern="0" dirty="0" smtClean="0">
              <a:solidFill>
                <a:prstClr val="black"/>
              </a:solidFill>
            </a:endParaRPr>
          </a:p>
          <a:p>
            <a:pPr>
              <a:defRPr/>
            </a:pPr>
            <a:endParaRPr kumimoji="0" lang="ja-JP" altLang="en-US" sz="2400" b="1" kern="0" dirty="0" smtClean="0">
              <a:solidFill>
                <a:prstClr val="black"/>
              </a:solidFill>
            </a:endParaRPr>
          </a:p>
          <a:p>
            <a:pPr>
              <a:defRPr/>
            </a:pPr>
            <a:r>
              <a:rPr kumimoji="0" lang="ja-JP" altLang="en-US" sz="2400" b="1" kern="0" dirty="0" smtClean="0">
                <a:solidFill>
                  <a:prstClr val="black"/>
                </a:solidFill>
              </a:rPr>
              <a:t>・専門用語など理解が難しい情報を中立的立場から、</a:t>
            </a:r>
          </a:p>
          <a:p>
            <a:pPr>
              <a:defRPr/>
            </a:pPr>
            <a:r>
              <a:rPr kumimoji="0" lang="ja-JP" altLang="en-US" sz="2400" b="1" kern="0" dirty="0" smtClean="0">
                <a:solidFill>
                  <a:prstClr val="black"/>
                </a:solidFill>
              </a:rPr>
              <a:t>　分かりやすく解説する。</a:t>
            </a:r>
          </a:p>
          <a:p>
            <a:pPr>
              <a:defRPr/>
            </a:pPr>
            <a:r>
              <a:rPr kumimoji="0" lang="ja-JP" altLang="en-US" sz="2400" b="1" kern="0" dirty="0" smtClean="0">
                <a:solidFill>
                  <a:prstClr val="black"/>
                </a:solidFill>
              </a:rPr>
              <a:t>・参加者に代わって物事を判断したり誘導しない。</a:t>
            </a:r>
          </a:p>
          <a:p>
            <a:pPr>
              <a:defRPr/>
            </a:pPr>
            <a:r>
              <a:rPr kumimoji="0" lang="ja-JP" altLang="en-US" sz="2400" b="1" kern="0" dirty="0" smtClean="0">
                <a:solidFill>
                  <a:prstClr val="black"/>
                </a:solidFill>
              </a:rPr>
              <a:t>　（リスク評価はしない。リスク評価のプロセスの適正性を</a:t>
            </a:r>
          </a:p>
          <a:p>
            <a:pPr>
              <a:defRPr/>
            </a:pPr>
            <a:r>
              <a:rPr kumimoji="0" lang="ja-JP" altLang="en-US" sz="2400" b="1" kern="0" dirty="0" smtClean="0">
                <a:solidFill>
                  <a:prstClr val="black"/>
                </a:solidFill>
              </a:rPr>
              <a:t>　　判断することはある。危険か安全かの判断はしない。）</a:t>
            </a:r>
          </a:p>
        </p:txBody>
      </p:sp>
      <p:sp>
        <p:nvSpPr>
          <p:cNvPr id="6" name="Rectangle 5"/>
          <p:cNvSpPr txBox="1">
            <a:spLocks noChangeArrowheads="1"/>
          </p:cNvSpPr>
          <p:nvPr/>
        </p:nvSpPr>
        <p:spPr bwMode="auto">
          <a:xfrm>
            <a:off x="150312" y="152400"/>
            <a:ext cx="88308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000" kern="1200">
                <a:solidFill>
                  <a:schemeClr val="tx2"/>
                </a:solidFill>
                <a:latin typeface="+mj-lt"/>
                <a:ea typeface="+mj-ea"/>
                <a:cs typeface="+mj-cs"/>
              </a:defRPr>
            </a:lvl1pPr>
            <a:lvl2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9pPr>
          </a:lstStyle>
          <a:p>
            <a:pPr algn="ctr">
              <a:defRPr/>
            </a:pPr>
            <a:r>
              <a:rPr lang="ja-JP" altLang="en-US" sz="3200" b="1" dirty="0" smtClean="0">
                <a:solidFill>
                  <a:srgbClr val="000000"/>
                </a:solidFill>
                <a:latin typeface="ＭＳ Ｐゴシック" panose="020B0600070205080204" pitchFamily="50" charset="-128"/>
              </a:rPr>
              <a:t>円滑なコミュニケーションのための第三者の活用</a:t>
            </a:r>
          </a:p>
        </p:txBody>
      </p:sp>
    </p:spTree>
    <p:extLst>
      <p:ext uri="{BB962C8B-B14F-4D97-AF65-F5344CB8AC3E}">
        <p14:creationId xmlns:p14="http://schemas.microsoft.com/office/powerpoint/2010/main" val="3232235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solidFill>
                  <a:prstClr val="black"/>
                </a:solidFill>
              </a:rPr>
              <a:pPr/>
              <a:t>32</a:t>
            </a:fld>
            <a:endParaRPr lang="ja-JP" altLang="en-US" dirty="0">
              <a:solidFill>
                <a:prstClr val="black"/>
              </a:solidFill>
            </a:endParaRPr>
          </a:p>
        </p:txBody>
      </p:sp>
      <p:sp>
        <p:nvSpPr>
          <p:cNvPr id="3" name="Rectangle 2"/>
          <p:cNvSpPr>
            <a:spLocks noChangeArrowheads="1"/>
          </p:cNvSpPr>
          <p:nvPr/>
        </p:nvSpPr>
        <p:spPr bwMode="auto">
          <a:xfrm>
            <a:off x="179388" y="980728"/>
            <a:ext cx="8785225" cy="5688631"/>
          </a:xfrm>
          <a:prstGeom prst="rect">
            <a:avLst/>
          </a:prstGeom>
          <a:noFill/>
          <a:ln w="9525">
            <a:noFill/>
            <a:miter lim="800000"/>
            <a:headEnd/>
            <a:tailEnd/>
          </a:ln>
        </p:spPr>
        <p:txBody>
          <a:bodyPr wrap="none"/>
          <a:lstStyle/>
          <a:p>
            <a:pPr eaLnBrk="0" hangingPunct="0">
              <a:defRPr/>
            </a:pPr>
            <a:r>
              <a:rPr kumimoji="0" lang="en-US" altLang="ja-JP" sz="2800" b="1" kern="0" dirty="0" smtClean="0">
                <a:solidFill>
                  <a:prstClr val="black"/>
                </a:solidFill>
              </a:rPr>
              <a:t>●</a:t>
            </a:r>
            <a:r>
              <a:rPr kumimoji="0" lang="ja-JP" altLang="en-US" sz="2800" b="1" u="sng" kern="0" dirty="0" smtClean="0">
                <a:solidFill>
                  <a:prstClr val="black"/>
                </a:solidFill>
              </a:rPr>
              <a:t>中立的な立場の第三者を活用する利点</a:t>
            </a:r>
          </a:p>
          <a:p>
            <a:pPr eaLnBrk="0" hangingPunct="0">
              <a:defRPr/>
            </a:pPr>
            <a:endParaRPr kumimoji="0" lang="ja-JP" altLang="en-US" sz="1000" b="1" kern="0" dirty="0" smtClean="0">
              <a:solidFill>
                <a:prstClr val="black"/>
              </a:solidFill>
            </a:endParaRPr>
          </a:p>
          <a:p>
            <a:pPr eaLnBrk="0" hangingPunct="0">
              <a:defRPr/>
            </a:pPr>
            <a:r>
              <a:rPr kumimoji="0" lang="ja-JP" altLang="en-US" sz="2400" b="1" kern="0" dirty="0" smtClean="0">
                <a:solidFill>
                  <a:prstClr val="black"/>
                </a:solidFill>
              </a:rPr>
              <a:t>・事業者と住民とが対等な立場であることが明確になる。</a:t>
            </a:r>
          </a:p>
          <a:p>
            <a:pPr eaLnBrk="0" hangingPunct="0">
              <a:defRPr/>
            </a:pPr>
            <a:r>
              <a:rPr kumimoji="0" lang="ja-JP" altLang="en-US" sz="2400" b="1" kern="0" dirty="0" smtClean="0">
                <a:solidFill>
                  <a:prstClr val="black"/>
                </a:solidFill>
              </a:rPr>
              <a:t>・偏った思い込みが排除され、議論がかみ合って、</a:t>
            </a:r>
            <a:endParaRPr kumimoji="0" lang="en-US" altLang="ja-JP" sz="2400" b="1" kern="0" dirty="0" smtClean="0">
              <a:solidFill>
                <a:prstClr val="black"/>
              </a:solidFill>
            </a:endParaRPr>
          </a:p>
          <a:p>
            <a:pPr eaLnBrk="0" hangingPunct="0">
              <a:defRPr/>
            </a:pPr>
            <a:r>
              <a:rPr kumimoji="0" lang="ja-JP" altLang="en-US" sz="2400" b="1" kern="0" dirty="0" smtClean="0">
                <a:solidFill>
                  <a:prstClr val="black"/>
                </a:solidFill>
              </a:rPr>
              <a:t>　スムーズな進行が期待できる。</a:t>
            </a:r>
            <a:endParaRPr kumimoji="0" lang="en-US" altLang="ja-JP" sz="2400" b="1" kern="0" dirty="0" smtClean="0">
              <a:solidFill>
                <a:prstClr val="black"/>
              </a:solidFill>
            </a:endParaRPr>
          </a:p>
          <a:p>
            <a:pPr eaLnBrk="0" hangingPunct="0">
              <a:defRPr/>
            </a:pPr>
            <a:r>
              <a:rPr kumimoji="0" lang="ja-JP" altLang="en-US" sz="2400" b="1" kern="0" dirty="0" smtClean="0">
                <a:solidFill>
                  <a:prstClr val="black"/>
                </a:solidFill>
              </a:rPr>
              <a:t>・問題が深堀できる。</a:t>
            </a:r>
          </a:p>
          <a:p>
            <a:pPr eaLnBrk="0" hangingPunct="0">
              <a:defRPr/>
            </a:pPr>
            <a:r>
              <a:rPr kumimoji="0" lang="ja-JP" altLang="en-US" sz="2400" b="1" kern="0" dirty="0" smtClean="0">
                <a:solidFill>
                  <a:prstClr val="black"/>
                </a:solidFill>
              </a:rPr>
              <a:t>・化学物質に対する解説が中立的で、住民に受け入れられやすい。</a:t>
            </a:r>
          </a:p>
          <a:p>
            <a:pPr eaLnBrk="0" hangingPunct="0">
              <a:defRPr/>
            </a:pPr>
            <a:r>
              <a:rPr kumimoji="0" lang="ja-JP" altLang="en-US" sz="2400" b="1" kern="0" dirty="0" smtClean="0">
                <a:solidFill>
                  <a:prstClr val="black"/>
                </a:solidFill>
              </a:rPr>
              <a:t>　化学物質の有害性などの解説を任せられる。</a:t>
            </a:r>
          </a:p>
          <a:p>
            <a:pPr eaLnBrk="0" hangingPunct="0">
              <a:defRPr/>
            </a:pPr>
            <a:endParaRPr kumimoji="0" lang="ja-JP" altLang="en-US" sz="1000" b="1" kern="0" dirty="0" smtClean="0">
              <a:solidFill>
                <a:prstClr val="black"/>
              </a:solidFill>
            </a:endParaRPr>
          </a:p>
          <a:p>
            <a:pPr eaLnBrk="0" hangingPunct="0">
              <a:defRPr/>
            </a:pPr>
            <a:r>
              <a:rPr kumimoji="0" lang="ja-JP" altLang="en-US" sz="2200" b="1" kern="0" dirty="0" smtClean="0">
                <a:solidFill>
                  <a:srgbClr val="3333CC"/>
                </a:solidFill>
              </a:rPr>
              <a:t>　　</a:t>
            </a:r>
            <a:r>
              <a:rPr kumimoji="0" lang="en-US" altLang="ja-JP" sz="2200" b="1" kern="0" dirty="0" smtClean="0">
                <a:solidFill>
                  <a:srgbClr val="3333CC"/>
                </a:solidFill>
              </a:rPr>
              <a:t>※</a:t>
            </a:r>
            <a:r>
              <a:rPr kumimoji="0" lang="ja-JP" altLang="en-US" sz="2200" b="1" kern="0" dirty="0" smtClean="0">
                <a:solidFill>
                  <a:srgbClr val="3333CC"/>
                </a:solidFill>
              </a:rPr>
              <a:t>欠点：部外者なので、開催の主旨説明や進行上の配慮について、</a:t>
            </a:r>
          </a:p>
          <a:p>
            <a:pPr eaLnBrk="0" hangingPunct="0">
              <a:defRPr/>
            </a:pPr>
            <a:r>
              <a:rPr kumimoji="0" lang="ja-JP" altLang="en-US" sz="2200" b="1" kern="0" dirty="0" smtClean="0">
                <a:solidFill>
                  <a:srgbClr val="3333CC"/>
                </a:solidFill>
              </a:rPr>
              <a:t>　　　　　　　　事前打合せなどの手間がかかる。</a:t>
            </a:r>
          </a:p>
          <a:p>
            <a:pPr eaLnBrk="0" hangingPunct="0">
              <a:defRPr/>
            </a:pPr>
            <a:endParaRPr kumimoji="0" lang="ja-JP" altLang="en-US" sz="2400" b="1" kern="0" dirty="0" smtClean="0">
              <a:solidFill>
                <a:prstClr val="black"/>
              </a:solidFill>
            </a:endParaRPr>
          </a:p>
          <a:p>
            <a:pPr eaLnBrk="0" hangingPunct="0">
              <a:defRPr/>
            </a:pPr>
            <a:r>
              <a:rPr kumimoji="0" lang="ja-JP" altLang="en-US" sz="2800" b="1" kern="0" dirty="0" smtClean="0">
                <a:solidFill>
                  <a:prstClr val="black"/>
                </a:solidFill>
              </a:rPr>
              <a:t>●</a:t>
            </a:r>
            <a:r>
              <a:rPr kumimoji="0" lang="ja-JP" altLang="en-US" sz="2800" b="1" u="sng" kern="0" dirty="0" smtClean="0">
                <a:solidFill>
                  <a:prstClr val="black"/>
                </a:solidFill>
              </a:rPr>
              <a:t>事業者から選出する利点</a:t>
            </a:r>
          </a:p>
          <a:p>
            <a:pPr eaLnBrk="0" hangingPunct="0">
              <a:defRPr/>
            </a:pPr>
            <a:endParaRPr kumimoji="0" lang="ja-JP" altLang="en-US" sz="1000" b="1" kern="0" dirty="0" smtClean="0">
              <a:solidFill>
                <a:prstClr val="black"/>
              </a:solidFill>
            </a:endParaRPr>
          </a:p>
          <a:p>
            <a:pPr eaLnBrk="0" hangingPunct="0">
              <a:defRPr/>
            </a:pPr>
            <a:r>
              <a:rPr kumimoji="0" lang="ja-JP" altLang="en-US" sz="2400" b="1" kern="0" dirty="0" smtClean="0">
                <a:solidFill>
                  <a:prstClr val="black"/>
                </a:solidFill>
              </a:rPr>
              <a:t>・従来からの背景に詳しいファシリテーターやインタープリター</a:t>
            </a:r>
            <a:endParaRPr kumimoji="0" lang="en-US" altLang="ja-JP" sz="2400" b="1" kern="0" dirty="0" smtClean="0">
              <a:solidFill>
                <a:prstClr val="black"/>
              </a:solidFill>
            </a:endParaRPr>
          </a:p>
          <a:p>
            <a:pPr eaLnBrk="0" hangingPunct="0">
              <a:defRPr/>
            </a:pPr>
            <a:r>
              <a:rPr kumimoji="0" lang="ja-JP" altLang="en-US" sz="2400" b="1" kern="0" dirty="0" smtClean="0">
                <a:solidFill>
                  <a:prstClr val="black"/>
                </a:solidFill>
              </a:rPr>
              <a:t>　ならではの、きめ細かい対応ができる。</a:t>
            </a:r>
          </a:p>
          <a:p>
            <a:pPr eaLnBrk="0" hangingPunct="0">
              <a:defRPr/>
            </a:pPr>
            <a:r>
              <a:rPr kumimoji="0" lang="ja-JP" altLang="en-US" sz="2400" b="1" kern="0" dirty="0" smtClean="0">
                <a:solidFill>
                  <a:prstClr val="black"/>
                </a:solidFill>
              </a:rPr>
              <a:t>・事業の実態に沿った解説ができる。</a:t>
            </a:r>
          </a:p>
        </p:txBody>
      </p:sp>
      <p:sp>
        <p:nvSpPr>
          <p:cNvPr id="4" name="Rectangle 3"/>
          <p:cNvSpPr txBox="1">
            <a:spLocks noChangeArrowheads="1"/>
          </p:cNvSpPr>
          <p:nvPr/>
        </p:nvSpPr>
        <p:spPr>
          <a:xfrm>
            <a:off x="179387" y="115888"/>
            <a:ext cx="8785225" cy="647700"/>
          </a:xfrm>
          <a:prstGeom prst="rect">
            <a:avLst/>
          </a:prstGeom>
        </p:spPr>
        <p:txBody>
          <a:bodyPr vert="horz" lIns="91440" tIns="45720" rIns="91440" bIns="45720" rtlCol="0" anchor="ctr">
            <a:normAutofit/>
          </a:bodyPr>
          <a:lstStyle/>
          <a:p>
            <a:pPr algn="ctr">
              <a:spcBef>
                <a:spcPct val="0"/>
              </a:spcBef>
              <a:defRPr/>
            </a:pPr>
            <a:r>
              <a:rPr lang="ja-JP" altLang="en-US" sz="3200" b="1" dirty="0" smtClean="0">
                <a:solidFill>
                  <a:prstClr val="black"/>
                </a:solidFill>
                <a:latin typeface="ＭＳ Ｐゴシック" panose="020B0600070205080204" pitchFamily="50" charset="-128"/>
              </a:rPr>
              <a:t>ファシリテーター・インタープリター活用の留意点</a:t>
            </a:r>
          </a:p>
        </p:txBody>
      </p:sp>
    </p:spTree>
    <p:extLst>
      <p:ext uri="{BB962C8B-B14F-4D97-AF65-F5344CB8AC3E}">
        <p14:creationId xmlns:p14="http://schemas.microsoft.com/office/powerpoint/2010/main" val="3673353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kumimoji="1" lang="ja-JP" altLang="en-US" smtClean="0"/>
              <a:pPr/>
              <a:t>33</a:t>
            </a:fld>
            <a:endParaRPr kumimoji="1" lang="ja-JP" altLang="en-US" dirty="0"/>
          </a:p>
        </p:txBody>
      </p:sp>
      <p:sp>
        <p:nvSpPr>
          <p:cNvPr id="3" name="Rectangle 2"/>
          <p:cNvSpPr txBox="1">
            <a:spLocks noChangeArrowheads="1"/>
          </p:cNvSpPr>
          <p:nvPr/>
        </p:nvSpPr>
        <p:spPr>
          <a:xfrm>
            <a:off x="228600" y="1676400"/>
            <a:ext cx="8686800" cy="6096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j-lt"/>
                <a:ea typeface="+mj-ea"/>
                <a:cs typeface="+mj-cs"/>
              </a:rPr>
              <a:t>リスクコミュニケーションの事例紹介</a:t>
            </a:r>
          </a:p>
        </p:txBody>
      </p:sp>
      <p:sp>
        <p:nvSpPr>
          <p:cNvPr id="4" name="Rectangle 3"/>
          <p:cNvSpPr>
            <a:spLocks noChangeArrowheads="1"/>
          </p:cNvSpPr>
          <p:nvPr/>
        </p:nvSpPr>
        <p:spPr bwMode="auto">
          <a:xfrm flipV="1">
            <a:off x="304800" y="2819400"/>
            <a:ext cx="8534400" cy="76200"/>
          </a:xfrm>
          <a:prstGeom prst="rect">
            <a:avLst/>
          </a:prstGeom>
          <a:gradFill rotWithShape="0">
            <a:gsLst>
              <a:gs pos="0">
                <a:srgbClr val="FFFFFF"/>
              </a:gs>
              <a:gs pos="100000">
                <a:srgbClr val="0000FF"/>
              </a:gs>
            </a:gsLst>
            <a:lin ang="5400000" scaled="1"/>
          </a:gradFill>
          <a:ln>
            <a:noFill/>
          </a:ln>
          <a:effectLst>
            <a:outerShdw dist="35921" dir="2700000" algn="ctr" rotWithShape="0">
              <a:srgbClr val="808080"/>
            </a:outerShdw>
          </a:effectLst>
          <a:extLst/>
        </p:spPr>
        <p:txBody>
          <a:bodyPr anchor="ctr">
            <a:spAutoFit/>
          </a:bodyPr>
          <a:lstStyle/>
          <a:p>
            <a:pPr algn="ctr" eaLnBrk="0" hangingPunct="0">
              <a:defRPr/>
            </a:pPr>
            <a:endParaRPr lang="ja-JP" altLang="en-US" dirty="0">
              <a:ea typeface="ＭＳ Ｐゴシック" pitchFamily="50"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kumimoji="1" lang="ja-JP" altLang="en-US" smtClean="0"/>
              <a:pPr/>
              <a:t>34</a:t>
            </a:fld>
            <a:endParaRPr kumimoji="1" lang="ja-JP" altLang="en-US" dirty="0"/>
          </a:p>
        </p:txBody>
      </p:sp>
      <p:sp>
        <p:nvSpPr>
          <p:cNvPr id="3" name="円/楕円 2"/>
          <p:cNvSpPr/>
          <p:nvPr/>
        </p:nvSpPr>
        <p:spPr>
          <a:xfrm>
            <a:off x="107950" y="3571875"/>
            <a:ext cx="3163888" cy="3097213"/>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b="1" dirty="0">
              <a:solidFill>
                <a:schemeClr val="tx1"/>
              </a:solidFill>
            </a:endParaRPr>
          </a:p>
        </p:txBody>
      </p:sp>
      <p:sp>
        <p:nvSpPr>
          <p:cNvPr id="4" name="円/楕円 3"/>
          <p:cNvSpPr/>
          <p:nvPr/>
        </p:nvSpPr>
        <p:spPr>
          <a:xfrm>
            <a:off x="3201988" y="3571875"/>
            <a:ext cx="3241675" cy="3097213"/>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b="1" dirty="0">
              <a:solidFill>
                <a:schemeClr val="tx1"/>
              </a:solidFill>
            </a:endParaRPr>
          </a:p>
        </p:txBody>
      </p:sp>
      <p:sp>
        <p:nvSpPr>
          <p:cNvPr id="5" name="円/楕円 4"/>
          <p:cNvSpPr/>
          <p:nvPr/>
        </p:nvSpPr>
        <p:spPr>
          <a:xfrm>
            <a:off x="1403350" y="1052513"/>
            <a:ext cx="3390900" cy="3248025"/>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b="1" dirty="0">
              <a:solidFill>
                <a:schemeClr val="tx1"/>
              </a:solidFill>
            </a:endParaRPr>
          </a:p>
        </p:txBody>
      </p:sp>
      <p:pic>
        <p:nvPicPr>
          <p:cNvPr id="7" name="Picture 5"/>
          <p:cNvPicPr>
            <a:picLocks noChangeAspect="1" noChangeArrowheads="1"/>
          </p:cNvPicPr>
          <p:nvPr/>
        </p:nvPicPr>
        <p:blipFill>
          <a:blip r:embed="rId3" cstate="print"/>
          <a:srcRect/>
          <a:stretch>
            <a:fillRect/>
          </a:stretch>
        </p:blipFill>
        <p:spPr bwMode="auto">
          <a:xfrm>
            <a:off x="5648325" y="1017588"/>
            <a:ext cx="1554163" cy="1071562"/>
          </a:xfrm>
          <a:prstGeom prst="rect">
            <a:avLst/>
          </a:prstGeom>
          <a:noFill/>
          <a:ln w="9525">
            <a:noFill/>
            <a:miter lim="800000"/>
            <a:headEnd/>
            <a:tailEnd/>
          </a:ln>
        </p:spPr>
      </p:pic>
      <p:grpSp>
        <p:nvGrpSpPr>
          <p:cNvPr id="8" name="Group 6"/>
          <p:cNvGrpSpPr>
            <a:grpSpLocks/>
          </p:cNvGrpSpPr>
          <p:nvPr/>
        </p:nvGrpSpPr>
        <p:grpSpPr bwMode="auto">
          <a:xfrm>
            <a:off x="7093369" y="1330325"/>
            <a:ext cx="1726783" cy="1377950"/>
            <a:chOff x="4461" y="807"/>
            <a:chExt cx="1192" cy="1161"/>
          </a:xfrm>
        </p:grpSpPr>
        <p:pic>
          <p:nvPicPr>
            <p:cNvPr id="9" name="Picture 7" descr="river"/>
            <p:cNvPicPr>
              <a:picLocks noChangeAspect="1" noChangeArrowheads="1"/>
            </p:cNvPicPr>
            <p:nvPr/>
          </p:nvPicPr>
          <p:blipFill>
            <a:blip r:embed="rId4" cstate="print"/>
            <a:srcRect/>
            <a:stretch>
              <a:fillRect/>
            </a:stretch>
          </p:blipFill>
          <p:spPr bwMode="auto">
            <a:xfrm>
              <a:off x="4702" y="1408"/>
              <a:ext cx="884" cy="560"/>
            </a:xfrm>
            <a:prstGeom prst="rect">
              <a:avLst/>
            </a:prstGeom>
            <a:noFill/>
            <a:ln w="9525">
              <a:noFill/>
              <a:miter lim="800000"/>
              <a:headEnd/>
              <a:tailEnd/>
            </a:ln>
          </p:spPr>
        </p:pic>
        <p:graphicFrame>
          <p:nvGraphicFramePr>
            <p:cNvPr id="10" name="Object 25"/>
            <p:cNvGraphicFramePr>
              <a:graphicFrameLocks noChangeAspect="1"/>
            </p:cNvGraphicFramePr>
            <p:nvPr/>
          </p:nvGraphicFramePr>
          <p:xfrm>
            <a:off x="4999" y="1296"/>
            <a:ext cx="360" cy="352"/>
          </p:xfrm>
          <a:graphic>
            <a:graphicData uri="http://schemas.openxmlformats.org/presentationml/2006/ole">
              <mc:AlternateContent xmlns:mc="http://schemas.openxmlformats.org/markup-compatibility/2006">
                <mc:Choice xmlns:v="urn:schemas-microsoft-com:vml" Requires="v">
                  <p:oleObj spid="_x0000_s4129" name="ビットマップ イメージ" r:id="rId5" imgW="885949" imgH="724001" progId="PBrush">
                    <p:embed/>
                  </p:oleObj>
                </mc:Choice>
                <mc:Fallback>
                  <p:oleObj name="ビットマップ イメージ" r:id="rId5" imgW="885949" imgH="724001" progId="PBrush">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 y="1296"/>
                          <a:ext cx="360" cy="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Group 10"/>
            <p:cNvGrpSpPr>
              <a:grpSpLocks/>
            </p:cNvGrpSpPr>
            <p:nvPr/>
          </p:nvGrpSpPr>
          <p:grpSpPr bwMode="auto">
            <a:xfrm>
              <a:off x="4461" y="838"/>
              <a:ext cx="521" cy="549"/>
              <a:chOff x="2304" y="1248"/>
              <a:chExt cx="1212" cy="1179"/>
            </a:xfrm>
          </p:grpSpPr>
          <p:pic>
            <p:nvPicPr>
              <p:cNvPr id="14" name="Picture 12" descr="BUS_141"/>
              <p:cNvPicPr>
                <a:picLocks noChangeAspect="1" noChangeArrowheads="1"/>
              </p:cNvPicPr>
              <p:nvPr/>
            </p:nvPicPr>
            <p:blipFill>
              <a:blip r:embed="rId7" cstate="print"/>
              <a:srcRect/>
              <a:stretch>
                <a:fillRect/>
              </a:stretch>
            </p:blipFill>
            <p:spPr bwMode="auto">
              <a:xfrm>
                <a:off x="2304" y="1248"/>
                <a:ext cx="1212" cy="1179"/>
              </a:xfrm>
              <a:prstGeom prst="rect">
                <a:avLst/>
              </a:prstGeom>
              <a:noFill/>
              <a:ln w="9525">
                <a:noFill/>
                <a:miter lim="800000"/>
                <a:headEnd/>
                <a:tailEnd/>
              </a:ln>
            </p:spPr>
          </p:pic>
          <p:sp>
            <p:nvSpPr>
              <p:cNvPr id="15" name="Line 13"/>
              <p:cNvSpPr>
                <a:spLocks noChangeShapeType="1"/>
              </p:cNvSpPr>
              <p:nvPr/>
            </p:nvSpPr>
            <p:spPr bwMode="auto">
              <a:xfrm>
                <a:off x="2304" y="2112"/>
                <a:ext cx="0" cy="288"/>
              </a:xfrm>
              <a:prstGeom prst="line">
                <a:avLst/>
              </a:prstGeom>
              <a:noFill/>
              <a:ln w="28575">
                <a:solidFill>
                  <a:schemeClr val="tx1"/>
                </a:solidFill>
                <a:round/>
                <a:headEnd/>
                <a:tailEnd/>
              </a:ln>
            </p:spPr>
            <p:txBody>
              <a:bodyPr wrap="none" anchor="ctr"/>
              <a:lstStyle/>
              <a:p>
                <a:endParaRPr lang="ja-JP" altLang="en-US" b="1" dirty="0"/>
              </a:p>
            </p:txBody>
          </p:sp>
          <p:sp>
            <p:nvSpPr>
              <p:cNvPr id="16" name="Line 14"/>
              <p:cNvSpPr>
                <a:spLocks noChangeShapeType="1"/>
              </p:cNvSpPr>
              <p:nvPr/>
            </p:nvSpPr>
            <p:spPr bwMode="auto">
              <a:xfrm>
                <a:off x="2304" y="2400"/>
                <a:ext cx="1152" cy="0"/>
              </a:xfrm>
              <a:prstGeom prst="line">
                <a:avLst/>
              </a:prstGeom>
              <a:noFill/>
              <a:ln w="28575">
                <a:solidFill>
                  <a:schemeClr val="tx1"/>
                </a:solidFill>
                <a:round/>
                <a:headEnd/>
                <a:tailEnd/>
              </a:ln>
            </p:spPr>
            <p:txBody>
              <a:bodyPr wrap="none" anchor="ctr"/>
              <a:lstStyle/>
              <a:p>
                <a:endParaRPr lang="ja-JP" altLang="en-US" b="1" dirty="0"/>
              </a:p>
            </p:txBody>
          </p:sp>
        </p:grpSp>
        <p:pic>
          <p:nvPicPr>
            <p:cNvPr id="12" name="Picture 16" descr="FAM_057"/>
            <p:cNvPicPr>
              <a:picLocks noChangeAspect="1" noChangeArrowheads="1"/>
            </p:cNvPicPr>
            <p:nvPr/>
          </p:nvPicPr>
          <p:blipFill>
            <a:blip r:embed="rId8" cstate="print"/>
            <a:srcRect/>
            <a:stretch>
              <a:fillRect/>
            </a:stretch>
          </p:blipFill>
          <p:spPr bwMode="auto">
            <a:xfrm>
              <a:off x="5237" y="807"/>
              <a:ext cx="416" cy="328"/>
            </a:xfrm>
            <a:prstGeom prst="rect">
              <a:avLst/>
            </a:prstGeom>
            <a:noFill/>
            <a:ln w="9525">
              <a:noFill/>
              <a:miter lim="800000"/>
              <a:headEnd/>
              <a:tailEnd/>
            </a:ln>
          </p:spPr>
        </p:pic>
      </p:grpSp>
      <p:pic>
        <p:nvPicPr>
          <p:cNvPr id="17" name="Picture 18" descr="BUS_016"/>
          <p:cNvPicPr>
            <a:picLocks noChangeAspect="1" noChangeArrowheads="1"/>
          </p:cNvPicPr>
          <p:nvPr/>
        </p:nvPicPr>
        <p:blipFill>
          <a:blip r:embed="rId9" cstate="print"/>
          <a:srcRect/>
          <a:stretch>
            <a:fillRect/>
          </a:stretch>
        </p:blipFill>
        <p:spPr bwMode="auto">
          <a:xfrm>
            <a:off x="6372225" y="2276475"/>
            <a:ext cx="1728788" cy="668338"/>
          </a:xfrm>
          <a:prstGeom prst="rect">
            <a:avLst/>
          </a:prstGeom>
          <a:noFill/>
          <a:ln w="9525">
            <a:noFill/>
            <a:miter lim="800000"/>
            <a:headEnd/>
            <a:tailEnd/>
          </a:ln>
        </p:spPr>
      </p:pic>
      <p:pic>
        <p:nvPicPr>
          <p:cNvPr id="18" name="Picture 20" descr="FAM_030"/>
          <p:cNvPicPr>
            <a:picLocks noChangeAspect="1" noChangeArrowheads="1"/>
          </p:cNvPicPr>
          <p:nvPr/>
        </p:nvPicPr>
        <p:blipFill>
          <a:blip r:embed="rId10" cstate="print"/>
          <a:srcRect/>
          <a:stretch>
            <a:fillRect/>
          </a:stretch>
        </p:blipFill>
        <p:spPr bwMode="auto">
          <a:xfrm>
            <a:off x="5651500" y="2276475"/>
            <a:ext cx="642938" cy="1295400"/>
          </a:xfrm>
          <a:prstGeom prst="rect">
            <a:avLst/>
          </a:prstGeom>
          <a:noFill/>
          <a:ln w="9525">
            <a:noFill/>
            <a:miter lim="800000"/>
            <a:headEnd/>
            <a:tailEnd/>
          </a:ln>
        </p:spPr>
      </p:pic>
      <p:sp>
        <p:nvSpPr>
          <p:cNvPr id="19" name="Rectangle 50"/>
          <p:cNvSpPr txBox="1">
            <a:spLocks noChangeArrowheads="1"/>
          </p:cNvSpPr>
          <p:nvPr/>
        </p:nvSpPr>
        <p:spPr>
          <a:xfrm>
            <a:off x="323850" y="115888"/>
            <a:ext cx="8496300" cy="6477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smtClean="0">
                <a:ln>
                  <a:noFill/>
                </a:ln>
                <a:effectLst/>
                <a:uLnTx/>
                <a:uFillTx/>
                <a:latin typeface="+mj-ea"/>
                <a:ea typeface="+mj-ea"/>
                <a:cs typeface="+mj-cs"/>
              </a:rPr>
              <a:t>さまざまなリスクコミュニケーションの例</a:t>
            </a:r>
          </a:p>
        </p:txBody>
      </p:sp>
      <p:sp>
        <p:nvSpPr>
          <p:cNvPr id="20" name="テキスト ボックス 49"/>
          <p:cNvSpPr txBox="1">
            <a:spLocks noChangeArrowheads="1"/>
          </p:cNvSpPr>
          <p:nvPr/>
        </p:nvSpPr>
        <p:spPr bwMode="auto">
          <a:xfrm>
            <a:off x="1187450" y="1773238"/>
            <a:ext cx="4105275" cy="1016000"/>
          </a:xfrm>
          <a:prstGeom prst="rect">
            <a:avLst/>
          </a:prstGeom>
          <a:noFill/>
          <a:ln w="9525">
            <a:noFill/>
            <a:miter lim="800000"/>
            <a:headEnd/>
            <a:tailEnd/>
          </a:ln>
        </p:spPr>
        <p:txBody>
          <a:bodyPr>
            <a:spAutoFit/>
          </a:bodyPr>
          <a:lstStyle/>
          <a:p>
            <a:pPr eaLnBrk="0" hangingPunct="0"/>
            <a:r>
              <a:rPr lang="ja-JP" altLang="en-US" sz="2000" b="1" dirty="0"/>
              <a:t>　　　環境情報の開示</a:t>
            </a:r>
            <a:endParaRPr lang="en-US" altLang="ja-JP" sz="2000" b="1" dirty="0"/>
          </a:p>
          <a:p>
            <a:pPr eaLnBrk="0" hangingPunct="0"/>
            <a:r>
              <a:rPr lang="ja-JP" altLang="en-US" sz="2000" b="1" dirty="0"/>
              <a:t>・</a:t>
            </a:r>
            <a:r>
              <a:rPr lang="en-US" altLang="ja-JP" sz="2000" b="1" dirty="0"/>
              <a:t>CSR</a:t>
            </a:r>
            <a:r>
              <a:rPr lang="ja-JP" altLang="en-US" sz="2000" b="1" dirty="0"/>
              <a:t>（社会・環境）報告書の発行</a:t>
            </a:r>
            <a:endParaRPr lang="en-US" altLang="ja-JP" sz="2000" b="1" dirty="0"/>
          </a:p>
          <a:p>
            <a:pPr eaLnBrk="0" hangingPunct="0"/>
            <a:r>
              <a:rPr lang="ja-JP" altLang="en-US" sz="2000" b="1" dirty="0"/>
              <a:t>・ホームページ、パンフレット等</a:t>
            </a:r>
          </a:p>
        </p:txBody>
      </p:sp>
      <p:sp>
        <p:nvSpPr>
          <p:cNvPr id="21" name="テキスト ボックス 50"/>
          <p:cNvSpPr txBox="1">
            <a:spLocks noChangeArrowheads="1"/>
          </p:cNvSpPr>
          <p:nvPr/>
        </p:nvSpPr>
        <p:spPr bwMode="auto">
          <a:xfrm>
            <a:off x="4008438" y="5581650"/>
            <a:ext cx="2508250" cy="1016000"/>
          </a:xfrm>
          <a:prstGeom prst="rect">
            <a:avLst/>
          </a:prstGeom>
          <a:noFill/>
          <a:ln w="9525">
            <a:noFill/>
            <a:miter lim="800000"/>
            <a:headEnd/>
            <a:tailEnd/>
          </a:ln>
        </p:spPr>
        <p:txBody>
          <a:bodyPr>
            <a:spAutoFit/>
          </a:bodyPr>
          <a:lstStyle/>
          <a:p>
            <a:pPr eaLnBrk="0" hangingPunct="0"/>
            <a:r>
              <a:rPr lang="ja-JP" altLang="en-US" sz="2000" b="1" dirty="0"/>
              <a:t>　　対話</a:t>
            </a:r>
            <a:endParaRPr lang="en-US" altLang="ja-JP" sz="2000" b="1" dirty="0"/>
          </a:p>
          <a:p>
            <a:pPr eaLnBrk="0" hangingPunct="0"/>
            <a:r>
              <a:rPr lang="ja-JP" altLang="en-US" sz="2000" b="1" dirty="0"/>
              <a:t>・懇談会</a:t>
            </a:r>
            <a:endParaRPr lang="en-US" altLang="ja-JP" sz="2000" b="1" dirty="0"/>
          </a:p>
          <a:p>
            <a:pPr eaLnBrk="0" hangingPunct="0"/>
            <a:r>
              <a:rPr lang="ja-JP" altLang="en-US" sz="2000" b="1" dirty="0"/>
              <a:t>・環境学習支援</a:t>
            </a:r>
          </a:p>
        </p:txBody>
      </p:sp>
      <p:sp>
        <p:nvSpPr>
          <p:cNvPr id="22" name="テキスト ボックス 51"/>
          <p:cNvSpPr txBox="1">
            <a:spLocks noChangeArrowheads="1"/>
          </p:cNvSpPr>
          <p:nvPr/>
        </p:nvSpPr>
        <p:spPr bwMode="auto">
          <a:xfrm>
            <a:off x="755650" y="5581650"/>
            <a:ext cx="2160588" cy="1016000"/>
          </a:xfrm>
          <a:prstGeom prst="rect">
            <a:avLst/>
          </a:prstGeom>
          <a:noFill/>
          <a:ln w="9525">
            <a:noFill/>
            <a:miter lim="800000"/>
            <a:headEnd/>
            <a:tailEnd/>
          </a:ln>
        </p:spPr>
        <p:txBody>
          <a:bodyPr>
            <a:spAutoFit/>
          </a:bodyPr>
          <a:lstStyle/>
          <a:p>
            <a:pPr eaLnBrk="0" hangingPunct="0"/>
            <a:r>
              <a:rPr lang="ja-JP" altLang="en-US" sz="2000" b="1" dirty="0"/>
              <a:t>　　現場の公開</a:t>
            </a:r>
            <a:endParaRPr lang="en-US" altLang="ja-JP" sz="2000" b="1" dirty="0"/>
          </a:p>
          <a:p>
            <a:pPr eaLnBrk="0" hangingPunct="0"/>
            <a:r>
              <a:rPr lang="ja-JP" altLang="en-US" sz="2000" b="1" dirty="0"/>
              <a:t>・工場見学</a:t>
            </a:r>
            <a:endParaRPr lang="en-US" altLang="ja-JP" sz="2000" b="1" dirty="0"/>
          </a:p>
          <a:p>
            <a:pPr eaLnBrk="0" hangingPunct="0"/>
            <a:r>
              <a:rPr lang="ja-JP" altLang="en-US" sz="2000" b="1" dirty="0"/>
              <a:t>・職場体験</a:t>
            </a:r>
          </a:p>
        </p:txBody>
      </p:sp>
      <p:sp>
        <p:nvSpPr>
          <p:cNvPr id="23" name="テキスト ボックス 52"/>
          <p:cNvSpPr txBox="1">
            <a:spLocks noChangeArrowheads="1"/>
          </p:cNvSpPr>
          <p:nvPr/>
        </p:nvSpPr>
        <p:spPr bwMode="auto">
          <a:xfrm>
            <a:off x="1116013" y="2781300"/>
            <a:ext cx="4032250" cy="2862263"/>
          </a:xfrm>
          <a:prstGeom prst="rect">
            <a:avLst/>
          </a:prstGeom>
          <a:solidFill>
            <a:srgbClr val="99FF99"/>
          </a:solidFill>
          <a:ln w="19050">
            <a:solidFill>
              <a:srgbClr val="00B050"/>
            </a:solidFill>
            <a:miter lim="800000"/>
            <a:headEnd/>
            <a:tailEnd/>
          </a:ln>
        </p:spPr>
        <p:txBody>
          <a:bodyPr>
            <a:spAutoFit/>
          </a:bodyPr>
          <a:lstStyle/>
          <a:p>
            <a:pPr eaLnBrk="0" hangingPunct="0"/>
            <a:r>
              <a:rPr lang="ja-JP" altLang="en-US" sz="2000" b="1" dirty="0"/>
              <a:t>　　　　リスクコミュニケーション</a:t>
            </a:r>
            <a:endParaRPr lang="en-US" altLang="ja-JP" sz="2000" b="1" dirty="0"/>
          </a:p>
          <a:p>
            <a:pPr eaLnBrk="0" hangingPunct="0"/>
            <a:r>
              <a:rPr lang="ja-JP" altLang="en-US" sz="2000" b="1" dirty="0"/>
              <a:t>　　・工場見学会</a:t>
            </a:r>
            <a:endParaRPr lang="en-US" altLang="ja-JP" sz="2000" b="1" dirty="0"/>
          </a:p>
          <a:p>
            <a:pPr eaLnBrk="0" hangingPunct="0"/>
            <a:r>
              <a:rPr lang="ja-JP" altLang="en-US" sz="2000" b="1" dirty="0"/>
              <a:t>　　・環境報告書を読む会</a:t>
            </a:r>
            <a:endParaRPr lang="en-US" altLang="ja-JP" sz="2000" b="1" dirty="0"/>
          </a:p>
          <a:p>
            <a:pPr eaLnBrk="0" hangingPunct="0"/>
            <a:r>
              <a:rPr lang="ja-JP" altLang="en-US" sz="2000" b="1" dirty="0"/>
              <a:t>　　・環境モニター</a:t>
            </a:r>
            <a:endParaRPr lang="en-US" altLang="ja-JP" sz="2000" b="1" dirty="0"/>
          </a:p>
          <a:p>
            <a:pPr eaLnBrk="0" hangingPunct="0"/>
            <a:r>
              <a:rPr lang="ja-JP" altLang="en-US" sz="2000" b="1" dirty="0"/>
              <a:t>　　・環境パトロール</a:t>
            </a:r>
            <a:endParaRPr lang="en-US" altLang="ja-JP" sz="2000" b="1" dirty="0"/>
          </a:p>
          <a:p>
            <a:pPr eaLnBrk="0" hangingPunct="0"/>
            <a:r>
              <a:rPr lang="ja-JP" altLang="en-US" sz="2000" b="1" dirty="0"/>
              <a:t>　　・地域対話集会</a:t>
            </a:r>
            <a:endParaRPr lang="en-US" altLang="ja-JP" sz="2000" b="1" dirty="0"/>
          </a:p>
          <a:p>
            <a:pPr eaLnBrk="0" hangingPunct="0"/>
            <a:r>
              <a:rPr lang="ja-JP" altLang="en-US" sz="2000" b="1" dirty="0"/>
              <a:t>　　・環境懇談会</a:t>
            </a:r>
            <a:endParaRPr lang="en-US" altLang="ja-JP" sz="2000" b="1" dirty="0"/>
          </a:p>
          <a:p>
            <a:pPr eaLnBrk="0" hangingPunct="0"/>
            <a:r>
              <a:rPr lang="ja-JP" altLang="en-US" sz="2000" b="1" dirty="0"/>
              <a:t>　　・</a:t>
            </a:r>
            <a:r>
              <a:rPr lang="en-US" altLang="ja-JP" sz="2000" b="1" dirty="0"/>
              <a:t>JRCC</a:t>
            </a:r>
            <a:r>
              <a:rPr lang="ja-JP" altLang="en-US" sz="2000" b="1" dirty="0"/>
              <a:t>地域対話集会</a:t>
            </a:r>
            <a:endParaRPr lang="en-US" altLang="ja-JP" sz="2000" b="1" dirty="0"/>
          </a:p>
          <a:p>
            <a:pPr eaLnBrk="0" hangingPunct="0"/>
            <a:r>
              <a:rPr lang="ja-JP" altLang="en-US" sz="2000" b="1" dirty="0"/>
              <a:t>　　　　　　　　　　　　　　　　など　　</a:t>
            </a:r>
          </a:p>
        </p:txBody>
      </p:sp>
      <p:sp>
        <p:nvSpPr>
          <p:cNvPr id="24" name="テキスト ボックス 53"/>
          <p:cNvSpPr txBox="1">
            <a:spLocks noChangeArrowheads="1"/>
          </p:cNvSpPr>
          <p:nvPr/>
        </p:nvSpPr>
        <p:spPr bwMode="auto">
          <a:xfrm>
            <a:off x="6300788" y="3789363"/>
            <a:ext cx="2663825" cy="2862262"/>
          </a:xfrm>
          <a:prstGeom prst="rect">
            <a:avLst/>
          </a:prstGeom>
          <a:noFill/>
          <a:ln w="9525">
            <a:noFill/>
            <a:miter lim="800000"/>
            <a:headEnd/>
            <a:tailEnd/>
          </a:ln>
        </p:spPr>
        <p:txBody>
          <a:bodyPr>
            <a:spAutoFit/>
          </a:bodyPr>
          <a:lstStyle/>
          <a:p>
            <a:pPr eaLnBrk="0" hangingPunct="0"/>
            <a:r>
              <a:rPr lang="ja-JP" altLang="en-US" sz="2000" b="1" dirty="0"/>
              <a:t>　　その他日常の</a:t>
            </a:r>
            <a:endParaRPr lang="en-US" altLang="ja-JP" sz="2000" b="1" dirty="0"/>
          </a:p>
          <a:p>
            <a:pPr eaLnBrk="0" hangingPunct="0"/>
            <a:r>
              <a:rPr lang="ja-JP" altLang="en-US" sz="2000" b="1" dirty="0"/>
              <a:t>　　コミュニケーション</a:t>
            </a:r>
            <a:endParaRPr lang="en-US" altLang="ja-JP" sz="2000" b="1" dirty="0"/>
          </a:p>
          <a:p>
            <a:pPr eaLnBrk="0" hangingPunct="0"/>
            <a:r>
              <a:rPr lang="ja-JP" altLang="en-US" sz="2000" b="1" dirty="0"/>
              <a:t>・交流会</a:t>
            </a:r>
            <a:endParaRPr lang="en-US" altLang="ja-JP" sz="2000" b="1" dirty="0"/>
          </a:p>
          <a:p>
            <a:pPr eaLnBrk="0" hangingPunct="0"/>
            <a:r>
              <a:rPr lang="ja-JP" altLang="en-US" sz="2000" b="1" dirty="0"/>
              <a:t>・お祭り</a:t>
            </a:r>
          </a:p>
          <a:p>
            <a:pPr eaLnBrk="0" hangingPunct="0"/>
            <a:r>
              <a:rPr lang="ja-JP" altLang="en-US" sz="2000" b="1" dirty="0"/>
              <a:t>・清掃・美化活動</a:t>
            </a:r>
          </a:p>
          <a:p>
            <a:pPr eaLnBrk="0" hangingPunct="0"/>
            <a:r>
              <a:rPr lang="ja-JP" altLang="en-US" sz="2000" b="1" dirty="0"/>
              <a:t>・緑化活動</a:t>
            </a:r>
          </a:p>
          <a:p>
            <a:pPr eaLnBrk="0" hangingPunct="0"/>
            <a:r>
              <a:rPr lang="ja-JP" altLang="en-US" sz="2000" b="1" dirty="0"/>
              <a:t>・啓発活動</a:t>
            </a:r>
          </a:p>
          <a:p>
            <a:pPr eaLnBrk="0" hangingPunct="0"/>
            <a:r>
              <a:rPr lang="ja-JP" altLang="en-US" sz="2000" b="1" dirty="0"/>
              <a:t>・防災訓練 等</a:t>
            </a:r>
            <a:endParaRPr lang="en-US" altLang="ja-JP" sz="2000" b="1" dirty="0"/>
          </a:p>
          <a:p>
            <a:pPr eaLnBrk="0" hangingPunct="0"/>
            <a:r>
              <a:rPr lang="ja-JP" altLang="en-US" sz="2000" b="1" dirty="0"/>
              <a:t>　　　　　　　　など</a:t>
            </a:r>
          </a:p>
        </p:txBody>
      </p:sp>
      <p:pic>
        <p:nvPicPr>
          <p:cNvPr id="25" name="Picture 33" descr="FAM_009"/>
          <p:cNvPicPr preferRelativeResize="0">
            <a:picLocks noChangeAspect="1" noChangeArrowheads="1"/>
          </p:cNvPicPr>
          <p:nvPr/>
        </p:nvPicPr>
        <p:blipFill>
          <a:blip r:embed="rId11" cstate="print"/>
          <a:srcRect/>
          <a:stretch>
            <a:fillRect/>
          </a:stretch>
        </p:blipFill>
        <p:spPr bwMode="auto">
          <a:xfrm>
            <a:off x="7956550" y="2924175"/>
            <a:ext cx="995363" cy="892175"/>
          </a:xfrm>
          <a:prstGeom prst="rect">
            <a:avLst/>
          </a:prstGeom>
          <a:noFill/>
          <a:ln w="9525">
            <a:noFill/>
            <a:miter lim="800000"/>
            <a:headEnd/>
            <a:tailEnd/>
          </a:ln>
        </p:spPr>
      </p:pic>
      <p:sp>
        <p:nvSpPr>
          <p:cNvPr id="26" name="正方形/長方形 25"/>
          <p:cNvSpPr/>
          <p:nvPr/>
        </p:nvSpPr>
        <p:spPr>
          <a:xfrm>
            <a:off x="7812360" y="1844824"/>
            <a:ext cx="144016" cy="144016"/>
          </a:xfrm>
          <a:prstGeom prst="rect">
            <a:avLst/>
          </a:prstGeom>
          <a:solidFill>
            <a:schemeClr val="bg1">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kumimoji="1" lang="ja-JP" altLang="en-US" smtClean="0"/>
              <a:pPr/>
              <a:t>35</a:t>
            </a:fld>
            <a:endParaRPr kumimoji="1" lang="ja-JP" altLang="en-US" dirty="0"/>
          </a:p>
        </p:txBody>
      </p:sp>
      <p:sp>
        <p:nvSpPr>
          <p:cNvPr id="5" name="Rectangle 5"/>
          <p:cNvSpPr>
            <a:spLocks noChangeArrowheads="1"/>
          </p:cNvSpPr>
          <p:nvPr/>
        </p:nvSpPr>
        <p:spPr bwMode="auto">
          <a:xfrm>
            <a:off x="457200" y="1447800"/>
            <a:ext cx="8458200" cy="519113"/>
          </a:xfrm>
          <a:prstGeom prst="rect">
            <a:avLst/>
          </a:prstGeom>
          <a:noFill/>
          <a:ln w="28575">
            <a:noFill/>
            <a:miter lim="800000"/>
            <a:headEnd/>
            <a:tailEnd/>
          </a:ln>
        </p:spPr>
        <p:txBody>
          <a:bodyPr>
            <a:spAutoFit/>
          </a:bodyPr>
          <a:lstStyle/>
          <a:p>
            <a:pPr>
              <a:spcBef>
                <a:spcPct val="50000"/>
              </a:spcBef>
            </a:pPr>
            <a:endParaRPr lang="ja-JP" altLang="ja-JP" sz="2800" b="1" dirty="0">
              <a:latin typeface="Times New Roman" pitchFamily="18" charset="0"/>
            </a:endParaRPr>
          </a:p>
        </p:txBody>
      </p:sp>
      <p:sp>
        <p:nvSpPr>
          <p:cNvPr id="6" name="Text Box 18"/>
          <p:cNvSpPr txBox="1">
            <a:spLocks noChangeArrowheads="1"/>
          </p:cNvSpPr>
          <p:nvPr/>
        </p:nvSpPr>
        <p:spPr bwMode="auto">
          <a:xfrm>
            <a:off x="107950" y="838200"/>
            <a:ext cx="8785225" cy="1077913"/>
          </a:xfrm>
          <a:prstGeom prst="rect">
            <a:avLst/>
          </a:prstGeom>
          <a:noFill/>
          <a:ln w="28575">
            <a:noFill/>
            <a:miter lim="800000"/>
            <a:headEnd/>
            <a:tailEnd/>
          </a:ln>
        </p:spPr>
        <p:txBody>
          <a:bodyPr anchor="ctr"/>
          <a:lstStyle/>
          <a:p>
            <a:r>
              <a:rPr lang="ja-JP" altLang="en-US" sz="2800" b="1" dirty="0">
                <a:latin typeface="Times New Roman" pitchFamily="18" charset="0"/>
              </a:rPr>
              <a:t>県民・事業者・行政などが、環境に関する情報を共有し、</a:t>
            </a:r>
            <a:endParaRPr lang="en-US" altLang="ja-JP" sz="2800" b="1" dirty="0">
              <a:latin typeface="Times New Roman" pitchFamily="18" charset="0"/>
            </a:endParaRPr>
          </a:p>
          <a:p>
            <a:r>
              <a:rPr lang="ja-JP" altLang="en-US" sz="2800" b="1" dirty="0">
                <a:latin typeface="Times New Roman" pitchFamily="18" charset="0"/>
              </a:rPr>
              <a:t>お互いの理解を深めるために行う意見交換会</a:t>
            </a:r>
            <a:endParaRPr lang="en-US" altLang="ja-JP" sz="2800" b="1" dirty="0">
              <a:latin typeface="Times New Roman" pitchFamily="18" charset="0"/>
            </a:endParaRPr>
          </a:p>
        </p:txBody>
      </p:sp>
      <p:sp>
        <p:nvSpPr>
          <p:cNvPr id="7" name="Rectangle 131"/>
          <p:cNvSpPr txBox="1">
            <a:spLocks noChangeArrowheads="1"/>
          </p:cNvSpPr>
          <p:nvPr/>
        </p:nvSpPr>
        <p:spPr>
          <a:xfrm>
            <a:off x="304800" y="152400"/>
            <a:ext cx="8610600" cy="6096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effectLst/>
                <a:uLnTx/>
                <a:uFillTx/>
                <a:latin typeface="+mj-lt"/>
                <a:ea typeface="+mj-ea"/>
                <a:cs typeface="+mj-cs"/>
              </a:rPr>
              <a:t>環境コミュニケーション</a:t>
            </a:r>
          </a:p>
        </p:txBody>
      </p:sp>
      <p:sp>
        <p:nvSpPr>
          <p:cNvPr id="8" name="Text Box 18"/>
          <p:cNvSpPr txBox="1">
            <a:spLocks noChangeArrowheads="1"/>
          </p:cNvSpPr>
          <p:nvPr/>
        </p:nvSpPr>
        <p:spPr bwMode="auto">
          <a:xfrm>
            <a:off x="323850" y="2060575"/>
            <a:ext cx="8596313" cy="2881313"/>
          </a:xfrm>
          <a:prstGeom prst="rect">
            <a:avLst/>
          </a:prstGeom>
          <a:noFill/>
          <a:ln w="28575">
            <a:noFill/>
            <a:miter lim="800000"/>
            <a:headEnd/>
            <a:tailEnd/>
          </a:ln>
        </p:spPr>
        <p:txBody>
          <a:bodyPr anchor="ctr"/>
          <a:lstStyle/>
          <a:p>
            <a:r>
              <a:rPr lang="en-US" altLang="ja-JP" sz="2400" b="1" dirty="0">
                <a:latin typeface="Times New Roman" pitchFamily="18" charset="0"/>
              </a:rPr>
              <a:t>【</a:t>
            </a:r>
            <a:r>
              <a:rPr lang="ja-JP" altLang="en-US" sz="2400" b="1" dirty="0">
                <a:latin typeface="Times New Roman" pitchFamily="18" charset="0"/>
              </a:rPr>
              <a:t>環境に関する様々な情報</a:t>
            </a:r>
            <a:r>
              <a:rPr lang="en-US" altLang="ja-JP" sz="2400" b="1" dirty="0">
                <a:latin typeface="Times New Roman" pitchFamily="18" charset="0"/>
              </a:rPr>
              <a:t>】</a:t>
            </a:r>
          </a:p>
          <a:p>
            <a:r>
              <a:rPr lang="ja-JP" altLang="en-US" sz="2400" b="1" dirty="0">
                <a:latin typeface="Times New Roman" pitchFamily="18" charset="0"/>
              </a:rPr>
              <a:t>・環境保全活動</a:t>
            </a:r>
            <a:endParaRPr lang="en-US" altLang="ja-JP" sz="2400" b="1" dirty="0">
              <a:latin typeface="Times New Roman" pitchFamily="18" charset="0"/>
            </a:endParaRPr>
          </a:p>
          <a:p>
            <a:r>
              <a:rPr lang="ja-JP" altLang="en-US" sz="2400" b="1" dirty="0">
                <a:latin typeface="Times New Roman" pitchFamily="18" charset="0"/>
              </a:rPr>
              <a:t>・環境配慮型製品の設計や製造</a:t>
            </a:r>
            <a:endParaRPr lang="en-US" altLang="ja-JP" sz="2400" b="1" dirty="0">
              <a:latin typeface="Times New Roman" pitchFamily="18" charset="0"/>
            </a:endParaRPr>
          </a:p>
          <a:p>
            <a:r>
              <a:rPr lang="ja-JP" altLang="en-US" sz="2400" b="1" dirty="0">
                <a:latin typeface="Times New Roman" pitchFamily="18" charset="0"/>
              </a:rPr>
              <a:t>・化学物質の保管状況や地震対策</a:t>
            </a:r>
            <a:endParaRPr lang="en-US" altLang="ja-JP" sz="2400" b="1" dirty="0">
              <a:latin typeface="Times New Roman" pitchFamily="18" charset="0"/>
            </a:endParaRPr>
          </a:p>
          <a:p>
            <a:r>
              <a:rPr lang="ja-JP" altLang="en-US" sz="2400" b="1" dirty="0">
                <a:latin typeface="Times New Roman" pitchFamily="18" charset="0"/>
              </a:rPr>
              <a:t>・</a:t>
            </a:r>
            <a:r>
              <a:rPr lang="ja-JP" altLang="en-US" sz="2400" b="1" dirty="0" smtClean="0">
                <a:latin typeface="Times New Roman" pitchFamily="18" charset="0"/>
              </a:rPr>
              <a:t>ＣＯ</a:t>
            </a:r>
            <a:r>
              <a:rPr lang="en-US" altLang="ja-JP" sz="2400" b="1" dirty="0" smtClean="0">
                <a:latin typeface="Times New Roman" pitchFamily="18" charset="0"/>
              </a:rPr>
              <a:t>2</a:t>
            </a:r>
            <a:r>
              <a:rPr lang="ja-JP" altLang="en-US" sz="2400" b="1" dirty="0" smtClean="0">
                <a:latin typeface="Times New Roman" pitchFamily="18" charset="0"/>
              </a:rPr>
              <a:t>や</a:t>
            </a:r>
            <a:r>
              <a:rPr lang="ja-JP" altLang="en-US" sz="2400" b="1" dirty="0">
                <a:latin typeface="Times New Roman" pitchFamily="18" charset="0"/>
              </a:rPr>
              <a:t>廃棄物削減への取組</a:t>
            </a:r>
            <a:endParaRPr lang="en-US" altLang="ja-JP" sz="2400" b="1" dirty="0">
              <a:latin typeface="Times New Roman" pitchFamily="18" charset="0"/>
            </a:endParaRPr>
          </a:p>
          <a:p>
            <a:r>
              <a:rPr lang="ja-JP" altLang="en-US" sz="2400" b="1" dirty="0">
                <a:latin typeface="Times New Roman" pitchFamily="18" charset="0"/>
              </a:rPr>
              <a:t>・ＩＳＯ１４００１への取組</a:t>
            </a:r>
            <a:endParaRPr lang="en-US" altLang="ja-JP" sz="2400" b="1" dirty="0">
              <a:latin typeface="Times New Roman" pitchFamily="18" charset="0"/>
            </a:endParaRPr>
          </a:p>
          <a:p>
            <a:r>
              <a:rPr lang="ja-JP" altLang="en-US" sz="2400" b="1" dirty="0">
                <a:latin typeface="Times New Roman" pitchFamily="18" charset="0"/>
              </a:rPr>
              <a:t>・化学物質の排出量削減や環境負荷の低い物質への代替化など</a:t>
            </a:r>
            <a:endParaRPr lang="en-US" altLang="ja-JP" sz="2400" b="1" dirty="0">
              <a:latin typeface="Times New Roman" pitchFamily="18" charset="0"/>
            </a:endParaRPr>
          </a:p>
          <a:p>
            <a:r>
              <a:rPr lang="ja-JP" altLang="en-US" sz="2400" b="1" dirty="0">
                <a:latin typeface="Times New Roman" pitchFamily="18" charset="0"/>
              </a:rPr>
              <a:t>　（ＰＲＴＲ制度に基づく化学物質情報なども含む、環境活動全般）</a:t>
            </a:r>
            <a:endParaRPr lang="en-US" altLang="ja-JP" sz="2400" b="1" dirty="0">
              <a:latin typeface="Times New Roman" pitchFamily="18" charset="0"/>
            </a:endParaRPr>
          </a:p>
        </p:txBody>
      </p:sp>
      <p:pic>
        <p:nvPicPr>
          <p:cNvPr id="10" name="Picture 3"/>
          <p:cNvPicPr>
            <a:picLocks noChangeAspect="1" noChangeArrowheads="1"/>
          </p:cNvPicPr>
          <p:nvPr/>
        </p:nvPicPr>
        <p:blipFill>
          <a:blip r:embed="rId2" cstate="print"/>
          <a:srcRect/>
          <a:stretch>
            <a:fillRect/>
          </a:stretch>
        </p:blipFill>
        <p:spPr bwMode="auto">
          <a:xfrm>
            <a:off x="3708400" y="5013325"/>
            <a:ext cx="2233613" cy="1676400"/>
          </a:xfrm>
          <a:prstGeom prst="rect">
            <a:avLst/>
          </a:prstGeom>
          <a:noFill/>
          <a:ln w="9525" algn="ctr">
            <a:noFill/>
            <a:miter lim="800000"/>
            <a:headEnd/>
            <a:tailEnd/>
          </a:ln>
        </p:spPr>
      </p:pic>
      <p:grpSp>
        <p:nvGrpSpPr>
          <p:cNvPr id="11" name="グループ化 128"/>
          <p:cNvGrpSpPr>
            <a:grpSpLocks/>
          </p:cNvGrpSpPr>
          <p:nvPr/>
        </p:nvGrpSpPr>
        <p:grpSpPr bwMode="auto">
          <a:xfrm>
            <a:off x="4356100" y="3284538"/>
            <a:ext cx="2303463" cy="839787"/>
            <a:chOff x="3419872" y="1916832"/>
            <a:chExt cx="2592809" cy="1200274"/>
          </a:xfrm>
        </p:grpSpPr>
        <p:pic>
          <p:nvPicPr>
            <p:cNvPr id="12" name="Picture 3"/>
            <p:cNvPicPr>
              <a:picLocks noChangeAspect="1" noChangeArrowheads="1"/>
            </p:cNvPicPr>
            <p:nvPr/>
          </p:nvPicPr>
          <p:blipFill>
            <a:blip r:embed="rId3" cstate="print"/>
            <a:srcRect/>
            <a:stretch>
              <a:fillRect/>
            </a:stretch>
          </p:blipFill>
          <p:spPr bwMode="auto">
            <a:xfrm>
              <a:off x="5076056" y="1916832"/>
              <a:ext cx="936625" cy="668338"/>
            </a:xfrm>
            <a:prstGeom prst="rect">
              <a:avLst/>
            </a:prstGeom>
            <a:noFill/>
            <a:ln w="9525">
              <a:noFill/>
              <a:miter lim="800000"/>
              <a:headEnd/>
              <a:tailEnd/>
            </a:ln>
          </p:spPr>
        </p:pic>
        <p:pic>
          <p:nvPicPr>
            <p:cNvPr id="13" name="Picture 10" descr="j0433919[1]"/>
            <p:cNvPicPr>
              <a:picLocks noChangeAspect="1" noChangeArrowheads="1"/>
            </p:cNvPicPr>
            <p:nvPr/>
          </p:nvPicPr>
          <p:blipFill>
            <a:blip r:embed="rId4" cstate="print"/>
            <a:srcRect/>
            <a:stretch>
              <a:fillRect/>
            </a:stretch>
          </p:blipFill>
          <p:spPr bwMode="auto">
            <a:xfrm>
              <a:off x="4499794" y="2061295"/>
              <a:ext cx="941387" cy="941387"/>
            </a:xfrm>
            <a:prstGeom prst="rect">
              <a:avLst/>
            </a:prstGeom>
            <a:noFill/>
            <a:ln w="9525">
              <a:noFill/>
              <a:miter lim="800000"/>
              <a:headEnd/>
              <a:tailEnd/>
            </a:ln>
          </p:spPr>
        </p:pic>
        <p:pic>
          <p:nvPicPr>
            <p:cNvPr id="14" name="Picture 21" descr="BUS_098"/>
            <p:cNvPicPr>
              <a:picLocks noChangeAspect="1" noChangeArrowheads="1"/>
            </p:cNvPicPr>
            <p:nvPr/>
          </p:nvPicPr>
          <p:blipFill>
            <a:blip r:embed="rId5" cstate="print"/>
            <a:srcRect/>
            <a:stretch>
              <a:fillRect/>
            </a:stretch>
          </p:blipFill>
          <p:spPr bwMode="auto">
            <a:xfrm>
              <a:off x="3419872" y="2132856"/>
              <a:ext cx="1511300" cy="984250"/>
            </a:xfrm>
            <a:prstGeom prst="rect">
              <a:avLst/>
            </a:prstGeom>
            <a:noFill/>
            <a:ln w="9525">
              <a:noFill/>
              <a:miter lim="800000"/>
              <a:headEnd/>
              <a:tailEnd/>
            </a:ln>
          </p:spPr>
        </p:pic>
        <p:pic>
          <p:nvPicPr>
            <p:cNvPr id="15" name="Picture 23" descr="BUS_112"/>
            <p:cNvPicPr>
              <a:picLocks noChangeAspect="1" noChangeArrowheads="1"/>
            </p:cNvPicPr>
            <p:nvPr/>
          </p:nvPicPr>
          <p:blipFill>
            <a:blip r:embed="rId6" cstate="print"/>
            <a:srcRect/>
            <a:stretch>
              <a:fillRect/>
            </a:stretch>
          </p:blipFill>
          <p:spPr bwMode="auto">
            <a:xfrm>
              <a:off x="4931172" y="2205881"/>
              <a:ext cx="309563" cy="863600"/>
            </a:xfrm>
            <a:prstGeom prst="rect">
              <a:avLst/>
            </a:prstGeom>
            <a:noFill/>
            <a:ln w="9525">
              <a:noFill/>
              <a:miter lim="800000"/>
              <a:headEnd/>
              <a:tailEnd/>
            </a:ln>
          </p:spPr>
        </p:pic>
      </p:grpSp>
      <p:pic>
        <p:nvPicPr>
          <p:cNvPr id="16" name="Picture 4"/>
          <p:cNvPicPr>
            <a:picLocks noChangeAspect="1" noChangeArrowheads="1"/>
          </p:cNvPicPr>
          <p:nvPr/>
        </p:nvPicPr>
        <p:blipFill>
          <a:blip r:embed="rId7" cstate="print"/>
          <a:srcRect/>
          <a:stretch>
            <a:fillRect/>
          </a:stretch>
        </p:blipFill>
        <p:spPr bwMode="auto">
          <a:xfrm>
            <a:off x="684213" y="5013325"/>
            <a:ext cx="2520950" cy="1658938"/>
          </a:xfrm>
          <a:prstGeom prst="rect">
            <a:avLst/>
          </a:prstGeom>
          <a:noFill/>
          <a:ln w="9525" algn="ctr">
            <a:noFill/>
            <a:miter lim="800000"/>
            <a:headEnd/>
            <a:tailEnd/>
          </a:ln>
        </p:spPr>
      </p:pic>
      <p:pic>
        <p:nvPicPr>
          <p:cNvPr id="17" name="図 16" descr="riskcom-02.jpg"/>
          <p:cNvPicPr>
            <a:picLocks noChangeAspect="1"/>
          </p:cNvPicPr>
          <p:nvPr/>
        </p:nvPicPr>
        <p:blipFill>
          <a:blip r:embed="rId8" cstate="print"/>
          <a:srcRect/>
          <a:stretch>
            <a:fillRect/>
          </a:stretch>
        </p:blipFill>
        <p:spPr bwMode="auto">
          <a:xfrm>
            <a:off x="6443663" y="5013325"/>
            <a:ext cx="2238375" cy="1655763"/>
          </a:xfrm>
          <a:prstGeom prst="rect">
            <a:avLst/>
          </a:prstGeom>
          <a:noFill/>
          <a:ln w="9525">
            <a:noFill/>
            <a:miter lim="800000"/>
            <a:headEnd/>
            <a:tailEnd/>
          </a:ln>
        </p:spPr>
      </p:pic>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30137" y="1834626"/>
            <a:ext cx="3957630" cy="130545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3"/>
          <p:cNvSpPr txBox="1">
            <a:spLocks/>
          </p:cNvSpPr>
          <p:nvPr/>
        </p:nvSpPr>
        <p:spPr>
          <a:xfrm>
            <a:off x="7010400" y="6381750"/>
            <a:ext cx="2133600" cy="47625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CDBB88C-D4E1-4CCA-99BF-798CFDE6953C}" type="slidenum">
              <a:rPr kumimoji="1" lang="en-US" altLang="ja-JP" sz="1200" b="0" i="0" u="none" strike="noStrike" kern="1200" cap="none" spc="0" normalizeH="0" baseline="0" noProof="0" smtClean="0">
                <a:ln>
                  <a:noFill/>
                </a:ln>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en-US" altLang="ja-JP" sz="1200" b="0" i="0" u="none" strike="noStrike" kern="1200" cap="none" spc="0" normalizeH="0" baseline="0" noProof="0" dirty="0" smtClean="0">
              <a:ln>
                <a:noFill/>
              </a:ln>
              <a:effectLst/>
              <a:uLnTx/>
              <a:uFillTx/>
              <a:latin typeface="+mn-lt"/>
              <a:ea typeface="ＭＳ Ｐゴシック" charset="-128"/>
              <a:cs typeface="+mn-cs"/>
            </a:endParaRPr>
          </a:p>
        </p:txBody>
      </p:sp>
      <p:sp>
        <p:nvSpPr>
          <p:cNvPr id="5" name="Rectangle 2"/>
          <p:cNvSpPr>
            <a:spLocks noChangeArrowheads="1"/>
          </p:cNvSpPr>
          <p:nvPr/>
        </p:nvSpPr>
        <p:spPr bwMode="auto">
          <a:xfrm>
            <a:off x="179388" y="1052513"/>
            <a:ext cx="8785225" cy="5616575"/>
          </a:xfrm>
          <a:prstGeom prst="rect">
            <a:avLst/>
          </a:prstGeom>
          <a:noFill/>
          <a:ln w="9525">
            <a:noFill/>
            <a:miter lim="800000"/>
            <a:headEnd/>
            <a:tailEnd/>
          </a:ln>
        </p:spPr>
        <p:txBody>
          <a:bodyPr/>
          <a:lstStyle/>
          <a:p>
            <a:pPr eaLnBrk="0" hangingPunct="0"/>
            <a:r>
              <a:rPr lang="ja-JP" altLang="en-US" sz="2800" b="1" dirty="0"/>
              <a:t>化学物質アドバイザーが関わった事例等からの</a:t>
            </a:r>
            <a:r>
              <a:rPr lang="ja-JP" altLang="en-US" sz="2800" b="1" dirty="0" smtClean="0"/>
              <a:t>紹介</a:t>
            </a:r>
            <a:endParaRPr lang="en-US" altLang="ja-JP" sz="2800" b="1" dirty="0" smtClean="0"/>
          </a:p>
          <a:p>
            <a:pPr eaLnBrk="0" hangingPunct="0"/>
            <a:r>
              <a:rPr lang="ja-JP" altLang="en-US" sz="2000" b="1" dirty="0"/>
              <a:t>　</a:t>
            </a:r>
            <a:r>
              <a:rPr lang="ja-JP" altLang="en-US" sz="2000" b="1" dirty="0" smtClean="0"/>
              <a:t>　　（プログラムや参加者の内訳、質疑応答の際のやりとりなどは、</a:t>
            </a:r>
            <a:endParaRPr lang="en-US" altLang="ja-JP" sz="2000" b="1" dirty="0" smtClean="0"/>
          </a:p>
          <a:p>
            <a:pPr eaLnBrk="0" hangingPunct="0"/>
            <a:r>
              <a:rPr lang="ja-JP" altLang="en-US" sz="2000" b="1" dirty="0"/>
              <a:t>　</a:t>
            </a:r>
            <a:r>
              <a:rPr lang="ja-JP" altLang="en-US" sz="2000" b="1" dirty="0" smtClean="0"/>
              <a:t>　　　必ずしも正確に再現したものではありませんのでご注意ください。）</a:t>
            </a:r>
            <a:endParaRPr lang="ja-JP" altLang="en-US" sz="2000" b="1" dirty="0"/>
          </a:p>
          <a:p>
            <a:pPr eaLnBrk="0" hangingPunct="0"/>
            <a:endParaRPr lang="ja-JP" altLang="en-US" sz="2400" b="1" dirty="0"/>
          </a:p>
          <a:p>
            <a:pPr eaLnBrk="0" hangingPunct="0"/>
            <a:r>
              <a:rPr lang="en-US" altLang="ja-JP" sz="2800" b="1" dirty="0"/>
              <a:t>※</a:t>
            </a:r>
            <a:r>
              <a:rPr lang="ja-JP" altLang="en-US" sz="2800" b="1" dirty="0"/>
              <a:t>リスクコミュニケーションのタイプ</a:t>
            </a:r>
          </a:p>
          <a:p>
            <a:pPr eaLnBrk="0" hangingPunct="0"/>
            <a:r>
              <a:rPr lang="ja-JP" altLang="en-US" sz="2800" b="1" dirty="0"/>
              <a:t>◎行政のモデル事業：</a:t>
            </a:r>
          </a:p>
          <a:p>
            <a:pPr eaLnBrk="0" hangingPunct="0"/>
            <a:r>
              <a:rPr lang="ja-JP" altLang="en-US" sz="2000" b="1" dirty="0"/>
              <a:t>県や市など、行政側がモデル事業として実施。</a:t>
            </a:r>
          </a:p>
          <a:p>
            <a:pPr eaLnBrk="0" hangingPunct="0"/>
            <a:r>
              <a:rPr lang="ja-JP" altLang="en-US" sz="2000" b="1" dirty="0"/>
              <a:t>参加者や傍聴者などが比較的大規模になることが多い。</a:t>
            </a:r>
          </a:p>
          <a:p>
            <a:pPr eaLnBrk="0" hangingPunct="0"/>
            <a:r>
              <a:rPr lang="ja-JP" altLang="en-US" sz="2000" b="1" dirty="0"/>
              <a:t>（中小規模のモデル事業を実施した自治体もある。）</a:t>
            </a:r>
          </a:p>
          <a:p>
            <a:pPr eaLnBrk="0" hangingPunct="0"/>
            <a:r>
              <a:rPr lang="ja-JP" altLang="en-US" sz="2800" b="1" dirty="0"/>
              <a:t>◎事業者主催：</a:t>
            </a:r>
          </a:p>
          <a:p>
            <a:pPr eaLnBrk="0" hangingPunct="0"/>
            <a:r>
              <a:rPr lang="ja-JP" altLang="en-US" sz="2000" b="1" dirty="0"/>
              <a:t>事業者が近隣の自治会、住民に声をかけて実施。</a:t>
            </a:r>
          </a:p>
          <a:p>
            <a:pPr eaLnBrk="0" hangingPunct="0"/>
            <a:r>
              <a:rPr lang="ja-JP" altLang="en-US" sz="2000" b="1" dirty="0"/>
              <a:t>主催は事業者であるが、行政とも連携して行うことが多い。</a:t>
            </a:r>
          </a:p>
          <a:p>
            <a:pPr eaLnBrk="0" hangingPunct="0"/>
            <a:r>
              <a:rPr lang="ja-JP" altLang="en-US" sz="2800" b="1" dirty="0"/>
              <a:t>○工業団地や協会等の主催：</a:t>
            </a:r>
          </a:p>
          <a:p>
            <a:pPr eaLnBrk="0" hangingPunct="0"/>
            <a:r>
              <a:rPr lang="ja-JP" altLang="en-US" sz="2000" b="1" dirty="0"/>
              <a:t>工業団地内の事業者による共同開催。</a:t>
            </a:r>
          </a:p>
          <a:p>
            <a:pPr eaLnBrk="0" hangingPunct="0"/>
            <a:r>
              <a:rPr lang="ja-JP" altLang="en-US" sz="2000" b="1" dirty="0"/>
              <a:t>行政とも連携して行うことが多い。</a:t>
            </a:r>
          </a:p>
          <a:p>
            <a:pPr eaLnBrk="0" hangingPunct="0"/>
            <a:endParaRPr lang="en-US" altLang="ja-JP" sz="2000" b="1" dirty="0"/>
          </a:p>
        </p:txBody>
      </p:sp>
      <p:sp>
        <p:nvSpPr>
          <p:cNvPr id="6" name="Rectangle 3"/>
          <p:cNvSpPr txBox="1">
            <a:spLocks noChangeArrowheads="1"/>
          </p:cNvSpPr>
          <p:nvPr/>
        </p:nvSpPr>
        <p:spPr>
          <a:xfrm>
            <a:off x="251521" y="115888"/>
            <a:ext cx="8568952" cy="6477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effectLst/>
                <a:uLnTx/>
                <a:uFillTx/>
                <a:latin typeface="ＭＳ Ｐゴシック" charset="-128"/>
                <a:ea typeface="+mj-ea"/>
                <a:cs typeface="+mj-cs"/>
              </a:rPr>
              <a:t>リスクコミュニケーションの事例紹介</a:t>
            </a:r>
          </a:p>
        </p:txBody>
      </p:sp>
      <p:pic>
        <p:nvPicPr>
          <p:cNvPr id="7" name="Picture 4"/>
          <p:cNvPicPr>
            <a:picLocks noChangeAspect="1" noChangeArrowheads="1"/>
          </p:cNvPicPr>
          <p:nvPr/>
        </p:nvPicPr>
        <p:blipFill>
          <a:blip r:embed="rId2" cstate="print"/>
          <a:srcRect/>
          <a:stretch>
            <a:fillRect/>
          </a:stretch>
        </p:blipFill>
        <p:spPr bwMode="auto">
          <a:xfrm>
            <a:off x="6540500" y="3068638"/>
            <a:ext cx="2495550" cy="331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5"/>
          <p:cNvSpPr>
            <a:spLocks noGrp="1"/>
          </p:cNvSpPr>
          <p:nvPr>
            <p:ph type="sldNum" sz="quarter" idx="12"/>
          </p:nvPr>
        </p:nvSpPr>
        <p:spPr/>
        <p:txBody>
          <a:bodyPr/>
          <a:lstStyle/>
          <a:p>
            <a:fld id="{95A37546-B27B-49A3-A8FA-E84F08B6B32C}" type="slidenum">
              <a:rPr lang="en-US" altLang="ja-JP">
                <a:solidFill>
                  <a:prstClr val="black">
                    <a:tint val="75000"/>
                  </a:prstClr>
                </a:solidFill>
              </a:rPr>
              <a:pPr/>
              <a:t>37</a:t>
            </a:fld>
            <a:endParaRPr lang="en-US" altLang="ja-JP" dirty="0">
              <a:solidFill>
                <a:prstClr val="black">
                  <a:tint val="75000"/>
                </a:prstClr>
              </a:solidFill>
            </a:endParaRPr>
          </a:p>
        </p:txBody>
      </p:sp>
      <p:sp>
        <p:nvSpPr>
          <p:cNvPr id="53263" name="Rectangle 15"/>
          <p:cNvSpPr>
            <a:spLocks noGrp="1" noChangeArrowheads="1"/>
          </p:cNvSpPr>
          <p:nvPr>
            <p:ph type="title" idx="4294967295"/>
          </p:nvPr>
        </p:nvSpPr>
        <p:spPr>
          <a:xfrm>
            <a:off x="107504" y="0"/>
            <a:ext cx="9036496" cy="908050"/>
          </a:xfrm>
          <a:noFill/>
          <a:ln/>
        </p:spPr>
        <p:txBody>
          <a:bodyPr>
            <a:normAutofit/>
          </a:bodyPr>
          <a:lstStyle/>
          <a:p>
            <a:pPr algn="l"/>
            <a:r>
              <a:rPr lang="ja-JP" altLang="en-US" sz="2800" b="1" dirty="0" smtClean="0"/>
              <a:t>事例１</a:t>
            </a:r>
            <a:r>
              <a:rPr lang="en-US" altLang="ja-JP" sz="2800" b="1" dirty="0" smtClean="0"/>
              <a:t>.</a:t>
            </a:r>
            <a:r>
              <a:rPr lang="ja-JP" altLang="en-US" sz="2800" b="1" dirty="0" smtClean="0"/>
              <a:t>　比較的大規模なリスクコミュニケーション</a:t>
            </a:r>
            <a:r>
              <a:rPr lang="en-US" altLang="ja-JP" sz="2800" b="1" dirty="0" smtClean="0"/>
              <a:t/>
            </a:r>
            <a:br>
              <a:rPr lang="en-US" altLang="ja-JP" sz="2800" b="1" dirty="0" smtClean="0"/>
            </a:br>
            <a:r>
              <a:rPr lang="ja-JP" altLang="en-US" sz="2000" b="1" dirty="0" smtClean="0"/>
              <a:t>（事業所と利害関係のある方にできる限り参加してもらうことを目的の</a:t>
            </a:r>
            <a:r>
              <a:rPr lang="en-US" altLang="ja-JP" sz="2000" b="1" dirty="0" smtClean="0"/>
              <a:t>1</a:t>
            </a:r>
            <a:r>
              <a:rPr lang="ja-JP" altLang="en-US" sz="2000" b="1" dirty="0" smtClean="0"/>
              <a:t>つにした。）</a:t>
            </a:r>
            <a:endParaRPr lang="ja-JP" altLang="en-US" sz="2000" b="1" dirty="0"/>
          </a:p>
        </p:txBody>
      </p:sp>
      <p:pic>
        <p:nvPicPr>
          <p:cNvPr id="53253" name="Picture 5" descr="シャープ見学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025" y="4345019"/>
            <a:ext cx="2374677" cy="1997044"/>
          </a:xfrm>
          <a:prstGeom prst="rect">
            <a:avLst/>
          </a:prstGeom>
          <a:noFill/>
          <a:extLst>
            <a:ext uri="{909E8E84-426E-40DD-AFC4-6F175D3DCCD1}">
              <a14:hiddenFill xmlns:a14="http://schemas.microsoft.com/office/drawing/2010/main">
                <a:solidFill>
                  <a:srgbClr val="FFFFFF"/>
                </a:solidFill>
              </a14:hiddenFill>
            </a:ext>
          </a:extLst>
        </p:spPr>
      </p:pic>
      <p:sp>
        <p:nvSpPr>
          <p:cNvPr id="53256" name="Text Box 8"/>
          <p:cNvSpPr txBox="1">
            <a:spLocks noChangeArrowheads="1"/>
          </p:cNvSpPr>
          <p:nvPr/>
        </p:nvSpPr>
        <p:spPr bwMode="auto">
          <a:xfrm>
            <a:off x="179388" y="1697459"/>
            <a:ext cx="4321175" cy="33877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dirty="0">
                <a:solidFill>
                  <a:srgbClr val="080808"/>
                </a:solidFill>
              </a:rPr>
              <a:t>【</a:t>
            </a:r>
            <a:r>
              <a:rPr lang="ja-JP" altLang="en-US" b="1" dirty="0">
                <a:solidFill>
                  <a:srgbClr val="080808"/>
                </a:solidFill>
              </a:rPr>
              <a:t>プログラム</a:t>
            </a:r>
            <a:r>
              <a:rPr lang="en-US" altLang="ja-JP" b="1" dirty="0" smtClean="0">
                <a:solidFill>
                  <a:srgbClr val="080808"/>
                </a:solidFill>
              </a:rPr>
              <a:t>】</a:t>
            </a:r>
            <a:r>
              <a:rPr lang="ja-JP" altLang="en-US" b="1" dirty="0" smtClean="0">
                <a:solidFill>
                  <a:srgbClr val="080808"/>
                </a:solidFill>
              </a:rPr>
              <a:t>　約</a:t>
            </a:r>
            <a:r>
              <a:rPr lang="en-US" altLang="ja-JP" b="1" dirty="0" smtClean="0">
                <a:solidFill>
                  <a:srgbClr val="080808"/>
                </a:solidFill>
              </a:rPr>
              <a:t>3</a:t>
            </a:r>
            <a:r>
              <a:rPr lang="ja-JP" altLang="en-US" b="1" dirty="0" smtClean="0">
                <a:solidFill>
                  <a:srgbClr val="080808"/>
                </a:solidFill>
              </a:rPr>
              <a:t>時間</a:t>
            </a:r>
            <a:endParaRPr lang="en-US" altLang="ja-JP" b="1" dirty="0">
              <a:solidFill>
                <a:srgbClr val="080808"/>
              </a:solidFill>
            </a:endParaRPr>
          </a:p>
          <a:p>
            <a:r>
              <a:rPr lang="en-US" altLang="ja-JP" b="1" dirty="0">
                <a:solidFill>
                  <a:srgbClr val="080808"/>
                </a:solidFill>
              </a:rPr>
              <a:t>●</a:t>
            </a:r>
            <a:r>
              <a:rPr lang="ja-JP" altLang="en-US" b="1" dirty="0">
                <a:solidFill>
                  <a:srgbClr val="080808"/>
                </a:solidFill>
              </a:rPr>
              <a:t>開会挨拶</a:t>
            </a:r>
          </a:p>
          <a:p>
            <a:r>
              <a:rPr lang="ja-JP" altLang="en-US" b="1" dirty="0">
                <a:solidFill>
                  <a:srgbClr val="080808"/>
                </a:solidFill>
              </a:rPr>
              <a:t>●事業内容と環境への取組概要</a:t>
            </a:r>
          </a:p>
          <a:p>
            <a:r>
              <a:rPr lang="ja-JP" altLang="en-US" b="1" dirty="0">
                <a:solidFill>
                  <a:srgbClr val="080808"/>
                </a:solidFill>
              </a:rPr>
              <a:t>●自己紹介</a:t>
            </a:r>
          </a:p>
          <a:p>
            <a:r>
              <a:rPr lang="ja-JP" altLang="en-US" b="1" dirty="0">
                <a:solidFill>
                  <a:srgbClr val="080808"/>
                </a:solidFill>
              </a:rPr>
              <a:t>●基調講演１（水生生物の保護活動）</a:t>
            </a:r>
          </a:p>
          <a:p>
            <a:r>
              <a:rPr lang="ja-JP" altLang="en-US" b="1" dirty="0">
                <a:solidFill>
                  <a:srgbClr val="080808"/>
                </a:solidFill>
              </a:rPr>
              <a:t>●事業所の環境への取組</a:t>
            </a:r>
          </a:p>
          <a:p>
            <a:r>
              <a:rPr lang="ja-JP" altLang="en-US" b="1" dirty="0">
                <a:solidFill>
                  <a:srgbClr val="080808"/>
                </a:solidFill>
              </a:rPr>
              <a:t>●基調講演２（フッ素の基準値）</a:t>
            </a:r>
          </a:p>
          <a:p>
            <a:r>
              <a:rPr lang="ja-JP" altLang="en-US" b="1" dirty="0">
                <a:solidFill>
                  <a:srgbClr val="080808"/>
                </a:solidFill>
              </a:rPr>
              <a:t>●基調講演３（水族館の水処理）</a:t>
            </a:r>
          </a:p>
          <a:p>
            <a:r>
              <a:rPr lang="ja-JP" altLang="en-US" b="1" dirty="0">
                <a:solidFill>
                  <a:srgbClr val="080808"/>
                </a:solidFill>
              </a:rPr>
              <a:t>●事業所内施設の見学</a:t>
            </a:r>
          </a:p>
          <a:p>
            <a:r>
              <a:rPr lang="ja-JP" altLang="en-US" b="1" dirty="0">
                <a:solidFill>
                  <a:srgbClr val="080808"/>
                </a:solidFill>
              </a:rPr>
              <a:t>●市の環境</a:t>
            </a:r>
          </a:p>
          <a:p>
            <a:r>
              <a:rPr lang="ja-JP" altLang="en-US" b="1" dirty="0">
                <a:solidFill>
                  <a:srgbClr val="080808"/>
                </a:solidFill>
              </a:rPr>
              <a:t>●意見交換会</a:t>
            </a:r>
          </a:p>
          <a:p>
            <a:r>
              <a:rPr lang="ja-JP" altLang="en-US" b="1" dirty="0">
                <a:solidFill>
                  <a:srgbClr val="080808"/>
                </a:solidFill>
              </a:rPr>
              <a:t>●閉会の挨拶</a:t>
            </a:r>
          </a:p>
        </p:txBody>
      </p:sp>
      <p:grpSp>
        <p:nvGrpSpPr>
          <p:cNvPr id="53264" name="Group 16"/>
          <p:cNvGrpSpPr>
            <a:grpSpLocks/>
          </p:cNvGrpSpPr>
          <p:nvPr/>
        </p:nvGrpSpPr>
        <p:grpSpPr bwMode="auto">
          <a:xfrm>
            <a:off x="4572000" y="3860800"/>
            <a:ext cx="3859213" cy="2587625"/>
            <a:chOff x="1901" y="2690"/>
            <a:chExt cx="2431" cy="1630"/>
          </a:xfrm>
        </p:grpSpPr>
        <p:sp>
          <p:nvSpPr>
            <p:cNvPr id="53259" name="Text Box 11"/>
            <p:cNvSpPr txBox="1">
              <a:spLocks noChangeArrowheads="1"/>
            </p:cNvSpPr>
            <p:nvPr/>
          </p:nvSpPr>
          <p:spPr bwMode="auto">
            <a:xfrm>
              <a:off x="1901" y="2705"/>
              <a:ext cx="1555" cy="161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dirty="0">
                  <a:solidFill>
                    <a:prstClr val="black"/>
                  </a:solidFill>
                  <a:latin typeface="ＭＳ Ｐゴシック" charset="-128"/>
                </a:rPr>
                <a:t>【</a:t>
              </a:r>
              <a:r>
                <a:rPr lang="ja-JP" altLang="en-US" b="1" dirty="0">
                  <a:solidFill>
                    <a:prstClr val="black"/>
                  </a:solidFill>
                  <a:latin typeface="ＭＳ Ｐゴシック" charset="-128"/>
                </a:rPr>
                <a:t>参加者</a:t>
              </a:r>
              <a:r>
                <a:rPr lang="en-US" altLang="ja-JP" b="1" dirty="0">
                  <a:solidFill>
                    <a:prstClr val="black"/>
                  </a:solidFill>
                  <a:latin typeface="ＭＳ Ｐゴシック" charset="-128"/>
                </a:rPr>
                <a:t>】</a:t>
              </a:r>
            </a:p>
            <a:p>
              <a:r>
                <a:rPr lang="ja-JP" altLang="en-US" b="1" dirty="0">
                  <a:solidFill>
                    <a:prstClr val="black"/>
                  </a:solidFill>
                  <a:latin typeface="ＭＳ Ｐゴシック" charset="-128"/>
                </a:rPr>
                <a:t>ファシリテーター</a:t>
              </a:r>
            </a:p>
            <a:p>
              <a:r>
                <a:rPr lang="ja-JP" altLang="en-US" b="1" dirty="0">
                  <a:solidFill>
                    <a:prstClr val="black"/>
                  </a:solidFill>
                  <a:latin typeface="ＭＳ Ｐゴシック" charset="-128"/>
                </a:rPr>
                <a:t>インタープリター</a:t>
              </a:r>
            </a:p>
            <a:p>
              <a:r>
                <a:rPr lang="ja-JP" altLang="en-US" b="1" dirty="0">
                  <a:solidFill>
                    <a:prstClr val="black"/>
                  </a:solidFill>
                  <a:latin typeface="ＭＳ Ｐゴシック" charset="-128"/>
                </a:rPr>
                <a:t>ゲストスピーカー</a:t>
              </a:r>
            </a:p>
            <a:p>
              <a:r>
                <a:rPr lang="ja-JP" altLang="en-US" b="1" dirty="0">
                  <a:solidFill>
                    <a:prstClr val="black"/>
                  </a:solidFill>
                  <a:latin typeface="ＭＳ Ｐゴシック" charset="-128"/>
                </a:rPr>
                <a:t>市民団体・地域住民</a:t>
              </a:r>
            </a:p>
            <a:p>
              <a:r>
                <a:rPr lang="ja-JP" altLang="en-US" b="1" dirty="0">
                  <a:solidFill>
                    <a:prstClr val="black"/>
                  </a:solidFill>
                  <a:latin typeface="ＭＳ Ｐゴシック" charset="-128"/>
                </a:rPr>
                <a:t>漁協組合員</a:t>
              </a:r>
            </a:p>
            <a:p>
              <a:r>
                <a:rPr lang="ja-JP" altLang="en-US" b="1" dirty="0">
                  <a:solidFill>
                    <a:prstClr val="black"/>
                  </a:solidFill>
                </a:rPr>
                <a:t>行政（市）</a:t>
              </a:r>
            </a:p>
            <a:p>
              <a:r>
                <a:rPr lang="ja-JP" altLang="en-US" b="1" dirty="0">
                  <a:solidFill>
                    <a:prstClr val="black"/>
                  </a:solidFill>
                </a:rPr>
                <a:t>事業者</a:t>
              </a:r>
            </a:p>
            <a:p>
              <a:r>
                <a:rPr lang="ja-JP" altLang="en-US" b="1" dirty="0">
                  <a:solidFill>
                    <a:prstClr val="black"/>
                  </a:solidFill>
                </a:rPr>
                <a:t>オブザーバー</a:t>
              </a:r>
            </a:p>
          </p:txBody>
        </p:sp>
        <p:sp>
          <p:nvSpPr>
            <p:cNvPr id="53260" name="Text Box 12"/>
            <p:cNvSpPr txBox="1">
              <a:spLocks noChangeArrowheads="1"/>
            </p:cNvSpPr>
            <p:nvPr/>
          </p:nvSpPr>
          <p:spPr bwMode="auto">
            <a:xfrm>
              <a:off x="3330" y="2690"/>
              <a:ext cx="1002" cy="161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ja-JP" b="1" dirty="0">
                <a:solidFill>
                  <a:prstClr val="black"/>
                </a:solidFill>
                <a:latin typeface="ＭＳ Ｐゴシック" charset="-128"/>
              </a:endParaRPr>
            </a:p>
            <a:p>
              <a:r>
                <a:rPr lang="ja-JP" altLang="en-US" b="1" dirty="0">
                  <a:solidFill>
                    <a:prstClr val="black"/>
                  </a:solidFill>
                  <a:latin typeface="ＭＳ Ｐゴシック" charset="-128"/>
                </a:rPr>
                <a:t>：　　２名</a:t>
              </a:r>
            </a:p>
            <a:p>
              <a:r>
                <a:rPr lang="ja-JP" altLang="en-US" b="1" dirty="0">
                  <a:solidFill>
                    <a:prstClr val="black"/>
                  </a:solidFill>
                  <a:latin typeface="ＭＳ Ｐゴシック" charset="-128"/>
                </a:rPr>
                <a:t>：　　１名</a:t>
              </a:r>
            </a:p>
            <a:p>
              <a:r>
                <a:rPr lang="ja-JP" altLang="en-US" b="1" dirty="0">
                  <a:solidFill>
                    <a:prstClr val="black"/>
                  </a:solidFill>
                  <a:latin typeface="ＭＳ Ｐゴシック" charset="-128"/>
                </a:rPr>
                <a:t>：　　３名</a:t>
              </a:r>
            </a:p>
            <a:p>
              <a:r>
                <a:rPr lang="ja-JP" altLang="en-US" b="1" dirty="0">
                  <a:solidFill>
                    <a:prstClr val="black"/>
                  </a:solidFill>
                  <a:latin typeface="ＭＳ Ｐゴシック" charset="-128"/>
                </a:rPr>
                <a:t>：　１６名</a:t>
              </a:r>
            </a:p>
            <a:p>
              <a:r>
                <a:rPr lang="ja-JP" altLang="en-US" b="1" dirty="0">
                  <a:solidFill>
                    <a:prstClr val="black"/>
                  </a:solidFill>
                  <a:latin typeface="ＭＳ Ｐゴシック" charset="-128"/>
                </a:rPr>
                <a:t>：　　２名</a:t>
              </a:r>
            </a:p>
            <a:p>
              <a:r>
                <a:rPr lang="ja-JP" altLang="en-US" b="1" dirty="0">
                  <a:solidFill>
                    <a:prstClr val="black"/>
                  </a:solidFill>
                </a:rPr>
                <a:t>：　　２名</a:t>
              </a:r>
            </a:p>
            <a:p>
              <a:r>
                <a:rPr lang="ja-JP" altLang="en-US" b="1" dirty="0">
                  <a:solidFill>
                    <a:prstClr val="black"/>
                  </a:solidFill>
                </a:rPr>
                <a:t>：　　５名</a:t>
              </a:r>
            </a:p>
            <a:p>
              <a:r>
                <a:rPr lang="ja-JP" altLang="en-US" b="1" dirty="0">
                  <a:solidFill>
                    <a:prstClr val="black"/>
                  </a:solidFill>
                </a:rPr>
                <a:t>：　　５名</a:t>
              </a:r>
            </a:p>
          </p:txBody>
        </p:sp>
      </p:grpSp>
      <p:sp>
        <p:nvSpPr>
          <p:cNvPr id="53265" name="Text Box 17"/>
          <p:cNvSpPr txBox="1">
            <a:spLocks noChangeArrowheads="1"/>
          </p:cNvSpPr>
          <p:nvPr/>
        </p:nvSpPr>
        <p:spPr bwMode="auto">
          <a:xfrm>
            <a:off x="4787900" y="3429000"/>
            <a:ext cx="3960813" cy="3667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dirty="0">
                <a:solidFill>
                  <a:srgbClr val="0000CC"/>
                </a:solidFill>
              </a:rPr>
              <a:t>↑</a:t>
            </a:r>
            <a:r>
              <a:rPr lang="ja-JP" altLang="en-US" b="1" dirty="0">
                <a:solidFill>
                  <a:srgbClr val="0000CC"/>
                </a:solidFill>
              </a:rPr>
              <a:t>パネルを使った、製造工程の説明</a:t>
            </a:r>
          </a:p>
        </p:txBody>
      </p:sp>
      <p:sp>
        <p:nvSpPr>
          <p:cNvPr id="53266" name="Text Box 18"/>
          <p:cNvSpPr txBox="1">
            <a:spLocks noChangeArrowheads="1"/>
          </p:cNvSpPr>
          <p:nvPr/>
        </p:nvSpPr>
        <p:spPr bwMode="auto">
          <a:xfrm>
            <a:off x="587375" y="5008449"/>
            <a:ext cx="1655763" cy="11906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ja-JP" b="1" dirty="0">
              <a:solidFill>
                <a:srgbClr val="0000CC"/>
              </a:solidFill>
            </a:endParaRPr>
          </a:p>
          <a:p>
            <a:r>
              <a:rPr lang="ja-JP" altLang="en-US" b="1" dirty="0">
                <a:solidFill>
                  <a:srgbClr val="0000CC"/>
                </a:solidFill>
              </a:rPr>
              <a:t>処理水で</a:t>
            </a:r>
          </a:p>
          <a:p>
            <a:r>
              <a:rPr lang="ja-JP" altLang="en-US" b="1" dirty="0">
                <a:solidFill>
                  <a:srgbClr val="0000CC"/>
                </a:solidFill>
              </a:rPr>
              <a:t>飼っている</a:t>
            </a:r>
          </a:p>
          <a:p>
            <a:r>
              <a:rPr lang="ja-JP" altLang="en-US" b="1" dirty="0">
                <a:solidFill>
                  <a:srgbClr val="0000CC"/>
                </a:solidFill>
              </a:rPr>
              <a:t>魚の見学→</a:t>
            </a:r>
          </a:p>
        </p:txBody>
      </p:sp>
      <p:sp>
        <p:nvSpPr>
          <p:cNvPr id="53267" name="Text Box 19"/>
          <p:cNvSpPr txBox="1">
            <a:spLocks noChangeArrowheads="1"/>
          </p:cNvSpPr>
          <p:nvPr/>
        </p:nvSpPr>
        <p:spPr bwMode="auto">
          <a:xfrm>
            <a:off x="0" y="6416675"/>
            <a:ext cx="8820150" cy="3667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ja-JP" b="1" dirty="0">
                <a:solidFill>
                  <a:srgbClr val="0000CC"/>
                </a:solidFill>
              </a:rPr>
              <a:t>http://www.env.go.jp/chemi/communication/taiwa/jisseki/jirei_1.pdf</a:t>
            </a:r>
            <a:r>
              <a:rPr lang="ja-JP" altLang="en-US" b="1" dirty="0">
                <a:solidFill>
                  <a:srgbClr val="0000CC"/>
                </a:solidFill>
              </a:rPr>
              <a:t>　より作成</a:t>
            </a:r>
          </a:p>
        </p:txBody>
      </p:sp>
      <p:sp>
        <p:nvSpPr>
          <p:cNvPr id="4" name="テキスト ボックス 3"/>
          <p:cNvSpPr txBox="1"/>
          <p:nvPr/>
        </p:nvSpPr>
        <p:spPr>
          <a:xfrm>
            <a:off x="587374" y="836712"/>
            <a:ext cx="4200525" cy="707886"/>
          </a:xfrm>
          <a:prstGeom prst="rect">
            <a:avLst/>
          </a:prstGeom>
          <a:noFill/>
        </p:spPr>
        <p:txBody>
          <a:bodyPr wrap="square" rtlCol="0">
            <a:spAutoFit/>
          </a:bodyPr>
          <a:lstStyle/>
          <a:p>
            <a:r>
              <a:rPr lang="zh-TW" altLang="en-US" sz="2000" dirty="0">
                <a:solidFill>
                  <a:srgbClr val="3333CC"/>
                </a:solidFill>
                <a:latin typeface="ＭＳ Ｐゴシック" panose="020B0600070205080204" pitchFamily="50" charset="-128"/>
                <a:ea typeface="ＭＳ Ｐゴシック" panose="020B0600070205080204" pitchFamily="50" charset="-128"/>
              </a:rPr>
              <a:t>電気機械器具</a:t>
            </a:r>
            <a:r>
              <a:rPr lang="zh-TW" altLang="en-US" sz="2000" dirty="0" smtClean="0">
                <a:solidFill>
                  <a:srgbClr val="3333CC"/>
                </a:solidFill>
                <a:latin typeface="ＭＳ Ｐゴシック" panose="020B0600070205080204" pitchFamily="50" charset="-128"/>
                <a:ea typeface="ＭＳ Ｐゴシック" panose="020B0600070205080204" pitchFamily="50" charset="-128"/>
              </a:rPr>
              <a:t>製造業</a:t>
            </a:r>
            <a:endParaRPr lang="en-US" altLang="zh-TW" sz="2000" dirty="0" smtClean="0">
              <a:solidFill>
                <a:srgbClr val="3333CC"/>
              </a:solidFill>
              <a:latin typeface="ＭＳ Ｐゴシック" panose="020B0600070205080204" pitchFamily="50" charset="-128"/>
              <a:ea typeface="ＭＳ Ｐゴシック" panose="020B0600070205080204" pitchFamily="50" charset="-128"/>
            </a:endParaRPr>
          </a:p>
          <a:p>
            <a:r>
              <a:rPr kumimoji="1" lang="en-US" altLang="ja-JP" sz="2000" dirty="0" smtClean="0">
                <a:solidFill>
                  <a:srgbClr val="3333CC"/>
                </a:solidFill>
                <a:latin typeface="ＭＳ Ｐゴシック" panose="020B0600070205080204" pitchFamily="50" charset="-128"/>
                <a:ea typeface="ＭＳ Ｐゴシック" panose="020B0600070205080204" pitchFamily="50" charset="-128"/>
              </a:rPr>
              <a:t>2-</a:t>
            </a:r>
            <a:r>
              <a:rPr lang="ja-JP" altLang="en-US" sz="2000" dirty="0" smtClean="0">
                <a:solidFill>
                  <a:srgbClr val="3333CC"/>
                </a:solidFill>
                <a:latin typeface="ＭＳ Ｐゴシック" panose="020B0600070205080204" pitchFamily="50" charset="-128"/>
                <a:ea typeface="ＭＳ Ｐゴシック" panose="020B0600070205080204" pitchFamily="50" charset="-128"/>
              </a:rPr>
              <a:t>アミノエ</a:t>
            </a:r>
            <a:r>
              <a:rPr kumimoji="1" lang="ja-JP" altLang="en-US" sz="2000" dirty="0" smtClean="0">
                <a:solidFill>
                  <a:srgbClr val="3333CC"/>
                </a:solidFill>
                <a:latin typeface="ＭＳ Ｐゴシック" panose="020B0600070205080204" pitchFamily="50" charset="-128"/>
                <a:ea typeface="ＭＳ Ｐゴシック" panose="020B0600070205080204" pitchFamily="50" charset="-128"/>
              </a:rPr>
              <a:t>タノール　等の排出がある。</a:t>
            </a:r>
            <a:endParaRPr kumimoji="1" lang="ja-JP" altLang="en-US" sz="2000" dirty="0">
              <a:solidFill>
                <a:srgbClr val="3333CC"/>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931" y="960953"/>
            <a:ext cx="3314700" cy="2486025"/>
          </a:xfrm>
          <a:prstGeom prst="rect">
            <a:avLst/>
          </a:prstGeom>
        </p:spPr>
      </p:pic>
    </p:spTree>
    <p:extLst>
      <p:ext uri="{BB962C8B-B14F-4D97-AF65-F5344CB8AC3E}">
        <p14:creationId xmlns:p14="http://schemas.microsoft.com/office/powerpoint/2010/main" val="3914171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7804" y="2384612"/>
            <a:ext cx="4248025" cy="1692460"/>
          </a:xfrm>
          <a:prstGeom prst="rect">
            <a:avLst/>
          </a:prstGeom>
        </p:spPr>
      </p:pic>
      <p:sp>
        <p:nvSpPr>
          <p:cNvPr id="14" name="スライド番号プレースホルダー 4"/>
          <p:cNvSpPr>
            <a:spLocks noGrp="1"/>
          </p:cNvSpPr>
          <p:nvPr>
            <p:ph type="sldNum" sz="quarter" idx="12"/>
          </p:nvPr>
        </p:nvSpPr>
        <p:spPr/>
        <p:txBody>
          <a:bodyPr/>
          <a:lstStyle/>
          <a:p>
            <a:fld id="{7A19A0D7-B2B7-4212-9631-0EF2B5382BA4}" type="slidenum">
              <a:rPr lang="en-US" altLang="ja-JP">
                <a:solidFill>
                  <a:prstClr val="black">
                    <a:tint val="75000"/>
                  </a:prstClr>
                </a:solidFill>
              </a:rPr>
              <a:pPr/>
              <a:t>38</a:t>
            </a:fld>
            <a:endParaRPr lang="en-US" altLang="ja-JP" dirty="0">
              <a:solidFill>
                <a:prstClr val="black">
                  <a:tint val="75000"/>
                </a:prstClr>
              </a:solidFill>
            </a:endParaRPr>
          </a:p>
        </p:txBody>
      </p:sp>
      <p:sp>
        <p:nvSpPr>
          <p:cNvPr id="57347" name="Rectangle 3"/>
          <p:cNvSpPr>
            <a:spLocks noGrp="1" noChangeArrowheads="1"/>
          </p:cNvSpPr>
          <p:nvPr>
            <p:ph type="title" idx="4294967295"/>
          </p:nvPr>
        </p:nvSpPr>
        <p:spPr>
          <a:xfrm>
            <a:off x="378178" y="214575"/>
            <a:ext cx="8229600" cy="490537"/>
          </a:xfrm>
        </p:spPr>
        <p:txBody>
          <a:bodyPr>
            <a:normAutofit fontScale="90000"/>
          </a:bodyPr>
          <a:lstStyle/>
          <a:p>
            <a:r>
              <a:rPr lang="ja-JP" altLang="en-US" sz="3200" b="1" dirty="0" smtClean="0">
                <a:latin typeface="+mn-ea"/>
                <a:ea typeface="+mn-ea"/>
              </a:rPr>
              <a:t>事例１</a:t>
            </a:r>
            <a:r>
              <a:rPr lang="en-US" altLang="ja-JP" sz="3200" b="1" dirty="0" smtClean="0">
                <a:latin typeface="+mn-ea"/>
                <a:ea typeface="+mn-ea"/>
              </a:rPr>
              <a:t>.</a:t>
            </a:r>
            <a:r>
              <a:rPr lang="ja-JP" altLang="en-US" sz="3200" b="1" dirty="0" smtClean="0">
                <a:latin typeface="+mn-ea"/>
                <a:ea typeface="+mn-ea"/>
              </a:rPr>
              <a:t>の</a:t>
            </a:r>
            <a:r>
              <a:rPr lang="ja-JP" altLang="en-US" sz="3200" b="1" dirty="0">
                <a:latin typeface="+mn-ea"/>
                <a:ea typeface="+mn-ea"/>
              </a:rPr>
              <a:t>意見交換会の場で</a:t>
            </a:r>
            <a:r>
              <a:rPr lang="ja-JP" altLang="en-US" sz="3200" b="1" dirty="0" smtClean="0">
                <a:latin typeface="+mn-ea"/>
                <a:ea typeface="+mn-ea"/>
              </a:rPr>
              <a:t>の質疑応答の例</a:t>
            </a:r>
            <a:endParaRPr lang="ja-JP" altLang="en-US" sz="3800" b="1" dirty="0">
              <a:latin typeface="+mn-ea"/>
              <a:ea typeface="+mn-ea"/>
            </a:endParaRPr>
          </a:p>
        </p:txBody>
      </p:sp>
      <p:sp>
        <p:nvSpPr>
          <p:cNvPr id="57346" name="Rectangle 2"/>
          <p:cNvSpPr>
            <a:spLocks noChangeArrowheads="1"/>
          </p:cNvSpPr>
          <p:nvPr/>
        </p:nvSpPr>
        <p:spPr bwMode="auto">
          <a:xfrm>
            <a:off x="251520" y="927895"/>
            <a:ext cx="8497193" cy="3097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ja-JP" sz="2000" b="1" dirty="0">
                <a:solidFill>
                  <a:prstClr val="black"/>
                </a:solidFill>
              </a:rPr>
              <a:t>●</a:t>
            </a:r>
            <a:r>
              <a:rPr lang="ja-JP" altLang="en-US" sz="2000" b="1" dirty="0">
                <a:solidFill>
                  <a:prstClr val="black"/>
                </a:solidFill>
              </a:rPr>
              <a:t>　開催前の事業者の懸念事項：</a:t>
            </a:r>
          </a:p>
          <a:p>
            <a:r>
              <a:rPr lang="en-US" altLang="ja-JP" sz="2000" b="1" dirty="0">
                <a:solidFill>
                  <a:prstClr val="black"/>
                </a:solidFill>
              </a:rPr>
              <a:t>2004</a:t>
            </a:r>
            <a:r>
              <a:rPr lang="ja-JP" altLang="en-US" sz="2000" b="1" dirty="0">
                <a:solidFill>
                  <a:prstClr val="black"/>
                </a:solidFill>
              </a:rPr>
              <a:t>年度に</a:t>
            </a:r>
            <a:r>
              <a:rPr lang="en-US" altLang="ja-JP" sz="2000" b="1" dirty="0">
                <a:solidFill>
                  <a:prstClr val="black"/>
                </a:solidFill>
              </a:rPr>
              <a:t>2000</a:t>
            </a:r>
            <a:r>
              <a:rPr lang="ja-JP" altLang="en-US" sz="2000" b="1" dirty="0">
                <a:solidFill>
                  <a:prstClr val="black"/>
                </a:solidFill>
              </a:rPr>
              <a:t>年度排出量の</a:t>
            </a:r>
            <a:r>
              <a:rPr lang="en-US" altLang="ja-JP" sz="2000" b="1" dirty="0">
                <a:solidFill>
                  <a:prstClr val="black"/>
                </a:solidFill>
              </a:rPr>
              <a:t>86</a:t>
            </a:r>
            <a:r>
              <a:rPr lang="ja-JP" altLang="en-US" sz="2000" b="1" dirty="0">
                <a:solidFill>
                  <a:prstClr val="black"/>
                </a:solidFill>
              </a:rPr>
              <a:t>％排出削減を達成。</a:t>
            </a:r>
          </a:p>
          <a:p>
            <a:r>
              <a:rPr lang="ja-JP" altLang="en-US" sz="2000" b="1" dirty="0" smtClean="0">
                <a:solidFill>
                  <a:prstClr val="black"/>
                </a:solidFill>
              </a:rPr>
              <a:t>更に</a:t>
            </a:r>
            <a:r>
              <a:rPr lang="ja-JP" altLang="en-US" sz="2000" b="1" dirty="0">
                <a:solidFill>
                  <a:prstClr val="black"/>
                </a:solidFill>
              </a:rPr>
              <a:t>大幅削減</a:t>
            </a:r>
            <a:r>
              <a:rPr lang="ja-JP" altLang="en-US" sz="2000" b="1" dirty="0" smtClean="0">
                <a:solidFill>
                  <a:prstClr val="black"/>
                </a:solidFill>
              </a:rPr>
              <a:t>するためには、</a:t>
            </a:r>
            <a:r>
              <a:rPr lang="ja-JP" altLang="en-US" sz="2000" b="1" dirty="0">
                <a:solidFill>
                  <a:prstClr val="black"/>
                </a:solidFill>
              </a:rPr>
              <a:t>処理による電力使用量の増加</a:t>
            </a:r>
            <a:r>
              <a:rPr lang="ja-JP" altLang="en-US" sz="2000" b="1" dirty="0" smtClean="0">
                <a:solidFill>
                  <a:prstClr val="black"/>
                </a:solidFill>
              </a:rPr>
              <a:t>や薬品</a:t>
            </a:r>
            <a:r>
              <a:rPr lang="ja-JP" altLang="en-US" sz="2000" b="1" dirty="0">
                <a:solidFill>
                  <a:prstClr val="black"/>
                </a:solidFill>
              </a:rPr>
              <a:t>の使用</a:t>
            </a:r>
            <a:r>
              <a:rPr lang="ja-JP" altLang="en-US" sz="2000" b="1" dirty="0" smtClean="0">
                <a:solidFill>
                  <a:prstClr val="black"/>
                </a:solidFill>
              </a:rPr>
              <a:t>、</a:t>
            </a:r>
            <a:endParaRPr lang="en-US" altLang="ja-JP" sz="2000" b="1" dirty="0" smtClean="0">
              <a:solidFill>
                <a:prstClr val="black"/>
              </a:solidFill>
            </a:endParaRPr>
          </a:p>
          <a:p>
            <a:r>
              <a:rPr lang="ja-JP" altLang="en-US" sz="2000" b="1" dirty="0" smtClean="0">
                <a:solidFill>
                  <a:prstClr val="black"/>
                </a:solidFill>
              </a:rPr>
              <a:t>代替</a:t>
            </a:r>
            <a:r>
              <a:rPr lang="ja-JP" altLang="en-US" sz="2000" b="1" dirty="0">
                <a:solidFill>
                  <a:prstClr val="black"/>
                </a:solidFill>
              </a:rPr>
              <a:t>物質による新たな化学物質排出などが予想される。</a:t>
            </a:r>
          </a:p>
          <a:p>
            <a:r>
              <a:rPr lang="ja-JP" altLang="en-US" sz="2000" b="1" dirty="0">
                <a:solidFill>
                  <a:prstClr val="black"/>
                </a:solidFill>
              </a:rPr>
              <a:t>特に排水中のフッ化水素の濃度は</a:t>
            </a:r>
            <a:r>
              <a:rPr lang="ja-JP" altLang="en-US" sz="2000" b="1" dirty="0" smtClean="0">
                <a:solidFill>
                  <a:prstClr val="black"/>
                </a:solidFill>
              </a:rPr>
              <a:t>、</a:t>
            </a:r>
            <a:endParaRPr lang="en-US" altLang="ja-JP" sz="2000" b="1" dirty="0" smtClean="0">
              <a:solidFill>
                <a:prstClr val="black"/>
              </a:solidFill>
            </a:endParaRPr>
          </a:p>
          <a:p>
            <a:r>
              <a:rPr lang="ja-JP" altLang="en-US" sz="2000" b="1" dirty="0" smtClean="0">
                <a:solidFill>
                  <a:prstClr val="black"/>
                </a:solidFill>
              </a:rPr>
              <a:t>水質</a:t>
            </a:r>
            <a:r>
              <a:rPr lang="ja-JP" altLang="en-US" sz="2000" b="1" dirty="0">
                <a:solidFill>
                  <a:prstClr val="black"/>
                </a:solidFill>
              </a:rPr>
              <a:t>汚濁防止法の排出基準</a:t>
            </a:r>
            <a:r>
              <a:rPr lang="ja-JP" altLang="en-US" sz="2000" b="1" dirty="0" smtClean="0">
                <a:solidFill>
                  <a:prstClr val="black"/>
                </a:solidFill>
              </a:rPr>
              <a:t>の</a:t>
            </a:r>
            <a:r>
              <a:rPr lang="en-US" altLang="ja-JP" sz="2000" b="1" dirty="0" smtClean="0">
                <a:solidFill>
                  <a:prstClr val="black"/>
                </a:solidFill>
              </a:rPr>
              <a:t>1/10</a:t>
            </a:r>
            <a:r>
              <a:rPr lang="ja-JP" altLang="en-US" sz="2000" b="1" dirty="0" smtClean="0">
                <a:solidFill>
                  <a:prstClr val="black"/>
                </a:solidFill>
              </a:rPr>
              <a:t>で、</a:t>
            </a:r>
            <a:endParaRPr lang="en-US" altLang="ja-JP" sz="2000" b="1" dirty="0" smtClean="0">
              <a:solidFill>
                <a:prstClr val="black"/>
              </a:solidFill>
            </a:endParaRPr>
          </a:p>
          <a:p>
            <a:r>
              <a:rPr lang="ja-JP" altLang="en-US" sz="2000" b="1" dirty="0" smtClean="0">
                <a:solidFill>
                  <a:prstClr val="black"/>
                </a:solidFill>
              </a:rPr>
              <a:t>海水中の自然由来フッ素と同レベルで</a:t>
            </a:r>
            <a:endParaRPr lang="en-US" altLang="ja-JP" sz="2000" b="1" dirty="0" smtClean="0">
              <a:solidFill>
                <a:prstClr val="black"/>
              </a:solidFill>
            </a:endParaRPr>
          </a:p>
          <a:p>
            <a:r>
              <a:rPr lang="ja-JP" altLang="en-US" sz="2000" b="1" dirty="0" smtClean="0">
                <a:solidFill>
                  <a:prstClr val="black"/>
                </a:solidFill>
              </a:rPr>
              <a:t>あるが、更に</a:t>
            </a:r>
            <a:r>
              <a:rPr lang="ja-JP" altLang="en-US" sz="2000" b="1" dirty="0">
                <a:solidFill>
                  <a:prstClr val="black"/>
                </a:solidFill>
              </a:rPr>
              <a:t>削減</a:t>
            </a:r>
            <a:r>
              <a:rPr lang="ja-JP" altLang="en-US" sz="2000" b="1" dirty="0" smtClean="0">
                <a:solidFill>
                  <a:prstClr val="black"/>
                </a:solidFill>
              </a:rPr>
              <a:t>する必要</a:t>
            </a:r>
            <a:r>
              <a:rPr lang="ja-JP" altLang="en-US" sz="2000" b="1" dirty="0">
                <a:solidFill>
                  <a:prstClr val="black"/>
                </a:solidFill>
              </a:rPr>
              <a:t>は</a:t>
            </a:r>
            <a:r>
              <a:rPr lang="ja-JP" altLang="en-US" sz="2000" b="1" dirty="0" smtClean="0">
                <a:solidFill>
                  <a:prstClr val="black"/>
                </a:solidFill>
              </a:rPr>
              <a:t>ある</a:t>
            </a:r>
            <a:r>
              <a:rPr lang="ja-JP" altLang="en-US" sz="2000" b="1" dirty="0">
                <a:solidFill>
                  <a:prstClr val="black"/>
                </a:solidFill>
              </a:rPr>
              <a:t>のか</a:t>
            </a:r>
            <a:r>
              <a:rPr lang="ja-JP" altLang="en-US" sz="2000" b="1" dirty="0" smtClean="0">
                <a:solidFill>
                  <a:prstClr val="black"/>
                </a:solidFill>
              </a:rPr>
              <a:t>？</a:t>
            </a:r>
            <a:endParaRPr lang="en-US" altLang="ja-JP" sz="2000" b="1" dirty="0" smtClean="0">
              <a:solidFill>
                <a:prstClr val="black"/>
              </a:solidFill>
            </a:endParaRPr>
          </a:p>
          <a:p>
            <a:r>
              <a:rPr lang="ja-JP" altLang="en-US" sz="2000" b="1" dirty="0" smtClean="0">
                <a:solidFill>
                  <a:prstClr val="black"/>
                </a:solidFill>
              </a:rPr>
              <a:t>それ</a:t>
            </a:r>
            <a:r>
              <a:rPr lang="ja-JP" altLang="en-US" sz="2000" b="1" dirty="0">
                <a:solidFill>
                  <a:prstClr val="black"/>
                </a:solidFill>
              </a:rPr>
              <a:t>を事業者だけで判断して</a:t>
            </a:r>
            <a:r>
              <a:rPr lang="ja-JP" altLang="en-US" sz="2000" b="1" dirty="0" smtClean="0">
                <a:solidFill>
                  <a:prstClr val="black"/>
                </a:solidFill>
              </a:rPr>
              <a:t>良いの</a:t>
            </a:r>
            <a:r>
              <a:rPr lang="ja-JP" altLang="en-US" sz="2000" b="1" dirty="0">
                <a:solidFill>
                  <a:prstClr val="black"/>
                </a:solidFill>
              </a:rPr>
              <a:t>か？</a:t>
            </a:r>
          </a:p>
        </p:txBody>
      </p:sp>
      <p:pic>
        <p:nvPicPr>
          <p:cNvPr id="57351" name="Picture 7" descr="FAM_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17479"/>
            <a:ext cx="644525" cy="1176337"/>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FAM_0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4654104"/>
            <a:ext cx="560388" cy="1160462"/>
          </a:xfrm>
          <a:prstGeom prst="rect">
            <a:avLst/>
          </a:prstGeom>
          <a:noFill/>
          <a:extLst>
            <a:ext uri="{909E8E84-426E-40DD-AFC4-6F175D3DCCD1}">
              <a14:hiddenFill xmlns:a14="http://schemas.microsoft.com/office/drawing/2010/main">
                <a:solidFill>
                  <a:srgbClr val="FFFFFF"/>
                </a:solidFill>
              </a14:hiddenFill>
            </a:ext>
          </a:extLst>
        </p:spPr>
      </p:pic>
      <p:sp>
        <p:nvSpPr>
          <p:cNvPr id="57354" name="Text Box 10"/>
          <p:cNvSpPr txBox="1">
            <a:spLocks noChangeArrowheads="1"/>
          </p:cNvSpPr>
          <p:nvPr/>
        </p:nvSpPr>
        <p:spPr bwMode="auto">
          <a:xfrm>
            <a:off x="0" y="4030216"/>
            <a:ext cx="1728788"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a:solidFill>
                  <a:srgbClr val="0000CC"/>
                </a:solidFill>
              </a:rPr>
              <a:t>漁協組合員</a:t>
            </a:r>
          </a:p>
        </p:txBody>
      </p:sp>
      <p:sp>
        <p:nvSpPr>
          <p:cNvPr id="57355" name="Text Box 11"/>
          <p:cNvSpPr txBox="1">
            <a:spLocks noChangeArrowheads="1"/>
          </p:cNvSpPr>
          <p:nvPr/>
        </p:nvSpPr>
        <p:spPr bwMode="auto">
          <a:xfrm>
            <a:off x="0" y="5014466"/>
            <a:ext cx="1619250"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a:solidFill>
                  <a:srgbClr val="FF0000"/>
                </a:solidFill>
              </a:rPr>
              <a:t>インタープリター</a:t>
            </a:r>
          </a:p>
        </p:txBody>
      </p:sp>
      <p:sp>
        <p:nvSpPr>
          <p:cNvPr id="57356" name="AutoShape 12"/>
          <p:cNvSpPr>
            <a:spLocks noChangeArrowheads="1"/>
          </p:cNvSpPr>
          <p:nvPr/>
        </p:nvSpPr>
        <p:spPr bwMode="auto">
          <a:xfrm>
            <a:off x="395288" y="5733256"/>
            <a:ext cx="8137525" cy="758825"/>
          </a:xfrm>
          <a:prstGeom prst="horizontalScroll">
            <a:avLst>
              <a:gd name="adj" fmla="val 12500"/>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2000" dirty="0">
                <a:solidFill>
                  <a:prstClr val="black"/>
                </a:solidFill>
                <a:ea typeface="HGP創英角ｺﾞｼｯｸUB" pitchFamily="50" charset="-128"/>
              </a:rPr>
              <a:t>参加者の意見　：　フッ素の排出量を更に削減する必要はない。</a:t>
            </a:r>
          </a:p>
        </p:txBody>
      </p:sp>
      <p:sp>
        <p:nvSpPr>
          <p:cNvPr id="57357" name="Rectangle 13"/>
          <p:cNvSpPr>
            <a:spLocks noChangeArrowheads="1"/>
          </p:cNvSpPr>
          <p:nvPr/>
        </p:nvSpPr>
        <p:spPr bwMode="auto">
          <a:xfrm>
            <a:off x="971550" y="4222304"/>
            <a:ext cx="7848600" cy="1152525"/>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a:solidFill>
                  <a:srgbClr val="080808"/>
                </a:solidFill>
              </a:rPr>
              <a:t>Ｑ：　海へフッ素を</a:t>
            </a:r>
            <a:r>
              <a:rPr lang="en-US" altLang="ja-JP" sz="2000" b="1" dirty="0">
                <a:solidFill>
                  <a:srgbClr val="080808"/>
                </a:solidFill>
              </a:rPr>
              <a:t>1.5ppm</a:t>
            </a:r>
            <a:r>
              <a:rPr lang="ja-JP" altLang="en-US" sz="2000" b="1" dirty="0">
                <a:solidFill>
                  <a:srgbClr val="080808"/>
                </a:solidFill>
              </a:rPr>
              <a:t>で排</a:t>
            </a:r>
            <a:r>
              <a:rPr lang="ja-JP" altLang="en-US" sz="2000" b="1" dirty="0">
                <a:solidFill>
                  <a:srgbClr val="080808"/>
                </a:solidFill>
              </a:rPr>
              <a:t>出しても問題ないという説明でしたが、</a:t>
            </a:r>
          </a:p>
          <a:p>
            <a:r>
              <a:rPr lang="ja-JP" altLang="en-US" sz="2000" b="1" dirty="0">
                <a:solidFill>
                  <a:srgbClr val="080808"/>
                </a:solidFill>
              </a:rPr>
              <a:t>　　　Ａ社以外の事業所も</a:t>
            </a:r>
            <a:r>
              <a:rPr lang="en-US" altLang="ja-JP" sz="2000" b="1" dirty="0">
                <a:solidFill>
                  <a:srgbClr val="080808"/>
                </a:solidFill>
              </a:rPr>
              <a:t>1.5ppm</a:t>
            </a:r>
            <a:r>
              <a:rPr lang="ja-JP" altLang="en-US" sz="2000" b="1" dirty="0">
                <a:solidFill>
                  <a:srgbClr val="080808"/>
                </a:solidFill>
              </a:rPr>
              <a:t>でフッ素を排出したら、影響は？</a:t>
            </a:r>
          </a:p>
        </p:txBody>
      </p:sp>
      <p:sp>
        <p:nvSpPr>
          <p:cNvPr id="57358" name="Rectangle 14"/>
          <p:cNvSpPr>
            <a:spLocks noChangeArrowheads="1"/>
          </p:cNvSpPr>
          <p:nvPr/>
        </p:nvSpPr>
        <p:spPr bwMode="auto">
          <a:xfrm>
            <a:off x="1427162" y="5013176"/>
            <a:ext cx="7608887" cy="79216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a:solidFill>
                  <a:srgbClr val="080808"/>
                </a:solidFill>
              </a:rPr>
              <a:t>Ａ：　もともとの海の水に</a:t>
            </a:r>
            <a:r>
              <a:rPr lang="en-US" altLang="ja-JP" sz="2000" b="1" dirty="0">
                <a:solidFill>
                  <a:srgbClr val="080808"/>
                </a:solidFill>
              </a:rPr>
              <a:t>1.3ppm</a:t>
            </a:r>
            <a:r>
              <a:rPr lang="ja-JP" altLang="en-US" sz="2000" b="1" dirty="0">
                <a:solidFill>
                  <a:srgbClr val="080808"/>
                </a:solidFill>
              </a:rPr>
              <a:t>くらいのフッ素が含まれているので、</a:t>
            </a:r>
          </a:p>
          <a:p>
            <a:r>
              <a:rPr lang="ja-JP" altLang="en-US" sz="2000" b="1" dirty="0">
                <a:solidFill>
                  <a:srgbClr val="080808"/>
                </a:solidFill>
              </a:rPr>
              <a:t>　　　同じレベルの排水をたくさん流しても影響はありません。</a:t>
            </a:r>
          </a:p>
        </p:txBody>
      </p:sp>
      <p:sp>
        <p:nvSpPr>
          <p:cNvPr id="57359" name="Text Box 15"/>
          <p:cNvSpPr txBox="1">
            <a:spLocks noChangeArrowheads="1"/>
          </p:cNvSpPr>
          <p:nvPr/>
        </p:nvSpPr>
        <p:spPr bwMode="auto">
          <a:xfrm>
            <a:off x="0" y="6416675"/>
            <a:ext cx="8748713" cy="3667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ja-JP" b="1" dirty="0">
                <a:solidFill>
                  <a:srgbClr val="0000CC"/>
                </a:solidFill>
              </a:rPr>
              <a:t>http://www.env.go.jp/chemi/communication/taiwa/jisseki/jirei_1.pdf</a:t>
            </a:r>
            <a:r>
              <a:rPr lang="ja-JP" altLang="en-US" b="1" dirty="0">
                <a:solidFill>
                  <a:srgbClr val="0000CC"/>
                </a:solidFill>
              </a:rPr>
              <a:t>　より作成</a:t>
            </a:r>
          </a:p>
        </p:txBody>
      </p:sp>
    </p:spTree>
    <p:extLst>
      <p:ext uri="{BB962C8B-B14F-4D97-AF65-F5344CB8AC3E}">
        <p14:creationId xmlns:p14="http://schemas.microsoft.com/office/powerpoint/2010/main" val="336358360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5"/>
          <p:cNvSpPr>
            <a:spLocks noGrp="1"/>
          </p:cNvSpPr>
          <p:nvPr>
            <p:ph type="sldNum" sz="quarter" idx="12"/>
          </p:nvPr>
        </p:nvSpPr>
        <p:spPr/>
        <p:txBody>
          <a:bodyPr/>
          <a:lstStyle/>
          <a:p>
            <a:fld id="{95A37546-B27B-49A3-A8FA-E84F08B6B32C}" type="slidenum">
              <a:rPr lang="en-US" altLang="ja-JP">
                <a:solidFill>
                  <a:prstClr val="black">
                    <a:tint val="75000"/>
                  </a:prstClr>
                </a:solidFill>
              </a:rPr>
              <a:pPr/>
              <a:t>39</a:t>
            </a:fld>
            <a:endParaRPr lang="en-US" altLang="ja-JP" dirty="0">
              <a:solidFill>
                <a:prstClr val="black">
                  <a:tint val="75000"/>
                </a:prstClr>
              </a:solidFill>
            </a:endParaRPr>
          </a:p>
        </p:txBody>
      </p:sp>
      <p:sp>
        <p:nvSpPr>
          <p:cNvPr id="53263" name="Rectangle 15"/>
          <p:cNvSpPr>
            <a:spLocks noGrp="1" noChangeArrowheads="1"/>
          </p:cNvSpPr>
          <p:nvPr>
            <p:ph type="title" idx="4294967295"/>
          </p:nvPr>
        </p:nvSpPr>
        <p:spPr>
          <a:xfrm>
            <a:off x="107504" y="116632"/>
            <a:ext cx="8928992" cy="644676"/>
          </a:xfrm>
          <a:noFill/>
          <a:ln/>
        </p:spPr>
        <p:txBody>
          <a:bodyPr>
            <a:noAutofit/>
          </a:bodyPr>
          <a:lstStyle/>
          <a:p>
            <a:pPr algn="l"/>
            <a:r>
              <a:rPr lang="ja-JP" altLang="en-US" sz="2800" b="1" dirty="0" smtClean="0"/>
              <a:t>事例</a:t>
            </a:r>
            <a:r>
              <a:rPr lang="ja-JP" altLang="en-US" sz="2800" b="1" dirty="0"/>
              <a:t>２</a:t>
            </a:r>
            <a:r>
              <a:rPr lang="en-US" altLang="ja-JP" sz="2800" b="1" dirty="0" smtClean="0"/>
              <a:t>.</a:t>
            </a:r>
            <a:r>
              <a:rPr lang="ja-JP" altLang="en-US" sz="2800" b="1" dirty="0" smtClean="0"/>
              <a:t>　県と事業者の共催によるリスクコミュニケーション</a:t>
            </a:r>
            <a:endParaRPr lang="ja-JP" altLang="en-US" sz="2800" b="1" dirty="0"/>
          </a:p>
        </p:txBody>
      </p:sp>
      <p:sp>
        <p:nvSpPr>
          <p:cNvPr id="53256" name="Text Box 8"/>
          <p:cNvSpPr txBox="1">
            <a:spLocks noChangeArrowheads="1"/>
          </p:cNvSpPr>
          <p:nvPr/>
        </p:nvSpPr>
        <p:spPr bwMode="auto">
          <a:xfrm>
            <a:off x="107504" y="2838086"/>
            <a:ext cx="4968552" cy="3170099"/>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000" b="1" dirty="0">
                <a:solidFill>
                  <a:srgbClr val="080808"/>
                </a:solidFill>
              </a:rPr>
              <a:t>【</a:t>
            </a:r>
            <a:r>
              <a:rPr lang="ja-JP" altLang="en-US" sz="2000" b="1" dirty="0">
                <a:solidFill>
                  <a:srgbClr val="080808"/>
                </a:solidFill>
              </a:rPr>
              <a:t>プログラム</a:t>
            </a:r>
            <a:r>
              <a:rPr lang="en-US" altLang="ja-JP" sz="2000" b="1" dirty="0" smtClean="0">
                <a:solidFill>
                  <a:srgbClr val="080808"/>
                </a:solidFill>
              </a:rPr>
              <a:t>】</a:t>
            </a:r>
            <a:r>
              <a:rPr lang="ja-JP" altLang="en-US" sz="2000" b="1" dirty="0" smtClean="0">
                <a:solidFill>
                  <a:srgbClr val="080808"/>
                </a:solidFill>
              </a:rPr>
              <a:t>　</a:t>
            </a:r>
            <a:r>
              <a:rPr lang="en-US" altLang="ja-JP" sz="2000" b="1" dirty="0" smtClean="0">
                <a:solidFill>
                  <a:srgbClr val="080808"/>
                </a:solidFill>
              </a:rPr>
              <a:t>2</a:t>
            </a:r>
            <a:r>
              <a:rPr lang="ja-JP" altLang="en-US" sz="2000" b="1" dirty="0" smtClean="0">
                <a:solidFill>
                  <a:srgbClr val="080808"/>
                </a:solidFill>
              </a:rPr>
              <a:t>時間</a:t>
            </a:r>
            <a:r>
              <a:rPr lang="en-US" altLang="ja-JP" sz="2000" b="1" dirty="0" smtClean="0">
                <a:solidFill>
                  <a:srgbClr val="080808"/>
                </a:solidFill>
              </a:rPr>
              <a:t>45</a:t>
            </a:r>
            <a:r>
              <a:rPr lang="ja-JP" altLang="en-US" sz="2000" b="1" dirty="0" smtClean="0">
                <a:solidFill>
                  <a:srgbClr val="080808"/>
                </a:solidFill>
              </a:rPr>
              <a:t>分程度</a:t>
            </a:r>
            <a:endParaRPr lang="en-US" altLang="ja-JP" sz="2000" b="1" dirty="0">
              <a:solidFill>
                <a:srgbClr val="080808"/>
              </a:solidFill>
            </a:endParaRPr>
          </a:p>
          <a:p>
            <a:r>
              <a:rPr lang="en-US" altLang="ja-JP" sz="2000" b="1" dirty="0">
                <a:solidFill>
                  <a:srgbClr val="080808"/>
                </a:solidFill>
              </a:rPr>
              <a:t>●</a:t>
            </a:r>
            <a:r>
              <a:rPr lang="ja-JP" altLang="en-US" sz="2000" b="1" dirty="0">
                <a:solidFill>
                  <a:srgbClr val="080808"/>
                </a:solidFill>
              </a:rPr>
              <a:t>開会挨拶</a:t>
            </a:r>
          </a:p>
          <a:p>
            <a:r>
              <a:rPr lang="ja-JP" altLang="en-US" sz="2000" b="1" dirty="0" smtClean="0">
                <a:solidFill>
                  <a:srgbClr val="080808"/>
                </a:solidFill>
              </a:rPr>
              <a:t>●参加者紹介</a:t>
            </a:r>
            <a:endParaRPr lang="ja-JP" altLang="en-US" sz="2000" b="1" dirty="0">
              <a:solidFill>
                <a:srgbClr val="080808"/>
              </a:solidFill>
            </a:endParaRPr>
          </a:p>
          <a:p>
            <a:r>
              <a:rPr lang="ja-JP" altLang="en-US" sz="2000" b="1" dirty="0" smtClean="0">
                <a:solidFill>
                  <a:srgbClr val="080808"/>
                </a:solidFill>
              </a:rPr>
              <a:t>●講演（化学物質の法規制とリスク管理）</a:t>
            </a:r>
            <a:endParaRPr lang="ja-JP" altLang="en-US" sz="2000" b="1" dirty="0">
              <a:solidFill>
                <a:srgbClr val="080808"/>
              </a:solidFill>
            </a:endParaRPr>
          </a:p>
          <a:p>
            <a:r>
              <a:rPr lang="ja-JP" altLang="en-US" sz="2000" b="1" dirty="0" smtClean="0">
                <a:solidFill>
                  <a:srgbClr val="080808"/>
                </a:solidFill>
              </a:rPr>
              <a:t>●会社・工場紹介</a:t>
            </a:r>
            <a:endParaRPr lang="ja-JP" altLang="en-US" sz="2000" b="1" dirty="0">
              <a:solidFill>
                <a:srgbClr val="080808"/>
              </a:solidFill>
            </a:endParaRPr>
          </a:p>
          <a:p>
            <a:r>
              <a:rPr lang="ja-JP" altLang="en-US" sz="2000" b="1" dirty="0" smtClean="0">
                <a:solidFill>
                  <a:srgbClr val="080808"/>
                </a:solidFill>
              </a:rPr>
              <a:t>●工場見学</a:t>
            </a:r>
            <a:endParaRPr lang="en-US" altLang="ja-JP" sz="2000" b="1" dirty="0" smtClean="0">
              <a:solidFill>
                <a:srgbClr val="080808"/>
              </a:solidFill>
            </a:endParaRPr>
          </a:p>
          <a:p>
            <a:r>
              <a:rPr lang="ja-JP" altLang="en-US" sz="2000" b="1" dirty="0">
                <a:solidFill>
                  <a:srgbClr val="080808"/>
                </a:solidFill>
              </a:rPr>
              <a:t>　</a:t>
            </a:r>
            <a:r>
              <a:rPr lang="ja-JP" altLang="en-US" sz="2000" b="1" dirty="0" smtClean="0">
                <a:solidFill>
                  <a:srgbClr val="080808"/>
                </a:solidFill>
              </a:rPr>
              <a:t>（休憩）</a:t>
            </a:r>
            <a:endParaRPr lang="en-US" altLang="ja-JP" sz="2000" b="1" dirty="0" smtClean="0">
              <a:solidFill>
                <a:srgbClr val="080808"/>
              </a:solidFill>
            </a:endParaRPr>
          </a:p>
          <a:p>
            <a:r>
              <a:rPr lang="ja-JP" altLang="en-US" sz="2000" b="1" dirty="0" smtClean="0">
                <a:solidFill>
                  <a:srgbClr val="080808"/>
                </a:solidFill>
              </a:rPr>
              <a:t>●意見交換</a:t>
            </a:r>
            <a:endParaRPr lang="ja-JP" altLang="en-US" sz="2000" b="1" dirty="0">
              <a:solidFill>
                <a:srgbClr val="080808"/>
              </a:solidFill>
            </a:endParaRPr>
          </a:p>
          <a:p>
            <a:r>
              <a:rPr lang="ja-JP" altLang="en-US" sz="2000" b="1" dirty="0">
                <a:solidFill>
                  <a:srgbClr val="080808"/>
                </a:solidFill>
              </a:rPr>
              <a:t>●閉会の</a:t>
            </a:r>
            <a:r>
              <a:rPr lang="ja-JP" altLang="en-US" sz="2000" b="1" dirty="0" smtClean="0">
                <a:solidFill>
                  <a:srgbClr val="080808"/>
                </a:solidFill>
              </a:rPr>
              <a:t>挨拶</a:t>
            </a:r>
            <a:endParaRPr lang="en-US" altLang="ja-JP" sz="2000" b="1" dirty="0" smtClean="0">
              <a:solidFill>
                <a:srgbClr val="080808"/>
              </a:solidFill>
            </a:endParaRPr>
          </a:p>
          <a:p>
            <a:r>
              <a:rPr lang="ja-JP" altLang="en-US" sz="2000" b="1" dirty="0" smtClean="0">
                <a:solidFill>
                  <a:srgbClr val="080808"/>
                </a:solidFill>
              </a:rPr>
              <a:t>●アンケートへのご協力</a:t>
            </a:r>
            <a:endParaRPr lang="ja-JP" altLang="en-US" sz="2000" b="1" dirty="0">
              <a:solidFill>
                <a:srgbClr val="080808"/>
              </a:solidFill>
            </a:endParaRPr>
          </a:p>
        </p:txBody>
      </p:sp>
      <p:grpSp>
        <p:nvGrpSpPr>
          <p:cNvPr id="53264" name="Group 16"/>
          <p:cNvGrpSpPr>
            <a:grpSpLocks/>
          </p:cNvGrpSpPr>
          <p:nvPr/>
        </p:nvGrpSpPr>
        <p:grpSpPr bwMode="auto">
          <a:xfrm>
            <a:off x="4960937" y="4037686"/>
            <a:ext cx="3859213" cy="2270126"/>
            <a:chOff x="1901" y="2690"/>
            <a:chExt cx="2431" cy="1430"/>
          </a:xfrm>
        </p:grpSpPr>
        <p:sp>
          <p:nvSpPr>
            <p:cNvPr id="53259" name="Text Box 11"/>
            <p:cNvSpPr txBox="1">
              <a:spLocks noChangeArrowheads="1"/>
            </p:cNvSpPr>
            <p:nvPr/>
          </p:nvSpPr>
          <p:spPr bwMode="auto">
            <a:xfrm>
              <a:off x="1901" y="2705"/>
              <a:ext cx="1555" cy="141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000" b="1" dirty="0">
                  <a:solidFill>
                    <a:prstClr val="black"/>
                  </a:solidFill>
                  <a:latin typeface="ＭＳ Ｐゴシック" charset="-128"/>
                </a:rPr>
                <a:t>【</a:t>
              </a:r>
              <a:r>
                <a:rPr lang="ja-JP" altLang="en-US" sz="2000" b="1" dirty="0">
                  <a:solidFill>
                    <a:prstClr val="black"/>
                  </a:solidFill>
                  <a:latin typeface="ＭＳ Ｐゴシック" charset="-128"/>
                </a:rPr>
                <a:t>参加者</a:t>
              </a:r>
              <a:r>
                <a:rPr lang="en-US" altLang="ja-JP" sz="2000" b="1" dirty="0">
                  <a:solidFill>
                    <a:prstClr val="black"/>
                  </a:solidFill>
                  <a:latin typeface="ＭＳ Ｐゴシック" charset="-128"/>
                </a:rPr>
                <a:t>】</a:t>
              </a:r>
            </a:p>
            <a:p>
              <a:r>
                <a:rPr lang="ja-JP" altLang="en-US" sz="2000" b="1" dirty="0">
                  <a:solidFill>
                    <a:prstClr val="black"/>
                  </a:solidFill>
                  <a:latin typeface="ＭＳ Ｐゴシック" charset="-128"/>
                </a:rPr>
                <a:t>ファシリテーター</a:t>
              </a:r>
            </a:p>
            <a:p>
              <a:r>
                <a:rPr lang="ja-JP" altLang="en-US" sz="2000" b="1" dirty="0">
                  <a:solidFill>
                    <a:prstClr val="black"/>
                  </a:solidFill>
                  <a:latin typeface="ＭＳ Ｐゴシック" charset="-128"/>
                </a:rPr>
                <a:t>インタープリター</a:t>
              </a:r>
            </a:p>
            <a:p>
              <a:r>
                <a:rPr lang="ja-JP" altLang="en-US" sz="2000" b="1" dirty="0" smtClean="0">
                  <a:solidFill>
                    <a:prstClr val="black"/>
                  </a:solidFill>
                  <a:latin typeface="ＭＳ Ｐゴシック" charset="-128"/>
                </a:rPr>
                <a:t>市民</a:t>
              </a:r>
              <a:r>
                <a:rPr lang="ja-JP" altLang="en-US" sz="2000" b="1" dirty="0">
                  <a:solidFill>
                    <a:prstClr val="black"/>
                  </a:solidFill>
                  <a:latin typeface="ＭＳ Ｐゴシック" charset="-128"/>
                </a:rPr>
                <a:t>団体・地域住民</a:t>
              </a:r>
            </a:p>
            <a:p>
              <a:r>
                <a:rPr lang="ja-JP" altLang="en-US" sz="2000" b="1" dirty="0" smtClean="0">
                  <a:solidFill>
                    <a:prstClr val="black"/>
                  </a:solidFill>
                </a:rPr>
                <a:t>行政（県・市</a:t>
              </a:r>
              <a:r>
                <a:rPr lang="ja-JP" altLang="en-US" sz="2000" b="1" dirty="0">
                  <a:solidFill>
                    <a:prstClr val="black"/>
                  </a:solidFill>
                </a:rPr>
                <a:t>）</a:t>
              </a:r>
            </a:p>
            <a:p>
              <a:r>
                <a:rPr lang="ja-JP" altLang="en-US" sz="2000" b="1" dirty="0">
                  <a:solidFill>
                    <a:prstClr val="black"/>
                  </a:solidFill>
                </a:rPr>
                <a:t>事</a:t>
              </a:r>
              <a:r>
                <a:rPr lang="ja-JP" altLang="en-US" sz="2000" b="1" dirty="0" smtClean="0">
                  <a:solidFill>
                    <a:prstClr val="black"/>
                  </a:solidFill>
                </a:rPr>
                <a:t>業者</a:t>
              </a:r>
              <a:endParaRPr lang="en-US" altLang="ja-JP" sz="2000" b="1" dirty="0" smtClean="0">
                <a:solidFill>
                  <a:prstClr val="black"/>
                </a:solidFill>
              </a:endParaRPr>
            </a:p>
            <a:p>
              <a:r>
                <a:rPr lang="ja-JP" altLang="en-US" sz="2000" b="1" dirty="0">
                  <a:solidFill>
                    <a:prstClr val="black"/>
                  </a:solidFill>
                </a:rPr>
                <a:t>　</a:t>
              </a:r>
              <a:r>
                <a:rPr lang="ja-JP" altLang="en-US" sz="2000" b="1" dirty="0" smtClean="0">
                  <a:solidFill>
                    <a:prstClr val="black"/>
                  </a:solidFill>
                </a:rPr>
                <a:t>（後ろに控え）</a:t>
              </a:r>
              <a:endParaRPr lang="ja-JP" altLang="en-US" sz="2000" b="1" dirty="0">
                <a:solidFill>
                  <a:prstClr val="black"/>
                </a:solidFill>
              </a:endParaRPr>
            </a:p>
          </p:txBody>
        </p:sp>
        <p:sp>
          <p:nvSpPr>
            <p:cNvPr id="53260" name="Text Box 12"/>
            <p:cNvSpPr txBox="1">
              <a:spLocks noChangeArrowheads="1"/>
            </p:cNvSpPr>
            <p:nvPr/>
          </p:nvSpPr>
          <p:spPr bwMode="auto">
            <a:xfrm>
              <a:off x="3330" y="2690"/>
              <a:ext cx="1002" cy="141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ja-JP" sz="2000" b="1" dirty="0">
                <a:solidFill>
                  <a:prstClr val="black"/>
                </a:solidFill>
                <a:latin typeface="ＭＳ Ｐゴシック" charset="-128"/>
              </a:endParaRPr>
            </a:p>
            <a:p>
              <a:r>
                <a:rPr lang="ja-JP" altLang="en-US" sz="2000" b="1" dirty="0">
                  <a:solidFill>
                    <a:prstClr val="black"/>
                  </a:solidFill>
                  <a:latin typeface="ＭＳ Ｐゴシック" charset="-128"/>
                </a:rPr>
                <a:t>：　　</a:t>
              </a:r>
              <a:r>
                <a:rPr lang="ja-JP" altLang="en-US" sz="2000" b="1" dirty="0" smtClean="0">
                  <a:solidFill>
                    <a:prstClr val="black"/>
                  </a:solidFill>
                  <a:latin typeface="ＭＳ Ｐゴシック" charset="-128"/>
                </a:rPr>
                <a:t>１名</a:t>
              </a:r>
              <a:endParaRPr lang="ja-JP" altLang="en-US" sz="2000" b="1" dirty="0">
                <a:solidFill>
                  <a:prstClr val="black"/>
                </a:solidFill>
                <a:latin typeface="ＭＳ Ｐゴシック" charset="-128"/>
              </a:endParaRPr>
            </a:p>
            <a:p>
              <a:r>
                <a:rPr lang="ja-JP" altLang="en-US" sz="2000" b="1" dirty="0">
                  <a:solidFill>
                    <a:prstClr val="black"/>
                  </a:solidFill>
                  <a:latin typeface="ＭＳ Ｐゴシック" charset="-128"/>
                </a:rPr>
                <a:t>：　　１名</a:t>
              </a:r>
            </a:p>
            <a:p>
              <a:r>
                <a:rPr lang="ja-JP" altLang="en-US" sz="2000" b="1" dirty="0">
                  <a:solidFill>
                    <a:prstClr val="black"/>
                  </a:solidFill>
                  <a:latin typeface="ＭＳ Ｐゴシック" charset="-128"/>
                </a:rPr>
                <a:t>：　　</a:t>
              </a:r>
              <a:r>
                <a:rPr lang="ja-JP" altLang="en-US" sz="2000" b="1" dirty="0" smtClean="0">
                  <a:solidFill>
                    <a:prstClr val="black"/>
                  </a:solidFill>
                  <a:latin typeface="ＭＳ Ｐゴシック" charset="-128"/>
                </a:rPr>
                <a:t>６名</a:t>
              </a:r>
              <a:endParaRPr lang="ja-JP" altLang="en-US" sz="2000" b="1" dirty="0">
                <a:solidFill>
                  <a:prstClr val="black"/>
                </a:solidFill>
                <a:latin typeface="ＭＳ Ｐゴシック" charset="-128"/>
              </a:endParaRPr>
            </a:p>
            <a:p>
              <a:r>
                <a:rPr lang="ja-JP" altLang="en-US" sz="2000" b="1" dirty="0">
                  <a:solidFill>
                    <a:prstClr val="black"/>
                  </a:solidFill>
                  <a:latin typeface="ＭＳ Ｐゴシック" charset="-128"/>
                </a:rPr>
                <a:t>：　</a:t>
              </a:r>
              <a:r>
                <a:rPr lang="ja-JP" altLang="en-US" sz="2000" b="1" dirty="0" smtClean="0">
                  <a:solidFill>
                    <a:prstClr val="black"/>
                  </a:solidFill>
                  <a:latin typeface="ＭＳ Ｐゴシック" charset="-128"/>
                </a:rPr>
                <a:t>　３名</a:t>
              </a:r>
              <a:endParaRPr lang="ja-JP" altLang="en-US" sz="2000" b="1" dirty="0">
                <a:solidFill>
                  <a:prstClr val="black"/>
                </a:solidFill>
                <a:latin typeface="ＭＳ Ｐゴシック" charset="-128"/>
              </a:endParaRPr>
            </a:p>
            <a:p>
              <a:r>
                <a:rPr lang="ja-JP" altLang="en-US" sz="2000" b="1" dirty="0">
                  <a:solidFill>
                    <a:prstClr val="black"/>
                  </a:solidFill>
                  <a:latin typeface="ＭＳ Ｐゴシック" charset="-128"/>
                </a:rPr>
                <a:t>：　　</a:t>
              </a:r>
              <a:r>
                <a:rPr lang="ja-JP" altLang="en-US" sz="2000" b="1" dirty="0" smtClean="0">
                  <a:solidFill>
                    <a:prstClr val="black"/>
                  </a:solidFill>
                  <a:latin typeface="ＭＳ Ｐゴシック" charset="-128"/>
                </a:rPr>
                <a:t>６名</a:t>
              </a:r>
              <a:endParaRPr lang="ja-JP" altLang="en-US" sz="2000" b="1" dirty="0">
                <a:solidFill>
                  <a:prstClr val="black"/>
                </a:solidFill>
                <a:latin typeface="ＭＳ Ｐゴシック" charset="-128"/>
              </a:endParaRPr>
            </a:p>
            <a:p>
              <a:r>
                <a:rPr lang="ja-JP" altLang="en-US" sz="2000" b="1" dirty="0" smtClean="0">
                  <a:solidFill>
                    <a:prstClr val="black"/>
                  </a:solidFill>
                </a:rPr>
                <a:t>　　</a:t>
              </a:r>
              <a:r>
                <a:rPr lang="ja-JP" altLang="en-US" sz="2000" b="1" dirty="0">
                  <a:solidFill>
                    <a:prstClr val="black"/>
                  </a:solidFill>
                </a:rPr>
                <a:t>　　</a:t>
              </a:r>
              <a:r>
                <a:rPr lang="en-US" altLang="ja-JP" sz="2000" b="1" dirty="0" smtClean="0">
                  <a:solidFill>
                    <a:prstClr val="black"/>
                  </a:solidFill>
                </a:rPr>
                <a:t>+</a:t>
              </a:r>
              <a:r>
                <a:rPr lang="ja-JP" altLang="en-US" sz="2000" b="1" dirty="0" smtClean="0">
                  <a:solidFill>
                    <a:prstClr val="black"/>
                  </a:solidFill>
                </a:rPr>
                <a:t>７名</a:t>
              </a:r>
              <a:endParaRPr lang="ja-JP" altLang="en-US" sz="2000" b="1" dirty="0">
                <a:solidFill>
                  <a:prstClr val="black"/>
                </a:solidFill>
              </a:endParaRPr>
            </a:p>
          </p:txBody>
        </p:sp>
      </p:grpSp>
      <p:sp>
        <p:nvSpPr>
          <p:cNvPr id="53266" name="Text Box 18"/>
          <p:cNvSpPr txBox="1">
            <a:spLocks noChangeArrowheads="1"/>
          </p:cNvSpPr>
          <p:nvPr/>
        </p:nvSpPr>
        <p:spPr bwMode="auto">
          <a:xfrm>
            <a:off x="198969" y="1075380"/>
            <a:ext cx="4785622" cy="147732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b="1" dirty="0">
                <a:solidFill>
                  <a:srgbClr val="0000CC"/>
                </a:solidFill>
              </a:rPr>
              <a:t>パルプ・紙・紙加工品</a:t>
            </a:r>
            <a:r>
              <a:rPr lang="ja-JP" altLang="en-US" sz="2000" b="1" dirty="0" smtClean="0">
                <a:solidFill>
                  <a:srgbClr val="0000CC"/>
                </a:solidFill>
              </a:rPr>
              <a:t>製造業</a:t>
            </a:r>
            <a:endParaRPr lang="en-US" altLang="ja-JP" sz="2000" b="1" dirty="0" smtClean="0">
              <a:solidFill>
                <a:srgbClr val="0000CC"/>
              </a:solidFill>
            </a:endParaRPr>
          </a:p>
          <a:p>
            <a:endParaRPr lang="en-US" altLang="ja-JP" sz="1000" b="1" dirty="0">
              <a:solidFill>
                <a:srgbClr val="0000CC"/>
              </a:solidFill>
            </a:endParaRPr>
          </a:p>
          <a:p>
            <a:r>
              <a:rPr lang="ja-JP" altLang="en-US" sz="2000" b="1" dirty="0" smtClean="0">
                <a:solidFill>
                  <a:srgbClr val="0000CC"/>
                </a:solidFill>
              </a:rPr>
              <a:t>・</a:t>
            </a:r>
            <a:r>
              <a:rPr lang="ja-JP" altLang="en-US" sz="2000" b="1" dirty="0">
                <a:solidFill>
                  <a:srgbClr val="0000CC"/>
                </a:solidFill>
              </a:rPr>
              <a:t>クロロホルム</a:t>
            </a:r>
            <a:endParaRPr lang="en-US" altLang="ja-JP" sz="2000" b="1" dirty="0">
              <a:solidFill>
                <a:srgbClr val="0000CC"/>
              </a:solidFill>
            </a:endParaRPr>
          </a:p>
          <a:p>
            <a:r>
              <a:rPr lang="ja-JP" altLang="en-US" sz="2000" b="1" dirty="0" smtClean="0">
                <a:solidFill>
                  <a:srgbClr val="0000CC"/>
                </a:solidFill>
              </a:rPr>
              <a:t>・ポリ（オキシエチレン）アルキルエーテル</a:t>
            </a:r>
            <a:endParaRPr lang="en-US" altLang="ja-JP" sz="2000" b="1" dirty="0" smtClean="0">
              <a:solidFill>
                <a:srgbClr val="0000CC"/>
              </a:solidFill>
            </a:endParaRPr>
          </a:p>
          <a:p>
            <a:r>
              <a:rPr lang="ja-JP" altLang="en-US" sz="2000" b="1" dirty="0" smtClean="0">
                <a:solidFill>
                  <a:srgbClr val="0000CC"/>
                </a:solidFill>
              </a:rPr>
              <a:t>　　等の排出や移動がある。</a:t>
            </a:r>
            <a:endParaRPr lang="ja-JP" altLang="en-US" sz="2000" b="1" dirty="0">
              <a:solidFill>
                <a:srgbClr val="0000CC"/>
              </a:solidFill>
            </a:endParaRPr>
          </a:p>
        </p:txBody>
      </p:sp>
      <p:sp>
        <p:nvSpPr>
          <p:cNvPr id="53267" name="Text Box 19"/>
          <p:cNvSpPr txBox="1">
            <a:spLocks noChangeArrowheads="1"/>
          </p:cNvSpPr>
          <p:nvPr/>
        </p:nvSpPr>
        <p:spPr bwMode="auto">
          <a:xfrm>
            <a:off x="0" y="6416675"/>
            <a:ext cx="8820150" cy="3667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ja-JP" b="1" dirty="0">
                <a:solidFill>
                  <a:srgbClr val="0000CC"/>
                </a:solidFill>
              </a:rPr>
              <a:t>http://www.env.go.jp/chemi/communication/taiwa/jisseki/jirei_16.pdf</a:t>
            </a:r>
            <a:r>
              <a:rPr lang="ja-JP" altLang="en-US" b="1" dirty="0">
                <a:solidFill>
                  <a:srgbClr val="0000CC"/>
                </a:solidFill>
              </a:rPr>
              <a:t>　より作成</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577855"/>
            <a:ext cx="4124325" cy="1647825"/>
          </a:xfrm>
          <a:prstGeom prst="rect">
            <a:avLst/>
          </a:prstGeom>
        </p:spPr>
      </p:pic>
    </p:spTree>
    <p:extLst>
      <p:ext uri="{BB962C8B-B14F-4D97-AF65-F5344CB8AC3E}">
        <p14:creationId xmlns:p14="http://schemas.microsoft.com/office/powerpoint/2010/main" val="1139626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kumimoji="1" lang="ja-JP" altLang="en-US" smtClean="0"/>
              <a:pPr/>
              <a:t>4</a:t>
            </a:fld>
            <a:endParaRPr kumimoji="1" lang="ja-JP" altLang="en-US" dirty="0"/>
          </a:p>
        </p:txBody>
      </p:sp>
      <p:sp>
        <p:nvSpPr>
          <p:cNvPr id="4" name="Text Box 3"/>
          <p:cNvSpPr txBox="1">
            <a:spLocks noChangeArrowheads="1"/>
          </p:cNvSpPr>
          <p:nvPr/>
        </p:nvSpPr>
        <p:spPr bwMode="auto">
          <a:xfrm>
            <a:off x="323528" y="6345238"/>
            <a:ext cx="8424936" cy="461665"/>
          </a:xfrm>
          <a:prstGeom prst="rect">
            <a:avLst/>
          </a:prstGeom>
          <a:noFill/>
          <a:ln w="9525">
            <a:noFill/>
            <a:miter lim="800000"/>
            <a:headEnd/>
            <a:tailEnd/>
          </a:ln>
        </p:spPr>
        <p:txBody>
          <a:bodyPr wrap="square">
            <a:spAutoFit/>
          </a:bodyPr>
          <a:lstStyle/>
          <a:p>
            <a:pPr algn="r"/>
            <a:r>
              <a:rPr kumimoji="1" lang="en-US" altLang="ja-JP" sz="2400" b="1" dirty="0"/>
              <a:t>http://www.env.go.jp/chemi/communication/taiwa/index.html</a:t>
            </a:r>
          </a:p>
        </p:txBody>
      </p:sp>
      <p:sp>
        <p:nvSpPr>
          <p:cNvPr id="5" name="Rectangle 4"/>
          <p:cNvSpPr txBox="1">
            <a:spLocks noChangeArrowheads="1"/>
          </p:cNvSpPr>
          <p:nvPr/>
        </p:nvSpPr>
        <p:spPr>
          <a:xfrm>
            <a:off x="251521" y="190500"/>
            <a:ext cx="8640960" cy="6461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n-ea"/>
                <a:cs typeface="+mj-cs"/>
              </a:rPr>
              <a:t>化学物質アドバイザーへのお問合せは</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562" y="1066800"/>
            <a:ext cx="6238875" cy="50482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2"/>
          </p:nvPr>
        </p:nvSpPr>
        <p:spPr/>
        <p:txBody>
          <a:bodyPr/>
          <a:lstStyle/>
          <a:p>
            <a:fld id="{7A19A0D7-B2B7-4212-9631-0EF2B5382BA4}" type="slidenum">
              <a:rPr lang="en-US" altLang="ja-JP">
                <a:solidFill>
                  <a:prstClr val="black">
                    <a:tint val="75000"/>
                  </a:prstClr>
                </a:solidFill>
              </a:rPr>
              <a:pPr/>
              <a:t>40</a:t>
            </a:fld>
            <a:endParaRPr lang="en-US" altLang="ja-JP" dirty="0">
              <a:solidFill>
                <a:prstClr val="black">
                  <a:tint val="75000"/>
                </a:prstClr>
              </a:solidFill>
            </a:endParaRPr>
          </a:p>
        </p:txBody>
      </p:sp>
      <p:sp>
        <p:nvSpPr>
          <p:cNvPr id="57347" name="Rectangle 3"/>
          <p:cNvSpPr>
            <a:spLocks noGrp="1" noChangeArrowheads="1"/>
          </p:cNvSpPr>
          <p:nvPr>
            <p:ph type="title" idx="4294967295"/>
          </p:nvPr>
        </p:nvSpPr>
        <p:spPr>
          <a:xfrm>
            <a:off x="378178" y="214575"/>
            <a:ext cx="8229600" cy="490537"/>
          </a:xfrm>
        </p:spPr>
        <p:txBody>
          <a:bodyPr>
            <a:normAutofit fontScale="90000"/>
          </a:bodyPr>
          <a:lstStyle/>
          <a:p>
            <a:r>
              <a:rPr lang="ja-JP" altLang="en-US" sz="3200" b="1" dirty="0" smtClean="0">
                <a:latin typeface="+mn-ea"/>
                <a:ea typeface="+mn-ea"/>
              </a:rPr>
              <a:t>事例２</a:t>
            </a:r>
            <a:r>
              <a:rPr lang="en-US" altLang="ja-JP" sz="3200" b="1" dirty="0" smtClean="0">
                <a:latin typeface="+mn-ea"/>
                <a:ea typeface="+mn-ea"/>
              </a:rPr>
              <a:t>.</a:t>
            </a:r>
            <a:r>
              <a:rPr lang="ja-JP" altLang="en-US" sz="3200" b="1" dirty="0" smtClean="0">
                <a:latin typeface="+mn-ea"/>
                <a:ea typeface="+mn-ea"/>
              </a:rPr>
              <a:t>の</a:t>
            </a:r>
            <a:r>
              <a:rPr lang="ja-JP" altLang="en-US" sz="3200" b="1" dirty="0">
                <a:latin typeface="+mn-ea"/>
                <a:ea typeface="+mn-ea"/>
              </a:rPr>
              <a:t>意見交換会の場で</a:t>
            </a:r>
            <a:r>
              <a:rPr lang="ja-JP" altLang="en-US" sz="3200" b="1" dirty="0" smtClean="0">
                <a:latin typeface="+mn-ea"/>
                <a:ea typeface="+mn-ea"/>
              </a:rPr>
              <a:t>の質疑応答の例</a:t>
            </a:r>
            <a:endParaRPr lang="ja-JP" altLang="en-US" sz="3800" b="1" dirty="0">
              <a:latin typeface="+mn-ea"/>
              <a:ea typeface="+mn-ea"/>
            </a:endParaRPr>
          </a:p>
        </p:txBody>
      </p:sp>
      <p:pic>
        <p:nvPicPr>
          <p:cNvPr id="57351" name="Picture 7" descr="FAM_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338" y="980728"/>
            <a:ext cx="644525" cy="1176337"/>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FAM_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2060848"/>
            <a:ext cx="560388" cy="1160462"/>
          </a:xfrm>
          <a:prstGeom prst="rect">
            <a:avLst/>
          </a:prstGeom>
          <a:noFill/>
          <a:extLst>
            <a:ext uri="{909E8E84-426E-40DD-AFC4-6F175D3DCCD1}">
              <a14:hiddenFill xmlns:a14="http://schemas.microsoft.com/office/drawing/2010/main">
                <a:solidFill>
                  <a:srgbClr val="FFFFFF"/>
                </a:solidFill>
              </a14:hiddenFill>
            </a:ext>
          </a:extLst>
        </p:spPr>
      </p:pic>
      <p:sp>
        <p:nvSpPr>
          <p:cNvPr id="57354" name="Text Box 10"/>
          <p:cNvSpPr txBox="1">
            <a:spLocks noChangeArrowheads="1"/>
          </p:cNvSpPr>
          <p:nvPr/>
        </p:nvSpPr>
        <p:spPr bwMode="auto">
          <a:xfrm>
            <a:off x="144338" y="1293465"/>
            <a:ext cx="1728788"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smtClean="0">
                <a:solidFill>
                  <a:srgbClr val="0000CC"/>
                </a:solidFill>
              </a:rPr>
              <a:t>地域住民</a:t>
            </a:r>
            <a:endParaRPr lang="ja-JP" altLang="en-US" sz="1600" b="1" dirty="0">
              <a:solidFill>
                <a:srgbClr val="0000CC"/>
              </a:solidFill>
            </a:endParaRPr>
          </a:p>
        </p:txBody>
      </p:sp>
      <p:sp>
        <p:nvSpPr>
          <p:cNvPr id="57355" name="Text Box 11"/>
          <p:cNvSpPr txBox="1">
            <a:spLocks noChangeArrowheads="1"/>
          </p:cNvSpPr>
          <p:nvPr/>
        </p:nvSpPr>
        <p:spPr bwMode="auto">
          <a:xfrm>
            <a:off x="0" y="2421210"/>
            <a:ext cx="1619250"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a:solidFill>
                  <a:srgbClr val="FF0000"/>
                </a:solidFill>
              </a:rPr>
              <a:t>インタープリター</a:t>
            </a:r>
          </a:p>
        </p:txBody>
      </p:sp>
      <p:sp>
        <p:nvSpPr>
          <p:cNvPr id="57357" name="Rectangle 13"/>
          <p:cNvSpPr>
            <a:spLocks noChangeArrowheads="1"/>
          </p:cNvSpPr>
          <p:nvPr/>
        </p:nvSpPr>
        <p:spPr bwMode="auto">
          <a:xfrm>
            <a:off x="1115888" y="1052737"/>
            <a:ext cx="7848600" cy="79208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a:solidFill>
                  <a:srgbClr val="080808"/>
                </a:solidFill>
              </a:rPr>
              <a:t>Ｑ：　</a:t>
            </a:r>
            <a:r>
              <a:rPr lang="ja-JP" altLang="en-US" sz="2000" dirty="0"/>
              <a:t>若干量のクロロホルムを排出しているとのことですが</a:t>
            </a:r>
            <a:r>
              <a:rPr lang="ja-JP" altLang="en-US" sz="2000" dirty="0" smtClean="0"/>
              <a:t>、</a:t>
            </a:r>
            <a:endParaRPr lang="en-US" altLang="ja-JP" sz="2000" dirty="0" smtClean="0"/>
          </a:p>
          <a:p>
            <a:r>
              <a:rPr lang="ja-JP" altLang="en-US" sz="2000" dirty="0" smtClean="0"/>
              <a:t>　　　これ</a:t>
            </a:r>
            <a:r>
              <a:rPr lang="ja-JP" altLang="en-US" sz="2000" dirty="0"/>
              <a:t>は地域に</a:t>
            </a:r>
            <a:r>
              <a:rPr lang="ja-JP" altLang="en-US" sz="2000" dirty="0" smtClean="0"/>
              <a:t>どの程度</a:t>
            </a:r>
            <a:r>
              <a:rPr lang="ja-JP" altLang="en-US" sz="2000" dirty="0"/>
              <a:t>の有害性があるのでしょうか。</a:t>
            </a:r>
            <a:endParaRPr lang="ja-JP" altLang="en-US" sz="2000" b="1" dirty="0">
              <a:solidFill>
                <a:srgbClr val="080808"/>
              </a:solidFill>
            </a:endParaRPr>
          </a:p>
        </p:txBody>
      </p:sp>
      <p:sp>
        <p:nvSpPr>
          <p:cNvPr id="57358" name="Rectangle 14"/>
          <p:cNvSpPr>
            <a:spLocks noChangeArrowheads="1"/>
          </p:cNvSpPr>
          <p:nvPr/>
        </p:nvSpPr>
        <p:spPr bwMode="auto">
          <a:xfrm>
            <a:off x="1403648" y="1988840"/>
            <a:ext cx="7608887" cy="351490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a:solidFill>
                  <a:srgbClr val="080808"/>
                </a:solidFill>
              </a:rPr>
              <a:t>Ａ：　クロロホルムの有害性で一番懸念されるのは、発がん性の</a:t>
            </a:r>
            <a:r>
              <a:rPr lang="ja-JP" altLang="en-US" sz="2000" b="1" dirty="0" smtClean="0">
                <a:solidFill>
                  <a:srgbClr val="080808"/>
                </a:solidFill>
              </a:rPr>
              <a:t>疑い</a:t>
            </a:r>
            <a:endParaRPr lang="en-US" altLang="ja-JP" sz="2000" b="1" dirty="0" smtClean="0">
              <a:solidFill>
                <a:srgbClr val="080808"/>
              </a:solidFill>
            </a:endParaRPr>
          </a:p>
          <a:p>
            <a:r>
              <a:rPr lang="ja-JP" altLang="en-US" sz="2000" b="1" dirty="0" smtClean="0">
                <a:solidFill>
                  <a:srgbClr val="080808"/>
                </a:solidFill>
              </a:rPr>
              <a:t>ですが、これ</a:t>
            </a:r>
            <a:r>
              <a:rPr lang="ja-JP" altLang="en-US" sz="2000" b="1" dirty="0">
                <a:solidFill>
                  <a:srgbClr val="080808"/>
                </a:solidFill>
              </a:rPr>
              <a:t>は動物実験の結果であり、ヒトに関しては確実な</a:t>
            </a:r>
            <a:r>
              <a:rPr lang="ja-JP" altLang="en-US" sz="2000" b="1" dirty="0" smtClean="0">
                <a:solidFill>
                  <a:srgbClr val="080808"/>
                </a:solidFill>
              </a:rPr>
              <a:t>データが</a:t>
            </a:r>
            <a:endParaRPr lang="en-US" altLang="ja-JP" sz="2000" b="1" dirty="0" smtClean="0">
              <a:solidFill>
                <a:srgbClr val="080808"/>
              </a:solidFill>
            </a:endParaRPr>
          </a:p>
          <a:p>
            <a:r>
              <a:rPr lang="ja-JP" altLang="en-US" sz="2000" b="1" dirty="0" smtClean="0">
                <a:solidFill>
                  <a:srgbClr val="080808"/>
                </a:solidFill>
              </a:rPr>
              <a:t>ある</a:t>
            </a:r>
            <a:r>
              <a:rPr lang="ja-JP" altLang="en-US" sz="2000" b="1" dirty="0">
                <a:solidFill>
                  <a:srgbClr val="080808"/>
                </a:solidFill>
              </a:rPr>
              <a:t>わけではありません</a:t>
            </a:r>
            <a:r>
              <a:rPr lang="ja-JP" altLang="en-US" sz="2000" b="1" dirty="0" smtClean="0">
                <a:solidFill>
                  <a:srgbClr val="080808"/>
                </a:solidFill>
              </a:rPr>
              <a:t>。クロロホルム</a:t>
            </a:r>
            <a:r>
              <a:rPr lang="ja-JP" altLang="en-US" sz="2000" b="1" dirty="0">
                <a:solidFill>
                  <a:srgbClr val="080808"/>
                </a:solidFill>
              </a:rPr>
              <a:t>を</a:t>
            </a:r>
            <a:r>
              <a:rPr lang="ja-JP" altLang="en-US" sz="2000" b="1" dirty="0" smtClean="0">
                <a:solidFill>
                  <a:srgbClr val="080808"/>
                </a:solidFill>
              </a:rPr>
              <a:t>吸い込んだ場合には目</a:t>
            </a:r>
            <a:r>
              <a:rPr lang="ja-JP" altLang="en-US" sz="2000" b="1" dirty="0">
                <a:solidFill>
                  <a:srgbClr val="080808"/>
                </a:solidFill>
              </a:rPr>
              <a:t>や</a:t>
            </a:r>
            <a:r>
              <a:rPr lang="ja-JP" altLang="en-US" sz="2000" b="1" dirty="0" smtClean="0">
                <a:solidFill>
                  <a:srgbClr val="080808"/>
                </a:solidFill>
              </a:rPr>
              <a:t>鼻</a:t>
            </a:r>
            <a:endParaRPr lang="en-US" altLang="ja-JP" sz="2000" b="1" dirty="0" smtClean="0">
              <a:solidFill>
                <a:srgbClr val="080808"/>
              </a:solidFill>
            </a:endParaRPr>
          </a:p>
          <a:p>
            <a:r>
              <a:rPr lang="ja-JP" altLang="en-US" sz="2000" b="1" dirty="0" smtClean="0">
                <a:solidFill>
                  <a:srgbClr val="080808"/>
                </a:solidFill>
              </a:rPr>
              <a:t>に</a:t>
            </a:r>
            <a:r>
              <a:rPr lang="ja-JP" altLang="en-US" sz="2000" b="1" dirty="0">
                <a:solidFill>
                  <a:srgbClr val="080808"/>
                </a:solidFill>
              </a:rPr>
              <a:t>炎症を起こしたり、体内に摂取されると肝臓に悪影響</a:t>
            </a:r>
            <a:r>
              <a:rPr lang="ja-JP" altLang="en-US" sz="2000" b="1" dirty="0" smtClean="0">
                <a:solidFill>
                  <a:srgbClr val="080808"/>
                </a:solidFill>
              </a:rPr>
              <a:t>を及ぼすと</a:t>
            </a:r>
            <a:endParaRPr lang="en-US" altLang="ja-JP" sz="2000" b="1" dirty="0" smtClean="0">
              <a:solidFill>
                <a:srgbClr val="080808"/>
              </a:solidFill>
            </a:endParaRPr>
          </a:p>
          <a:p>
            <a:r>
              <a:rPr lang="ja-JP" altLang="en-US" sz="2000" b="1" dirty="0" smtClean="0">
                <a:solidFill>
                  <a:srgbClr val="080808"/>
                </a:solidFill>
              </a:rPr>
              <a:t>言われて</a:t>
            </a:r>
            <a:r>
              <a:rPr lang="ja-JP" altLang="en-US" sz="2000" b="1" dirty="0">
                <a:solidFill>
                  <a:srgbClr val="080808"/>
                </a:solidFill>
              </a:rPr>
              <a:t>います</a:t>
            </a:r>
            <a:r>
              <a:rPr lang="ja-JP" altLang="en-US" sz="2000" b="1" dirty="0" smtClean="0">
                <a:solidFill>
                  <a:srgbClr val="080808"/>
                </a:solidFill>
              </a:rPr>
              <a:t>。</a:t>
            </a:r>
            <a:endParaRPr lang="en-US" altLang="ja-JP" sz="2000" b="1" dirty="0" smtClean="0">
              <a:solidFill>
                <a:srgbClr val="080808"/>
              </a:solidFill>
            </a:endParaRPr>
          </a:p>
          <a:p>
            <a:r>
              <a:rPr lang="ja-JP" altLang="en-US" sz="2000" b="1" dirty="0" smtClean="0">
                <a:solidFill>
                  <a:srgbClr val="080808"/>
                </a:solidFill>
              </a:rPr>
              <a:t>○○工場</a:t>
            </a:r>
            <a:r>
              <a:rPr lang="ja-JP" altLang="en-US" sz="2000" b="1" dirty="0">
                <a:solidFill>
                  <a:srgbClr val="080808"/>
                </a:solidFill>
              </a:rPr>
              <a:t>周辺では、クロロホルムの影響がどの</a:t>
            </a:r>
            <a:r>
              <a:rPr lang="ja-JP" altLang="en-US" sz="2000" b="1" dirty="0" smtClean="0">
                <a:solidFill>
                  <a:srgbClr val="080808"/>
                </a:solidFill>
              </a:rPr>
              <a:t>程度か</a:t>
            </a:r>
            <a:r>
              <a:rPr lang="ja-JP" altLang="en-US" sz="2000" b="1" dirty="0">
                <a:solidFill>
                  <a:srgbClr val="080808"/>
                </a:solidFill>
              </a:rPr>
              <a:t>と</a:t>
            </a:r>
            <a:r>
              <a:rPr lang="ja-JP" altLang="en-US" sz="2000" b="1" dirty="0" smtClean="0">
                <a:solidFill>
                  <a:srgbClr val="080808"/>
                </a:solidFill>
              </a:rPr>
              <a:t>いう問題です</a:t>
            </a:r>
            <a:endParaRPr lang="en-US" altLang="ja-JP" sz="2000" b="1" dirty="0" smtClean="0">
              <a:solidFill>
                <a:srgbClr val="080808"/>
              </a:solidFill>
            </a:endParaRPr>
          </a:p>
          <a:p>
            <a:r>
              <a:rPr lang="ja-JP" altLang="en-US" sz="2000" b="1" dirty="0" smtClean="0">
                <a:solidFill>
                  <a:srgbClr val="080808"/>
                </a:solidFill>
              </a:rPr>
              <a:t>が、</a:t>
            </a:r>
            <a:r>
              <a:rPr lang="en-US" altLang="ja-JP" sz="2000" b="1" dirty="0" smtClean="0">
                <a:solidFill>
                  <a:srgbClr val="080808"/>
                </a:solidFill>
              </a:rPr>
              <a:t>PRTR </a:t>
            </a:r>
            <a:r>
              <a:rPr lang="ja-JP" altLang="en-US" sz="2000" b="1" dirty="0">
                <a:solidFill>
                  <a:srgbClr val="080808"/>
                </a:solidFill>
              </a:rPr>
              <a:t>法に</a:t>
            </a:r>
            <a:r>
              <a:rPr lang="ja-JP" altLang="en-US" sz="2000" b="1" dirty="0" smtClean="0">
                <a:solidFill>
                  <a:srgbClr val="080808"/>
                </a:solidFill>
              </a:rPr>
              <a:t>基づいた排出量</a:t>
            </a:r>
            <a:r>
              <a:rPr lang="ja-JP" altLang="en-US" sz="2000" b="1" dirty="0">
                <a:solidFill>
                  <a:srgbClr val="080808"/>
                </a:solidFill>
              </a:rPr>
              <a:t>から、雨や風などを考慮した大気中</a:t>
            </a:r>
            <a:r>
              <a:rPr lang="ja-JP" altLang="en-US" sz="2000" b="1" dirty="0" smtClean="0">
                <a:solidFill>
                  <a:srgbClr val="080808"/>
                </a:solidFill>
              </a:rPr>
              <a:t>の</a:t>
            </a:r>
            <a:endParaRPr lang="en-US" altLang="ja-JP" sz="2000" b="1" dirty="0" smtClean="0">
              <a:solidFill>
                <a:srgbClr val="080808"/>
              </a:solidFill>
            </a:endParaRPr>
          </a:p>
          <a:p>
            <a:r>
              <a:rPr lang="ja-JP" altLang="en-US" sz="2000" b="1" dirty="0" smtClean="0">
                <a:solidFill>
                  <a:srgbClr val="080808"/>
                </a:solidFill>
              </a:rPr>
              <a:t>濃度</a:t>
            </a:r>
            <a:r>
              <a:rPr lang="ja-JP" altLang="en-US" sz="2000" b="1" dirty="0">
                <a:solidFill>
                  <a:srgbClr val="080808"/>
                </a:solidFill>
              </a:rPr>
              <a:t>の推定値を、独立行政</a:t>
            </a:r>
            <a:r>
              <a:rPr lang="ja-JP" altLang="en-US" sz="2000" b="1" dirty="0" smtClean="0">
                <a:solidFill>
                  <a:srgbClr val="080808"/>
                </a:solidFill>
              </a:rPr>
              <a:t>法人が</a:t>
            </a:r>
            <a:r>
              <a:rPr lang="ja-JP" altLang="en-US" sz="2000" b="1" dirty="0">
                <a:solidFill>
                  <a:srgbClr val="080808"/>
                </a:solidFill>
              </a:rPr>
              <a:t>インターネットで公開しています</a:t>
            </a:r>
            <a:r>
              <a:rPr lang="ja-JP" altLang="en-US" sz="2000" b="1" dirty="0" smtClean="0">
                <a:solidFill>
                  <a:srgbClr val="080808"/>
                </a:solidFill>
              </a:rPr>
              <a:t>。</a:t>
            </a:r>
            <a:endParaRPr lang="en-US" altLang="ja-JP" sz="2000" b="1" dirty="0" smtClean="0">
              <a:solidFill>
                <a:srgbClr val="080808"/>
              </a:solidFill>
            </a:endParaRPr>
          </a:p>
          <a:p>
            <a:r>
              <a:rPr lang="ja-JP" altLang="en-US" sz="2000" b="1" dirty="0" smtClean="0">
                <a:solidFill>
                  <a:srgbClr val="080808"/>
                </a:solidFill>
              </a:rPr>
              <a:t>それ</a:t>
            </a:r>
            <a:r>
              <a:rPr lang="ja-JP" altLang="en-US" sz="2000" b="1" dirty="0">
                <a:solidFill>
                  <a:srgbClr val="080808"/>
                </a:solidFill>
              </a:rPr>
              <a:t>によれば、富岡工場周辺の</a:t>
            </a:r>
            <a:r>
              <a:rPr lang="ja-JP" altLang="en-US" sz="2000" b="1" dirty="0" smtClean="0">
                <a:solidFill>
                  <a:srgbClr val="080808"/>
                </a:solidFill>
              </a:rPr>
              <a:t>クロロホルム</a:t>
            </a:r>
            <a:r>
              <a:rPr lang="ja-JP" altLang="en-US" sz="2000" b="1" dirty="0">
                <a:solidFill>
                  <a:srgbClr val="080808"/>
                </a:solidFill>
              </a:rPr>
              <a:t>濃度は、厚生労働省</a:t>
            </a:r>
            <a:r>
              <a:rPr lang="ja-JP" altLang="en-US" sz="2000" b="1" dirty="0" smtClean="0">
                <a:solidFill>
                  <a:srgbClr val="080808"/>
                </a:solidFill>
              </a:rPr>
              <a:t>が</a:t>
            </a:r>
            <a:endParaRPr lang="en-US" altLang="ja-JP" sz="2000" b="1" dirty="0" smtClean="0">
              <a:solidFill>
                <a:srgbClr val="080808"/>
              </a:solidFill>
            </a:endParaRPr>
          </a:p>
          <a:p>
            <a:r>
              <a:rPr lang="ja-JP" altLang="en-US" sz="2000" b="1" dirty="0" smtClean="0">
                <a:solidFill>
                  <a:srgbClr val="080808"/>
                </a:solidFill>
              </a:rPr>
              <a:t>出して</a:t>
            </a:r>
            <a:r>
              <a:rPr lang="ja-JP" altLang="en-US" sz="2000" b="1" dirty="0">
                <a:solidFill>
                  <a:srgbClr val="080808"/>
                </a:solidFill>
              </a:rPr>
              <a:t>いる指針値の</a:t>
            </a:r>
            <a:r>
              <a:rPr lang="en-US" altLang="ja-JP" sz="2000" b="1" dirty="0">
                <a:solidFill>
                  <a:srgbClr val="080808"/>
                </a:solidFill>
              </a:rPr>
              <a:t>300 </a:t>
            </a:r>
            <a:r>
              <a:rPr lang="ja-JP" altLang="en-US" sz="2000" b="1" dirty="0">
                <a:solidFill>
                  <a:srgbClr val="080808"/>
                </a:solidFill>
              </a:rPr>
              <a:t>分の</a:t>
            </a:r>
            <a:r>
              <a:rPr lang="en-US" altLang="ja-JP" sz="2000" b="1" dirty="0">
                <a:solidFill>
                  <a:srgbClr val="080808"/>
                </a:solidFill>
              </a:rPr>
              <a:t>1 </a:t>
            </a:r>
            <a:r>
              <a:rPr lang="ja-JP" altLang="en-US" sz="2000" b="1" dirty="0">
                <a:solidFill>
                  <a:srgbClr val="080808"/>
                </a:solidFill>
              </a:rPr>
              <a:t>くらいと</a:t>
            </a:r>
            <a:r>
              <a:rPr lang="ja-JP" altLang="en-US" sz="2000" b="1" dirty="0" smtClean="0">
                <a:solidFill>
                  <a:srgbClr val="080808"/>
                </a:solidFill>
              </a:rPr>
              <a:t>非常</a:t>
            </a:r>
            <a:r>
              <a:rPr lang="ja-JP" altLang="en-US" sz="2000" b="1" dirty="0">
                <a:solidFill>
                  <a:srgbClr val="080808"/>
                </a:solidFill>
              </a:rPr>
              <a:t>に低い数値ですから</a:t>
            </a:r>
            <a:r>
              <a:rPr lang="ja-JP" altLang="en-US" sz="2000" b="1" dirty="0" smtClean="0">
                <a:solidFill>
                  <a:srgbClr val="080808"/>
                </a:solidFill>
              </a:rPr>
              <a:t>、</a:t>
            </a:r>
            <a:endParaRPr lang="en-US" altLang="ja-JP" sz="2000" b="1" dirty="0" smtClean="0">
              <a:solidFill>
                <a:srgbClr val="080808"/>
              </a:solidFill>
            </a:endParaRPr>
          </a:p>
          <a:p>
            <a:r>
              <a:rPr lang="ja-JP" altLang="en-US" sz="2000" b="1" dirty="0" smtClean="0">
                <a:solidFill>
                  <a:srgbClr val="080808"/>
                </a:solidFill>
              </a:rPr>
              <a:t>地域</a:t>
            </a:r>
            <a:r>
              <a:rPr lang="ja-JP" altLang="en-US" sz="2000" b="1" dirty="0">
                <a:solidFill>
                  <a:srgbClr val="080808"/>
                </a:solidFill>
              </a:rPr>
              <a:t>住民への影響はまったく考えられません</a:t>
            </a:r>
            <a:r>
              <a:rPr lang="ja-JP" altLang="en-US" sz="2000" b="1" dirty="0" smtClean="0">
                <a:solidFill>
                  <a:srgbClr val="080808"/>
                </a:solidFill>
              </a:rPr>
              <a:t>。　（以下略）</a:t>
            </a:r>
            <a:endParaRPr lang="ja-JP" altLang="en-US" sz="2000" b="1" dirty="0">
              <a:solidFill>
                <a:srgbClr val="080808"/>
              </a:solidFill>
            </a:endParaRPr>
          </a:p>
        </p:txBody>
      </p:sp>
      <p:sp>
        <p:nvSpPr>
          <p:cNvPr id="15" name="Text Box 10"/>
          <p:cNvSpPr txBox="1">
            <a:spLocks noChangeArrowheads="1"/>
          </p:cNvSpPr>
          <p:nvPr/>
        </p:nvSpPr>
        <p:spPr bwMode="auto">
          <a:xfrm>
            <a:off x="251494" y="5598023"/>
            <a:ext cx="1728788"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smtClean="0">
                <a:solidFill>
                  <a:srgbClr val="0000CC"/>
                </a:solidFill>
              </a:rPr>
              <a:t>ファシリテーター</a:t>
            </a:r>
            <a:endParaRPr lang="ja-JP" altLang="en-US" sz="1600" b="1" dirty="0">
              <a:solidFill>
                <a:srgbClr val="0000CC"/>
              </a:solidFill>
            </a:endParaRPr>
          </a:p>
        </p:txBody>
      </p:sp>
      <p:sp>
        <p:nvSpPr>
          <p:cNvPr id="16" name="Rectangle 13"/>
          <p:cNvSpPr>
            <a:spLocks noChangeArrowheads="1"/>
          </p:cNvSpPr>
          <p:nvPr/>
        </p:nvSpPr>
        <p:spPr bwMode="auto">
          <a:xfrm>
            <a:off x="1140966" y="5805264"/>
            <a:ext cx="7848600" cy="611411"/>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dirty="0" smtClean="0"/>
              <a:t>専門家のご意見があると、より参考になりますね。</a:t>
            </a:r>
            <a:r>
              <a:rPr lang="ja-JP" altLang="en-US" sz="2000" b="1" dirty="0">
                <a:solidFill>
                  <a:srgbClr val="080808"/>
                </a:solidFill>
              </a:rPr>
              <a:t>　（以下略）</a:t>
            </a:r>
          </a:p>
          <a:p>
            <a:endParaRPr lang="ja-JP" altLang="en-US" sz="2000" b="1" dirty="0">
              <a:solidFill>
                <a:srgbClr val="080808"/>
              </a:solidFill>
            </a:endParaRPr>
          </a:p>
        </p:txBody>
      </p:sp>
      <p:pic>
        <p:nvPicPr>
          <p:cNvPr id="2" name="図 1"/>
          <p:cNvPicPr>
            <a:picLocks noChangeAspect="1"/>
          </p:cNvPicPr>
          <p:nvPr/>
        </p:nvPicPr>
        <p:blipFill>
          <a:blip r:embed="rId4" cstate="print"/>
          <a:stretch>
            <a:fillRect/>
          </a:stretch>
        </p:blipFill>
        <p:spPr>
          <a:xfrm>
            <a:off x="-30104" y="6361765"/>
            <a:ext cx="8870449" cy="524301"/>
          </a:xfrm>
          <a:prstGeom prst="rect">
            <a:avLst/>
          </a:prstGeom>
        </p:spPr>
      </p:pic>
    </p:spTree>
    <p:extLst>
      <p:ext uri="{BB962C8B-B14F-4D97-AF65-F5344CB8AC3E}">
        <p14:creationId xmlns:p14="http://schemas.microsoft.com/office/powerpoint/2010/main" val="23818493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4"/>
          <p:cNvSpPr>
            <a:spLocks noGrp="1"/>
          </p:cNvSpPr>
          <p:nvPr>
            <p:ph type="sldNum" sz="quarter" idx="12"/>
          </p:nvPr>
        </p:nvSpPr>
        <p:spPr/>
        <p:txBody>
          <a:bodyPr/>
          <a:lstStyle/>
          <a:p>
            <a:fld id="{E206C6EF-D1D8-4F75-AFFB-0B8DDBC4A1E0}" type="slidenum">
              <a:rPr lang="en-US" altLang="ja-JP">
                <a:solidFill>
                  <a:prstClr val="black">
                    <a:tint val="75000"/>
                  </a:prstClr>
                </a:solidFill>
              </a:rPr>
              <a:pPr/>
              <a:t>41</a:t>
            </a:fld>
            <a:endParaRPr lang="en-US" altLang="ja-JP" dirty="0">
              <a:solidFill>
                <a:prstClr val="black">
                  <a:tint val="75000"/>
                </a:prstClr>
              </a:solidFill>
            </a:endParaRPr>
          </a:p>
        </p:txBody>
      </p:sp>
      <p:sp>
        <p:nvSpPr>
          <p:cNvPr id="60419" name="Rectangle 3"/>
          <p:cNvSpPr>
            <a:spLocks noGrp="1" noChangeArrowheads="1"/>
          </p:cNvSpPr>
          <p:nvPr>
            <p:ph type="title" idx="4294967295"/>
          </p:nvPr>
        </p:nvSpPr>
        <p:spPr>
          <a:xfrm>
            <a:off x="251520" y="0"/>
            <a:ext cx="8497193" cy="908050"/>
          </a:xfrm>
        </p:spPr>
        <p:txBody>
          <a:bodyPr>
            <a:normAutofit/>
          </a:bodyPr>
          <a:lstStyle/>
          <a:p>
            <a:r>
              <a:rPr lang="ja-JP" altLang="en-US" sz="2800" b="1" dirty="0" smtClean="0">
                <a:latin typeface="+mn-ea"/>
                <a:ea typeface="+mn-ea"/>
              </a:rPr>
              <a:t>参考事例</a:t>
            </a:r>
            <a:r>
              <a:rPr lang="en-US" altLang="ja-JP" sz="2800" b="1" dirty="0" smtClean="0">
                <a:latin typeface="+mn-ea"/>
                <a:ea typeface="+mn-ea"/>
              </a:rPr>
              <a:t>. </a:t>
            </a:r>
            <a:r>
              <a:rPr lang="ja-JP" altLang="en-US" sz="2800" b="1" dirty="0">
                <a:latin typeface="+mn-ea"/>
                <a:ea typeface="+mn-ea"/>
              </a:rPr>
              <a:t>事業者自ら</a:t>
            </a:r>
            <a:r>
              <a:rPr lang="ja-JP" altLang="en-US" sz="2800" b="1" dirty="0" smtClean="0">
                <a:latin typeface="+mn-ea"/>
                <a:ea typeface="+mn-ea"/>
              </a:rPr>
              <a:t>が解説者と</a:t>
            </a:r>
            <a:r>
              <a:rPr lang="ja-JP" altLang="en-US" sz="2800" b="1" dirty="0">
                <a:latin typeface="+mn-ea"/>
                <a:ea typeface="+mn-ea"/>
              </a:rPr>
              <a:t>して回答したケース</a:t>
            </a:r>
          </a:p>
        </p:txBody>
      </p:sp>
      <p:sp>
        <p:nvSpPr>
          <p:cNvPr id="60418" name="Rectangle 2"/>
          <p:cNvSpPr>
            <a:spLocks noChangeArrowheads="1"/>
          </p:cNvSpPr>
          <p:nvPr/>
        </p:nvSpPr>
        <p:spPr bwMode="auto">
          <a:xfrm>
            <a:off x="900113" y="981075"/>
            <a:ext cx="7848600" cy="2087563"/>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a:solidFill>
                  <a:prstClr val="black"/>
                </a:solidFill>
              </a:rPr>
              <a:t>コンピュータ機器、ＯＡ機器などが主要製品である事業所。</a:t>
            </a:r>
          </a:p>
          <a:p>
            <a:r>
              <a:rPr lang="ja-JP" altLang="en-US" sz="2000" b="1" dirty="0">
                <a:solidFill>
                  <a:prstClr val="black"/>
                </a:solidFill>
              </a:rPr>
              <a:t>ファシリテーターやインタープリターは、第三者からは選出せず、</a:t>
            </a:r>
          </a:p>
          <a:p>
            <a:r>
              <a:rPr lang="ja-JP" altLang="en-US" sz="2000" b="1" dirty="0">
                <a:solidFill>
                  <a:prstClr val="black"/>
                </a:solidFill>
              </a:rPr>
              <a:t>事業者の中で司会進行役や解説者を分担した。</a:t>
            </a:r>
          </a:p>
          <a:p>
            <a:endParaRPr lang="ja-JP" altLang="en-US" sz="2000" b="1" dirty="0">
              <a:solidFill>
                <a:prstClr val="black"/>
              </a:solidFill>
            </a:endParaRPr>
          </a:p>
          <a:p>
            <a:endParaRPr lang="en-US" altLang="ja-JP" sz="2000" b="1" dirty="0">
              <a:solidFill>
                <a:prstClr val="black"/>
              </a:solidFill>
            </a:endParaRPr>
          </a:p>
        </p:txBody>
      </p:sp>
      <p:sp>
        <p:nvSpPr>
          <p:cNvPr id="60422" name="AutoShape 6"/>
          <p:cNvSpPr>
            <a:spLocks noChangeArrowheads="1"/>
          </p:cNvSpPr>
          <p:nvPr/>
        </p:nvSpPr>
        <p:spPr bwMode="auto">
          <a:xfrm>
            <a:off x="539750" y="4724400"/>
            <a:ext cx="8137525" cy="2133600"/>
          </a:xfrm>
          <a:prstGeom prst="horizontalScroll">
            <a:avLst>
              <a:gd name="adj" fmla="val 5954"/>
            </a:avLst>
          </a:prstGeom>
          <a:solidFill>
            <a:srgbClr val="CC99FF"/>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2000" dirty="0">
                <a:solidFill>
                  <a:srgbClr val="3333CC"/>
                </a:solidFill>
                <a:ea typeface="HGP創英角ｺﾞｼｯｸUB" pitchFamily="50" charset="-128"/>
              </a:rPr>
              <a:t>（終了後に確認）</a:t>
            </a:r>
          </a:p>
          <a:p>
            <a:r>
              <a:rPr lang="ja-JP" altLang="en-US" sz="2000" dirty="0">
                <a:solidFill>
                  <a:srgbClr val="3333CC"/>
                </a:solidFill>
                <a:ea typeface="HGP創英角ｺﾞｼｯｸUB" pitchFamily="50" charset="-128"/>
              </a:rPr>
              <a:t>市民の声　：事業者の説明は本当のことだとは思いますが、・・</a:t>
            </a:r>
          </a:p>
          <a:p>
            <a:r>
              <a:rPr lang="ja-JP" altLang="en-US" sz="2000" dirty="0">
                <a:solidFill>
                  <a:srgbClr val="3333CC"/>
                </a:solidFill>
                <a:ea typeface="HGP創英角ｺﾞｼｯｸUB" pitchFamily="50" charset="-128"/>
              </a:rPr>
              <a:t>　　　　　　　　</a:t>
            </a:r>
            <a:r>
              <a:rPr lang="ja-JP" altLang="en-US" sz="2000" dirty="0" smtClean="0">
                <a:solidFill>
                  <a:srgbClr val="3333CC"/>
                </a:solidFill>
                <a:ea typeface="HGP創英角ｺﾞｼｯｸUB" pitchFamily="50" charset="-128"/>
              </a:rPr>
              <a:t>排出</a:t>
            </a:r>
            <a:r>
              <a:rPr lang="ja-JP" altLang="en-US" sz="2000" dirty="0">
                <a:solidFill>
                  <a:srgbClr val="3333CC"/>
                </a:solidFill>
                <a:ea typeface="HGP創英角ｺﾞｼｯｸUB" pitchFamily="50" charset="-128"/>
              </a:rPr>
              <a:t>している当事者は、それ以外</a:t>
            </a:r>
            <a:r>
              <a:rPr lang="ja-JP" altLang="en-US" sz="2000" dirty="0" smtClean="0">
                <a:solidFill>
                  <a:srgbClr val="3333CC"/>
                </a:solidFill>
                <a:ea typeface="HGP創英角ｺﾞｼｯｸUB" pitchFamily="50" charset="-128"/>
              </a:rPr>
              <a:t>に言いようがないです</a:t>
            </a:r>
            <a:r>
              <a:rPr lang="ja-JP" altLang="en-US" sz="2000" dirty="0">
                <a:solidFill>
                  <a:srgbClr val="3333CC"/>
                </a:solidFill>
                <a:ea typeface="HGP創英角ｺﾞｼｯｸUB" pitchFamily="50" charset="-128"/>
              </a:rPr>
              <a:t>よね。</a:t>
            </a:r>
          </a:p>
          <a:p>
            <a:r>
              <a:rPr lang="ja-JP" altLang="en-US" sz="2000" dirty="0">
                <a:solidFill>
                  <a:srgbClr val="3333CC"/>
                </a:solidFill>
                <a:ea typeface="HGP創英角ｺﾞｼｯｸUB" pitchFamily="50" charset="-128"/>
              </a:rPr>
              <a:t>　　　　　　　　（自分たちが排出している濃度レベルを、自分たちで問題ない</a:t>
            </a:r>
          </a:p>
          <a:p>
            <a:r>
              <a:rPr lang="ja-JP" altLang="en-US" sz="2000" dirty="0">
                <a:solidFill>
                  <a:srgbClr val="3333CC"/>
                </a:solidFill>
                <a:ea typeface="HGP創英角ｺﾞｼｯｸUB" pitchFamily="50" charset="-128"/>
              </a:rPr>
              <a:t>　　　　　　　　　と説明されてもなんだかね。信用しない訳じゃないけど。）</a:t>
            </a:r>
          </a:p>
        </p:txBody>
      </p:sp>
      <p:grpSp>
        <p:nvGrpSpPr>
          <p:cNvPr id="60435" name="Group 19"/>
          <p:cNvGrpSpPr>
            <a:grpSpLocks/>
          </p:cNvGrpSpPr>
          <p:nvPr/>
        </p:nvGrpSpPr>
        <p:grpSpPr bwMode="auto">
          <a:xfrm>
            <a:off x="0" y="1773238"/>
            <a:ext cx="8675688" cy="1176337"/>
            <a:chOff x="0" y="1253"/>
            <a:chExt cx="5465" cy="741"/>
          </a:xfrm>
        </p:grpSpPr>
        <p:pic>
          <p:nvPicPr>
            <p:cNvPr id="60420" name="Picture 4" descr="FAM_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53"/>
              <a:ext cx="406" cy="741"/>
            </a:xfrm>
            <a:prstGeom prst="rect">
              <a:avLst/>
            </a:prstGeom>
            <a:noFill/>
            <a:extLst>
              <a:ext uri="{909E8E84-426E-40DD-AFC4-6F175D3DCCD1}">
                <a14:hiddenFill xmlns:a14="http://schemas.microsoft.com/office/drawing/2010/main">
                  <a:solidFill>
                    <a:srgbClr val="FFFFFF"/>
                  </a:solidFill>
                </a14:hiddenFill>
              </a:ext>
            </a:extLst>
          </p:spPr>
        </p:pic>
        <p:sp>
          <p:nvSpPr>
            <p:cNvPr id="60424" name="Text Box 8"/>
            <p:cNvSpPr txBox="1">
              <a:spLocks noChangeArrowheads="1"/>
            </p:cNvSpPr>
            <p:nvPr/>
          </p:nvSpPr>
          <p:spPr bwMode="auto">
            <a:xfrm>
              <a:off x="0" y="1435"/>
              <a:ext cx="1089"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a:solidFill>
                    <a:srgbClr val="0000CC"/>
                  </a:solidFill>
                </a:rPr>
                <a:t>市民</a:t>
              </a:r>
            </a:p>
          </p:txBody>
        </p:sp>
        <p:sp>
          <p:nvSpPr>
            <p:cNvPr id="60426" name="Rectangle 10"/>
            <p:cNvSpPr>
              <a:spLocks noChangeArrowheads="1"/>
            </p:cNvSpPr>
            <p:nvPr/>
          </p:nvSpPr>
          <p:spPr bwMode="auto">
            <a:xfrm>
              <a:off x="521" y="1480"/>
              <a:ext cx="4944" cy="40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a:solidFill>
                    <a:prstClr val="black"/>
                  </a:solidFill>
                </a:rPr>
                <a:t>Ｑ：　「アセトン」とは、どんな有害性のある物質ですか？</a:t>
              </a:r>
            </a:p>
          </p:txBody>
        </p:sp>
      </p:grpSp>
      <p:grpSp>
        <p:nvGrpSpPr>
          <p:cNvPr id="60433" name="Group 17"/>
          <p:cNvGrpSpPr>
            <a:grpSpLocks/>
          </p:cNvGrpSpPr>
          <p:nvPr/>
        </p:nvGrpSpPr>
        <p:grpSpPr bwMode="auto">
          <a:xfrm>
            <a:off x="323850" y="2492375"/>
            <a:ext cx="8712200" cy="1728788"/>
            <a:chOff x="204" y="1842"/>
            <a:chExt cx="5488" cy="1089"/>
          </a:xfrm>
        </p:grpSpPr>
        <p:pic>
          <p:nvPicPr>
            <p:cNvPr id="60428" name="Picture 12" descr="FAM_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 y="1842"/>
              <a:ext cx="358" cy="738"/>
            </a:xfrm>
            <a:prstGeom prst="rect">
              <a:avLst/>
            </a:prstGeom>
            <a:noFill/>
            <a:extLst>
              <a:ext uri="{909E8E84-426E-40DD-AFC4-6F175D3DCCD1}">
                <a14:hiddenFill xmlns:a14="http://schemas.microsoft.com/office/drawing/2010/main">
                  <a:solidFill>
                    <a:srgbClr val="FFFFFF"/>
                  </a:solidFill>
                </a14:hiddenFill>
              </a:ext>
            </a:extLst>
          </p:spPr>
        </p:pic>
        <p:sp>
          <p:nvSpPr>
            <p:cNvPr id="60425" name="Text Box 9"/>
            <p:cNvSpPr txBox="1">
              <a:spLocks noChangeArrowheads="1"/>
            </p:cNvSpPr>
            <p:nvPr/>
          </p:nvSpPr>
          <p:spPr bwMode="auto">
            <a:xfrm>
              <a:off x="204" y="2015"/>
              <a:ext cx="862"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a:solidFill>
                    <a:srgbClr val="FF0000"/>
                  </a:solidFill>
                </a:rPr>
                <a:t>事業者</a:t>
              </a:r>
            </a:p>
          </p:txBody>
        </p:sp>
        <p:sp>
          <p:nvSpPr>
            <p:cNvPr id="60427" name="Rectangle 11"/>
            <p:cNvSpPr>
              <a:spLocks noChangeArrowheads="1"/>
            </p:cNvSpPr>
            <p:nvPr/>
          </p:nvSpPr>
          <p:spPr bwMode="auto">
            <a:xfrm>
              <a:off x="748" y="1979"/>
              <a:ext cx="4944" cy="95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a:solidFill>
                    <a:prstClr val="black"/>
                  </a:solidFill>
                </a:rPr>
                <a:t>Ａ：　人体への影響としては、蒸気吸入で頭痛、めまい、嘔吐、</a:t>
              </a:r>
            </a:p>
            <a:p>
              <a:r>
                <a:rPr lang="ja-JP" altLang="en-US" sz="2000" b="1" dirty="0">
                  <a:solidFill>
                    <a:prstClr val="black"/>
                  </a:solidFill>
                </a:rPr>
                <a:t>　　　高濃度で意識喪失、長期暴露で眼、耳、のどの炎症があります。</a:t>
              </a:r>
            </a:p>
            <a:p>
              <a:r>
                <a:rPr lang="ja-JP" altLang="en-US" sz="2000" b="1" dirty="0">
                  <a:solidFill>
                    <a:prstClr val="black"/>
                  </a:solidFill>
                </a:rPr>
                <a:t>　　　この事業所で排出している濃度レベルでは、人体への影響は</a:t>
              </a:r>
            </a:p>
            <a:p>
              <a:r>
                <a:rPr lang="ja-JP" altLang="en-US" sz="2000" b="1" dirty="0">
                  <a:solidFill>
                    <a:prstClr val="black"/>
                  </a:solidFill>
                </a:rPr>
                <a:t>　　　認められません。</a:t>
              </a:r>
            </a:p>
            <a:p>
              <a:endParaRPr lang="en-US" altLang="ja-JP" sz="2000" b="1" dirty="0">
                <a:solidFill>
                  <a:prstClr val="black"/>
                </a:solidFill>
              </a:endParaRPr>
            </a:p>
          </p:txBody>
        </p:sp>
      </p:grpSp>
      <p:grpSp>
        <p:nvGrpSpPr>
          <p:cNvPr id="60434" name="Group 18"/>
          <p:cNvGrpSpPr>
            <a:grpSpLocks/>
          </p:cNvGrpSpPr>
          <p:nvPr/>
        </p:nvGrpSpPr>
        <p:grpSpPr bwMode="auto">
          <a:xfrm>
            <a:off x="34925" y="3860800"/>
            <a:ext cx="8675688" cy="1176338"/>
            <a:chOff x="22" y="2871"/>
            <a:chExt cx="5465" cy="741"/>
          </a:xfrm>
        </p:grpSpPr>
        <p:pic>
          <p:nvPicPr>
            <p:cNvPr id="60429" name="Picture 13" descr="FAM_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 y="2871"/>
              <a:ext cx="406" cy="741"/>
            </a:xfrm>
            <a:prstGeom prst="rect">
              <a:avLst/>
            </a:prstGeom>
            <a:noFill/>
            <a:extLst>
              <a:ext uri="{909E8E84-426E-40DD-AFC4-6F175D3DCCD1}">
                <a14:hiddenFill xmlns:a14="http://schemas.microsoft.com/office/drawing/2010/main">
                  <a:solidFill>
                    <a:srgbClr val="FFFFFF"/>
                  </a:solidFill>
                </a14:hiddenFill>
              </a:ext>
            </a:extLst>
          </p:spPr>
        </p:pic>
        <p:sp>
          <p:nvSpPr>
            <p:cNvPr id="60430" name="Text Box 14"/>
            <p:cNvSpPr txBox="1">
              <a:spLocks noChangeArrowheads="1"/>
            </p:cNvSpPr>
            <p:nvPr/>
          </p:nvSpPr>
          <p:spPr bwMode="auto">
            <a:xfrm>
              <a:off x="22" y="3053"/>
              <a:ext cx="1089"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a:solidFill>
                    <a:srgbClr val="0000CC"/>
                  </a:solidFill>
                </a:rPr>
                <a:t>市民</a:t>
              </a:r>
            </a:p>
          </p:txBody>
        </p:sp>
        <p:sp>
          <p:nvSpPr>
            <p:cNvPr id="60431" name="Rectangle 15"/>
            <p:cNvSpPr>
              <a:spLocks noChangeArrowheads="1"/>
            </p:cNvSpPr>
            <p:nvPr/>
          </p:nvSpPr>
          <p:spPr bwMode="auto">
            <a:xfrm>
              <a:off x="543" y="3098"/>
              <a:ext cx="4944" cy="40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smtClean="0">
                  <a:solidFill>
                    <a:prstClr val="black"/>
                  </a:solidFill>
                </a:rPr>
                <a:t>（軽く苦笑しながら）そう</a:t>
              </a:r>
              <a:r>
                <a:rPr lang="ja-JP" altLang="en-US" sz="2000" b="1" dirty="0">
                  <a:solidFill>
                    <a:prstClr val="black"/>
                  </a:solidFill>
                </a:rPr>
                <a:t>なんでしょうけれど、・・。　分かりました</a:t>
              </a:r>
              <a:r>
                <a:rPr lang="ja-JP" altLang="en-US" sz="2000" b="1" dirty="0" smtClean="0">
                  <a:solidFill>
                    <a:prstClr val="black"/>
                  </a:solidFill>
                </a:rPr>
                <a:t>。　</a:t>
              </a:r>
              <a:endParaRPr lang="ja-JP" altLang="en-US" sz="2000" b="1" dirty="0">
                <a:solidFill>
                  <a:prstClr val="black"/>
                </a:solidFill>
              </a:endParaRPr>
            </a:p>
          </p:txBody>
        </p:sp>
      </p:grpSp>
    </p:spTree>
    <p:extLst>
      <p:ext uri="{BB962C8B-B14F-4D97-AF65-F5344CB8AC3E}">
        <p14:creationId xmlns:p14="http://schemas.microsoft.com/office/powerpoint/2010/main" val="121791525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4"/>
          <p:cNvSpPr>
            <a:spLocks noGrp="1"/>
          </p:cNvSpPr>
          <p:nvPr>
            <p:ph type="sldNum" sz="quarter" idx="12"/>
          </p:nvPr>
        </p:nvSpPr>
        <p:spPr/>
        <p:txBody>
          <a:bodyPr/>
          <a:lstStyle/>
          <a:p>
            <a:fld id="{59A34E68-07DB-421B-8171-EF59C89BE8A3}" type="slidenum">
              <a:rPr lang="en-US" altLang="ja-JP"/>
              <a:pPr/>
              <a:t>42</a:t>
            </a:fld>
            <a:endParaRPr lang="en-US" altLang="ja-JP" dirty="0"/>
          </a:p>
        </p:txBody>
      </p:sp>
      <p:sp>
        <p:nvSpPr>
          <p:cNvPr id="80919" name="Rectangle 23"/>
          <p:cNvSpPr>
            <a:spLocks noGrp="1" noChangeArrowheads="1"/>
          </p:cNvSpPr>
          <p:nvPr>
            <p:ph type="title" idx="4294967295"/>
          </p:nvPr>
        </p:nvSpPr>
        <p:spPr>
          <a:xfrm>
            <a:off x="323850" y="0"/>
            <a:ext cx="8496300" cy="908050"/>
          </a:xfrm>
          <a:noFill/>
          <a:ln/>
        </p:spPr>
        <p:txBody>
          <a:bodyPr>
            <a:normAutofit fontScale="90000"/>
          </a:bodyPr>
          <a:lstStyle/>
          <a:p>
            <a:pPr algn="l"/>
            <a:r>
              <a:rPr lang="ja-JP" altLang="en-US" sz="2800" b="1" dirty="0" smtClean="0"/>
              <a:t>事例３．</a:t>
            </a:r>
            <a:r>
              <a:rPr lang="ja-JP" altLang="en-US" sz="2800" b="1" dirty="0"/>
              <a:t>　</a:t>
            </a:r>
            <a:r>
              <a:rPr lang="ja-JP" altLang="en-US" sz="2800" b="1" dirty="0" smtClean="0"/>
              <a:t>県と事業者の共催による比較的</a:t>
            </a:r>
            <a:r>
              <a:rPr lang="ja-JP" altLang="en-US" sz="2800" b="1" dirty="0"/>
              <a:t>小規模</a:t>
            </a:r>
            <a:r>
              <a:rPr lang="ja-JP" altLang="en-US" sz="2800" b="1" dirty="0" smtClean="0"/>
              <a:t>な事例</a:t>
            </a:r>
            <a:r>
              <a:rPr lang="en-US" altLang="ja-JP" sz="2800" b="1" dirty="0" smtClean="0"/>
              <a:t/>
            </a:r>
            <a:br>
              <a:rPr lang="en-US" altLang="ja-JP" sz="2800" b="1" dirty="0" smtClean="0"/>
            </a:br>
            <a:r>
              <a:rPr lang="ja-JP" altLang="en-US" sz="2800" b="1" dirty="0" smtClean="0"/>
              <a:t>　　　　　　　　　　　（「環境対話集会」という名称での開催）</a:t>
            </a:r>
            <a:endParaRPr lang="ja-JP" altLang="en-US" sz="2800" b="1" dirty="0"/>
          </a:p>
        </p:txBody>
      </p:sp>
      <p:sp>
        <p:nvSpPr>
          <p:cNvPr id="80920" name="AutoShape 24"/>
          <p:cNvSpPr>
            <a:spLocks noChangeArrowheads="1"/>
          </p:cNvSpPr>
          <p:nvPr/>
        </p:nvSpPr>
        <p:spPr bwMode="auto">
          <a:xfrm>
            <a:off x="395288" y="5805488"/>
            <a:ext cx="8424862" cy="1052512"/>
          </a:xfrm>
          <a:prstGeom prst="horizontalScroll">
            <a:avLst>
              <a:gd name="adj" fmla="val 12500"/>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dirty="0">
                <a:solidFill>
                  <a:srgbClr val="3333CC"/>
                </a:solidFill>
                <a:ea typeface="HGP創英角ｺﾞｼｯｸUB" pitchFamily="50" charset="-128"/>
              </a:rPr>
              <a:t>自治会長など地域の方数名と、こじんまりとした対話集会を開催。</a:t>
            </a:r>
          </a:p>
          <a:p>
            <a:pPr algn="ctr"/>
            <a:r>
              <a:rPr lang="ja-JP" altLang="en-US" sz="2000" dirty="0">
                <a:solidFill>
                  <a:srgbClr val="3333CC"/>
                </a:solidFill>
                <a:ea typeface="HGP創英角ｺﾞｼｯｸUB" pitchFamily="50" charset="-128"/>
              </a:rPr>
              <a:t>近隣の方へはチラシを配布し、傍聴希望者を募集。</a:t>
            </a:r>
          </a:p>
        </p:txBody>
      </p:sp>
      <p:pic>
        <p:nvPicPr>
          <p:cNvPr id="80922" name="Picture 26" descr="kengaku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4375" y="1176337"/>
            <a:ext cx="29019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0923" name="Picture 27" descr="kengaku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4375" y="3654425"/>
            <a:ext cx="2913063" cy="2222500"/>
          </a:xfrm>
          <a:prstGeom prst="rect">
            <a:avLst/>
          </a:prstGeom>
          <a:noFill/>
          <a:extLst>
            <a:ext uri="{909E8E84-426E-40DD-AFC4-6F175D3DCCD1}">
              <a14:hiddenFill xmlns:a14="http://schemas.microsoft.com/office/drawing/2010/main">
                <a:solidFill>
                  <a:srgbClr val="FFFFFF"/>
                </a:solidFill>
              </a14:hiddenFill>
            </a:ext>
          </a:extLst>
        </p:spPr>
      </p:pic>
      <p:sp>
        <p:nvSpPr>
          <p:cNvPr id="80924" name="Text Box 28"/>
          <p:cNvSpPr txBox="1">
            <a:spLocks noChangeArrowheads="1"/>
          </p:cNvSpPr>
          <p:nvPr/>
        </p:nvSpPr>
        <p:spPr bwMode="auto">
          <a:xfrm>
            <a:off x="539229" y="1772816"/>
            <a:ext cx="4968875" cy="178510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200" b="1" dirty="0" smtClean="0"/>
              <a:t>【</a:t>
            </a:r>
            <a:r>
              <a:rPr lang="ja-JP" altLang="en-US" sz="2200" b="1" dirty="0" smtClean="0"/>
              <a:t>プログラム</a:t>
            </a:r>
            <a:r>
              <a:rPr lang="ja-JP" altLang="en-US" sz="2200" b="1" dirty="0"/>
              <a:t>概要</a:t>
            </a:r>
            <a:r>
              <a:rPr lang="en-US" altLang="ja-JP" sz="2200" b="1" dirty="0" smtClean="0"/>
              <a:t>】</a:t>
            </a:r>
            <a:r>
              <a:rPr lang="ja-JP" altLang="en-US" sz="2200" b="1" dirty="0" smtClean="0"/>
              <a:t>　（</a:t>
            </a:r>
            <a:r>
              <a:rPr lang="en-US" altLang="ja-JP" sz="2200" b="1" dirty="0" smtClean="0"/>
              <a:t>1.5</a:t>
            </a:r>
            <a:r>
              <a:rPr lang="ja-JP" altLang="en-US" sz="2200" b="1" dirty="0" smtClean="0"/>
              <a:t>時間）</a:t>
            </a:r>
            <a:endParaRPr lang="en-US" altLang="ja-JP" sz="2200" b="1" dirty="0"/>
          </a:p>
          <a:p>
            <a:r>
              <a:rPr lang="ja-JP" altLang="en-US" sz="2200" b="1" dirty="0"/>
              <a:t>開会の挨拶</a:t>
            </a:r>
          </a:p>
          <a:p>
            <a:r>
              <a:rPr lang="ja-JP" altLang="en-US" sz="2200" b="1" dirty="0"/>
              <a:t>工場概要説明・工場見学</a:t>
            </a:r>
          </a:p>
          <a:p>
            <a:r>
              <a:rPr lang="ja-JP" altLang="en-US" sz="2200" b="1" dirty="0"/>
              <a:t>県の</a:t>
            </a:r>
            <a:r>
              <a:rPr lang="ja-JP" altLang="en-US" sz="2200" b="1" dirty="0" smtClean="0"/>
              <a:t>取組み紹介</a:t>
            </a:r>
            <a:endParaRPr lang="ja-JP" altLang="en-US" sz="2200" b="1" dirty="0"/>
          </a:p>
          <a:p>
            <a:r>
              <a:rPr lang="ja-JP" altLang="en-US" sz="2200" b="1" dirty="0"/>
              <a:t>環境</a:t>
            </a:r>
            <a:r>
              <a:rPr lang="ja-JP" altLang="en-US" sz="2200" b="1" dirty="0" smtClean="0"/>
              <a:t>対話</a:t>
            </a:r>
            <a:endParaRPr lang="ja-JP" altLang="en-US" sz="2200" b="1" dirty="0"/>
          </a:p>
        </p:txBody>
      </p:sp>
      <p:sp>
        <p:nvSpPr>
          <p:cNvPr id="80926" name="Text Box 30"/>
          <p:cNvSpPr txBox="1">
            <a:spLocks noChangeArrowheads="1"/>
          </p:cNvSpPr>
          <p:nvPr/>
        </p:nvSpPr>
        <p:spPr bwMode="auto">
          <a:xfrm>
            <a:off x="539552" y="3744517"/>
            <a:ext cx="2808288" cy="212365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200" b="1" dirty="0"/>
              <a:t>【</a:t>
            </a:r>
            <a:r>
              <a:rPr lang="ja-JP" altLang="en-US" sz="2200" b="1" dirty="0"/>
              <a:t>参加者</a:t>
            </a:r>
            <a:r>
              <a:rPr lang="en-US" altLang="ja-JP" sz="2200" b="1" dirty="0"/>
              <a:t>】</a:t>
            </a:r>
          </a:p>
          <a:p>
            <a:r>
              <a:rPr lang="ja-JP" altLang="en-US" sz="2200" b="1" dirty="0"/>
              <a:t>周辺</a:t>
            </a:r>
            <a:r>
              <a:rPr lang="ja-JP" altLang="en-US" sz="2200" b="1" dirty="0" smtClean="0"/>
              <a:t>住民</a:t>
            </a:r>
            <a:endParaRPr lang="ja-JP" altLang="en-US" sz="2200" b="1" dirty="0"/>
          </a:p>
          <a:p>
            <a:r>
              <a:rPr lang="ja-JP" altLang="en-US" sz="2200" b="1" dirty="0"/>
              <a:t>周辺事</a:t>
            </a:r>
            <a:r>
              <a:rPr lang="ja-JP" altLang="en-US" sz="2200" b="1" dirty="0" smtClean="0"/>
              <a:t>業者</a:t>
            </a:r>
            <a:endParaRPr lang="ja-JP" altLang="en-US" sz="2200" b="1" dirty="0"/>
          </a:p>
          <a:p>
            <a:r>
              <a:rPr lang="ja-JP" altLang="en-US" sz="2200" b="1" dirty="0"/>
              <a:t>行政</a:t>
            </a:r>
          </a:p>
          <a:p>
            <a:r>
              <a:rPr lang="ja-JP" altLang="en-US" sz="2200" b="1" dirty="0"/>
              <a:t>ファシリテーター</a:t>
            </a:r>
          </a:p>
          <a:p>
            <a:r>
              <a:rPr lang="ja-JP" altLang="en-US" sz="2200" b="1" dirty="0"/>
              <a:t>インタープリター</a:t>
            </a:r>
          </a:p>
        </p:txBody>
      </p:sp>
      <p:sp>
        <p:nvSpPr>
          <p:cNvPr id="10" name="Text Box 18"/>
          <p:cNvSpPr txBox="1">
            <a:spLocks noChangeArrowheads="1"/>
          </p:cNvSpPr>
          <p:nvPr/>
        </p:nvSpPr>
        <p:spPr bwMode="auto">
          <a:xfrm>
            <a:off x="506458" y="983814"/>
            <a:ext cx="4785622" cy="7078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b="1" dirty="0" smtClean="0">
                <a:solidFill>
                  <a:srgbClr val="0000CC"/>
                </a:solidFill>
              </a:rPr>
              <a:t>非鉄金属製造・加工業</a:t>
            </a:r>
            <a:endParaRPr lang="en-US" altLang="ja-JP" sz="1000" b="1" dirty="0">
              <a:solidFill>
                <a:srgbClr val="0000CC"/>
              </a:solidFill>
            </a:endParaRPr>
          </a:p>
          <a:p>
            <a:r>
              <a:rPr lang="ja-JP" altLang="en-US" sz="2000" b="1" dirty="0" smtClean="0">
                <a:solidFill>
                  <a:srgbClr val="0000CC"/>
                </a:solidFill>
              </a:rPr>
              <a:t>・少量の鉛化合物の排出がある。</a:t>
            </a:r>
            <a:endParaRPr lang="ja-JP" altLang="en-US" sz="2000" b="1" dirty="0">
              <a:solidFill>
                <a:srgbClr val="0000CC"/>
              </a:solidFill>
            </a:endParaRPr>
          </a:p>
        </p:txBody>
      </p:sp>
      <p:sp>
        <p:nvSpPr>
          <p:cNvPr id="12" name="Text Box 30"/>
          <p:cNvSpPr txBox="1">
            <a:spLocks noChangeArrowheads="1"/>
          </p:cNvSpPr>
          <p:nvPr/>
        </p:nvSpPr>
        <p:spPr bwMode="auto">
          <a:xfrm>
            <a:off x="2627809" y="3760452"/>
            <a:ext cx="864071" cy="212365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ja-JP" sz="2200" b="1" dirty="0" smtClean="0"/>
          </a:p>
          <a:p>
            <a:r>
              <a:rPr lang="ja-JP" altLang="en-US" sz="2200" b="1" dirty="0" smtClean="0"/>
              <a:t>：</a:t>
            </a:r>
            <a:r>
              <a:rPr lang="en-US" altLang="ja-JP" sz="2200" b="1" dirty="0" smtClean="0"/>
              <a:t>3</a:t>
            </a:r>
            <a:r>
              <a:rPr lang="ja-JP" altLang="en-US" sz="2200" b="1" dirty="0" smtClean="0"/>
              <a:t>名</a:t>
            </a:r>
            <a:endParaRPr lang="en-US" altLang="ja-JP" sz="2200" b="1" dirty="0" smtClean="0"/>
          </a:p>
          <a:p>
            <a:r>
              <a:rPr lang="ja-JP" altLang="en-US" sz="2200" b="1" dirty="0" smtClean="0"/>
              <a:t>：</a:t>
            </a:r>
            <a:r>
              <a:rPr lang="en-US" altLang="ja-JP" sz="2200" b="1" dirty="0" smtClean="0"/>
              <a:t>2</a:t>
            </a:r>
            <a:r>
              <a:rPr lang="ja-JP" altLang="en-US" sz="2200" b="1" dirty="0" smtClean="0"/>
              <a:t>名</a:t>
            </a:r>
            <a:endParaRPr lang="en-US" altLang="ja-JP" sz="2200" b="1" dirty="0" smtClean="0"/>
          </a:p>
          <a:p>
            <a:r>
              <a:rPr lang="ja-JP" altLang="en-US" sz="2200" b="1" dirty="0" smtClean="0"/>
              <a:t>：</a:t>
            </a:r>
            <a:r>
              <a:rPr lang="en-US" altLang="ja-JP" sz="2200" b="1" dirty="0" smtClean="0"/>
              <a:t>2</a:t>
            </a:r>
            <a:r>
              <a:rPr lang="ja-JP" altLang="en-US" sz="2200" b="1" dirty="0" smtClean="0"/>
              <a:t>名</a:t>
            </a:r>
            <a:endParaRPr lang="en-US" altLang="ja-JP" sz="2200" b="1" dirty="0" smtClean="0"/>
          </a:p>
          <a:p>
            <a:r>
              <a:rPr lang="ja-JP" altLang="en-US" sz="2200" b="1" dirty="0" smtClean="0"/>
              <a:t>：</a:t>
            </a:r>
            <a:r>
              <a:rPr lang="en-US" altLang="ja-JP" sz="2200" b="1" dirty="0" smtClean="0"/>
              <a:t>1</a:t>
            </a:r>
            <a:r>
              <a:rPr lang="ja-JP" altLang="en-US" sz="2200" b="1" dirty="0" smtClean="0"/>
              <a:t>名</a:t>
            </a:r>
            <a:endParaRPr lang="en-US" altLang="ja-JP" sz="2200" b="1" dirty="0" smtClean="0"/>
          </a:p>
          <a:p>
            <a:r>
              <a:rPr lang="ja-JP" altLang="en-US" sz="2200" b="1" dirty="0" smtClean="0"/>
              <a:t>：</a:t>
            </a:r>
            <a:r>
              <a:rPr lang="en-US" altLang="ja-JP" sz="2200" b="1" dirty="0" smtClean="0"/>
              <a:t>1</a:t>
            </a:r>
            <a:r>
              <a:rPr lang="ja-JP" altLang="en-US" sz="2200" b="1" dirty="0" smtClean="0"/>
              <a:t>名</a:t>
            </a:r>
            <a:endParaRPr lang="ja-JP" altLang="en-US" sz="2200" b="1" dirty="0"/>
          </a:p>
        </p:txBody>
      </p:sp>
    </p:spTree>
    <p:extLst>
      <p:ext uri="{BB962C8B-B14F-4D97-AF65-F5344CB8AC3E}">
        <p14:creationId xmlns:p14="http://schemas.microsoft.com/office/powerpoint/2010/main" val="359129816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2"/>
          </p:nvPr>
        </p:nvSpPr>
        <p:spPr/>
        <p:txBody>
          <a:bodyPr/>
          <a:lstStyle/>
          <a:p>
            <a:fld id="{7A19A0D7-B2B7-4212-9631-0EF2B5382BA4}" type="slidenum">
              <a:rPr lang="en-US" altLang="ja-JP">
                <a:solidFill>
                  <a:prstClr val="black">
                    <a:tint val="75000"/>
                  </a:prstClr>
                </a:solidFill>
              </a:rPr>
              <a:pPr/>
              <a:t>43</a:t>
            </a:fld>
            <a:endParaRPr lang="en-US" altLang="ja-JP" dirty="0">
              <a:solidFill>
                <a:prstClr val="black">
                  <a:tint val="75000"/>
                </a:prstClr>
              </a:solidFill>
            </a:endParaRPr>
          </a:p>
        </p:txBody>
      </p:sp>
      <p:sp>
        <p:nvSpPr>
          <p:cNvPr id="57347" name="Rectangle 3"/>
          <p:cNvSpPr>
            <a:spLocks noGrp="1" noChangeArrowheads="1"/>
          </p:cNvSpPr>
          <p:nvPr>
            <p:ph type="title" idx="4294967295"/>
          </p:nvPr>
        </p:nvSpPr>
        <p:spPr>
          <a:xfrm>
            <a:off x="378178" y="214575"/>
            <a:ext cx="8229600" cy="490537"/>
          </a:xfrm>
        </p:spPr>
        <p:txBody>
          <a:bodyPr>
            <a:noAutofit/>
          </a:bodyPr>
          <a:lstStyle/>
          <a:p>
            <a:r>
              <a:rPr lang="ja-JP" altLang="en-US" sz="3200" b="1" dirty="0" smtClean="0">
                <a:latin typeface="+mn-ea"/>
                <a:ea typeface="+mn-ea"/>
              </a:rPr>
              <a:t>事例３</a:t>
            </a:r>
            <a:r>
              <a:rPr lang="en-US" altLang="ja-JP" sz="3200" b="1" dirty="0" smtClean="0">
                <a:latin typeface="+mn-ea"/>
                <a:ea typeface="+mn-ea"/>
              </a:rPr>
              <a:t>.</a:t>
            </a:r>
            <a:r>
              <a:rPr lang="ja-JP" altLang="en-US" sz="3200" b="1" dirty="0" smtClean="0">
                <a:latin typeface="+mn-ea"/>
                <a:ea typeface="+mn-ea"/>
              </a:rPr>
              <a:t>の</a:t>
            </a:r>
            <a:r>
              <a:rPr lang="ja-JP" altLang="en-US" sz="3200" b="1" dirty="0">
                <a:latin typeface="+mn-ea"/>
                <a:ea typeface="+mn-ea"/>
              </a:rPr>
              <a:t>意見交換会</a:t>
            </a:r>
            <a:r>
              <a:rPr lang="ja-JP" altLang="en-US" sz="3200" b="1" dirty="0" smtClean="0">
                <a:latin typeface="+mn-ea"/>
                <a:ea typeface="+mn-ea"/>
              </a:rPr>
              <a:t>の</a:t>
            </a:r>
            <a:r>
              <a:rPr lang="ja-JP" altLang="en-US" sz="3200" b="1" dirty="0">
                <a:latin typeface="+mn-ea"/>
                <a:ea typeface="+mn-ea"/>
              </a:rPr>
              <a:t>概要</a:t>
            </a:r>
          </a:p>
        </p:txBody>
      </p:sp>
      <p:sp>
        <p:nvSpPr>
          <p:cNvPr id="57346" name="Rectangle 2"/>
          <p:cNvSpPr>
            <a:spLocks noChangeArrowheads="1"/>
          </p:cNvSpPr>
          <p:nvPr/>
        </p:nvSpPr>
        <p:spPr bwMode="auto">
          <a:xfrm>
            <a:off x="269921" y="1124745"/>
            <a:ext cx="5420009" cy="223224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smtClean="0">
                <a:solidFill>
                  <a:prstClr val="black"/>
                </a:solidFill>
              </a:rPr>
              <a:t>化学物質</a:t>
            </a:r>
            <a:r>
              <a:rPr lang="ja-JP" altLang="en-US" sz="2000" b="1" dirty="0">
                <a:solidFill>
                  <a:prstClr val="black"/>
                </a:solidFill>
              </a:rPr>
              <a:t>管理</a:t>
            </a:r>
            <a:r>
              <a:rPr lang="ja-JP" altLang="en-US" sz="2000" b="1" dirty="0" smtClean="0">
                <a:solidFill>
                  <a:prstClr val="black"/>
                </a:solidFill>
              </a:rPr>
              <a:t>の一環として、</a:t>
            </a:r>
            <a:endParaRPr lang="en-US" altLang="ja-JP" sz="2000" b="1" dirty="0" smtClean="0">
              <a:solidFill>
                <a:prstClr val="black"/>
              </a:solidFill>
            </a:endParaRPr>
          </a:p>
          <a:p>
            <a:r>
              <a:rPr lang="ja-JP" altLang="en-US" sz="2000" b="1" dirty="0" smtClean="0">
                <a:solidFill>
                  <a:prstClr val="black"/>
                </a:solidFill>
              </a:rPr>
              <a:t>化学</a:t>
            </a:r>
            <a:r>
              <a:rPr lang="ja-JP" altLang="en-US" sz="2000" b="1" dirty="0">
                <a:solidFill>
                  <a:prstClr val="black"/>
                </a:solidFill>
              </a:rPr>
              <a:t>物質</a:t>
            </a:r>
            <a:r>
              <a:rPr lang="ja-JP" altLang="en-US" sz="2000" b="1" dirty="0" smtClean="0">
                <a:solidFill>
                  <a:prstClr val="black"/>
                </a:solidFill>
              </a:rPr>
              <a:t>の環境リスクについて</a:t>
            </a:r>
            <a:endParaRPr lang="en-US" altLang="ja-JP" sz="2000" b="1" dirty="0" smtClean="0">
              <a:solidFill>
                <a:prstClr val="black"/>
              </a:solidFill>
            </a:endParaRPr>
          </a:p>
          <a:p>
            <a:r>
              <a:rPr lang="ja-JP" altLang="en-US" sz="2000" b="1" dirty="0">
                <a:solidFill>
                  <a:prstClr val="black"/>
                </a:solidFill>
              </a:rPr>
              <a:t>事業者</a:t>
            </a:r>
            <a:r>
              <a:rPr lang="ja-JP" altLang="en-US" sz="2000" b="1" dirty="0" smtClean="0">
                <a:solidFill>
                  <a:prstClr val="black"/>
                </a:solidFill>
              </a:rPr>
              <a:t>と地域住民が話し合い、</a:t>
            </a:r>
            <a:endParaRPr lang="en-US" altLang="ja-JP" sz="2000" b="1" dirty="0" smtClean="0">
              <a:solidFill>
                <a:prstClr val="black"/>
              </a:solidFill>
            </a:endParaRPr>
          </a:p>
          <a:p>
            <a:r>
              <a:rPr lang="ja-JP" altLang="en-US" sz="2000" b="1" dirty="0" smtClean="0">
                <a:solidFill>
                  <a:prstClr val="black"/>
                </a:solidFill>
              </a:rPr>
              <a:t>正しい</a:t>
            </a:r>
            <a:r>
              <a:rPr lang="ja-JP" altLang="en-US" sz="2000" b="1" dirty="0">
                <a:solidFill>
                  <a:prstClr val="black"/>
                </a:solidFill>
              </a:rPr>
              <a:t>情報</a:t>
            </a:r>
            <a:r>
              <a:rPr lang="ja-JP" altLang="en-US" sz="2000" b="1" dirty="0" smtClean="0">
                <a:solidFill>
                  <a:prstClr val="black"/>
                </a:solidFill>
              </a:rPr>
              <a:t>を共有するための「地域対話集会」</a:t>
            </a:r>
            <a:endParaRPr lang="en-US" altLang="ja-JP" sz="2000" b="1" dirty="0" smtClean="0">
              <a:solidFill>
                <a:prstClr val="black"/>
              </a:solidFill>
            </a:endParaRPr>
          </a:p>
          <a:p>
            <a:r>
              <a:rPr lang="ja-JP" altLang="en-US" sz="2000" b="1" dirty="0" smtClean="0">
                <a:solidFill>
                  <a:prstClr val="black"/>
                </a:solidFill>
              </a:rPr>
              <a:t>を県が推進しており、このモデル事業の</a:t>
            </a:r>
            <a:r>
              <a:rPr lang="en-US" altLang="ja-JP" sz="2000" b="1" dirty="0" smtClean="0">
                <a:solidFill>
                  <a:prstClr val="black"/>
                </a:solidFill>
              </a:rPr>
              <a:t>1</a:t>
            </a:r>
            <a:r>
              <a:rPr lang="ja-JP" altLang="en-US" sz="2000" b="1" dirty="0" smtClean="0">
                <a:solidFill>
                  <a:prstClr val="black"/>
                </a:solidFill>
              </a:rPr>
              <a:t>つ</a:t>
            </a:r>
            <a:endParaRPr lang="en-US" altLang="ja-JP" sz="2000" b="1" dirty="0" smtClean="0">
              <a:solidFill>
                <a:prstClr val="black"/>
              </a:solidFill>
            </a:endParaRPr>
          </a:p>
          <a:p>
            <a:r>
              <a:rPr lang="ja-JP" altLang="en-US" sz="2000" b="1" dirty="0" smtClean="0">
                <a:solidFill>
                  <a:prstClr val="black"/>
                </a:solidFill>
              </a:rPr>
              <a:t>として、県と事業者の共催となった。</a:t>
            </a:r>
            <a:endParaRPr lang="en-US" altLang="ja-JP" sz="2000" b="1" dirty="0" smtClean="0">
              <a:solidFill>
                <a:prstClr val="black"/>
              </a:solidFill>
            </a:endParaRPr>
          </a:p>
          <a:p>
            <a:endParaRPr lang="en-US" altLang="ja-JP" sz="2000" b="1" dirty="0">
              <a:solidFill>
                <a:prstClr val="black"/>
              </a:solidFill>
            </a:endParaRPr>
          </a:p>
          <a:p>
            <a:endParaRPr lang="ja-JP" altLang="en-US" sz="2000" b="1" dirty="0">
              <a:solidFill>
                <a:prstClr val="black"/>
              </a:solidFill>
            </a:endParaRPr>
          </a:p>
        </p:txBody>
      </p:sp>
      <p:sp>
        <p:nvSpPr>
          <p:cNvPr id="57357" name="Rectangle 13"/>
          <p:cNvSpPr>
            <a:spLocks noChangeArrowheads="1"/>
          </p:cNvSpPr>
          <p:nvPr/>
        </p:nvSpPr>
        <p:spPr bwMode="auto">
          <a:xfrm>
            <a:off x="269920" y="4129582"/>
            <a:ext cx="8622559" cy="217973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400" b="1" dirty="0" smtClean="0">
                <a:solidFill>
                  <a:srgbClr val="080808"/>
                </a:solidFill>
              </a:rPr>
              <a:t>県全体のＰＲＴＲデータの概要、行政の取組状況の説明、</a:t>
            </a:r>
            <a:endParaRPr lang="en-US" altLang="ja-JP" sz="2400" b="1" dirty="0" smtClean="0">
              <a:solidFill>
                <a:srgbClr val="080808"/>
              </a:solidFill>
            </a:endParaRPr>
          </a:p>
          <a:p>
            <a:r>
              <a:rPr lang="ja-JP" altLang="en-US" sz="2400" b="1" dirty="0">
                <a:solidFill>
                  <a:srgbClr val="080808"/>
                </a:solidFill>
              </a:rPr>
              <a:t>事業者</a:t>
            </a:r>
            <a:r>
              <a:rPr lang="ja-JP" altLang="en-US" sz="2400" b="1" dirty="0" smtClean="0">
                <a:solidFill>
                  <a:srgbClr val="080808"/>
                </a:solidFill>
              </a:rPr>
              <a:t>の行っている化学物質管理、環境リスク低減に向けた</a:t>
            </a:r>
            <a:endParaRPr lang="en-US" altLang="ja-JP" sz="2400" b="1" dirty="0" smtClean="0">
              <a:solidFill>
                <a:srgbClr val="080808"/>
              </a:solidFill>
            </a:endParaRPr>
          </a:p>
          <a:p>
            <a:r>
              <a:rPr lang="ja-JP" altLang="en-US" sz="2400" b="1" dirty="0" smtClean="0">
                <a:solidFill>
                  <a:srgbClr val="080808"/>
                </a:solidFill>
              </a:rPr>
              <a:t>取組の説明、</a:t>
            </a:r>
            <a:endParaRPr lang="en-US" altLang="ja-JP" sz="2400" b="1" dirty="0" smtClean="0">
              <a:solidFill>
                <a:srgbClr val="080808"/>
              </a:solidFill>
            </a:endParaRPr>
          </a:p>
          <a:p>
            <a:r>
              <a:rPr lang="ja-JP" altLang="en-US" sz="2400" b="1" dirty="0" smtClean="0">
                <a:solidFill>
                  <a:srgbClr val="080808"/>
                </a:solidFill>
              </a:rPr>
              <a:t>地域住民の方の関心事項（事故や災害時の対策、臭気対策）、</a:t>
            </a:r>
            <a:endParaRPr lang="en-US" altLang="ja-JP" sz="2400" b="1" dirty="0">
              <a:solidFill>
                <a:srgbClr val="080808"/>
              </a:solidFill>
            </a:endParaRPr>
          </a:p>
          <a:p>
            <a:r>
              <a:rPr lang="ja-JP" altLang="en-US" sz="2400" b="1" dirty="0" smtClean="0">
                <a:solidFill>
                  <a:srgbClr val="080808"/>
                </a:solidFill>
              </a:rPr>
              <a:t>など、短い時間の中でバランスの取れた情報・意見交換となった。</a:t>
            </a:r>
          </a:p>
        </p:txBody>
      </p:sp>
      <p:pic>
        <p:nvPicPr>
          <p:cNvPr id="3" name="図 2"/>
          <p:cNvPicPr>
            <a:picLocks noChangeAspect="1"/>
          </p:cNvPicPr>
          <p:nvPr/>
        </p:nvPicPr>
        <p:blipFill>
          <a:blip r:embed="rId2" cstate="print"/>
          <a:stretch>
            <a:fillRect/>
          </a:stretch>
        </p:blipFill>
        <p:spPr>
          <a:xfrm>
            <a:off x="5671529" y="1211806"/>
            <a:ext cx="3328704" cy="2505673"/>
          </a:xfrm>
          <a:prstGeom prst="rect">
            <a:avLst/>
          </a:prstGeom>
        </p:spPr>
      </p:pic>
    </p:spTree>
    <p:extLst>
      <p:ext uri="{BB962C8B-B14F-4D97-AF65-F5344CB8AC3E}">
        <p14:creationId xmlns:p14="http://schemas.microsoft.com/office/powerpoint/2010/main" val="424030325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5"/>
          <p:cNvSpPr>
            <a:spLocks noGrp="1"/>
          </p:cNvSpPr>
          <p:nvPr>
            <p:ph type="sldNum" sz="quarter" idx="12"/>
          </p:nvPr>
        </p:nvSpPr>
        <p:spPr/>
        <p:txBody>
          <a:bodyPr/>
          <a:lstStyle/>
          <a:p>
            <a:fld id="{95A37546-B27B-49A3-A8FA-E84F08B6B32C}" type="slidenum">
              <a:rPr lang="en-US" altLang="ja-JP">
                <a:solidFill>
                  <a:prstClr val="black">
                    <a:tint val="75000"/>
                  </a:prstClr>
                </a:solidFill>
              </a:rPr>
              <a:pPr/>
              <a:t>44</a:t>
            </a:fld>
            <a:endParaRPr lang="en-US" altLang="ja-JP" dirty="0">
              <a:solidFill>
                <a:prstClr val="black">
                  <a:tint val="75000"/>
                </a:prstClr>
              </a:solidFill>
            </a:endParaRPr>
          </a:p>
        </p:txBody>
      </p:sp>
      <p:sp>
        <p:nvSpPr>
          <p:cNvPr id="53263" name="Rectangle 15"/>
          <p:cNvSpPr>
            <a:spLocks noGrp="1" noChangeArrowheads="1"/>
          </p:cNvSpPr>
          <p:nvPr>
            <p:ph type="title" idx="4294967295"/>
          </p:nvPr>
        </p:nvSpPr>
        <p:spPr>
          <a:xfrm>
            <a:off x="107504" y="239560"/>
            <a:ext cx="8928992" cy="668489"/>
          </a:xfrm>
          <a:noFill/>
          <a:ln/>
        </p:spPr>
        <p:txBody>
          <a:bodyPr>
            <a:normAutofit fontScale="90000"/>
          </a:bodyPr>
          <a:lstStyle/>
          <a:p>
            <a:pPr algn="l"/>
            <a:r>
              <a:rPr lang="ja-JP" altLang="en-US" sz="2800" b="1" dirty="0" smtClean="0"/>
              <a:t>事例４</a:t>
            </a:r>
            <a:r>
              <a:rPr lang="en-US" altLang="ja-JP" sz="2800" b="1" dirty="0" smtClean="0"/>
              <a:t>.</a:t>
            </a:r>
            <a:r>
              <a:rPr lang="ja-JP" altLang="en-US" sz="2800" b="1" dirty="0" smtClean="0"/>
              <a:t>　環境報告会（市民向け学習会の中で意見交換を実施）</a:t>
            </a:r>
            <a:endParaRPr lang="ja-JP" altLang="en-US" sz="2000" b="1" dirty="0"/>
          </a:p>
        </p:txBody>
      </p:sp>
      <p:sp>
        <p:nvSpPr>
          <p:cNvPr id="53256" name="Text Box 8"/>
          <p:cNvSpPr txBox="1">
            <a:spLocks noChangeArrowheads="1"/>
          </p:cNvSpPr>
          <p:nvPr/>
        </p:nvSpPr>
        <p:spPr bwMode="auto">
          <a:xfrm>
            <a:off x="107504" y="3868593"/>
            <a:ext cx="4968552" cy="280076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200" b="1" dirty="0">
                <a:solidFill>
                  <a:srgbClr val="080808"/>
                </a:solidFill>
              </a:rPr>
              <a:t>【</a:t>
            </a:r>
            <a:r>
              <a:rPr lang="ja-JP" altLang="en-US" sz="2200" b="1" dirty="0">
                <a:solidFill>
                  <a:srgbClr val="080808"/>
                </a:solidFill>
              </a:rPr>
              <a:t>プログラム</a:t>
            </a:r>
            <a:r>
              <a:rPr lang="en-US" altLang="ja-JP" sz="2200" b="1" dirty="0" smtClean="0">
                <a:solidFill>
                  <a:srgbClr val="080808"/>
                </a:solidFill>
              </a:rPr>
              <a:t>】</a:t>
            </a:r>
            <a:r>
              <a:rPr lang="ja-JP" altLang="en-US" sz="2200" b="1" dirty="0" smtClean="0">
                <a:solidFill>
                  <a:srgbClr val="080808"/>
                </a:solidFill>
              </a:rPr>
              <a:t>　</a:t>
            </a:r>
            <a:r>
              <a:rPr lang="en-US" altLang="ja-JP" sz="2200" b="1" dirty="0" smtClean="0">
                <a:solidFill>
                  <a:srgbClr val="080808"/>
                </a:solidFill>
              </a:rPr>
              <a:t>2</a:t>
            </a:r>
            <a:r>
              <a:rPr lang="ja-JP" altLang="en-US" sz="2200" b="1" dirty="0" smtClean="0">
                <a:solidFill>
                  <a:srgbClr val="080808"/>
                </a:solidFill>
              </a:rPr>
              <a:t>時間</a:t>
            </a:r>
            <a:r>
              <a:rPr lang="en-US" altLang="ja-JP" sz="2200" b="1" dirty="0" smtClean="0">
                <a:solidFill>
                  <a:srgbClr val="080808"/>
                </a:solidFill>
              </a:rPr>
              <a:t>20</a:t>
            </a:r>
            <a:r>
              <a:rPr lang="ja-JP" altLang="en-US" sz="2200" b="1" dirty="0" smtClean="0">
                <a:solidFill>
                  <a:srgbClr val="080808"/>
                </a:solidFill>
              </a:rPr>
              <a:t>分程度</a:t>
            </a:r>
            <a:endParaRPr lang="en-US" altLang="ja-JP" sz="2200" b="1" dirty="0">
              <a:solidFill>
                <a:srgbClr val="080808"/>
              </a:solidFill>
            </a:endParaRPr>
          </a:p>
          <a:p>
            <a:r>
              <a:rPr lang="en-US" altLang="ja-JP" sz="2200" b="1" dirty="0">
                <a:solidFill>
                  <a:srgbClr val="080808"/>
                </a:solidFill>
              </a:rPr>
              <a:t>●</a:t>
            </a:r>
            <a:r>
              <a:rPr lang="ja-JP" altLang="en-US" sz="2200" b="1" dirty="0">
                <a:solidFill>
                  <a:srgbClr val="080808"/>
                </a:solidFill>
              </a:rPr>
              <a:t>開会</a:t>
            </a:r>
            <a:r>
              <a:rPr lang="ja-JP" altLang="en-US" sz="2200" b="1" dirty="0" smtClean="0">
                <a:solidFill>
                  <a:srgbClr val="080808"/>
                </a:solidFill>
              </a:rPr>
              <a:t>挨拶・趣旨説明</a:t>
            </a:r>
            <a:endParaRPr lang="ja-JP" altLang="en-US" sz="2200" b="1" dirty="0">
              <a:solidFill>
                <a:srgbClr val="080808"/>
              </a:solidFill>
            </a:endParaRPr>
          </a:p>
          <a:p>
            <a:r>
              <a:rPr lang="ja-JP" altLang="en-US" sz="2200" b="1" dirty="0" smtClean="0">
                <a:solidFill>
                  <a:srgbClr val="080808"/>
                </a:solidFill>
              </a:rPr>
              <a:t>●事業者からの事業所報告</a:t>
            </a:r>
            <a:endParaRPr lang="en-US" altLang="ja-JP" sz="2200" b="1" dirty="0" smtClean="0">
              <a:solidFill>
                <a:srgbClr val="080808"/>
              </a:solidFill>
            </a:endParaRPr>
          </a:p>
          <a:p>
            <a:r>
              <a:rPr lang="ja-JP" altLang="en-US" sz="2200" b="1" dirty="0" smtClean="0">
                <a:solidFill>
                  <a:srgbClr val="080808"/>
                </a:solidFill>
              </a:rPr>
              <a:t>●</a:t>
            </a:r>
            <a:r>
              <a:rPr lang="ja-JP" altLang="en-US" sz="2200" b="1" dirty="0">
                <a:solidFill>
                  <a:srgbClr val="080808"/>
                </a:solidFill>
              </a:rPr>
              <a:t>インタープリター役の</a:t>
            </a:r>
            <a:r>
              <a:rPr lang="ja-JP" altLang="en-US" sz="2200" b="1" dirty="0" smtClean="0">
                <a:solidFill>
                  <a:srgbClr val="080808"/>
                </a:solidFill>
              </a:rPr>
              <a:t>講演</a:t>
            </a:r>
            <a:endParaRPr lang="en-US" altLang="ja-JP" sz="2200" b="1" dirty="0" smtClean="0">
              <a:solidFill>
                <a:srgbClr val="080808"/>
              </a:solidFill>
            </a:endParaRPr>
          </a:p>
          <a:p>
            <a:r>
              <a:rPr lang="ja-JP" altLang="en-US" sz="2200" b="1" dirty="0">
                <a:solidFill>
                  <a:srgbClr val="080808"/>
                </a:solidFill>
              </a:rPr>
              <a:t>　</a:t>
            </a:r>
            <a:r>
              <a:rPr lang="ja-JP" altLang="en-US" sz="2200" b="1" dirty="0" smtClean="0">
                <a:solidFill>
                  <a:srgbClr val="080808"/>
                </a:solidFill>
              </a:rPr>
              <a:t>　　（例：身のまわりの化学物質）</a:t>
            </a:r>
            <a:r>
              <a:rPr lang="ja-JP" altLang="en-US" sz="2200" b="1" dirty="0">
                <a:solidFill>
                  <a:srgbClr val="080808"/>
                </a:solidFill>
              </a:rPr>
              <a:t>　</a:t>
            </a:r>
            <a:r>
              <a:rPr lang="ja-JP" altLang="en-US" sz="2200" b="1" dirty="0" smtClean="0">
                <a:solidFill>
                  <a:srgbClr val="080808"/>
                </a:solidFill>
              </a:rPr>
              <a:t>　</a:t>
            </a:r>
            <a:endParaRPr lang="ja-JP" altLang="en-US" sz="2200" b="1" dirty="0">
              <a:solidFill>
                <a:srgbClr val="080808"/>
              </a:solidFill>
            </a:endParaRPr>
          </a:p>
          <a:p>
            <a:r>
              <a:rPr lang="ja-JP" altLang="en-US" sz="2200" b="1" dirty="0">
                <a:solidFill>
                  <a:srgbClr val="080808"/>
                </a:solidFill>
              </a:rPr>
              <a:t>　</a:t>
            </a:r>
            <a:r>
              <a:rPr lang="ja-JP" altLang="en-US" sz="2200" b="1" dirty="0" smtClean="0">
                <a:solidFill>
                  <a:srgbClr val="080808"/>
                </a:solidFill>
              </a:rPr>
              <a:t>（休憩）</a:t>
            </a:r>
            <a:endParaRPr lang="en-US" altLang="ja-JP" sz="2200" b="1" dirty="0" smtClean="0">
              <a:solidFill>
                <a:srgbClr val="080808"/>
              </a:solidFill>
            </a:endParaRPr>
          </a:p>
          <a:p>
            <a:r>
              <a:rPr lang="ja-JP" altLang="en-US" sz="2200" b="1" dirty="0" smtClean="0">
                <a:solidFill>
                  <a:srgbClr val="080808"/>
                </a:solidFill>
              </a:rPr>
              <a:t>●意見交換会</a:t>
            </a:r>
            <a:endParaRPr lang="ja-JP" altLang="en-US" sz="2200" b="1" dirty="0">
              <a:solidFill>
                <a:srgbClr val="080808"/>
              </a:solidFill>
            </a:endParaRPr>
          </a:p>
          <a:p>
            <a:r>
              <a:rPr lang="ja-JP" altLang="en-US" sz="2200" b="1" dirty="0">
                <a:solidFill>
                  <a:srgbClr val="080808"/>
                </a:solidFill>
              </a:rPr>
              <a:t>●閉会の</a:t>
            </a:r>
            <a:r>
              <a:rPr lang="ja-JP" altLang="en-US" sz="2200" b="1" dirty="0" smtClean="0">
                <a:solidFill>
                  <a:srgbClr val="080808"/>
                </a:solidFill>
              </a:rPr>
              <a:t>挨拶</a:t>
            </a:r>
            <a:endParaRPr lang="en-US" altLang="ja-JP" sz="2200" b="1" dirty="0" smtClean="0">
              <a:solidFill>
                <a:srgbClr val="080808"/>
              </a:solidFill>
            </a:endParaRPr>
          </a:p>
        </p:txBody>
      </p:sp>
      <p:grpSp>
        <p:nvGrpSpPr>
          <p:cNvPr id="53264" name="Group 16"/>
          <p:cNvGrpSpPr>
            <a:grpSpLocks/>
          </p:cNvGrpSpPr>
          <p:nvPr/>
        </p:nvGrpSpPr>
        <p:grpSpPr bwMode="auto">
          <a:xfrm>
            <a:off x="4499992" y="3812841"/>
            <a:ext cx="4464621" cy="2486026"/>
            <a:chOff x="1901" y="2690"/>
            <a:chExt cx="2522" cy="1566"/>
          </a:xfrm>
        </p:grpSpPr>
        <p:sp>
          <p:nvSpPr>
            <p:cNvPr id="53259" name="Text Box 11"/>
            <p:cNvSpPr txBox="1">
              <a:spLocks noChangeArrowheads="1"/>
            </p:cNvSpPr>
            <p:nvPr/>
          </p:nvSpPr>
          <p:spPr bwMode="auto">
            <a:xfrm>
              <a:off x="1901" y="2705"/>
              <a:ext cx="1555" cy="155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200" b="1" dirty="0">
                  <a:solidFill>
                    <a:prstClr val="black"/>
                  </a:solidFill>
                  <a:latin typeface="ＭＳ Ｐゴシック" charset="-128"/>
                </a:rPr>
                <a:t>【</a:t>
              </a:r>
              <a:r>
                <a:rPr lang="ja-JP" altLang="en-US" sz="2200" b="1" dirty="0">
                  <a:solidFill>
                    <a:prstClr val="black"/>
                  </a:solidFill>
                  <a:latin typeface="ＭＳ Ｐゴシック" charset="-128"/>
                </a:rPr>
                <a:t>参加者</a:t>
              </a:r>
              <a:r>
                <a:rPr lang="en-US" altLang="ja-JP" sz="2200" b="1" dirty="0">
                  <a:solidFill>
                    <a:prstClr val="black"/>
                  </a:solidFill>
                  <a:latin typeface="ＭＳ Ｐゴシック" charset="-128"/>
                </a:rPr>
                <a:t>】</a:t>
              </a:r>
            </a:p>
            <a:p>
              <a:r>
                <a:rPr lang="ja-JP" altLang="en-US" sz="2200" b="1" dirty="0">
                  <a:solidFill>
                    <a:prstClr val="black"/>
                  </a:solidFill>
                  <a:latin typeface="ＭＳ Ｐゴシック" charset="-128"/>
                </a:rPr>
                <a:t>ファシリテーター</a:t>
              </a:r>
            </a:p>
            <a:p>
              <a:r>
                <a:rPr lang="ja-JP" altLang="en-US" sz="2200" b="1" dirty="0">
                  <a:solidFill>
                    <a:prstClr val="black"/>
                  </a:solidFill>
                  <a:latin typeface="ＭＳ Ｐゴシック" charset="-128"/>
                </a:rPr>
                <a:t>インタープリター</a:t>
              </a:r>
            </a:p>
            <a:p>
              <a:r>
                <a:rPr lang="ja-JP" altLang="en-US" sz="2200" b="1" dirty="0" smtClean="0">
                  <a:solidFill>
                    <a:prstClr val="black"/>
                  </a:solidFill>
                  <a:latin typeface="ＭＳ Ｐゴシック" charset="-128"/>
                </a:rPr>
                <a:t>市民</a:t>
              </a:r>
              <a:r>
                <a:rPr lang="ja-JP" altLang="en-US" sz="2200" b="1" dirty="0">
                  <a:solidFill>
                    <a:prstClr val="black"/>
                  </a:solidFill>
                  <a:latin typeface="ＭＳ Ｐゴシック" charset="-128"/>
                </a:rPr>
                <a:t>団体・地域住民</a:t>
              </a:r>
            </a:p>
            <a:p>
              <a:r>
                <a:rPr lang="ja-JP" altLang="en-US" sz="2200" b="1" dirty="0" smtClean="0">
                  <a:solidFill>
                    <a:prstClr val="black"/>
                  </a:solidFill>
                </a:rPr>
                <a:t>行政（県・市</a:t>
              </a:r>
              <a:r>
                <a:rPr lang="ja-JP" altLang="en-US" sz="2200" b="1" dirty="0">
                  <a:solidFill>
                    <a:prstClr val="black"/>
                  </a:solidFill>
                </a:rPr>
                <a:t>）</a:t>
              </a:r>
            </a:p>
            <a:p>
              <a:r>
                <a:rPr lang="ja-JP" altLang="en-US" sz="2200" b="1" dirty="0">
                  <a:solidFill>
                    <a:prstClr val="black"/>
                  </a:solidFill>
                </a:rPr>
                <a:t>事</a:t>
              </a:r>
              <a:r>
                <a:rPr lang="ja-JP" altLang="en-US" sz="2200" b="1" dirty="0" smtClean="0">
                  <a:solidFill>
                    <a:prstClr val="black"/>
                  </a:solidFill>
                </a:rPr>
                <a:t>業者</a:t>
              </a:r>
              <a:endParaRPr lang="ja-JP" altLang="en-US" sz="2200" b="1" dirty="0">
                <a:solidFill>
                  <a:prstClr val="black"/>
                </a:solidFill>
              </a:endParaRPr>
            </a:p>
          </p:txBody>
        </p:sp>
        <p:sp>
          <p:nvSpPr>
            <p:cNvPr id="53260" name="Text Box 12"/>
            <p:cNvSpPr txBox="1">
              <a:spLocks noChangeArrowheads="1"/>
            </p:cNvSpPr>
            <p:nvPr/>
          </p:nvSpPr>
          <p:spPr bwMode="auto">
            <a:xfrm>
              <a:off x="3421" y="2690"/>
              <a:ext cx="1002" cy="13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ja-JP" sz="2200" b="1" dirty="0">
                <a:solidFill>
                  <a:prstClr val="black"/>
                </a:solidFill>
                <a:latin typeface="ＭＳ Ｐゴシック" charset="-128"/>
              </a:endParaRPr>
            </a:p>
            <a:p>
              <a:r>
                <a:rPr lang="ja-JP" altLang="en-US" sz="2200" b="1" dirty="0">
                  <a:solidFill>
                    <a:prstClr val="black"/>
                  </a:solidFill>
                  <a:latin typeface="ＭＳ Ｐゴシック" charset="-128"/>
                </a:rPr>
                <a:t>：　　</a:t>
              </a:r>
              <a:r>
                <a:rPr lang="ja-JP" altLang="en-US" sz="2200" b="1" dirty="0" smtClean="0">
                  <a:solidFill>
                    <a:prstClr val="black"/>
                  </a:solidFill>
                  <a:latin typeface="ＭＳ Ｐゴシック" charset="-128"/>
                </a:rPr>
                <a:t>１名</a:t>
              </a:r>
              <a:endParaRPr lang="ja-JP" altLang="en-US" sz="2200" b="1" dirty="0">
                <a:solidFill>
                  <a:prstClr val="black"/>
                </a:solidFill>
                <a:latin typeface="ＭＳ Ｐゴシック" charset="-128"/>
              </a:endParaRPr>
            </a:p>
            <a:p>
              <a:r>
                <a:rPr lang="ja-JP" altLang="en-US" sz="2200" b="1" dirty="0">
                  <a:solidFill>
                    <a:prstClr val="black"/>
                  </a:solidFill>
                  <a:latin typeface="ＭＳ Ｐゴシック" charset="-128"/>
                </a:rPr>
                <a:t>：　　１名</a:t>
              </a:r>
            </a:p>
            <a:p>
              <a:r>
                <a:rPr lang="ja-JP" altLang="en-US" sz="2200" b="1" dirty="0">
                  <a:solidFill>
                    <a:prstClr val="black"/>
                  </a:solidFill>
                  <a:latin typeface="ＭＳ Ｐゴシック" charset="-128"/>
                </a:rPr>
                <a:t>：　　</a:t>
              </a:r>
              <a:r>
                <a:rPr lang="ja-JP" altLang="en-US" sz="2200" b="1" dirty="0" smtClean="0">
                  <a:solidFill>
                    <a:prstClr val="black"/>
                  </a:solidFill>
                  <a:latin typeface="ＭＳ Ｐゴシック" charset="-128"/>
                </a:rPr>
                <a:t>８名</a:t>
              </a:r>
              <a:endParaRPr lang="ja-JP" altLang="en-US" sz="2200" b="1" dirty="0">
                <a:solidFill>
                  <a:prstClr val="black"/>
                </a:solidFill>
                <a:latin typeface="ＭＳ Ｐゴシック" charset="-128"/>
              </a:endParaRPr>
            </a:p>
            <a:p>
              <a:r>
                <a:rPr lang="ja-JP" altLang="en-US" sz="2200" b="1" dirty="0">
                  <a:solidFill>
                    <a:prstClr val="black"/>
                  </a:solidFill>
                  <a:latin typeface="ＭＳ Ｐゴシック" charset="-128"/>
                </a:rPr>
                <a:t>：　</a:t>
              </a:r>
              <a:r>
                <a:rPr lang="ja-JP" altLang="en-US" sz="2200" b="1" dirty="0" smtClean="0">
                  <a:solidFill>
                    <a:prstClr val="black"/>
                  </a:solidFill>
                  <a:latin typeface="ＭＳ Ｐゴシック" charset="-128"/>
                </a:rPr>
                <a:t>　３名</a:t>
              </a:r>
              <a:endParaRPr lang="ja-JP" altLang="en-US" sz="2200" b="1" dirty="0">
                <a:solidFill>
                  <a:prstClr val="black"/>
                </a:solidFill>
                <a:latin typeface="ＭＳ Ｐゴシック" charset="-128"/>
              </a:endParaRPr>
            </a:p>
            <a:p>
              <a:r>
                <a:rPr lang="ja-JP" altLang="en-US" sz="2200" b="1" dirty="0">
                  <a:solidFill>
                    <a:prstClr val="black"/>
                  </a:solidFill>
                  <a:latin typeface="ＭＳ Ｐゴシック" charset="-128"/>
                </a:rPr>
                <a:t>：　　</a:t>
              </a:r>
              <a:r>
                <a:rPr lang="ja-JP" altLang="en-US" sz="2200" b="1" dirty="0" smtClean="0">
                  <a:solidFill>
                    <a:prstClr val="black"/>
                  </a:solidFill>
                  <a:latin typeface="ＭＳ Ｐゴシック" charset="-128"/>
                </a:rPr>
                <a:t>２名</a:t>
              </a:r>
              <a:endParaRPr lang="ja-JP" altLang="en-US" sz="2200" b="1" dirty="0">
                <a:solidFill>
                  <a:prstClr val="black"/>
                </a:solidFill>
                <a:latin typeface="ＭＳ Ｐゴシック" charset="-128"/>
              </a:endParaRPr>
            </a:p>
          </p:txBody>
        </p:sp>
      </p:grpSp>
      <p:sp>
        <p:nvSpPr>
          <p:cNvPr id="53266" name="Text Box 18"/>
          <p:cNvSpPr txBox="1">
            <a:spLocks noChangeArrowheads="1"/>
          </p:cNvSpPr>
          <p:nvPr/>
        </p:nvSpPr>
        <p:spPr bwMode="auto">
          <a:xfrm>
            <a:off x="198968" y="1075380"/>
            <a:ext cx="5165119" cy="24622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200" b="1" dirty="0" smtClean="0">
                <a:solidFill>
                  <a:srgbClr val="0000CC"/>
                </a:solidFill>
              </a:rPr>
              <a:t>行政主催の学習会の中で、</a:t>
            </a:r>
            <a:endParaRPr lang="en-US" altLang="ja-JP" sz="2200" b="1" dirty="0" smtClean="0">
              <a:solidFill>
                <a:srgbClr val="0000CC"/>
              </a:solidFill>
            </a:endParaRPr>
          </a:p>
          <a:p>
            <a:r>
              <a:rPr lang="ja-JP" altLang="en-US" sz="2200" b="1" dirty="0" smtClean="0">
                <a:solidFill>
                  <a:srgbClr val="0000CC"/>
                </a:solidFill>
              </a:rPr>
              <a:t>化学</a:t>
            </a:r>
            <a:r>
              <a:rPr lang="ja-JP" altLang="en-US" sz="2200" b="1" dirty="0">
                <a:solidFill>
                  <a:srgbClr val="0000CC"/>
                </a:solidFill>
              </a:rPr>
              <a:t>物</a:t>
            </a:r>
            <a:r>
              <a:rPr lang="ja-JP" altLang="en-US" sz="2200" b="1" dirty="0" smtClean="0">
                <a:solidFill>
                  <a:srgbClr val="0000CC"/>
                </a:solidFill>
              </a:rPr>
              <a:t>質のリスクに関する講演と</a:t>
            </a:r>
            <a:endParaRPr lang="en-US" altLang="ja-JP" sz="2200" b="1" dirty="0" smtClean="0">
              <a:solidFill>
                <a:srgbClr val="0000CC"/>
              </a:solidFill>
            </a:endParaRPr>
          </a:p>
          <a:p>
            <a:r>
              <a:rPr lang="ja-JP" altLang="en-US" sz="2200" b="1" dirty="0">
                <a:solidFill>
                  <a:srgbClr val="0000CC"/>
                </a:solidFill>
              </a:rPr>
              <a:t>事業者</a:t>
            </a:r>
            <a:r>
              <a:rPr lang="ja-JP" altLang="en-US" sz="2200" b="1" dirty="0" smtClean="0">
                <a:solidFill>
                  <a:srgbClr val="0000CC"/>
                </a:solidFill>
              </a:rPr>
              <a:t>の環境への取組報告を行う。</a:t>
            </a:r>
            <a:endParaRPr lang="en-US" altLang="ja-JP" sz="2200" b="1" dirty="0" smtClean="0">
              <a:solidFill>
                <a:srgbClr val="0000CC"/>
              </a:solidFill>
            </a:endParaRPr>
          </a:p>
          <a:p>
            <a:r>
              <a:rPr lang="ja-JP" altLang="en-US" sz="2200" b="1" dirty="0" smtClean="0">
                <a:solidFill>
                  <a:srgbClr val="0000CC"/>
                </a:solidFill>
              </a:rPr>
              <a:t>その後、参加者の意見交換会を実施。</a:t>
            </a:r>
            <a:endParaRPr lang="en-US" altLang="ja-JP" sz="2200" b="1" dirty="0" smtClean="0">
              <a:solidFill>
                <a:srgbClr val="0000CC"/>
              </a:solidFill>
            </a:endParaRPr>
          </a:p>
          <a:p>
            <a:r>
              <a:rPr lang="ja-JP" altLang="en-US" sz="2200" b="1" dirty="0" smtClean="0">
                <a:solidFill>
                  <a:srgbClr val="0000CC"/>
                </a:solidFill>
              </a:rPr>
              <a:t>一般には、開催場所が事業所ではなく、</a:t>
            </a:r>
            <a:endParaRPr lang="en-US" altLang="ja-JP" sz="2200" b="1" dirty="0" smtClean="0">
              <a:solidFill>
                <a:srgbClr val="0000CC"/>
              </a:solidFill>
            </a:endParaRPr>
          </a:p>
          <a:p>
            <a:r>
              <a:rPr lang="ja-JP" altLang="en-US" sz="2200" b="1" dirty="0" smtClean="0">
                <a:solidFill>
                  <a:srgbClr val="0000CC"/>
                </a:solidFill>
              </a:rPr>
              <a:t>市民ホールや○○</a:t>
            </a:r>
            <a:r>
              <a:rPr lang="ja-JP" altLang="en-US" sz="2200" b="1" dirty="0">
                <a:solidFill>
                  <a:srgbClr val="0000CC"/>
                </a:solidFill>
              </a:rPr>
              <a:t>公</a:t>
            </a:r>
            <a:r>
              <a:rPr lang="ja-JP" altLang="en-US" sz="2200" b="1" dirty="0" smtClean="0">
                <a:solidFill>
                  <a:srgbClr val="0000CC"/>
                </a:solidFill>
              </a:rPr>
              <a:t>民館などであり、</a:t>
            </a:r>
            <a:endParaRPr lang="en-US" altLang="ja-JP" sz="2200" b="1" dirty="0" smtClean="0">
              <a:solidFill>
                <a:srgbClr val="0000CC"/>
              </a:solidFill>
            </a:endParaRPr>
          </a:p>
          <a:p>
            <a:r>
              <a:rPr lang="ja-JP" altLang="en-US" sz="2200" b="1" dirty="0" smtClean="0">
                <a:solidFill>
                  <a:srgbClr val="0000CC"/>
                </a:solidFill>
              </a:rPr>
              <a:t>工場見学を伴わない。</a:t>
            </a:r>
            <a:endParaRPr lang="ja-JP" altLang="en-US" sz="2200" b="1" dirty="0">
              <a:solidFill>
                <a:srgbClr val="0000CC"/>
              </a:solidFill>
            </a:endParaRPr>
          </a:p>
        </p:txBody>
      </p:sp>
      <p:pic>
        <p:nvPicPr>
          <p:cNvPr id="4" name="図 3"/>
          <p:cNvPicPr>
            <a:picLocks noChangeAspect="1"/>
          </p:cNvPicPr>
          <p:nvPr/>
        </p:nvPicPr>
        <p:blipFill>
          <a:blip r:embed="rId2" cstate="print"/>
          <a:stretch>
            <a:fillRect/>
          </a:stretch>
        </p:blipFill>
        <p:spPr>
          <a:xfrm>
            <a:off x="5605150" y="1529827"/>
            <a:ext cx="2810500" cy="2194750"/>
          </a:xfrm>
          <a:prstGeom prst="rect">
            <a:avLst/>
          </a:prstGeom>
        </p:spPr>
      </p:pic>
    </p:spTree>
    <p:extLst>
      <p:ext uri="{BB962C8B-B14F-4D97-AF65-F5344CB8AC3E}">
        <p14:creationId xmlns:p14="http://schemas.microsoft.com/office/powerpoint/2010/main" val="3325077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4"/>
          <p:cNvSpPr>
            <a:spLocks noGrp="1"/>
          </p:cNvSpPr>
          <p:nvPr>
            <p:ph type="sldNum" sz="quarter" idx="12"/>
          </p:nvPr>
        </p:nvSpPr>
        <p:spPr/>
        <p:txBody>
          <a:bodyPr/>
          <a:lstStyle/>
          <a:p>
            <a:fld id="{EFF6A826-A0E4-4EBF-84E4-AC4E5E46251C}" type="slidenum">
              <a:rPr lang="en-US" altLang="ja-JP"/>
              <a:pPr/>
              <a:t>45</a:t>
            </a:fld>
            <a:endParaRPr lang="en-US" altLang="ja-JP" dirty="0"/>
          </a:p>
        </p:txBody>
      </p:sp>
      <p:sp>
        <p:nvSpPr>
          <p:cNvPr id="74772" name="Rectangle 20"/>
          <p:cNvSpPr>
            <a:spLocks noGrp="1" noChangeArrowheads="1"/>
          </p:cNvSpPr>
          <p:nvPr>
            <p:ph type="title" idx="4294967295"/>
          </p:nvPr>
        </p:nvSpPr>
        <p:spPr>
          <a:xfrm>
            <a:off x="323528" y="0"/>
            <a:ext cx="8569648" cy="908050"/>
          </a:xfrm>
          <a:noFill/>
          <a:ln/>
        </p:spPr>
        <p:txBody>
          <a:bodyPr>
            <a:normAutofit/>
          </a:bodyPr>
          <a:lstStyle/>
          <a:p>
            <a:r>
              <a:rPr lang="ja-JP" altLang="en-US" sz="2800" b="1" dirty="0" smtClean="0"/>
              <a:t>事例４</a:t>
            </a:r>
            <a:r>
              <a:rPr lang="en-US" altLang="ja-JP" sz="2800" b="1" dirty="0" smtClean="0"/>
              <a:t>.</a:t>
            </a:r>
            <a:r>
              <a:rPr lang="ja-JP" altLang="en-US" sz="2800" b="1" dirty="0" smtClean="0"/>
              <a:t>の意見交換の場での質疑応答の例</a:t>
            </a:r>
            <a:endParaRPr lang="ja-JP" altLang="en-US" sz="2800" b="1" dirty="0"/>
          </a:p>
        </p:txBody>
      </p:sp>
      <p:sp>
        <p:nvSpPr>
          <p:cNvPr id="74756" name="Rectangle 4"/>
          <p:cNvSpPr>
            <a:spLocks noChangeArrowheads="1"/>
          </p:cNvSpPr>
          <p:nvPr/>
        </p:nvSpPr>
        <p:spPr bwMode="auto">
          <a:xfrm>
            <a:off x="179388" y="979488"/>
            <a:ext cx="8785225" cy="936625"/>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a:t>印刷会社の取組として、ＶＯＣ削減対策の紹介をした際、</a:t>
            </a:r>
          </a:p>
          <a:p>
            <a:r>
              <a:rPr lang="ja-JP" altLang="en-US" sz="2000" b="1" dirty="0"/>
              <a:t>「有機（溶媒）」からの代替化を進め、「無機」に変えている</a:t>
            </a:r>
            <a:r>
              <a:rPr lang="ja-JP" altLang="en-US" sz="2000" b="1" dirty="0" smtClean="0"/>
              <a:t>との説明があった。</a:t>
            </a:r>
            <a:endParaRPr lang="ja-JP" altLang="en-US" sz="2000" b="1" dirty="0"/>
          </a:p>
        </p:txBody>
      </p:sp>
      <p:grpSp>
        <p:nvGrpSpPr>
          <p:cNvPr id="74774" name="Group 22"/>
          <p:cNvGrpSpPr>
            <a:grpSpLocks/>
          </p:cNvGrpSpPr>
          <p:nvPr/>
        </p:nvGrpSpPr>
        <p:grpSpPr bwMode="auto">
          <a:xfrm>
            <a:off x="0" y="2206625"/>
            <a:ext cx="8820150" cy="1727200"/>
            <a:chOff x="0" y="1525"/>
            <a:chExt cx="5556" cy="1088"/>
          </a:xfrm>
        </p:grpSpPr>
        <p:pic>
          <p:nvPicPr>
            <p:cNvPr id="74754" name="Picture 2" descr="FAM_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 y="1661"/>
              <a:ext cx="353" cy="731"/>
            </a:xfrm>
            <a:prstGeom prst="rect">
              <a:avLst/>
            </a:prstGeom>
            <a:noFill/>
            <a:extLst>
              <a:ext uri="{909E8E84-426E-40DD-AFC4-6F175D3DCCD1}">
                <a14:hiddenFill xmlns:a14="http://schemas.microsoft.com/office/drawing/2010/main">
                  <a:solidFill>
                    <a:srgbClr val="FFFFFF"/>
                  </a:solidFill>
                </a14:hiddenFill>
              </a:ext>
            </a:extLst>
          </p:spPr>
        </p:pic>
        <p:sp>
          <p:nvSpPr>
            <p:cNvPr id="74759" name="Rectangle 7"/>
            <p:cNvSpPr>
              <a:spLocks noChangeArrowheads="1"/>
            </p:cNvSpPr>
            <p:nvPr/>
          </p:nvSpPr>
          <p:spPr bwMode="auto">
            <a:xfrm>
              <a:off x="1020" y="1525"/>
              <a:ext cx="4536" cy="108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a:t>いま、「無機」ということで心配されたのは、「鉛」や「カドミウム」</a:t>
              </a:r>
            </a:p>
            <a:p>
              <a:r>
                <a:rPr lang="ja-JP" altLang="en-US" sz="2000" b="1" dirty="0"/>
                <a:t>などの重金属について、ですか？</a:t>
              </a:r>
            </a:p>
            <a:p>
              <a:r>
                <a:rPr lang="ja-JP" altLang="en-US" sz="2000" b="1" dirty="0"/>
                <a:t>一般的な傾向として、顔料に「鉛」や「カドミウム」を使うものは</a:t>
              </a:r>
            </a:p>
            <a:p>
              <a:r>
                <a:rPr lang="ja-JP" altLang="en-US" sz="2000" b="1" dirty="0"/>
                <a:t>減っています。</a:t>
              </a:r>
            </a:p>
            <a:p>
              <a:r>
                <a:rPr lang="ja-JP" altLang="en-US" sz="2000" b="1" dirty="0"/>
                <a:t>また、最近は、有機溶媒を使用しない塗料が増えています。</a:t>
              </a:r>
            </a:p>
            <a:p>
              <a:endParaRPr lang="ja-JP" altLang="en-US" sz="2000" b="1" dirty="0"/>
            </a:p>
            <a:p>
              <a:endParaRPr lang="en-US" altLang="ja-JP" sz="2000" b="1" dirty="0"/>
            </a:p>
          </p:txBody>
        </p:sp>
        <p:sp>
          <p:nvSpPr>
            <p:cNvPr id="74761" name="Text Box 9"/>
            <p:cNvSpPr txBox="1">
              <a:spLocks noChangeArrowheads="1"/>
            </p:cNvSpPr>
            <p:nvPr/>
          </p:nvSpPr>
          <p:spPr bwMode="auto">
            <a:xfrm>
              <a:off x="0" y="1888"/>
              <a:ext cx="1134"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a:solidFill>
                    <a:srgbClr val="FF0000"/>
                  </a:solidFill>
                </a:rPr>
                <a:t>インタープリター</a:t>
              </a:r>
            </a:p>
          </p:txBody>
        </p:sp>
      </p:grpSp>
      <p:grpSp>
        <p:nvGrpSpPr>
          <p:cNvPr id="74773" name="Group 21"/>
          <p:cNvGrpSpPr>
            <a:grpSpLocks/>
          </p:cNvGrpSpPr>
          <p:nvPr/>
        </p:nvGrpSpPr>
        <p:grpSpPr bwMode="auto">
          <a:xfrm>
            <a:off x="0" y="1628775"/>
            <a:ext cx="8893176" cy="1176338"/>
            <a:chOff x="0" y="1117"/>
            <a:chExt cx="5602" cy="741"/>
          </a:xfrm>
        </p:grpSpPr>
        <p:pic>
          <p:nvPicPr>
            <p:cNvPr id="74755" name="Picture 3" descr="FAM_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17"/>
              <a:ext cx="406" cy="741"/>
            </a:xfrm>
            <a:prstGeom prst="rect">
              <a:avLst/>
            </a:prstGeom>
            <a:noFill/>
            <a:extLst>
              <a:ext uri="{909E8E84-426E-40DD-AFC4-6F175D3DCCD1}">
                <a14:hiddenFill xmlns:a14="http://schemas.microsoft.com/office/drawing/2010/main">
                  <a:solidFill>
                    <a:srgbClr val="FFFFFF"/>
                  </a:solidFill>
                </a14:hiddenFill>
              </a:ext>
            </a:extLst>
          </p:spPr>
        </p:pic>
        <p:sp>
          <p:nvSpPr>
            <p:cNvPr id="74760" name="Text Box 8"/>
            <p:cNvSpPr txBox="1">
              <a:spLocks noChangeArrowheads="1"/>
            </p:cNvSpPr>
            <p:nvPr/>
          </p:nvSpPr>
          <p:spPr bwMode="auto">
            <a:xfrm>
              <a:off x="22" y="1344"/>
              <a:ext cx="1089"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a:solidFill>
                    <a:srgbClr val="0000CC"/>
                  </a:solidFill>
                </a:rPr>
                <a:t>市民</a:t>
              </a:r>
            </a:p>
          </p:txBody>
        </p:sp>
        <p:sp>
          <p:nvSpPr>
            <p:cNvPr id="74762" name="Rectangle 10"/>
            <p:cNvSpPr>
              <a:spLocks noChangeArrowheads="1"/>
            </p:cNvSpPr>
            <p:nvPr/>
          </p:nvSpPr>
          <p:spPr bwMode="auto">
            <a:xfrm>
              <a:off x="567" y="1208"/>
              <a:ext cx="5035" cy="36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smtClean="0"/>
                <a:t>（半ば独り言のように）「</a:t>
              </a:r>
              <a:r>
                <a:rPr lang="ja-JP" altLang="en-US" sz="2000" b="1" dirty="0"/>
                <a:t>無機」に変えたら、もっと危険なんじゃないの？</a:t>
              </a:r>
            </a:p>
          </p:txBody>
        </p:sp>
      </p:grpSp>
      <p:grpSp>
        <p:nvGrpSpPr>
          <p:cNvPr id="74776" name="Group 24"/>
          <p:cNvGrpSpPr>
            <a:grpSpLocks/>
          </p:cNvGrpSpPr>
          <p:nvPr/>
        </p:nvGrpSpPr>
        <p:grpSpPr bwMode="auto">
          <a:xfrm>
            <a:off x="395288" y="4221163"/>
            <a:ext cx="8569325" cy="1314450"/>
            <a:chOff x="249" y="2874"/>
            <a:chExt cx="5398" cy="828"/>
          </a:xfrm>
        </p:grpSpPr>
        <p:sp>
          <p:nvSpPr>
            <p:cNvPr id="74758" name="Rectangle 6"/>
            <p:cNvSpPr>
              <a:spLocks noChangeArrowheads="1"/>
            </p:cNvSpPr>
            <p:nvPr/>
          </p:nvSpPr>
          <p:spPr bwMode="auto">
            <a:xfrm>
              <a:off x="1020" y="2976"/>
              <a:ext cx="4627" cy="726"/>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a:t>「無機」という言葉は、「有機溶媒でない」という意味です。</a:t>
              </a:r>
            </a:p>
            <a:p>
              <a:r>
                <a:rPr lang="ja-JP" altLang="en-US" sz="2000" b="1" dirty="0"/>
                <a:t>トルエンやキシレンを使っていない「水性塗料」のことです。</a:t>
              </a:r>
            </a:p>
            <a:p>
              <a:r>
                <a:rPr lang="ja-JP" altLang="en-US" sz="2000" b="1" dirty="0"/>
                <a:t>「鉛」や「カドミウム」等の無機顔料は、既に使用していません。</a:t>
              </a:r>
            </a:p>
          </p:txBody>
        </p:sp>
        <p:pic>
          <p:nvPicPr>
            <p:cNvPr id="74764" name="Picture 12" descr="FAM_0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 y="2874"/>
              <a:ext cx="358" cy="738"/>
            </a:xfrm>
            <a:prstGeom prst="rect">
              <a:avLst/>
            </a:prstGeom>
            <a:noFill/>
            <a:extLst>
              <a:ext uri="{909E8E84-426E-40DD-AFC4-6F175D3DCCD1}">
                <a14:hiddenFill xmlns:a14="http://schemas.microsoft.com/office/drawing/2010/main">
                  <a:solidFill>
                    <a:srgbClr val="FFFFFF"/>
                  </a:solidFill>
                </a14:hiddenFill>
              </a:ext>
            </a:extLst>
          </p:spPr>
        </p:pic>
        <p:sp>
          <p:nvSpPr>
            <p:cNvPr id="74765" name="Text Box 13"/>
            <p:cNvSpPr txBox="1">
              <a:spLocks noChangeArrowheads="1"/>
            </p:cNvSpPr>
            <p:nvPr/>
          </p:nvSpPr>
          <p:spPr bwMode="auto">
            <a:xfrm>
              <a:off x="249" y="3101"/>
              <a:ext cx="1134"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a:solidFill>
                    <a:srgbClr val="FF0000"/>
                  </a:solidFill>
                </a:rPr>
                <a:t>事業者</a:t>
              </a:r>
            </a:p>
          </p:txBody>
        </p:sp>
      </p:grpSp>
      <p:grpSp>
        <p:nvGrpSpPr>
          <p:cNvPr id="74777" name="Group 25"/>
          <p:cNvGrpSpPr>
            <a:grpSpLocks/>
          </p:cNvGrpSpPr>
          <p:nvPr/>
        </p:nvGrpSpPr>
        <p:grpSpPr bwMode="auto">
          <a:xfrm>
            <a:off x="0" y="4941888"/>
            <a:ext cx="7667625" cy="1249362"/>
            <a:chOff x="0" y="3460"/>
            <a:chExt cx="4830" cy="787"/>
          </a:xfrm>
        </p:grpSpPr>
        <p:sp>
          <p:nvSpPr>
            <p:cNvPr id="74763" name="Rectangle 11"/>
            <p:cNvSpPr>
              <a:spLocks noChangeArrowheads="1"/>
            </p:cNvSpPr>
            <p:nvPr/>
          </p:nvSpPr>
          <p:spPr bwMode="auto">
            <a:xfrm>
              <a:off x="567" y="3794"/>
              <a:ext cx="4263" cy="453"/>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a:t>そういうことですか。分かりました。</a:t>
              </a:r>
            </a:p>
          </p:txBody>
        </p:sp>
        <p:pic>
          <p:nvPicPr>
            <p:cNvPr id="74766" name="Picture 14" descr="FAM_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60"/>
              <a:ext cx="406" cy="741"/>
            </a:xfrm>
            <a:prstGeom prst="rect">
              <a:avLst/>
            </a:prstGeom>
            <a:noFill/>
            <a:extLst>
              <a:ext uri="{909E8E84-426E-40DD-AFC4-6F175D3DCCD1}">
                <a14:hiddenFill xmlns:a14="http://schemas.microsoft.com/office/drawing/2010/main">
                  <a:solidFill>
                    <a:srgbClr val="FFFFFF"/>
                  </a:solidFill>
                </a14:hiddenFill>
              </a:ext>
            </a:extLst>
          </p:spPr>
        </p:pic>
        <p:sp>
          <p:nvSpPr>
            <p:cNvPr id="74767" name="Text Box 15"/>
            <p:cNvSpPr txBox="1">
              <a:spLocks noChangeArrowheads="1"/>
            </p:cNvSpPr>
            <p:nvPr/>
          </p:nvSpPr>
          <p:spPr bwMode="auto">
            <a:xfrm>
              <a:off x="0" y="3687"/>
              <a:ext cx="1089"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a:solidFill>
                    <a:srgbClr val="0000CC"/>
                  </a:solidFill>
                </a:rPr>
                <a:t>市民</a:t>
              </a:r>
            </a:p>
          </p:txBody>
        </p:sp>
      </p:grpSp>
      <p:grpSp>
        <p:nvGrpSpPr>
          <p:cNvPr id="74778" name="Group 26"/>
          <p:cNvGrpSpPr>
            <a:grpSpLocks/>
          </p:cNvGrpSpPr>
          <p:nvPr/>
        </p:nvGrpSpPr>
        <p:grpSpPr bwMode="auto">
          <a:xfrm>
            <a:off x="0" y="3429000"/>
            <a:ext cx="8893175" cy="1166813"/>
            <a:chOff x="0" y="2325"/>
            <a:chExt cx="5602" cy="735"/>
          </a:xfrm>
        </p:grpSpPr>
        <p:pic>
          <p:nvPicPr>
            <p:cNvPr id="74768" name="Picture 16" descr="FAM_0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325"/>
              <a:ext cx="324" cy="735"/>
            </a:xfrm>
            <a:prstGeom prst="rect">
              <a:avLst/>
            </a:prstGeom>
            <a:noFill/>
            <a:extLst>
              <a:ext uri="{909E8E84-426E-40DD-AFC4-6F175D3DCCD1}">
                <a14:hiddenFill xmlns:a14="http://schemas.microsoft.com/office/drawing/2010/main">
                  <a:solidFill>
                    <a:srgbClr val="FFFFFF"/>
                  </a:solidFill>
                </a14:hiddenFill>
              </a:ext>
            </a:extLst>
          </p:spPr>
        </p:pic>
        <p:sp>
          <p:nvSpPr>
            <p:cNvPr id="74769" name="Text Box 17"/>
            <p:cNvSpPr txBox="1">
              <a:spLocks noChangeArrowheads="1"/>
            </p:cNvSpPr>
            <p:nvPr/>
          </p:nvSpPr>
          <p:spPr bwMode="auto">
            <a:xfrm>
              <a:off x="0" y="2523"/>
              <a:ext cx="1089"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a:solidFill>
                    <a:srgbClr val="0000CC"/>
                  </a:solidFill>
                </a:rPr>
                <a:t>ファシリテーター</a:t>
              </a:r>
            </a:p>
          </p:txBody>
        </p:sp>
        <p:sp>
          <p:nvSpPr>
            <p:cNvPr id="74770" name="Rectangle 18"/>
            <p:cNvSpPr>
              <a:spLocks noChangeArrowheads="1"/>
            </p:cNvSpPr>
            <p:nvPr/>
          </p:nvSpPr>
          <p:spPr bwMode="auto">
            <a:xfrm>
              <a:off x="567" y="2614"/>
              <a:ext cx="5035" cy="36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a:t>印刷インキの最近の傾向の話がありましたが、Ａ社ではどうですか？</a:t>
              </a:r>
            </a:p>
          </p:txBody>
        </p:sp>
      </p:grpSp>
      <p:sp>
        <p:nvSpPr>
          <p:cNvPr id="74779" name="AutoShape 27"/>
          <p:cNvSpPr>
            <a:spLocks noChangeArrowheads="1"/>
          </p:cNvSpPr>
          <p:nvPr/>
        </p:nvSpPr>
        <p:spPr bwMode="auto">
          <a:xfrm>
            <a:off x="34925" y="5805488"/>
            <a:ext cx="8785225" cy="1052512"/>
          </a:xfrm>
          <a:prstGeom prst="horizontalScroll">
            <a:avLst>
              <a:gd name="adj" fmla="val 12500"/>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b="1" dirty="0">
                <a:solidFill>
                  <a:srgbClr val="3333CC"/>
                </a:solidFill>
                <a:latin typeface="+mn-ea"/>
              </a:rPr>
              <a:t>「無機」：市民は鉛や</a:t>
            </a:r>
            <a:r>
              <a:rPr lang="ja-JP" altLang="en-US" b="1" dirty="0" smtClean="0">
                <a:solidFill>
                  <a:srgbClr val="3333CC"/>
                </a:solidFill>
                <a:latin typeface="+mn-ea"/>
              </a:rPr>
              <a:t>カドミウムを含む顔料と</a:t>
            </a:r>
            <a:r>
              <a:rPr lang="ja-JP" altLang="en-US" b="1" dirty="0">
                <a:solidFill>
                  <a:srgbClr val="3333CC"/>
                </a:solidFill>
                <a:latin typeface="+mn-ea"/>
              </a:rPr>
              <a:t>認識、事業者は有機</a:t>
            </a:r>
            <a:r>
              <a:rPr lang="ja-JP" altLang="en-US" b="1" dirty="0" smtClean="0">
                <a:solidFill>
                  <a:srgbClr val="3333CC"/>
                </a:solidFill>
                <a:latin typeface="+mn-ea"/>
              </a:rPr>
              <a:t>溶媒ではない</a:t>
            </a:r>
            <a:r>
              <a:rPr lang="ja-JP" altLang="en-US" b="1" dirty="0">
                <a:solidFill>
                  <a:srgbClr val="3333CC"/>
                </a:solidFill>
                <a:latin typeface="+mn-ea"/>
              </a:rPr>
              <a:t>と認識。</a:t>
            </a:r>
          </a:p>
          <a:p>
            <a:r>
              <a:rPr lang="ja-JP" altLang="en-US" b="1" dirty="0" smtClean="0">
                <a:solidFill>
                  <a:srgbClr val="3333CC"/>
                </a:solidFill>
                <a:latin typeface="+mn-ea"/>
              </a:rPr>
              <a:t>　　　　　　お互いの用語の</a:t>
            </a:r>
            <a:r>
              <a:rPr lang="ja-JP" altLang="en-US" b="1" dirty="0">
                <a:solidFill>
                  <a:srgbClr val="3333CC"/>
                </a:solidFill>
                <a:latin typeface="+mn-ea"/>
              </a:rPr>
              <a:t>定義の違いから誤解が生じかけた</a:t>
            </a:r>
            <a:r>
              <a:rPr lang="ja-JP" altLang="en-US" b="1" dirty="0" smtClean="0">
                <a:solidFill>
                  <a:srgbClr val="3333CC"/>
                </a:solidFill>
                <a:latin typeface="+mn-ea"/>
              </a:rPr>
              <a:t>状態が回避された。</a:t>
            </a:r>
            <a:endParaRPr lang="ja-JP" altLang="en-US" b="1" dirty="0">
              <a:solidFill>
                <a:srgbClr val="3333CC"/>
              </a:solidFill>
              <a:latin typeface="+mn-ea"/>
            </a:endParaRPr>
          </a:p>
        </p:txBody>
      </p:sp>
    </p:spTree>
    <p:extLst>
      <p:ext uri="{BB962C8B-B14F-4D97-AF65-F5344CB8AC3E}">
        <p14:creationId xmlns:p14="http://schemas.microsoft.com/office/powerpoint/2010/main" val="150013492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4"/>
          <p:cNvSpPr>
            <a:spLocks noGrp="1"/>
          </p:cNvSpPr>
          <p:nvPr>
            <p:ph type="sldNum" sz="quarter" idx="12"/>
          </p:nvPr>
        </p:nvSpPr>
        <p:spPr/>
        <p:txBody>
          <a:bodyPr/>
          <a:lstStyle/>
          <a:p>
            <a:fld id="{5F28DCFE-E7D9-4C39-9FEA-52BBD5741FA7}" type="slidenum">
              <a:rPr lang="en-US" altLang="ja-JP"/>
              <a:pPr/>
              <a:t>46</a:t>
            </a:fld>
            <a:endParaRPr lang="en-US" altLang="ja-JP" dirty="0"/>
          </a:p>
        </p:txBody>
      </p:sp>
      <p:sp>
        <p:nvSpPr>
          <p:cNvPr id="63491" name="Rectangle 3"/>
          <p:cNvSpPr>
            <a:spLocks noGrp="1" noChangeArrowheads="1"/>
          </p:cNvSpPr>
          <p:nvPr>
            <p:ph type="title" idx="4294967295"/>
          </p:nvPr>
        </p:nvSpPr>
        <p:spPr>
          <a:xfrm>
            <a:off x="323528" y="115888"/>
            <a:ext cx="8496944" cy="647700"/>
          </a:xfrm>
        </p:spPr>
        <p:txBody>
          <a:bodyPr>
            <a:normAutofit/>
          </a:bodyPr>
          <a:lstStyle/>
          <a:p>
            <a:pPr algn="l"/>
            <a:r>
              <a:rPr lang="ja-JP" altLang="en-US" sz="2800" b="1" dirty="0" smtClean="0">
                <a:latin typeface="+mn-ea"/>
                <a:ea typeface="+mn-ea"/>
              </a:rPr>
              <a:t>事例５．　問題</a:t>
            </a:r>
            <a:r>
              <a:rPr lang="ja-JP" altLang="en-US" sz="2800" b="1" dirty="0">
                <a:latin typeface="+mn-ea"/>
                <a:ea typeface="+mn-ea"/>
              </a:rPr>
              <a:t>発生後</a:t>
            </a:r>
            <a:r>
              <a:rPr lang="ja-JP" altLang="en-US" sz="2800" b="1" dirty="0" smtClean="0">
                <a:latin typeface="+mn-ea"/>
                <a:ea typeface="+mn-ea"/>
              </a:rPr>
              <a:t>に直接</a:t>
            </a:r>
            <a:r>
              <a:rPr lang="ja-JP" altLang="en-US" sz="2800" b="1" dirty="0">
                <a:latin typeface="+mn-ea"/>
                <a:ea typeface="+mn-ea"/>
              </a:rPr>
              <a:t>対話を始めたケース</a:t>
            </a:r>
          </a:p>
        </p:txBody>
      </p:sp>
      <p:sp>
        <p:nvSpPr>
          <p:cNvPr id="63490" name="Rectangle 2"/>
          <p:cNvSpPr>
            <a:spLocks noChangeArrowheads="1"/>
          </p:cNvSpPr>
          <p:nvPr/>
        </p:nvSpPr>
        <p:spPr bwMode="auto">
          <a:xfrm>
            <a:off x="107504" y="908720"/>
            <a:ext cx="8857109" cy="583264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b="1" dirty="0" smtClean="0">
                <a:latin typeface="+mn-ea"/>
              </a:rPr>
              <a:t>悪臭の苦情が行政</a:t>
            </a:r>
            <a:r>
              <a:rPr lang="ja-JP" altLang="en-US" sz="2000" b="1" dirty="0">
                <a:latin typeface="+mn-ea"/>
              </a:rPr>
              <a:t>に</a:t>
            </a:r>
            <a:r>
              <a:rPr lang="ja-JP" altLang="en-US" sz="2000" b="1" dirty="0" smtClean="0">
                <a:latin typeface="+mn-ea"/>
              </a:rPr>
              <a:t>寄せられ、ある塗装</a:t>
            </a:r>
            <a:r>
              <a:rPr lang="ja-JP" altLang="en-US" sz="2000" b="1" dirty="0">
                <a:latin typeface="+mn-ea"/>
              </a:rPr>
              <a:t>工場</a:t>
            </a:r>
            <a:r>
              <a:rPr lang="ja-JP" altLang="en-US" sz="2000" b="1" dirty="0" smtClean="0">
                <a:latin typeface="+mn-ea"/>
              </a:rPr>
              <a:t>が発生源ではないかと考えられた。</a:t>
            </a:r>
            <a:endParaRPr lang="en-US" altLang="ja-JP" sz="2000" b="1" dirty="0" smtClean="0">
              <a:latin typeface="+mn-ea"/>
            </a:endParaRPr>
          </a:p>
          <a:p>
            <a:r>
              <a:rPr lang="ja-JP" altLang="en-US" sz="2000" b="1" dirty="0" smtClean="0">
                <a:latin typeface="+mn-ea"/>
              </a:rPr>
              <a:t>なお、臭気</a:t>
            </a:r>
            <a:r>
              <a:rPr lang="ja-JP" altLang="en-US" sz="2000" b="1" dirty="0">
                <a:latin typeface="+mn-ea"/>
              </a:rPr>
              <a:t>濃度指数は基準を下回って</a:t>
            </a:r>
            <a:r>
              <a:rPr lang="ja-JP" altLang="en-US" sz="2000" b="1" dirty="0" smtClean="0">
                <a:latin typeface="+mn-ea"/>
              </a:rPr>
              <a:t>いる。</a:t>
            </a:r>
            <a:endParaRPr lang="en-US" altLang="ja-JP" sz="2000" b="1" dirty="0" smtClean="0">
              <a:latin typeface="+mn-ea"/>
            </a:endParaRPr>
          </a:p>
          <a:p>
            <a:r>
              <a:rPr lang="ja-JP" altLang="en-US" sz="2000" b="1" dirty="0" smtClean="0">
                <a:latin typeface="+mn-ea"/>
              </a:rPr>
              <a:t>また、工業団地ではないが、複数の事</a:t>
            </a:r>
            <a:r>
              <a:rPr lang="ja-JP" altLang="en-US" sz="2000" b="1" dirty="0">
                <a:latin typeface="+mn-ea"/>
              </a:rPr>
              <a:t>業者が</a:t>
            </a:r>
            <a:r>
              <a:rPr lang="ja-JP" altLang="en-US" sz="2000" b="1" dirty="0" smtClean="0">
                <a:latin typeface="+mn-ea"/>
              </a:rPr>
              <a:t>操業する地域である。</a:t>
            </a:r>
          </a:p>
          <a:p>
            <a:endParaRPr lang="ja-JP" altLang="en-US" sz="1000" b="1" dirty="0" smtClean="0">
              <a:latin typeface="+mn-ea"/>
            </a:endParaRPr>
          </a:p>
          <a:p>
            <a:r>
              <a:rPr lang="ja-JP" altLang="en-US" sz="2000" b="1" dirty="0" smtClean="0">
                <a:latin typeface="+mn-ea"/>
              </a:rPr>
              <a:t>この事</a:t>
            </a:r>
            <a:r>
              <a:rPr lang="ja-JP" altLang="en-US" sz="2000" b="1" dirty="0">
                <a:latin typeface="+mn-ea"/>
              </a:rPr>
              <a:t>業者</a:t>
            </a:r>
            <a:r>
              <a:rPr lang="ja-JP" altLang="en-US" sz="2000" b="1" dirty="0" smtClean="0">
                <a:latin typeface="+mn-ea"/>
              </a:rPr>
              <a:t>は、エコアクション</a:t>
            </a:r>
            <a:r>
              <a:rPr lang="en-US" altLang="ja-JP" sz="2000" b="1" dirty="0" smtClean="0">
                <a:latin typeface="+mn-ea"/>
              </a:rPr>
              <a:t>21</a:t>
            </a:r>
            <a:r>
              <a:rPr lang="ja-JP" altLang="en-US" sz="2000" b="1" dirty="0" smtClean="0">
                <a:latin typeface="+mn-ea"/>
              </a:rPr>
              <a:t>の認証を受け、</a:t>
            </a:r>
            <a:r>
              <a:rPr lang="en-US" altLang="ja-JP" sz="2000" b="1" dirty="0" smtClean="0">
                <a:latin typeface="+mn-ea"/>
              </a:rPr>
              <a:t>web</a:t>
            </a:r>
            <a:r>
              <a:rPr lang="ja-JP" altLang="en-US" sz="2000" b="1" dirty="0">
                <a:latin typeface="+mn-ea"/>
              </a:rPr>
              <a:t>や小冊子</a:t>
            </a:r>
            <a:r>
              <a:rPr lang="ja-JP" altLang="en-US" sz="2000" b="1" dirty="0" smtClean="0">
                <a:latin typeface="+mn-ea"/>
              </a:rPr>
              <a:t>で</a:t>
            </a:r>
            <a:endParaRPr lang="en-US" altLang="ja-JP" sz="2000" b="1" dirty="0" smtClean="0">
              <a:latin typeface="+mn-ea"/>
            </a:endParaRPr>
          </a:p>
          <a:p>
            <a:r>
              <a:rPr lang="ja-JP" altLang="en-US" sz="2000" b="1" dirty="0" smtClean="0">
                <a:latin typeface="+mn-ea"/>
              </a:rPr>
              <a:t>環境情報を発信して</a:t>
            </a:r>
            <a:r>
              <a:rPr lang="ja-JP" altLang="en-US" sz="2000" b="1" dirty="0">
                <a:latin typeface="+mn-ea"/>
              </a:rPr>
              <a:t>いたが、</a:t>
            </a:r>
            <a:r>
              <a:rPr lang="ja-JP" altLang="en-US" sz="2000" b="1" dirty="0" smtClean="0">
                <a:latin typeface="+mn-ea"/>
              </a:rPr>
              <a:t>リスクコミュニケーション（直接対話）はしていない。</a:t>
            </a:r>
            <a:endParaRPr lang="ja-JP" altLang="en-US" sz="2000" b="1" dirty="0">
              <a:latin typeface="+mn-ea"/>
            </a:endParaRPr>
          </a:p>
          <a:p>
            <a:endParaRPr lang="ja-JP" altLang="en-US" sz="2000" b="1" dirty="0">
              <a:latin typeface="+mn-ea"/>
            </a:endParaRPr>
          </a:p>
          <a:p>
            <a:r>
              <a:rPr lang="ja-JP" altLang="en-US" sz="2000" b="1" dirty="0">
                <a:latin typeface="+mn-ea"/>
              </a:rPr>
              <a:t>行政と苦情</a:t>
            </a:r>
            <a:r>
              <a:rPr lang="ja-JP" altLang="en-US" sz="2000" b="1" dirty="0" smtClean="0">
                <a:latin typeface="+mn-ea"/>
              </a:rPr>
              <a:t>申立人が事業所</a:t>
            </a:r>
            <a:r>
              <a:rPr lang="ja-JP" altLang="en-US" sz="2000" b="1" dirty="0">
                <a:latin typeface="+mn-ea"/>
              </a:rPr>
              <a:t>を訪問</a:t>
            </a:r>
            <a:r>
              <a:rPr lang="ja-JP" altLang="en-US" sz="2000" b="1" dirty="0" smtClean="0">
                <a:latin typeface="+mn-ea"/>
              </a:rPr>
              <a:t>したが、事業者と住民の関係は悪化。</a:t>
            </a:r>
            <a:endParaRPr lang="en-US" altLang="ja-JP" sz="2000" b="1" dirty="0" smtClean="0">
              <a:latin typeface="+mn-ea"/>
            </a:endParaRPr>
          </a:p>
          <a:p>
            <a:r>
              <a:rPr lang="ja-JP" altLang="en-US" sz="2000" b="1" dirty="0" smtClean="0">
                <a:latin typeface="+mn-ea"/>
              </a:rPr>
              <a:t>住民からの苦情が</a:t>
            </a:r>
            <a:r>
              <a:rPr lang="en-US" altLang="ja-JP" sz="2000" b="1" dirty="0" smtClean="0">
                <a:latin typeface="+mn-ea"/>
              </a:rPr>
              <a:t>e-mail</a:t>
            </a:r>
            <a:r>
              <a:rPr lang="ja-JP" altLang="en-US" sz="2000" b="1" dirty="0" smtClean="0">
                <a:latin typeface="+mn-ea"/>
              </a:rPr>
              <a:t>で事業者に寄せられ、事業者は、指摘された</a:t>
            </a:r>
            <a:endParaRPr lang="en-US" altLang="ja-JP" sz="2000" b="1" dirty="0" smtClean="0">
              <a:latin typeface="+mn-ea"/>
            </a:endParaRPr>
          </a:p>
          <a:p>
            <a:r>
              <a:rPr lang="ja-JP" altLang="en-US" sz="2000" b="1" dirty="0" smtClean="0">
                <a:latin typeface="+mn-ea"/>
              </a:rPr>
              <a:t>時間とは操業時間や風向が一致しないなど</a:t>
            </a:r>
            <a:r>
              <a:rPr lang="ja-JP" altLang="en-US" sz="2000" b="1" dirty="0">
                <a:latin typeface="+mn-ea"/>
              </a:rPr>
              <a:t>の理由から、発生源</a:t>
            </a:r>
            <a:r>
              <a:rPr lang="ja-JP" altLang="en-US" sz="2000" b="1" dirty="0" smtClean="0">
                <a:latin typeface="+mn-ea"/>
              </a:rPr>
              <a:t>は</a:t>
            </a:r>
            <a:endParaRPr lang="en-US" altLang="ja-JP" sz="2000" b="1" dirty="0" smtClean="0">
              <a:latin typeface="+mn-ea"/>
            </a:endParaRPr>
          </a:p>
          <a:p>
            <a:r>
              <a:rPr lang="ja-JP" altLang="en-US" sz="2000" b="1" dirty="0" smtClean="0">
                <a:latin typeface="+mn-ea"/>
              </a:rPr>
              <a:t>自社ではないと主張するなどして、両者は対立した。</a:t>
            </a:r>
            <a:endParaRPr lang="ja-JP" altLang="en-US" sz="2000" b="1" dirty="0">
              <a:latin typeface="+mn-ea"/>
            </a:endParaRPr>
          </a:p>
          <a:p>
            <a:endParaRPr lang="ja-JP" altLang="en-US" sz="1000" b="1" dirty="0">
              <a:latin typeface="+mn-ea"/>
            </a:endParaRPr>
          </a:p>
          <a:p>
            <a:r>
              <a:rPr lang="ja-JP" altLang="en-US" sz="2000" b="1" dirty="0">
                <a:latin typeface="+mn-ea"/>
              </a:rPr>
              <a:t>行政が間に入り</a:t>
            </a:r>
            <a:r>
              <a:rPr lang="ja-JP" altLang="en-US" sz="2000" b="1" dirty="0" smtClean="0">
                <a:latin typeface="+mn-ea"/>
              </a:rPr>
              <a:t>、使用する塗料</a:t>
            </a:r>
            <a:r>
              <a:rPr lang="ja-JP" altLang="en-US" sz="2000" b="1" dirty="0">
                <a:latin typeface="+mn-ea"/>
              </a:rPr>
              <a:t>の成分</a:t>
            </a:r>
            <a:r>
              <a:rPr lang="ja-JP" altLang="en-US" sz="2000" b="1" dirty="0" smtClean="0">
                <a:latin typeface="+mn-ea"/>
              </a:rPr>
              <a:t>情報（有害性情報等）を住民に公開する</a:t>
            </a:r>
            <a:endParaRPr lang="en-US" altLang="ja-JP" sz="2000" b="1" dirty="0" smtClean="0">
              <a:latin typeface="+mn-ea"/>
            </a:endParaRPr>
          </a:p>
          <a:p>
            <a:r>
              <a:rPr lang="ja-JP" altLang="en-US" sz="2000" b="1" dirty="0" smtClean="0">
                <a:latin typeface="+mn-ea"/>
              </a:rPr>
              <a:t>などの情報共有を進めてから、意見交換をすることになったが、直接対話が実現</a:t>
            </a:r>
            <a:endParaRPr lang="en-US" altLang="ja-JP" sz="2000" b="1" dirty="0" smtClean="0">
              <a:latin typeface="+mn-ea"/>
            </a:endParaRPr>
          </a:p>
          <a:p>
            <a:r>
              <a:rPr lang="ja-JP" altLang="en-US" sz="2000" b="1" dirty="0" smtClean="0">
                <a:latin typeface="+mn-ea"/>
              </a:rPr>
              <a:t>するまで１年近くかかった。</a:t>
            </a:r>
            <a:endParaRPr lang="en-US" altLang="ja-JP" sz="2000" b="1" dirty="0" smtClean="0">
              <a:latin typeface="+mn-ea"/>
            </a:endParaRPr>
          </a:p>
          <a:p>
            <a:endParaRPr lang="ja-JP" altLang="en-US" sz="2000" b="1" dirty="0">
              <a:latin typeface="+mn-ea"/>
            </a:endParaRPr>
          </a:p>
          <a:p>
            <a:r>
              <a:rPr lang="ja-JP" altLang="en-US" sz="2000" b="1" dirty="0">
                <a:latin typeface="+mn-ea"/>
              </a:rPr>
              <a:t>事業者はその土地で十数年操業していて</a:t>
            </a:r>
            <a:r>
              <a:rPr lang="ja-JP" altLang="en-US" sz="2000" b="1" dirty="0" smtClean="0">
                <a:latin typeface="+mn-ea"/>
              </a:rPr>
              <a:t>、今まで特</a:t>
            </a:r>
            <a:r>
              <a:rPr lang="ja-JP" altLang="en-US" sz="2000" b="1" dirty="0">
                <a:latin typeface="+mn-ea"/>
              </a:rPr>
              <a:t>に苦情は</a:t>
            </a:r>
            <a:r>
              <a:rPr lang="ja-JP" altLang="en-US" sz="2000" b="1" dirty="0" smtClean="0">
                <a:latin typeface="+mn-ea"/>
              </a:rPr>
              <a:t>なかったとのこと。</a:t>
            </a:r>
            <a:endParaRPr lang="ja-JP" altLang="en-US" sz="2000" b="1" dirty="0">
              <a:latin typeface="+mn-ea"/>
            </a:endParaRPr>
          </a:p>
          <a:p>
            <a:r>
              <a:rPr lang="ja-JP" altLang="en-US" sz="2000" b="1" dirty="0">
                <a:latin typeface="+mn-ea"/>
              </a:rPr>
              <a:t>苦情申立人</a:t>
            </a:r>
            <a:r>
              <a:rPr lang="ja-JP" altLang="en-US" sz="2000" b="1" dirty="0" smtClean="0">
                <a:latin typeface="+mn-ea"/>
              </a:rPr>
              <a:t>も数十年</a:t>
            </a:r>
            <a:r>
              <a:rPr lang="ja-JP" altLang="en-US" sz="2000" b="1" dirty="0">
                <a:latin typeface="+mn-ea"/>
              </a:rPr>
              <a:t>そこに</a:t>
            </a:r>
            <a:r>
              <a:rPr lang="ja-JP" altLang="en-US" sz="2000" b="1" dirty="0" smtClean="0">
                <a:latin typeface="+mn-ea"/>
              </a:rPr>
              <a:t>暮らし、最近になって悪臭がひどくなったとのこと。</a:t>
            </a:r>
            <a:endParaRPr lang="ja-JP" altLang="en-US" sz="2000" b="1" dirty="0">
              <a:latin typeface="+mn-ea"/>
            </a:endParaRPr>
          </a:p>
          <a:p>
            <a:r>
              <a:rPr lang="ja-JP" altLang="en-US" sz="2000" b="1" dirty="0">
                <a:latin typeface="+mn-ea"/>
              </a:rPr>
              <a:t>従来からリスクコミュニケーション（直接対話）を実施していれば</a:t>
            </a:r>
            <a:r>
              <a:rPr lang="ja-JP" altLang="en-US" sz="2000" b="1" dirty="0" smtClean="0">
                <a:latin typeface="+mn-ea"/>
              </a:rPr>
              <a:t>、両者の関係が</a:t>
            </a:r>
            <a:endParaRPr lang="en-US" altLang="ja-JP" sz="2000" b="1" dirty="0" smtClean="0">
              <a:latin typeface="+mn-ea"/>
            </a:endParaRPr>
          </a:p>
          <a:p>
            <a:r>
              <a:rPr lang="ja-JP" altLang="en-US" sz="2000" b="1" dirty="0" smtClean="0">
                <a:latin typeface="+mn-ea"/>
              </a:rPr>
              <a:t>これほど悪化することは回避できた可能性がある。</a:t>
            </a:r>
            <a:endParaRPr lang="ja-JP" altLang="en-US" sz="2000" b="1" dirty="0">
              <a:latin typeface="+mn-ea"/>
            </a:endParaRPr>
          </a:p>
        </p:txBody>
      </p:sp>
      <p:pic>
        <p:nvPicPr>
          <p:cNvPr id="63492" name="Picture 4" descr="BUS_0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6446" y="2636912"/>
            <a:ext cx="967234" cy="1665024"/>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965" y="1268760"/>
            <a:ext cx="1412532" cy="1099532"/>
          </a:xfrm>
          <a:prstGeom prst="rect">
            <a:avLst/>
          </a:prstGeom>
        </p:spPr>
      </p:pic>
    </p:spTree>
    <p:extLst>
      <p:ext uri="{BB962C8B-B14F-4D97-AF65-F5344CB8AC3E}">
        <p14:creationId xmlns:p14="http://schemas.microsoft.com/office/powerpoint/2010/main" val="77946240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solidFill>
                  <a:prstClr val="black"/>
                </a:solidFill>
              </a:rPr>
              <a:pPr/>
              <a:t>47</a:t>
            </a:fld>
            <a:endParaRPr lang="ja-JP" altLang="en-US" dirty="0">
              <a:solidFill>
                <a:prstClr val="black"/>
              </a:solidFill>
            </a:endParaRPr>
          </a:p>
        </p:txBody>
      </p:sp>
      <p:sp>
        <p:nvSpPr>
          <p:cNvPr id="4" name="Rectangle 7"/>
          <p:cNvSpPr txBox="1">
            <a:spLocks noChangeArrowheads="1"/>
          </p:cNvSpPr>
          <p:nvPr/>
        </p:nvSpPr>
        <p:spPr bwMode="auto">
          <a:xfrm>
            <a:off x="129563" y="152400"/>
            <a:ext cx="86905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b="1" kern="0" dirty="0" smtClean="0">
                <a:solidFill>
                  <a:srgbClr val="000000"/>
                </a:solidFill>
                <a:latin typeface="Arial"/>
              </a:rPr>
              <a:t>化学物質アドバイザー　</a:t>
            </a:r>
            <a:r>
              <a:rPr lang="ja-JP" altLang="en-US" sz="3600" b="1" kern="0" dirty="0" smtClean="0">
                <a:solidFill>
                  <a:srgbClr val="000000"/>
                </a:solidFill>
                <a:latin typeface="Arial"/>
              </a:rPr>
              <a:t>意見交換会事例集</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63" y="1021758"/>
            <a:ext cx="5345184" cy="5361140"/>
          </a:xfrm>
          <a:prstGeom prst="rect">
            <a:avLst/>
          </a:prstGeom>
        </p:spPr>
      </p:pic>
      <p:sp>
        <p:nvSpPr>
          <p:cNvPr id="7" name="Oval 7"/>
          <p:cNvSpPr>
            <a:spLocks noChangeArrowheads="1"/>
          </p:cNvSpPr>
          <p:nvPr/>
        </p:nvSpPr>
        <p:spPr bwMode="auto">
          <a:xfrm>
            <a:off x="7145185" y="185738"/>
            <a:ext cx="1871663" cy="576262"/>
          </a:xfrm>
          <a:prstGeom prst="ellipse">
            <a:avLst/>
          </a:prstGeom>
          <a:solidFill>
            <a:srgbClr val="FFFF00"/>
          </a:solidFill>
          <a:ln w="9525">
            <a:solidFill>
              <a:srgbClr val="FF99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0"/>
              </a:spcBef>
              <a:spcAft>
                <a:spcPct val="0"/>
              </a:spcAft>
              <a:buFontTx/>
              <a:buNone/>
              <a:defRPr/>
            </a:pPr>
            <a:r>
              <a:rPr lang="ja-JP" altLang="en-US" sz="2000" b="1" kern="0" dirty="0" smtClean="0">
                <a:solidFill>
                  <a:prstClr val="black"/>
                </a:solidFill>
              </a:rPr>
              <a:t>参考資料</a:t>
            </a:r>
          </a:p>
        </p:txBody>
      </p:sp>
      <p:sp>
        <p:nvSpPr>
          <p:cNvPr id="8" name="テキスト ボックス 7"/>
          <p:cNvSpPr txBox="1"/>
          <p:nvPr/>
        </p:nvSpPr>
        <p:spPr>
          <a:xfrm>
            <a:off x="5684925" y="1394004"/>
            <a:ext cx="3331923" cy="2308324"/>
          </a:xfrm>
          <a:prstGeom prst="rect">
            <a:avLst/>
          </a:prstGeom>
          <a:noFill/>
        </p:spPr>
        <p:txBody>
          <a:bodyPr wrap="square" rtlCol="0">
            <a:spAutoFit/>
          </a:bodyPr>
          <a:lstStyle/>
          <a:p>
            <a:r>
              <a:rPr lang="ja-JP" altLang="en-US" b="1" dirty="0">
                <a:solidFill>
                  <a:prstClr val="black"/>
                </a:solidFill>
                <a:latin typeface="ＭＳ Ｐゴシック" panose="020B0600070205080204" pitchFamily="50" charset="-128"/>
              </a:rPr>
              <a:t>化学物質アドバイザー</a:t>
            </a:r>
            <a:r>
              <a:rPr lang="ja-JP" altLang="en-US" b="1" dirty="0" smtClean="0">
                <a:solidFill>
                  <a:prstClr val="black"/>
                </a:solidFill>
                <a:latin typeface="ＭＳ Ｐゴシック" panose="020B0600070205080204" pitchFamily="50" charset="-128"/>
              </a:rPr>
              <a:t>が参加</a:t>
            </a:r>
            <a:endParaRPr lang="en-US" altLang="ja-JP" b="1" dirty="0" smtClean="0">
              <a:solidFill>
                <a:prstClr val="black"/>
              </a:solidFill>
              <a:latin typeface="ＭＳ Ｐゴシック" panose="020B0600070205080204" pitchFamily="50" charset="-128"/>
            </a:endParaRPr>
          </a:p>
          <a:p>
            <a:r>
              <a:rPr lang="ja-JP" altLang="en-US" b="1" dirty="0" smtClean="0">
                <a:solidFill>
                  <a:prstClr val="black"/>
                </a:solidFill>
                <a:latin typeface="ＭＳ Ｐゴシック" panose="020B0600070205080204" pitchFamily="50" charset="-128"/>
              </a:rPr>
              <a:t>した</a:t>
            </a:r>
            <a:r>
              <a:rPr lang="ja-JP" altLang="en-US" b="1" dirty="0">
                <a:solidFill>
                  <a:prstClr val="black"/>
                </a:solidFill>
                <a:latin typeface="ＭＳ Ｐゴシック" panose="020B0600070205080204" pitchFamily="50" charset="-128"/>
              </a:rPr>
              <a:t>事例を事務局</a:t>
            </a:r>
            <a:r>
              <a:rPr lang="ja-JP" altLang="en-US" b="1" dirty="0" smtClean="0">
                <a:solidFill>
                  <a:prstClr val="black"/>
                </a:solidFill>
                <a:latin typeface="ＭＳ Ｐゴシック" panose="020B0600070205080204" pitchFamily="50" charset="-128"/>
              </a:rPr>
              <a:t>で取りまとめました。</a:t>
            </a:r>
            <a:endParaRPr lang="en-US" altLang="ja-JP" b="1" dirty="0" smtClean="0">
              <a:solidFill>
                <a:prstClr val="black"/>
              </a:solidFill>
              <a:latin typeface="ＭＳ Ｐゴシック" panose="020B0600070205080204" pitchFamily="50" charset="-128"/>
            </a:endParaRPr>
          </a:p>
          <a:p>
            <a:r>
              <a:rPr lang="ja-JP" altLang="en-US" b="1" dirty="0" smtClean="0">
                <a:solidFill>
                  <a:prstClr val="black"/>
                </a:solidFill>
                <a:latin typeface="ＭＳ Ｐゴシック" panose="020B0600070205080204" pitchFamily="50" charset="-128"/>
              </a:rPr>
              <a:t>化学物質</a:t>
            </a:r>
            <a:r>
              <a:rPr lang="ja-JP" altLang="en-US" b="1" dirty="0">
                <a:solidFill>
                  <a:prstClr val="black"/>
                </a:solidFill>
                <a:latin typeface="ＭＳ Ｐゴシック" panose="020B0600070205080204" pitchFamily="50" charset="-128"/>
              </a:rPr>
              <a:t>アドバイザー</a:t>
            </a:r>
            <a:r>
              <a:rPr lang="ja-JP" altLang="en-US" b="1" dirty="0" smtClean="0">
                <a:solidFill>
                  <a:prstClr val="black"/>
                </a:solidFill>
                <a:latin typeface="ＭＳ Ｐゴシック" panose="020B0600070205080204" pitchFamily="50" charset="-128"/>
              </a:rPr>
              <a:t>が</a:t>
            </a:r>
            <a:endParaRPr lang="en-US" altLang="ja-JP" b="1" dirty="0" smtClean="0">
              <a:solidFill>
                <a:prstClr val="black"/>
              </a:solidFill>
              <a:latin typeface="ＭＳ Ｐゴシック" panose="020B0600070205080204" pitchFamily="50" charset="-128"/>
            </a:endParaRPr>
          </a:p>
          <a:p>
            <a:r>
              <a:rPr lang="ja-JP" altLang="en-US" b="1" dirty="0" smtClean="0">
                <a:solidFill>
                  <a:prstClr val="black"/>
                </a:solidFill>
                <a:latin typeface="ＭＳ Ｐゴシック" panose="020B0600070205080204" pitchFamily="50" charset="-128"/>
              </a:rPr>
              <a:t>どの</a:t>
            </a:r>
            <a:r>
              <a:rPr lang="ja-JP" altLang="en-US" b="1" dirty="0">
                <a:solidFill>
                  <a:prstClr val="black"/>
                </a:solidFill>
                <a:latin typeface="ＭＳ Ｐゴシック" panose="020B0600070205080204" pitchFamily="50" charset="-128"/>
              </a:rPr>
              <a:t>ような役割を担っているか、また、各事業者や自治体</a:t>
            </a:r>
            <a:r>
              <a:rPr lang="ja-JP" altLang="en-US" b="1" dirty="0" smtClean="0">
                <a:solidFill>
                  <a:prstClr val="black"/>
                </a:solidFill>
                <a:latin typeface="ＭＳ Ｐゴシック" panose="020B0600070205080204" pitchFamily="50" charset="-128"/>
              </a:rPr>
              <a:t>が</a:t>
            </a:r>
            <a:endParaRPr lang="en-US" altLang="ja-JP" b="1" dirty="0" smtClean="0">
              <a:solidFill>
                <a:prstClr val="black"/>
              </a:solidFill>
              <a:latin typeface="ＭＳ Ｐゴシック" panose="020B0600070205080204" pitchFamily="50" charset="-128"/>
            </a:endParaRPr>
          </a:p>
          <a:p>
            <a:r>
              <a:rPr lang="ja-JP" altLang="en-US" b="1" dirty="0" smtClean="0">
                <a:solidFill>
                  <a:prstClr val="black"/>
                </a:solidFill>
                <a:latin typeface="ＭＳ Ｐゴシック" panose="020B0600070205080204" pitchFamily="50" charset="-128"/>
              </a:rPr>
              <a:t>どの</a:t>
            </a:r>
            <a:r>
              <a:rPr lang="ja-JP" altLang="en-US" b="1" dirty="0">
                <a:solidFill>
                  <a:prstClr val="black"/>
                </a:solidFill>
                <a:latin typeface="ＭＳ Ｐゴシック" panose="020B0600070205080204" pitchFamily="50" charset="-128"/>
              </a:rPr>
              <a:t>ように取り組んでいるか</a:t>
            </a:r>
            <a:r>
              <a:rPr lang="ja-JP" altLang="en-US" b="1" dirty="0" smtClean="0">
                <a:solidFill>
                  <a:prstClr val="black"/>
                </a:solidFill>
                <a:latin typeface="ＭＳ Ｐゴシック" panose="020B0600070205080204" pitchFamily="50" charset="-128"/>
              </a:rPr>
              <a:t>を</a:t>
            </a:r>
            <a:endParaRPr lang="en-US" altLang="ja-JP" b="1" dirty="0" smtClean="0">
              <a:solidFill>
                <a:prstClr val="black"/>
              </a:solidFill>
              <a:latin typeface="ＭＳ Ｐゴシック" panose="020B0600070205080204" pitchFamily="50" charset="-128"/>
            </a:endParaRPr>
          </a:p>
          <a:p>
            <a:r>
              <a:rPr lang="ja-JP" altLang="en-US" b="1" dirty="0" smtClean="0">
                <a:solidFill>
                  <a:prstClr val="black"/>
                </a:solidFill>
                <a:latin typeface="ＭＳ Ｐゴシック" panose="020B0600070205080204" pitchFamily="50" charset="-128"/>
              </a:rPr>
              <a:t>御覧</a:t>
            </a:r>
            <a:r>
              <a:rPr lang="ja-JP" altLang="en-US" b="1" dirty="0">
                <a:solidFill>
                  <a:prstClr val="black"/>
                </a:solidFill>
                <a:latin typeface="ＭＳ Ｐゴシック" panose="020B0600070205080204" pitchFamily="50" charset="-128"/>
              </a:rPr>
              <a:t>いただけるかと思います</a:t>
            </a:r>
            <a:r>
              <a:rPr lang="ja-JP" altLang="en-US" b="1" dirty="0" smtClean="0">
                <a:solidFill>
                  <a:prstClr val="black"/>
                </a:solidFill>
                <a:latin typeface="ＭＳ Ｐゴシック" panose="020B0600070205080204" pitchFamily="50" charset="-128"/>
              </a:rPr>
              <a:t>。</a:t>
            </a:r>
            <a:endParaRPr lang="ja-JP" altLang="en-US" b="1" dirty="0">
              <a:solidFill>
                <a:prstClr val="black"/>
              </a:solidFill>
              <a:latin typeface="ＭＳ Ｐゴシック" panose="020B0600070205080204" pitchFamily="50" charset="-128"/>
            </a:endParaRPr>
          </a:p>
        </p:txBody>
      </p:sp>
      <p:sp>
        <p:nvSpPr>
          <p:cNvPr id="9" name="Text Box 3"/>
          <p:cNvSpPr txBox="1">
            <a:spLocks noChangeArrowheads="1"/>
          </p:cNvSpPr>
          <p:nvPr/>
        </p:nvSpPr>
        <p:spPr bwMode="auto">
          <a:xfrm>
            <a:off x="323850" y="6420394"/>
            <a:ext cx="8424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fontAlgn="base">
              <a:spcBef>
                <a:spcPct val="0"/>
              </a:spcBef>
              <a:spcAft>
                <a:spcPct val="0"/>
              </a:spcAft>
              <a:buFont typeface="Arial" panose="020B0604020202020204" pitchFamily="34" charset="0"/>
              <a:buNone/>
              <a:defRPr/>
            </a:pPr>
            <a:r>
              <a:rPr lang="en-US" altLang="ja-JP" sz="2000" b="1" kern="0" dirty="0">
                <a:solidFill>
                  <a:prstClr val="black"/>
                </a:solidFill>
              </a:rPr>
              <a:t>http://www.env.go.jp/chemi/communication/taiwa/jisseki/jirei.html</a:t>
            </a:r>
            <a:endParaRPr lang="en-US" altLang="ja-JP" sz="2000" b="1" kern="0" dirty="0" smtClean="0">
              <a:solidFill>
                <a:prstClr val="black"/>
              </a:solidFill>
            </a:endParaRPr>
          </a:p>
        </p:txBody>
      </p:sp>
    </p:spTree>
    <p:extLst>
      <p:ext uri="{BB962C8B-B14F-4D97-AF65-F5344CB8AC3E}">
        <p14:creationId xmlns:p14="http://schemas.microsoft.com/office/powerpoint/2010/main" val="970907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pPr/>
              <a:t>48</a:t>
            </a:fld>
            <a:endParaRPr lang="ja-JP" altLang="en-US" dirty="0"/>
          </a:p>
        </p:txBody>
      </p:sp>
      <p:sp>
        <p:nvSpPr>
          <p:cNvPr id="4" name="Rectangle 7"/>
          <p:cNvSpPr txBox="1">
            <a:spLocks noChangeArrowheads="1"/>
          </p:cNvSpPr>
          <p:nvPr/>
        </p:nvSpPr>
        <p:spPr bwMode="auto">
          <a:xfrm>
            <a:off x="54408" y="152400"/>
            <a:ext cx="268879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800" b="1" kern="0" dirty="0" smtClean="0">
                <a:solidFill>
                  <a:srgbClr val="000000"/>
                </a:solidFill>
                <a:latin typeface="Arial"/>
                <a:ea typeface="ＭＳ Ｐゴシック"/>
              </a:rPr>
              <a:t>NITE</a:t>
            </a:r>
            <a:r>
              <a:rPr lang="ja-JP" altLang="en-US" sz="1800" b="1" kern="0" dirty="0" smtClean="0">
                <a:solidFill>
                  <a:srgbClr val="000000"/>
                </a:solidFill>
                <a:latin typeface="Arial"/>
                <a:ea typeface="ＭＳ Ｐゴシック"/>
              </a:rPr>
              <a:t>（独立行政法人　</a:t>
            </a:r>
            <a:endParaRPr lang="en-US" altLang="ja-JP" sz="1800" b="1" kern="0" dirty="0" smtClean="0">
              <a:solidFill>
                <a:srgbClr val="000000"/>
              </a:solidFill>
              <a:latin typeface="Arial"/>
              <a:ea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800" b="1" kern="0" dirty="0" smtClean="0">
                <a:solidFill>
                  <a:srgbClr val="000000"/>
                </a:solidFill>
                <a:latin typeface="Arial"/>
                <a:ea typeface="ＭＳ Ｐゴシック"/>
              </a:rPr>
              <a:t>製品評価技術基盤機構）</a:t>
            </a:r>
            <a:endParaRPr kumimoji="1" lang="ja-JP" altLang="en-US" sz="1800" b="1" i="0" u="none" strike="noStrike" kern="0" cap="none" spc="0" normalizeH="0" baseline="0" noProof="0" dirty="0" smtClean="0">
              <a:ln>
                <a:noFill/>
              </a:ln>
              <a:solidFill>
                <a:srgbClr val="000000"/>
              </a:solidFill>
              <a:effectLst/>
              <a:uLnTx/>
              <a:uFillTx/>
              <a:latin typeface="Arial"/>
              <a:ea typeface="ＭＳ Ｐゴシック"/>
            </a:endParaRPr>
          </a:p>
        </p:txBody>
      </p:sp>
      <p:sp>
        <p:nvSpPr>
          <p:cNvPr id="7" name="Oval 7"/>
          <p:cNvSpPr>
            <a:spLocks noChangeArrowheads="1"/>
          </p:cNvSpPr>
          <p:nvPr/>
        </p:nvSpPr>
        <p:spPr bwMode="auto">
          <a:xfrm>
            <a:off x="7145185" y="185738"/>
            <a:ext cx="1871663" cy="576262"/>
          </a:xfrm>
          <a:prstGeom prst="ellipse">
            <a:avLst/>
          </a:prstGeom>
          <a:solidFill>
            <a:srgbClr val="FFFF00"/>
          </a:solidFill>
          <a:ln w="9525">
            <a:solidFill>
              <a:srgbClr val="FF99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ja-JP" altLang="en-US" sz="2000" b="1" i="0" u="none" strike="noStrike" kern="0" cap="none" spc="0" normalizeH="0" baseline="0" noProof="0" dirty="0" smtClean="0">
                <a:ln>
                  <a:noFill/>
                </a:ln>
                <a:effectLst/>
                <a:uLnTx/>
                <a:uFillTx/>
                <a:latin typeface="Calibri" panose="020F0502020204030204" pitchFamily="34" charset="0"/>
                <a:ea typeface="ＭＳ Ｐゴシック" panose="020B0600070205080204" pitchFamily="50" charset="-128"/>
              </a:rPr>
              <a:t>参考資料</a:t>
            </a:r>
          </a:p>
        </p:txBody>
      </p:sp>
      <p:sp>
        <p:nvSpPr>
          <p:cNvPr id="8" name="テキスト ボックス 7"/>
          <p:cNvSpPr txBox="1"/>
          <p:nvPr/>
        </p:nvSpPr>
        <p:spPr>
          <a:xfrm>
            <a:off x="5016420" y="1096600"/>
            <a:ext cx="4025480" cy="2062103"/>
          </a:xfrm>
          <a:prstGeom prst="rect">
            <a:avLst/>
          </a:prstGeom>
          <a:noFill/>
        </p:spPr>
        <p:txBody>
          <a:bodyPr wrap="square" rtlCol="0">
            <a:spAutoFit/>
          </a:bodyPr>
          <a:lstStyle/>
          <a:p>
            <a:r>
              <a:rPr lang="ja-JP" altLang="en-US" sz="1600" b="1" dirty="0" smtClean="0">
                <a:latin typeface="ＭＳ Ｐゴシック" panose="020B0600070205080204" pitchFamily="50" charset="-128"/>
              </a:rPr>
              <a:t>リスクコミュニケーション</a:t>
            </a:r>
            <a:r>
              <a:rPr lang="ja-JP" altLang="en-US" sz="1600" b="1" dirty="0">
                <a:latin typeface="ＭＳ Ｐゴシック" panose="020B0600070205080204" pitchFamily="50" charset="-128"/>
              </a:rPr>
              <a:t>の定義に</a:t>
            </a:r>
            <a:r>
              <a:rPr lang="ja-JP" altLang="en-US" sz="1600" b="1" dirty="0" smtClean="0">
                <a:latin typeface="ＭＳ Ｐゴシック" panose="020B0600070205080204" pitchFamily="50" charset="-128"/>
              </a:rPr>
              <a:t>は</a:t>
            </a:r>
            <a:endParaRPr lang="en-US" altLang="ja-JP" sz="1600" b="1" dirty="0" smtClean="0">
              <a:latin typeface="ＭＳ Ｐゴシック" panose="020B0600070205080204" pitchFamily="50" charset="-128"/>
            </a:endParaRPr>
          </a:p>
          <a:p>
            <a:r>
              <a:rPr lang="ja-JP" altLang="en-US" sz="1600" b="1" dirty="0" smtClean="0">
                <a:latin typeface="ＭＳ Ｐゴシック" panose="020B0600070205080204" pitchFamily="50" charset="-128"/>
              </a:rPr>
              <a:t>様々</a:t>
            </a:r>
            <a:r>
              <a:rPr lang="ja-JP" altLang="en-US" sz="1600" b="1" dirty="0">
                <a:latin typeface="ＭＳ Ｐゴシック" panose="020B0600070205080204" pitchFamily="50" charset="-128"/>
              </a:rPr>
              <a:t>なものがあります</a:t>
            </a:r>
            <a:r>
              <a:rPr lang="ja-JP" altLang="en-US" sz="1600" b="1" dirty="0" smtClean="0">
                <a:latin typeface="ＭＳ Ｐゴシック" panose="020B0600070205080204" pitchFamily="50" charset="-128"/>
              </a:rPr>
              <a:t>。</a:t>
            </a:r>
            <a:endParaRPr lang="en-US" altLang="ja-JP" sz="1600" b="1" dirty="0" smtClean="0">
              <a:latin typeface="ＭＳ Ｐゴシック" panose="020B0600070205080204" pitchFamily="50" charset="-128"/>
            </a:endParaRPr>
          </a:p>
          <a:p>
            <a:r>
              <a:rPr lang="en-US" altLang="ja-JP" sz="1600" b="1" dirty="0" smtClean="0">
                <a:latin typeface="ＭＳ Ｐゴシック" panose="020B0600070205080204" pitchFamily="50" charset="-128"/>
              </a:rPr>
              <a:t>NITE</a:t>
            </a:r>
            <a:r>
              <a:rPr lang="ja-JP" altLang="en-US" sz="1600" b="1" dirty="0">
                <a:latin typeface="ＭＳ Ｐゴシック" panose="020B0600070205080204" pitchFamily="50" charset="-128"/>
              </a:rPr>
              <a:t>では、種類や方法にかかわらず</a:t>
            </a:r>
            <a:r>
              <a:rPr lang="ja-JP" altLang="en-US" sz="1600" b="1" dirty="0" smtClean="0">
                <a:latin typeface="ＭＳ Ｐゴシック" panose="020B0600070205080204" pitchFamily="50" charset="-128"/>
              </a:rPr>
              <a:t>、</a:t>
            </a:r>
            <a:endParaRPr lang="en-US" altLang="ja-JP" sz="1600" b="1" dirty="0" smtClean="0">
              <a:latin typeface="ＭＳ Ｐゴシック" panose="020B0600070205080204" pitchFamily="50" charset="-128"/>
            </a:endParaRPr>
          </a:p>
          <a:p>
            <a:r>
              <a:rPr lang="ja-JP" altLang="en-US" sz="1600" b="1" dirty="0" smtClean="0">
                <a:latin typeface="ＭＳ Ｐゴシック" panose="020B0600070205080204" pitchFamily="50" charset="-128"/>
              </a:rPr>
              <a:t>「</a:t>
            </a:r>
            <a:r>
              <a:rPr lang="ja-JP" altLang="en-US" sz="1600" b="1" dirty="0">
                <a:latin typeface="ＭＳ Ｐゴシック" panose="020B0600070205080204" pitchFamily="50" charset="-128"/>
              </a:rPr>
              <a:t>企業が、地域住民などの関係者</a:t>
            </a:r>
            <a:r>
              <a:rPr lang="ja-JP" altLang="en-US" sz="1600" b="1" dirty="0" smtClean="0">
                <a:latin typeface="ＭＳ Ｐゴシック" panose="020B0600070205080204" pitchFamily="50" charset="-128"/>
              </a:rPr>
              <a:t>に対し、</a:t>
            </a:r>
            <a:endParaRPr lang="en-US" altLang="ja-JP" sz="1600" b="1" dirty="0" smtClean="0">
              <a:latin typeface="ＭＳ Ｐゴシック" panose="020B0600070205080204" pitchFamily="50" charset="-128"/>
            </a:endParaRPr>
          </a:p>
          <a:p>
            <a:r>
              <a:rPr lang="ja-JP" altLang="en-US" sz="1600" b="1" dirty="0" smtClean="0">
                <a:latin typeface="ＭＳ Ｐゴシック" panose="020B0600070205080204" pitchFamily="50" charset="-128"/>
              </a:rPr>
              <a:t>化学物質</a:t>
            </a:r>
            <a:r>
              <a:rPr lang="ja-JP" altLang="en-US" sz="1600" b="1" dirty="0">
                <a:latin typeface="ＭＳ Ｐゴシック" panose="020B0600070205080204" pitchFamily="50" charset="-128"/>
              </a:rPr>
              <a:t>管理を含む環境や安全に</a:t>
            </a:r>
            <a:r>
              <a:rPr lang="ja-JP" altLang="en-US" sz="1600" b="1" dirty="0" smtClean="0">
                <a:latin typeface="ＭＳ Ｐゴシック" panose="020B0600070205080204" pitchFamily="50" charset="-128"/>
              </a:rPr>
              <a:t>関する</a:t>
            </a:r>
            <a:endParaRPr lang="en-US" altLang="ja-JP" sz="1600" b="1" dirty="0" smtClean="0">
              <a:latin typeface="ＭＳ Ｐゴシック" panose="020B0600070205080204" pitchFamily="50" charset="-128"/>
            </a:endParaRPr>
          </a:p>
          <a:p>
            <a:r>
              <a:rPr lang="ja-JP" altLang="en-US" sz="1600" b="1" dirty="0" smtClean="0">
                <a:latin typeface="ＭＳ Ｐゴシック" panose="020B0600070205080204" pitchFamily="50" charset="-128"/>
              </a:rPr>
              <a:t>話題</a:t>
            </a:r>
            <a:r>
              <a:rPr lang="ja-JP" altLang="en-US" sz="1600" b="1" dirty="0">
                <a:latin typeface="ＭＳ Ｐゴシック" panose="020B0600070205080204" pitchFamily="50" charset="-128"/>
              </a:rPr>
              <a:t>について、情報公開や対話を</a:t>
            </a:r>
            <a:r>
              <a:rPr lang="ja-JP" altLang="en-US" sz="1600" b="1" dirty="0" smtClean="0">
                <a:latin typeface="ＭＳ Ｐゴシック" panose="020B0600070205080204" pitchFamily="50" charset="-128"/>
              </a:rPr>
              <a:t>行った</a:t>
            </a:r>
            <a:endParaRPr lang="en-US" altLang="ja-JP" sz="1600" b="1" dirty="0" smtClean="0">
              <a:latin typeface="ＭＳ Ｐゴシック" panose="020B0600070205080204" pitchFamily="50" charset="-128"/>
            </a:endParaRPr>
          </a:p>
          <a:p>
            <a:r>
              <a:rPr lang="ja-JP" altLang="en-US" sz="1600" b="1" dirty="0" smtClean="0">
                <a:latin typeface="ＭＳ Ｐゴシック" panose="020B0600070205080204" pitchFamily="50" charset="-128"/>
              </a:rPr>
              <a:t>事例</a:t>
            </a:r>
            <a:r>
              <a:rPr lang="ja-JP" altLang="en-US" sz="1600" b="1" dirty="0">
                <a:latin typeface="ＭＳ Ｐゴシック" panose="020B0600070205080204" pitchFamily="50" charset="-128"/>
              </a:rPr>
              <a:t>」を、リスクコミュニケーション国内</a:t>
            </a:r>
            <a:r>
              <a:rPr lang="ja-JP" altLang="en-US" sz="1600" b="1" dirty="0" smtClean="0">
                <a:latin typeface="ＭＳ Ｐゴシック" panose="020B0600070205080204" pitchFamily="50" charset="-128"/>
              </a:rPr>
              <a:t>事例</a:t>
            </a:r>
            <a:endParaRPr lang="en-US" altLang="ja-JP" sz="1600" b="1" dirty="0" smtClean="0">
              <a:latin typeface="ＭＳ Ｐゴシック" panose="020B0600070205080204" pitchFamily="50" charset="-128"/>
            </a:endParaRPr>
          </a:p>
          <a:p>
            <a:r>
              <a:rPr lang="ja-JP" altLang="en-US" sz="1600" b="1" dirty="0" smtClean="0">
                <a:latin typeface="ＭＳ Ｐゴシック" panose="020B0600070205080204" pitchFamily="50" charset="-128"/>
              </a:rPr>
              <a:t>と</a:t>
            </a:r>
            <a:r>
              <a:rPr lang="ja-JP" altLang="en-US" sz="1600" b="1" dirty="0">
                <a:latin typeface="ＭＳ Ｐゴシック" panose="020B0600070205080204" pitchFamily="50" charset="-128"/>
              </a:rPr>
              <a:t>して紹介しています</a:t>
            </a:r>
            <a:r>
              <a:rPr lang="ja-JP" altLang="en-US" sz="1600" b="1" dirty="0" smtClean="0">
                <a:latin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9" name="Text Box 3"/>
          <p:cNvSpPr txBox="1">
            <a:spLocks noChangeArrowheads="1"/>
          </p:cNvSpPr>
          <p:nvPr/>
        </p:nvSpPr>
        <p:spPr bwMode="auto">
          <a:xfrm>
            <a:off x="323850" y="6420394"/>
            <a:ext cx="8424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lvl="0" algn="r" fontAlgn="base">
              <a:spcBef>
                <a:spcPct val="0"/>
              </a:spcBef>
              <a:spcAft>
                <a:spcPct val="0"/>
              </a:spcAft>
              <a:buNone/>
              <a:defRPr/>
            </a:pPr>
            <a:r>
              <a:rPr lang="en-US" altLang="ja-JP" sz="2000" b="1" kern="0" dirty="0">
                <a:solidFill>
                  <a:prstClr val="black"/>
                </a:solidFill>
              </a:rPr>
              <a:t>http://www.safe.nite.go.jp/management/risk/kokunaijirei.html</a:t>
            </a:r>
            <a:endParaRPr kumimoji="1" lang="en-US" altLang="ja-JP" sz="2000" b="1" i="0" u="none" strike="noStrike" kern="0" cap="none" spc="0" normalizeH="0" baseline="0" noProof="0" dirty="0" smtClean="0">
              <a:ln>
                <a:noFill/>
              </a:ln>
              <a:solidFill>
                <a:prstClr val="black"/>
              </a:solidFill>
              <a:effectLst/>
              <a:uLnTx/>
              <a:uFillTx/>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64" y="1018149"/>
            <a:ext cx="4861804" cy="5364749"/>
          </a:xfrm>
          <a:prstGeom prst="rect">
            <a:avLst/>
          </a:prstGeom>
        </p:spPr>
      </p:pic>
      <p:sp>
        <p:nvSpPr>
          <p:cNvPr id="5" name="円/楕円 4"/>
          <p:cNvSpPr/>
          <p:nvPr/>
        </p:nvSpPr>
        <p:spPr>
          <a:xfrm>
            <a:off x="79459" y="4659682"/>
            <a:ext cx="1586503" cy="145301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円/楕円 9"/>
          <p:cNvSpPr/>
          <p:nvPr/>
        </p:nvSpPr>
        <p:spPr>
          <a:xfrm>
            <a:off x="1465546" y="3432132"/>
            <a:ext cx="2329841" cy="105218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下カーブ矢印 10"/>
          <p:cNvSpPr/>
          <p:nvPr/>
        </p:nvSpPr>
        <p:spPr>
          <a:xfrm rot="19102249">
            <a:off x="422903" y="4341825"/>
            <a:ext cx="1745564" cy="510817"/>
          </a:xfrm>
          <a:prstGeom prst="curvedDownArrow">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テキスト ボックス 12"/>
          <p:cNvSpPr txBox="1"/>
          <p:nvPr/>
        </p:nvSpPr>
        <p:spPr>
          <a:xfrm>
            <a:off x="5360501" y="3731540"/>
            <a:ext cx="3608536" cy="1569660"/>
          </a:xfrm>
          <a:prstGeom prst="rect">
            <a:avLst/>
          </a:prstGeom>
          <a:solidFill>
            <a:srgbClr val="99FFCC"/>
          </a:solidFill>
          <a:ln>
            <a:solidFill>
              <a:schemeClr val="tx1"/>
            </a:solidFill>
          </a:ln>
        </p:spPr>
        <p:txBody>
          <a:bodyPr wrap="square" rtlCol="0">
            <a:spAutoFit/>
          </a:bodyPr>
          <a:lstStyle/>
          <a:p>
            <a:r>
              <a:rPr lang="ja-JP" altLang="en-US" sz="1600" b="1" dirty="0" smtClean="0">
                <a:latin typeface="ＭＳ Ｐゴシック" panose="020B0600070205080204" pitchFamily="50" charset="-128"/>
                <a:ea typeface="ＭＳ Ｐゴシック" panose="020B0600070205080204" pitchFamily="50" charset="-128"/>
              </a:rPr>
              <a:t>個別の国内事例を、以下の区分で</a:t>
            </a:r>
            <a:endParaRPr lang="en-US" altLang="ja-JP" sz="1600" b="1" dirty="0" smtClean="0">
              <a:latin typeface="ＭＳ Ｐゴシック" panose="020B0600070205080204" pitchFamily="50" charset="-128"/>
              <a:ea typeface="ＭＳ Ｐゴシック" panose="020B0600070205080204" pitchFamily="50" charset="-128"/>
            </a:endParaRPr>
          </a:p>
          <a:p>
            <a:r>
              <a:rPr lang="ja-JP" altLang="en-US" sz="1600" b="1" dirty="0" smtClean="0">
                <a:latin typeface="ＭＳ Ｐゴシック" panose="020B0600070205080204" pitchFamily="50" charset="-128"/>
                <a:ea typeface="ＭＳ Ｐゴシック" panose="020B0600070205080204" pitchFamily="50" charset="-128"/>
              </a:rPr>
              <a:t>みることができます。</a:t>
            </a:r>
            <a:endParaRPr lang="en-US" altLang="ja-JP" sz="1600" b="1" dirty="0" smtClean="0">
              <a:latin typeface="ＭＳ Ｐゴシック" panose="020B0600070205080204" pitchFamily="50" charset="-128"/>
              <a:ea typeface="ＭＳ Ｐゴシック" panose="020B0600070205080204" pitchFamily="50" charset="-128"/>
            </a:endParaRPr>
          </a:p>
          <a:p>
            <a:r>
              <a:rPr kumimoji="1" lang="ja-JP" altLang="en-US" sz="1600" b="1" dirty="0">
                <a:latin typeface="ＭＳ Ｐゴシック" panose="020B0600070205080204" pitchFamily="50" charset="-128"/>
                <a:ea typeface="ＭＳ Ｐゴシック" panose="020B0600070205080204" pitchFamily="50" charset="-128"/>
              </a:rPr>
              <a:t>　</a:t>
            </a:r>
            <a:r>
              <a:rPr kumimoji="1" lang="ja-JP" altLang="en-US" sz="1600" b="1" dirty="0" smtClean="0">
                <a:latin typeface="ＭＳ Ｐゴシック" panose="020B0600070205080204" pitchFamily="50" charset="-128"/>
                <a:ea typeface="ＭＳ Ｐゴシック" panose="020B0600070205080204" pitchFamily="50" charset="-128"/>
              </a:rPr>
              <a:t>■業種別</a:t>
            </a:r>
            <a:endParaRPr kumimoji="1" lang="en-US" altLang="ja-JP" sz="1600" b="1" dirty="0" smtClean="0">
              <a:latin typeface="ＭＳ Ｐゴシック" panose="020B0600070205080204" pitchFamily="50" charset="-128"/>
              <a:ea typeface="ＭＳ Ｐゴシック" panose="020B0600070205080204" pitchFamily="50" charset="-128"/>
            </a:endParaRPr>
          </a:p>
          <a:p>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smtClean="0">
                <a:latin typeface="ＭＳ Ｐゴシック" panose="020B0600070205080204" pitchFamily="50" charset="-128"/>
                <a:ea typeface="ＭＳ Ｐゴシック" panose="020B0600070205080204" pitchFamily="50" charset="-128"/>
              </a:rPr>
              <a:t>■立地環境別</a:t>
            </a:r>
            <a:endParaRPr lang="en-US" altLang="ja-JP" sz="1600" b="1" dirty="0" smtClean="0">
              <a:latin typeface="ＭＳ Ｐゴシック" panose="020B0600070205080204" pitchFamily="50" charset="-128"/>
              <a:ea typeface="ＭＳ Ｐゴシック" panose="020B0600070205080204" pitchFamily="50" charset="-128"/>
            </a:endParaRPr>
          </a:p>
          <a:p>
            <a:r>
              <a:rPr kumimoji="1" lang="ja-JP" altLang="en-US" sz="1600" b="1" dirty="0">
                <a:latin typeface="ＭＳ Ｐゴシック" panose="020B0600070205080204" pitchFamily="50" charset="-128"/>
                <a:ea typeface="ＭＳ Ｐゴシック" panose="020B0600070205080204" pitchFamily="50" charset="-128"/>
              </a:rPr>
              <a:t>　</a:t>
            </a:r>
            <a:r>
              <a:rPr kumimoji="1" lang="ja-JP" altLang="en-US" sz="1600" b="1" dirty="0" smtClean="0">
                <a:latin typeface="ＭＳ Ｐゴシック" panose="020B0600070205080204" pitchFamily="50" charset="-128"/>
                <a:ea typeface="ＭＳ Ｐゴシック" panose="020B0600070205080204" pitchFamily="50" charset="-128"/>
              </a:rPr>
              <a:t>■実施単位別（単独実施／合同実施）</a:t>
            </a:r>
            <a:endParaRPr kumimoji="1" lang="en-US" altLang="ja-JP" sz="1600" b="1" dirty="0" smtClean="0">
              <a:latin typeface="ＭＳ Ｐゴシック" panose="020B0600070205080204" pitchFamily="50" charset="-128"/>
              <a:ea typeface="ＭＳ Ｐゴシック" panose="020B0600070205080204" pitchFamily="50" charset="-128"/>
            </a:endParaRPr>
          </a:p>
          <a:p>
            <a:r>
              <a:rPr kumimoji="1" lang="ja-JP" altLang="en-US" sz="1600" b="1" dirty="0" smtClean="0">
                <a:latin typeface="ＭＳ Ｐゴシック" panose="020B0600070205080204" pitchFamily="50" charset="-128"/>
                <a:ea typeface="ＭＳ Ｐゴシック" panose="020B0600070205080204" pitchFamily="50" charset="-128"/>
              </a:rPr>
              <a:t>　■取扱物質別</a:t>
            </a:r>
            <a:endParaRPr kumimoji="1" lang="en-US" altLang="ja-JP" sz="1600" b="1" dirty="0" smtClean="0">
              <a:latin typeface="ＭＳ Ｐゴシック" panose="020B0600070205080204" pitchFamily="50" charset="-128"/>
              <a:ea typeface="ＭＳ Ｐゴシック" panose="020B0600070205080204" pitchFamily="50" charset="-128"/>
            </a:endParaRPr>
          </a:p>
        </p:txBody>
      </p:sp>
      <p:sp>
        <p:nvSpPr>
          <p:cNvPr id="14" name="右矢印 13"/>
          <p:cNvSpPr/>
          <p:nvPr/>
        </p:nvSpPr>
        <p:spPr>
          <a:xfrm>
            <a:off x="3917846" y="3910957"/>
            <a:ext cx="1305507" cy="247685"/>
          </a:xfrm>
          <a:prstGeom prst="rightArrow">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Rectangle 7"/>
          <p:cNvSpPr txBox="1">
            <a:spLocks noChangeArrowheads="1"/>
          </p:cNvSpPr>
          <p:nvPr/>
        </p:nvSpPr>
        <p:spPr bwMode="auto">
          <a:xfrm>
            <a:off x="2530258" y="154488"/>
            <a:ext cx="461492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smtClean="0">
                <a:ln>
                  <a:noFill/>
                </a:ln>
                <a:solidFill>
                  <a:srgbClr val="000000"/>
                </a:solidFill>
                <a:effectLst/>
                <a:uLnTx/>
                <a:uFillTx/>
                <a:latin typeface="Arial"/>
                <a:ea typeface="ＭＳ Ｐゴシック"/>
                <a:cs typeface="+mj-cs"/>
              </a:rPr>
              <a:t>リスクコミュニケーション</a:t>
            </a:r>
            <a:r>
              <a:rPr kumimoji="1" lang="ja-JP" altLang="en-US" sz="3600" b="1" i="0" u="none" strike="noStrike" kern="0" cap="none" spc="0" normalizeH="0" baseline="0" noProof="0" dirty="0" smtClean="0">
                <a:ln>
                  <a:noFill/>
                </a:ln>
                <a:solidFill>
                  <a:srgbClr val="000000"/>
                </a:solidFill>
                <a:effectLst/>
                <a:uLnTx/>
                <a:uFillTx/>
                <a:latin typeface="Arial"/>
                <a:ea typeface="ＭＳ Ｐゴシック"/>
                <a:cs typeface="+mj-cs"/>
              </a:rPr>
              <a:t>国内事例</a:t>
            </a:r>
          </a:p>
        </p:txBody>
      </p:sp>
    </p:spTree>
    <p:extLst>
      <p:ext uri="{BB962C8B-B14F-4D97-AF65-F5344CB8AC3E}">
        <p14:creationId xmlns:p14="http://schemas.microsoft.com/office/powerpoint/2010/main" val="10743600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solidFill>
                  <a:prstClr val="black"/>
                </a:solidFill>
              </a:rPr>
              <a:pPr/>
              <a:t>49</a:t>
            </a:fld>
            <a:endParaRPr lang="ja-JP" altLang="en-US" dirty="0">
              <a:solidFill>
                <a:prstClr val="black"/>
              </a:solidFill>
            </a:endParaRPr>
          </a:p>
        </p:txBody>
      </p:sp>
      <p:sp>
        <p:nvSpPr>
          <p:cNvPr id="3" name="Text Box 6"/>
          <p:cNvSpPr txBox="1">
            <a:spLocks noChangeArrowheads="1"/>
          </p:cNvSpPr>
          <p:nvPr/>
        </p:nvSpPr>
        <p:spPr bwMode="auto">
          <a:xfrm>
            <a:off x="436421" y="973990"/>
            <a:ext cx="8424862" cy="543120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r>
              <a:rPr lang="ja-JP" altLang="en-US" sz="2800" b="1" dirty="0" smtClean="0">
                <a:solidFill>
                  <a:srgbClr val="000000"/>
                </a:solidFill>
                <a:latin typeface="Arial" panose="020B0604020202020204" pitchFamily="34" charset="0"/>
              </a:rPr>
              <a:t>●環境対策や整理整頓がきちんとされていて安心した。</a:t>
            </a:r>
            <a:endParaRPr lang="ja-JP" altLang="en-US" sz="2800" b="1" dirty="0">
              <a:solidFill>
                <a:srgbClr val="000000"/>
              </a:solidFill>
              <a:latin typeface="Arial" panose="020B0604020202020204" pitchFamily="34" charset="0"/>
            </a:endParaRPr>
          </a:p>
          <a:p>
            <a:pPr fontAlgn="base">
              <a:spcBef>
                <a:spcPct val="0"/>
              </a:spcBef>
              <a:spcAft>
                <a:spcPct val="0"/>
              </a:spcAft>
            </a:pPr>
            <a:r>
              <a:rPr lang="ja-JP" altLang="en-US" sz="2800" b="1" dirty="0" smtClean="0">
                <a:solidFill>
                  <a:srgbClr val="000000"/>
                </a:solidFill>
                <a:latin typeface="Arial" panose="020B0604020202020204" pitchFamily="34" charset="0"/>
              </a:rPr>
              <a:t>●この地域に＊年住んでいるが、工場の中を見るのは</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a:solidFill>
                  <a:srgbClr val="000000"/>
                </a:solidFill>
                <a:latin typeface="Arial" panose="020B0604020202020204" pitchFamily="34" charset="0"/>
              </a:rPr>
              <a:t>　</a:t>
            </a:r>
            <a:r>
              <a:rPr lang="ja-JP" altLang="en-US" sz="2800" b="1" dirty="0" smtClean="0">
                <a:solidFill>
                  <a:srgbClr val="000000"/>
                </a:solidFill>
                <a:latin typeface="Arial" panose="020B0604020202020204" pitchFamily="34" charset="0"/>
              </a:rPr>
              <a:t>初めてだった。きちんと管理されていて感心した。</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smtClean="0">
                <a:solidFill>
                  <a:srgbClr val="000000"/>
                </a:solidFill>
                <a:latin typeface="Arial" panose="020B0604020202020204" pitchFamily="34" charset="0"/>
              </a:rPr>
              <a:t>●昔はにおいが気になったが、今日見学した中では</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a:solidFill>
                  <a:srgbClr val="000000"/>
                </a:solidFill>
                <a:latin typeface="Arial" panose="020B0604020202020204" pitchFamily="34" charset="0"/>
              </a:rPr>
              <a:t>　</a:t>
            </a:r>
            <a:r>
              <a:rPr lang="ja-JP" altLang="en-US" sz="2800" b="1" dirty="0" smtClean="0">
                <a:solidFill>
                  <a:srgbClr val="000000"/>
                </a:solidFill>
                <a:latin typeface="Arial" panose="020B0604020202020204" pitchFamily="34" charset="0"/>
              </a:rPr>
              <a:t>ほとんど感じなかった。</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smtClean="0">
                <a:solidFill>
                  <a:srgbClr val="000000"/>
                </a:solidFill>
                <a:latin typeface="Arial" panose="020B0604020202020204" pitchFamily="34" charset="0"/>
              </a:rPr>
              <a:t>●この工場で、どの</a:t>
            </a:r>
            <a:r>
              <a:rPr lang="ja-JP" altLang="en-US" sz="2800" b="1" dirty="0">
                <a:solidFill>
                  <a:srgbClr val="000000"/>
                </a:solidFill>
                <a:latin typeface="Arial" panose="020B0604020202020204" pitchFamily="34" charset="0"/>
              </a:rPr>
              <a:t>ような化学物質を使用し</a:t>
            </a:r>
            <a:r>
              <a:rPr lang="ja-JP" altLang="en-US" sz="2800" b="1" dirty="0" smtClean="0">
                <a:solidFill>
                  <a:srgbClr val="000000"/>
                </a:solidFill>
                <a:latin typeface="Arial" panose="020B0604020202020204" pitchFamily="34" charset="0"/>
              </a:rPr>
              <a:t>、</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a:solidFill>
                  <a:srgbClr val="000000"/>
                </a:solidFill>
                <a:latin typeface="Arial" panose="020B0604020202020204" pitchFamily="34" charset="0"/>
              </a:rPr>
              <a:t>　</a:t>
            </a:r>
            <a:r>
              <a:rPr lang="ja-JP" altLang="en-US" sz="2800" b="1" dirty="0" smtClean="0">
                <a:solidFill>
                  <a:srgbClr val="000000"/>
                </a:solidFill>
                <a:latin typeface="Arial" panose="020B0604020202020204" pitchFamily="34" charset="0"/>
              </a:rPr>
              <a:t>何</a:t>
            </a:r>
            <a:r>
              <a:rPr lang="ja-JP" altLang="en-US" sz="2800" b="1" dirty="0">
                <a:solidFill>
                  <a:srgbClr val="000000"/>
                </a:solidFill>
                <a:latin typeface="Arial" panose="020B0604020202020204" pitchFamily="34" charset="0"/>
              </a:rPr>
              <a:t>を作っているの</a:t>
            </a:r>
            <a:r>
              <a:rPr lang="ja-JP" altLang="en-US" sz="2800" b="1" dirty="0" smtClean="0">
                <a:solidFill>
                  <a:srgbClr val="000000"/>
                </a:solidFill>
                <a:latin typeface="Arial" panose="020B0604020202020204" pitchFamily="34" charset="0"/>
              </a:rPr>
              <a:t>か理解</a:t>
            </a:r>
            <a:r>
              <a:rPr lang="ja-JP" altLang="en-US" sz="2800" b="1" dirty="0">
                <a:solidFill>
                  <a:srgbClr val="000000"/>
                </a:solidFill>
                <a:latin typeface="Arial" panose="020B0604020202020204" pitchFamily="34" charset="0"/>
              </a:rPr>
              <a:t>できた。</a:t>
            </a:r>
          </a:p>
          <a:p>
            <a:pPr fontAlgn="base">
              <a:spcBef>
                <a:spcPct val="0"/>
              </a:spcBef>
              <a:spcAft>
                <a:spcPct val="0"/>
              </a:spcAft>
            </a:pPr>
            <a:r>
              <a:rPr lang="ja-JP" altLang="en-US" sz="2800" b="1" dirty="0" smtClean="0">
                <a:solidFill>
                  <a:srgbClr val="000000"/>
                </a:solidFill>
                <a:latin typeface="Arial" panose="020B0604020202020204" pitchFamily="34" charset="0"/>
              </a:rPr>
              <a:t>●リスクコミュニケーション</a:t>
            </a:r>
            <a:r>
              <a:rPr lang="ja-JP" altLang="en-US" sz="2800" b="1" dirty="0">
                <a:solidFill>
                  <a:srgbClr val="000000"/>
                </a:solidFill>
                <a:latin typeface="Arial" panose="020B0604020202020204" pitchFamily="34" charset="0"/>
              </a:rPr>
              <a:t>の実施に</a:t>
            </a:r>
            <a:r>
              <a:rPr lang="ja-JP" altLang="en-US" sz="2800" b="1" dirty="0" smtClean="0">
                <a:solidFill>
                  <a:srgbClr val="000000"/>
                </a:solidFill>
                <a:latin typeface="Arial" panose="020B0604020202020204" pitchFamily="34" charset="0"/>
              </a:rPr>
              <a:t>は、県等の</a:t>
            </a:r>
            <a:r>
              <a:rPr lang="ja-JP" altLang="en-US" sz="2800" b="1" dirty="0">
                <a:solidFill>
                  <a:srgbClr val="000000"/>
                </a:solidFill>
                <a:latin typeface="Arial" panose="020B0604020202020204" pitchFamily="34" charset="0"/>
              </a:rPr>
              <a:t>指導</a:t>
            </a:r>
            <a:r>
              <a:rPr lang="ja-JP" altLang="en-US" sz="2800" b="1" dirty="0" smtClean="0">
                <a:solidFill>
                  <a:srgbClr val="000000"/>
                </a:solidFill>
                <a:latin typeface="Arial" panose="020B0604020202020204" pitchFamily="34" charset="0"/>
              </a:rPr>
              <a:t>が</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a:solidFill>
                  <a:srgbClr val="000000"/>
                </a:solidFill>
                <a:latin typeface="Arial" panose="020B0604020202020204" pitchFamily="34" charset="0"/>
              </a:rPr>
              <a:t>　</a:t>
            </a:r>
            <a:r>
              <a:rPr lang="ja-JP" altLang="en-US" sz="2800" b="1" dirty="0" smtClean="0">
                <a:solidFill>
                  <a:srgbClr val="000000"/>
                </a:solidFill>
                <a:latin typeface="Arial" panose="020B0604020202020204" pitchFamily="34" charset="0"/>
              </a:rPr>
              <a:t>必要</a:t>
            </a:r>
            <a:r>
              <a:rPr lang="ja-JP" altLang="en-US" sz="2800" b="1" dirty="0">
                <a:solidFill>
                  <a:srgbClr val="000000"/>
                </a:solidFill>
                <a:latin typeface="Arial" panose="020B0604020202020204" pitchFamily="34" charset="0"/>
              </a:rPr>
              <a:t>である。やっただけの価値はある</a:t>
            </a:r>
            <a:r>
              <a:rPr lang="ja-JP" altLang="en-US" sz="2800" b="1" dirty="0" smtClean="0">
                <a:solidFill>
                  <a:srgbClr val="000000"/>
                </a:solidFill>
                <a:latin typeface="Arial" panose="020B0604020202020204" pitchFamily="34" charset="0"/>
              </a:rPr>
              <a:t>と思ったので、</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a:solidFill>
                  <a:srgbClr val="000000"/>
                </a:solidFill>
                <a:latin typeface="Arial" panose="020B0604020202020204" pitchFamily="34" charset="0"/>
              </a:rPr>
              <a:t>　</a:t>
            </a:r>
            <a:r>
              <a:rPr lang="ja-JP" altLang="en-US" sz="2800" b="1" dirty="0" smtClean="0">
                <a:solidFill>
                  <a:srgbClr val="000000"/>
                </a:solidFill>
                <a:latin typeface="Arial" panose="020B0604020202020204" pitchFamily="34" charset="0"/>
              </a:rPr>
              <a:t>県</a:t>
            </a:r>
            <a:r>
              <a:rPr lang="ja-JP" altLang="en-US" sz="2800" b="1" dirty="0">
                <a:solidFill>
                  <a:srgbClr val="000000"/>
                </a:solidFill>
                <a:latin typeface="Arial" panose="020B0604020202020204" pitchFamily="34" charset="0"/>
              </a:rPr>
              <a:t>はこういう会をいろいろなところで</a:t>
            </a:r>
            <a:r>
              <a:rPr lang="ja-JP" altLang="en-US" sz="2800" b="1" dirty="0" smtClean="0">
                <a:solidFill>
                  <a:srgbClr val="000000"/>
                </a:solidFill>
                <a:latin typeface="Arial" panose="020B0604020202020204" pitchFamily="34" charset="0"/>
              </a:rPr>
              <a:t>設けて欲しい。</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smtClean="0">
                <a:solidFill>
                  <a:srgbClr val="000000"/>
                </a:solidFill>
                <a:latin typeface="Arial" panose="020B0604020202020204" pitchFamily="34" charset="0"/>
              </a:rPr>
              <a:t>●不安や疑問に思っていたことが解決した。</a:t>
            </a:r>
            <a:endParaRPr lang="ja-JP" altLang="en-US" sz="2800" b="1" dirty="0">
              <a:solidFill>
                <a:srgbClr val="000000"/>
              </a:solidFill>
              <a:latin typeface="Arial" panose="020B0604020202020204" pitchFamily="34" charset="0"/>
            </a:endParaRPr>
          </a:p>
          <a:p>
            <a:pPr fontAlgn="base">
              <a:spcBef>
                <a:spcPct val="0"/>
              </a:spcBef>
              <a:spcAft>
                <a:spcPct val="0"/>
              </a:spcAft>
            </a:pPr>
            <a:r>
              <a:rPr lang="ja-JP" altLang="en-US" sz="2800" b="1" dirty="0" smtClean="0">
                <a:solidFill>
                  <a:srgbClr val="000000"/>
                </a:solidFill>
                <a:latin typeface="Arial" panose="020B0604020202020204" pitchFamily="34" charset="0"/>
              </a:rPr>
              <a:t>●言いたかったことが言える場</a:t>
            </a:r>
            <a:r>
              <a:rPr lang="ja-JP" altLang="en-US" sz="2800" b="1" dirty="0">
                <a:solidFill>
                  <a:srgbClr val="000000"/>
                </a:solidFill>
                <a:latin typeface="Arial" panose="020B0604020202020204" pitchFamily="34" charset="0"/>
              </a:rPr>
              <a:t>があって</a:t>
            </a:r>
            <a:r>
              <a:rPr lang="ja-JP" altLang="en-US" sz="2800" b="1" dirty="0" smtClean="0">
                <a:solidFill>
                  <a:srgbClr val="000000"/>
                </a:solidFill>
                <a:latin typeface="Arial" panose="020B0604020202020204" pitchFamily="34" charset="0"/>
              </a:rPr>
              <a:t>よかった。</a:t>
            </a:r>
            <a:endParaRPr lang="ja-JP" altLang="en-US" sz="2800" b="1" dirty="0">
              <a:solidFill>
                <a:srgbClr val="000000"/>
              </a:solidFill>
              <a:latin typeface="Arial" panose="020B0604020202020204" pitchFamily="34" charset="0"/>
            </a:endParaRPr>
          </a:p>
        </p:txBody>
      </p:sp>
      <p:sp>
        <p:nvSpPr>
          <p:cNvPr id="4" name="Rectangle 5"/>
          <p:cNvSpPr txBox="1">
            <a:spLocks noChangeArrowheads="1"/>
          </p:cNvSpPr>
          <p:nvPr/>
        </p:nvSpPr>
        <p:spPr bwMode="auto">
          <a:xfrm>
            <a:off x="395288" y="152400"/>
            <a:ext cx="84248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000" kern="1200">
                <a:solidFill>
                  <a:schemeClr val="tx2"/>
                </a:solidFill>
                <a:latin typeface="+mj-lt"/>
                <a:ea typeface="+mj-ea"/>
                <a:cs typeface="+mj-cs"/>
              </a:defRPr>
            </a:lvl1pPr>
            <a:lvl2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9pPr>
          </a:lstStyle>
          <a:p>
            <a:pPr algn="ctr">
              <a:defRPr/>
            </a:pPr>
            <a:r>
              <a:rPr lang="ja-JP" altLang="en-US" sz="3600" b="1" dirty="0" smtClean="0">
                <a:solidFill>
                  <a:srgbClr val="000000"/>
                </a:solidFill>
                <a:latin typeface="ＭＳ Ｐゴシック" panose="020B0600070205080204" pitchFamily="50" charset="-128"/>
                <a:ea typeface="ＭＳ Ｐゴシック" panose="020B0600070205080204" pitchFamily="50" charset="-128"/>
              </a:rPr>
              <a:t>住民側の感想</a:t>
            </a:r>
          </a:p>
        </p:txBody>
      </p:sp>
      <p:sp>
        <p:nvSpPr>
          <p:cNvPr id="6" name="Text Box 5"/>
          <p:cNvSpPr txBox="1">
            <a:spLocks noChangeArrowheads="1"/>
          </p:cNvSpPr>
          <p:nvPr/>
        </p:nvSpPr>
        <p:spPr bwMode="auto">
          <a:xfrm>
            <a:off x="250825" y="6206408"/>
            <a:ext cx="84248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0"/>
              </a:spcBef>
              <a:spcAft>
                <a:spcPct val="0"/>
              </a:spcAft>
              <a:buFontTx/>
              <a:buNone/>
            </a:pPr>
            <a:r>
              <a:rPr kumimoji="0" lang="ja-JP" altLang="en-US" sz="1600" b="1" kern="0" dirty="0" smtClean="0">
                <a:solidFill>
                  <a:srgbClr val="3333CC"/>
                </a:solidFill>
              </a:rPr>
              <a:t>独立</a:t>
            </a:r>
            <a:r>
              <a:rPr kumimoji="0" lang="ja-JP" altLang="en-US" sz="1600" b="1" kern="0" dirty="0">
                <a:solidFill>
                  <a:srgbClr val="3333CC"/>
                </a:solidFill>
              </a:rPr>
              <a:t>行政法人製品評価技術基盤機構</a:t>
            </a:r>
            <a:r>
              <a:rPr lang="ja-JP" altLang="en-US" sz="1600" b="1" dirty="0" smtClean="0">
                <a:solidFill>
                  <a:srgbClr val="3333CC"/>
                </a:solidFill>
                <a:latin typeface="Arial" panose="020B0604020202020204" pitchFamily="34" charset="0"/>
              </a:rPr>
              <a:t>　化学物質のリスクコミュニケーション　</a:t>
            </a:r>
            <a:r>
              <a:rPr lang="en-US" altLang="ja-JP" sz="1600" b="1" dirty="0" smtClean="0">
                <a:solidFill>
                  <a:srgbClr val="3333CC"/>
                </a:solidFill>
                <a:latin typeface="Arial" panose="020B0604020202020204" pitchFamily="34" charset="0"/>
              </a:rPr>
              <a:t>NITE</a:t>
            </a:r>
            <a:r>
              <a:rPr lang="ja-JP" altLang="en-US" sz="1600" b="1" dirty="0" smtClean="0">
                <a:solidFill>
                  <a:srgbClr val="3333CC"/>
                </a:solidFill>
                <a:latin typeface="Arial" panose="020B0604020202020204" pitchFamily="34" charset="0"/>
              </a:rPr>
              <a:t> 講演資料</a:t>
            </a:r>
            <a:endParaRPr lang="en-US" altLang="ja-JP" sz="1600" b="1" dirty="0" smtClean="0">
              <a:solidFill>
                <a:srgbClr val="3333CC"/>
              </a:solidFill>
              <a:latin typeface="Arial" panose="020B0604020202020204" pitchFamily="34" charset="0"/>
            </a:endParaRPr>
          </a:p>
          <a:p>
            <a:pPr algn="ctr" eaLnBrk="0" fontAlgn="base" hangingPunct="0">
              <a:spcBef>
                <a:spcPct val="0"/>
              </a:spcBef>
              <a:spcAft>
                <a:spcPct val="0"/>
              </a:spcAft>
              <a:buFontTx/>
              <a:buNone/>
            </a:pPr>
            <a:r>
              <a:rPr lang="en-US" altLang="ja-JP" sz="1600" b="1" dirty="0">
                <a:solidFill>
                  <a:srgbClr val="3333CC"/>
                </a:solidFill>
                <a:latin typeface="Arial" panose="020B0604020202020204" pitchFamily="34" charset="0"/>
              </a:rPr>
              <a:t>http://www.safe.nite.go.jp/management/risk/nite_kouenshiryo01.html </a:t>
            </a:r>
            <a:r>
              <a:rPr lang="ja-JP" altLang="en-US" sz="1600" b="1" dirty="0" smtClean="0">
                <a:solidFill>
                  <a:srgbClr val="3333CC"/>
                </a:solidFill>
                <a:latin typeface="Arial" panose="020B0604020202020204" pitchFamily="34" charset="0"/>
              </a:rPr>
              <a:t>　等より作成</a:t>
            </a:r>
          </a:p>
        </p:txBody>
      </p:sp>
    </p:spTree>
    <p:extLst>
      <p:ext uri="{BB962C8B-B14F-4D97-AF65-F5344CB8AC3E}">
        <p14:creationId xmlns:p14="http://schemas.microsoft.com/office/powerpoint/2010/main" val="1521075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kumimoji="1" lang="ja-JP" altLang="en-US" smtClean="0"/>
              <a:pPr/>
              <a:t>5</a:t>
            </a:fld>
            <a:endParaRPr kumimoji="1" lang="ja-JP" altLang="en-US" dirty="0"/>
          </a:p>
        </p:txBody>
      </p:sp>
      <p:sp>
        <p:nvSpPr>
          <p:cNvPr id="3" name="Rectangle 3"/>
          <p:cNvSpPr>
            <a:spLocks noChangeArrowheads="1"/>
          </p:cNvSpPr>
          <p:nvPr/>
        </p:nvSpPr>
        <p:spPr bwMode="auto">
          <a:xfrm flipV="1">
            <a:off x="304800" y="2819400"/>
            <a:ext cx="8534400" cy="76200"/>
          </a:xfrm>
          <a:prstGeom prst="rect">
            <a:avLst/>
          </a:prstGeom>
          <a:gradFill rotWithShape="0">
            <a:gsLst>
              <a:gs pos="0">
                <a:srgbClr val="FFFFFF"/>
              </a:gs>
              <a:gs pos="100000">
                <a:srgbClr val="0000FF"/>
              </a:gs>
            </a:gsLst>
            <a:lin ang="5400000" scaled="1"/>
          </a:gradFill>
          <a:ln>
            <a:noFill/>
          </a:ln>
          <a:effectLst>
            <a:outerShdw dist="35921" dir="2700000" algn="ctr" rotWithShape="0">
              <a:srgbClr val="808080"/>
            </a:outerShdw>
          </a:effectLst>
          <a:extLst/>
        </p:spPr>
        <p:txBody>
          <a:bodyPr anchor="ctr">
            <a:spAutoFit/>
          </a:bodyPr>
          <a:lstStyle/>
          <a:p>
            <a:pPr algn="ctr" eaLnBrk="0" hangingPunct="0">
              <a:defRPr/>
            </a:pPr>
            <a:endParaRPr lang="ja-JP" altLang="en-US" dirty="0">
              <a:ea typeface="ＭＳ Ｐゴシック" pitchFamily="50" charset="-128"/>
            </a:endParaRPr>
          </a:p>
        </p:txBody>
      </p:sp>
      <p:sp>
        <p:nvSpPr>
          <p:cNvPr id="5" name="Rectangle 3"/>
          <p:cNvSpPr txBox="1">
            <a:spLocks noChangeArrowheads="1"/>
          </p:cNvSpPr>
          <p:nvPr/>
        </p:nvSpPr>
        <p:spPr>
          <a:xfrm>
            <a:off x="228600" y="1676400"/>
            <a:ext cx="86868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j-lt"/>
                <a:ea typeface="+mj-ea"/>
                <a:cs typeface="+mj-cs"/>
              </a:rPr>
              <a:t>化学物質の「環境リスク」</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solidFill>
                  <a:prstClr val="black"/>
                </a:solidFill>
              </a:rPr>
              <a:pPr/>
              <a:t>50</a:t>
            </a:fld>
            <a:endParaRPr lang="ja-JP" altLang="en-US" dirty="0">
              <a:solidFill>
                <a:prstClr val="black"/>
              </a:solidFill>
            </a:endParaRPr>
          </a:p>
        </p:txBody>
      </p:sp>
      <p:sp>
        <p:nvSpPr>
          <p:cNvPr id="3" name="Text Box 6"/>
          <p:cNvSpPr txBox="1">
            <a:spLocks noChangeArrowheads="1"/>
          </p:cNvSpPr>
          <p:nvPr/>
        </p:nvSpPr>
        <p:spPr bwMode="auto">
          <a:xfrm>
            <a:off x="250824" y="973990"/>
            <a:ext cx="8717811" cy="543120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r>
              <a:rPr lang="ja-JP" altLang="en-US" sz="2800" b="1" dirty="0" smtClean="0">
                <a:solidFill>
                  <a:srgbClr val="000000"/>
                </a:solidFill>
                <a:latin typeface="Arial" panose="020B0604020202020204" pitchFamily="34" charset="0"/>
              </a:rPr>
              <a:t>●地域の方に当社を知ってもらう、いい</a:t>
            </a:r>
            <a:r>
              <a:rPr lang="ja-JP" altLang="en-US" sz="2800" b="1" dirty="0">
                <a:solidFill>
                  <a:srgbClr val="000000"/>
                </a:solidFill>
                <a:latin typeface="Arial" panose="020B0604020202020204" pitchFamily="34" charset="0"/>
              </a:rPr>
              <a:t>機会に</a:t>
            </a:r>
            <a:r>
              <a:rPr lang="ja-JP" altLang="en-US" sz="2800" b="1" dirty="0" smtClean="0">
                <a:solidFill>
                  <a:srgbClr val="000000"/>
                </a:solidFill>
                <a:latin typeface="Arial" panose="020B0604020202020204" pitchFamily="34" charset="0"/>
              </a:rPr>
              <a:t>なった。</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smtClean="0">
                <a:solidFill>
                  <a:srgbClr val="000000"/>
                </a:solidFill>
                <a:latin typeface="Arial" panose="020B0604020202020204" pitchFamily="34" charset="0"/>
              </a:rPr>
              <a:t>●環境対策をアピールする機会</a:t>
            </a:r>
            <a:r>
              <a:rPr lang="ja-JP" altLang="en-US" sz="2800" b="1" dirty="0">
                <a:solidFill>
                  <a:srgbClr val="000000"/>
                </a:solidFill>
                <a:latin typeface="Arial" panose="020B0604020202020204" pitchFamily="34" charset="0"/>
              </a:rPr>
              <a:t>に</a:t>
            </a:r>
            <a:r>
              <a:rPr lang="ja-JP" altLang="en-US" sz="2800" b="1" dirty="0" smtClean="0">
                <a:solidFill>
                  <a:srgbClr val="000000"/>
                </a:solidFill>
                <a:latin typeface="Arial" panose="020B0604020202020204" pitchFamily="34" charset="0"/>
              </a:rPr>
              <a:t>なった。</a:t>
            </a:r>
            <a:endParaRPr lang="ja-JP" altLang="en-US" sz="2800" b="1" dirty="0">
              <a:solidFill>
                <a:srgbClr val="000000"/>
              </a:solidFill>
              <a:latin typeface="Arial" panose="020B0604020202020204" pitchFamily="34" charset="0"/>
            </a:endParaRPr>
          </a:p>
          <a:p>
            <a:pPr fontAlgn="base">
              <a:spcBef>
                <a:spcPct val="0"/>
              </a:spcBef>
              <a:spcAft>
                <a:spcPct val="0"/>
              </a:spcAft>
            </a:pPr>
            <a:r>
              <a:rPr lang="ja-JP" altLang="en-US" sz="2800" b="1" dirty="0" smtClean="0">
                <a:solidFill>
                  <a:srgbClr val="000000"/>
                </a:solidFill>
                <a:latin typeface="Arial" panose="020B0604020202020204" pitchFamily="34" charset="0"/>
              </a:rPr>
              <a:t>●地域</a:t>
            </a:r>
            <a:r>
              <a:rPr lang="ja-JP" altLang="en-US" sz="2800" b="1" dirty="0">
                <a:solidFill>
                  <a:srgbClr val="000000"/>
                </a:solidFill>
                <a:latin typeface="Arial" panose="020B0604020202020204" pitchFamily="34" charset="0"/>
              </a:rPr>
              <a:t>の方の意見を聞く</a:t>
            </a:r>
            <a:r>
              <a:rPr lang="ja-JP" altLang="en-US" sz="2800" b="1" dirty="0" smtClean="0">
                <a:solidFill>
                  <a:srgbClr val="000000"/>
                </a:solidFill>
                <a:latin typeface="Arial" panose="020B0604020202020204" pitchFamily="34" charset="0"/>
              </a:rPr>
              <a:t>機会となって、よかった。</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smtClean="0">
                <a:solidFill>
                  <a:srgbClr val="000000"/>
                </a:solidFill>
                <a:latin typeface="Arial" panose="020B0604020202020204" pitchFamily="34" charset="0"/>
              </a:rPr>
              <a:t>●処理施設等の見学（公開）を喜んでもらえてよかった。</a:t>
            </a:r>
            <a:endParaRPr lang="ja-JP" altLang="en-US" sz="2800" b="1" dirty="0">
              <a:solidFill>
                <a:srgbClr val="000000"/>
              </a:solidFill>
              <a:latin typeface="Arial" panose="020B0604020202020204" pitchFamily="34" charset="0"/>
            </a:endParaRPr>
          </a:p>
          <a:p>
            <a:pPr fontAlgn="base">
              <a:spcBef>
                <a:spcPct val="0"/>
              </a:spcBef>
              <a:spcAft>
                <a:spcPct val="0"/>
              </a:spcAft>
            </a:pPr>
            <a:r>
              <a:rPr lang="ja-JP" altLang="en-US" sz="2800" b="1" dirty="0" smtClean="0">
                <a:solidFill>
                  <a:srgbClr val="000000"/>
                </a:solidFill>
                <a:latin typeface="Arial" panose="020B0604020202020204" pitchFamily="34" charset="0"/>
              </a:rPr>
              <a:t>●どんな</a:t>
            </a:r>
            <a:r>
              <a:rPr lang="ja-JP" altLang="en-US" sz="2800" b="1" dirty="0">
                <a:solidFill>
                  <a:srgbClr val="000000"/>
                </a:solidFill>
                <a:latin typeface="Arial" panose="020B0604020202020204" pitchFamily="34" charset="0"/>
              </a:rPr>
              <a:t>質問</a:t>
            </a:r>
            <a:r>
              <a:rPr lang="ja-JP" altLang="en-US" sz="2800" b="1" dirty="0" smtClean="0">
                <a:solidFill>
                  <a:srgbClr val="000000"/>
                </a:solidFill>
                <a:latin typeface="Arial" panose="020B0604020202020204" pitchFamily="34" charset="0"/>
              </a:rPr>
              <a:t>があるか不安</a:t>
            </a:r>
            <a:r>
              <a:rPr lang="ja-JP" altLang="en-US" sz="2800" b="1" dirty="0">
                <a:solidFill>
                  <a:srgbClr val="000000"/>
                </a:solidFill>
                <a:latin typeface="Arial" panose="020B0604020202020204" pitchFamily="34" charset="0"/>
              </a:rPr>
              <a:t>だったが、実施してよかった。</a:t>
            </a:r>
          </a:p>
          <a:p>
            <a:pPr fontAlgn="base">
              <a:spcBef>
                <a:spcPct val="0"/>
              </a:spcBef>
              <a:spcAft>
                <a:spcPct val="0"/>
              </a:spcAft>
            </a:pPr>
            <a:r>
              <a:rPr lang="ja-JP" altLang="en-US" sz="2800" b="1" dirty="0" smtClean="0">
                <a:solidFill>
                  <a:srgbClr val="000000"/>
                </a:solidFill>
                <a:latin typeface="Arial" panose="020B0604020202020204" pitchFamily="34" charset="0"/>
              </a:rPr>
              <a:t>●環境保全や化学物質管理の取組を理解</a:t>
            </a:r>
            <a:r>
              <a:rPr lang="ja-JP" altLang="en-US" sz="2800" b="1" dirty="0">
                <a:solidFill>
                  <a:srgbClr val="000000"/>
                </a:solidFill>
                <a:latin typeface="Arial" panose="020B0604020202020204" pitchFamily="34" charset="0"/>
              </a:rPr>
              <a:t>いただけた</a:t>
            </a:r>
            <a:r>
              <a:rPr lang="ja-JP" altLang="en-US" sz="2800" b="1" dirty="0" smtClean="0">
                <a:solidFill>
                  <a:srgbClr val="000000"/>
                </a:solidFill>
                <a:latin typeface="Arial" panose="020B0604020202020204" pitchFamily="34" charset="0"/>
              </a:rPr>
              <a:t>と</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a:solidFill>
                  <a:srgbClr val="000000"/>
                </a:solidFill>
                <a:latin typeface="Arial" panose="020B0604020202020204" pitchFamily="34" charset="0"/>
              </a:rPr>
              <a:t>　</a:t>
            </a:r>
            <a:r>
              <a:rPr lang="ja-JP" altLang="en-US" sz="2800" b="1" dirty="0" smtClean="0">
                <a:solidFill>
                  <a:srgbClr val="000000"/>
                </a:solidFill>
                <a:latin typeface="Arial" panose="020B0604020202020204" pitchFamily="34" charset="0"/>
              </a:rPr>
              <a:t>思う。今後、より信頼</a:t>
            </a:r>
            <a:r>
              <a:rPr lang="ja-JP" altLang="en-US" sz="2800" b="1" dirty="0">
                <a:solidFill>
                  <a:srgbClr val="000000"/>
                </a:solidFill>
                <a:latin typeface="Arial" panose="020B0604020202020204" pitchFamily="34" charset="0"/>
              </a:rPr>
              <a:t>していただける</a:t>
            </a:r>
            <a:r>
              <a:rPr lang="ja-JP" altLang="en-US" sz="2800" b="1" dirty="0" smtClean="0">
                <a:solidFill>
                  <a:srgbClr val="000000"/>
                </a:solidFill>
                <a:latin typeface="Arial" panose="020B0604020202020204" pitchFamily="34" charset="0"/>
              </a:rPr>
              <a:t>よう取組みます。</a:t>
            </a:r>
            <a:endParaRPr lang="ja-JP" altLang="en-US" sz="2800" b="1" dirty="0">
              <a:solidFill>
                <a:srgbClr val="000000"/>
              </a:solidFill>
              <a:latin typeface="Arial" panose="020B0604020202020204" pitchFamily="34" charset="0"/>
            </a:endParaRPr>
          </a:p>
          <a:p>
            <a:pPr fontAlgn="base">
              <a:spcBef>
                <a:spcPct val="0"/>
              </a:spcBef>
              <a:spcAft>
                <a:spcPct val="0"/>
              </a:spcAft>
            </a:pPr>
            <a:r>
              <a:rPr lang="ja-JP" altLang="en-US" sz="2800" b="1" dirty="0" smtClean="0">
                <a:solidFill>
                  <a:srgbClr val="000000"/>
                </a:solidFill>
                <a:latin typeface="Arial" panose="020B0604020202020204" pitchFamily="34" charset="0"/>
              </a:rPr>
              <a:t>●地域の方</a:t>
            </a:r>
            <a:r>
              <a:rPr lang="ja-JP" altLang="en-US" sz="2800" b="1" dirty="0">
                <a:solidFill>
                  <a:srgbClr val="000000"/>
                </a:solidFill>
                <a:latin typeface="Arial" panose="020B0604020202020204" pitchFamily="34" charset="0"/>
              </a:rPr>
              <a:t>に情報を公開・開示すること</a:t>
            </a:r>
            <a:r>
              <a:rPr lang="ja-JP" altLang="en-US" sz="2800" b="1" dirty="0" smtClean="0">
                <a:solidFill>
                  <a:srgbClr val="000000"/>
                </a:solidFill>
                <a:latin typeface="Arial" panose="020B0604020202020204" pitchFamily="34" charset="0"/>
              </a:rPr>
              <a:t>で、信頼</a:t>
            </a:r>
            <a:r>
              <a:rPr lang="ja-JP" altLang="en-US" sz="2800" b="1" dirty="0">
                <a:solidFill>
                  <a:srgbClr val="000000"/>
                </a:solidFill>
                <a:latin typeface="Arial" panose="020B0604020202020204" pitchFamily="34" charset="0"/>
              </a:rPr>
              <a:t>関係</a:t>
            </a:r>
            <a:r>
              <a:rPr lang="ja-JP" altLang="en-US" sz="2800" b="1" dirty="0" smtClean="0">
                <a:solidFill>
                  <a:srgbClr val="000000"/>
                </a:solidFill>
                <a:latin typeface="Arial" panose="020B0604020202020204" pitchFamily="34" charset="0"/>
              </a:rPr>
              <a:t>を</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a:solidFill>
                  <a:srgbClr val="000000"/>
                </a:solidFill>
                <a:latin typeface="Arial" panose="020B0604020202020204" pitchFamily="34" charset="0"/>
              </a:rPr>
              <a:t>　</a:t>
            </a:r>
            <a:r>
              <a:rPr lang="ja-JP" altLang="en-US" sz="2800" b="1" dirty="0" smtClean="0">
                <a:solidFill>
                  <a:srgbClr val="000000"/>
                </a:solidFill>
                <a:latin typeface="Arial" panose="020B0604020202020204" pitchFamily="34" charset="0"/>
              </a:rPr>
              <a:t>深める</a:t>
            </a:r>
            <a:r>
              <a:rPr lang="ja-JP" altLang="en-US" sz="2800" b="1" dirty="0">
                <a:solidFill>
                  <a:srgbClr val="000000"/>
                </a:solidFill>
                <a:latin typeface="Arial" panose="020B0604020202020204" pitchFamily="34" charset="0"/>
              </a:rPr>
              <a:t>事の大切さを、身にしみて痛感</a:t>
            </a:r>
            <a:r>
              <a:rPr lang="ja-JP" altLang="en-US" sz="2800" b="1" dirty="0" smtClean="0">
                <a:solidFill>
                  <a:srgbClr val="000000"/>
                </a:solidFill>
                <a:latin typeface="Arial" panose="020B0604020202020204" pitchFamily="34" charset="0"/>
              </a:rPr>
              <a:t>させられた。</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smtClean="0">
                <a:solidFill>
                  <a:srgbClr val="000000"/>
                </a:solidFill>
                <a:latin typeface="Arial" panose="020B0604020202020204" pitchFamily="34" charset="0"/>
              </a:rPr>
              <a:t>●いい機会ではあるが、正直、毎年開催するのは大変。</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a:solidFill>
                  <a:srgbClr val="000000"/>
                </a:solidFill>
                <a:latin typeface="Arial" panose="020B0604020202020204" pitchFamily="34" charset="0"/>
              </a:rPr>
              <a:t>　</a:t>
            </a:r>
            <a:r>
              <a:rPr lang="ja-JP" altLang="en-US" sz="2800" b="1" dirty="0" smtClean="0">
                <a:solidFill>
                  <a:srgbClr val="000000"/>
                </a:solidFill>
                <a:latin typeface="Arial" panose="020B0604020202020204" pitchFamily="34" charset="0"/>
              </a:rPr>
              <a:t>今後は</a:t>
            </a:r>
            <a:r>
              <a:rPr lang="en-US" altLang="ja-JP" sz="2800" b="1" dirty="0" smtClean="0">
                <a:solidFill>
                  <a:srgbClr val="000000"/>
                </a:solidFill>
                <a:latin typeface="Arial" panose="020B0604020202020204" pitchFamily="34" charset="0"/>
              </a:rPr>
              <a:t>2</a:t>
            </a:r>
            <a:r>
              <a:rPr lang="ja-JP" altLang="en-US" sz="2800" b="1" dirty="0" smtClean="0">
                <a:solidFill>
                  <a:srgbClr val="000000"/>
                </a:solidFill>
                <a:latin typeface="Arial" panose="020B0604020202020204" pitchFamily="34" charset="0"/>
              </a:rPr>
              <a:t>年に</a:t>
            </a:r>
            <a:r>
              <a:rPr lang="en-US" altLang="ja-JP" sz="2800" b="1" dirty="0" smtClean="0">
                <a:solidFill>
                  <a:srgbClr val="000000"/>
                </a:solidFill>
                <a:latin typeface="Arial" panose="020B0604020202020204" pitchFamily="34" charset="0"/>
              </a:rPr>
              <a:t>1</a:t>
            </a:r>
            <a:r>
              <a:rPr lang="ja-JP" altLang="en-US" sz="2800" b="1" dirty="0" smtClean="0">
                <a:solidFill>
                  <a:srgbClr val="000000"/>
                </a:solidFill>
                <a:latin typeface="Arial" panose="020B0604020202020204" pitchFamily="34" charset="0"/>
              </a:rPr>
              <a:t>回程度、あるいは工業団地内の持回り</a:t>
            </a:r>
            <a:endParaRPr lang="en-US" altLang="ja-JP" sz="2800" b="1" dirty="0" smtClean="0">
              <a:solidFill>
                <a:srgbClr val="000000"/>
              </a:solidFill>
              <a:latin typeface="Arial" panose="020B0604020202020204" pitchFamily="34" charset="0"/>
            </a:endParaRPr>
          </a:p>
          <a:p>
            <a:pPr fontAlgn="base">
              <a:spcBef>
                <a:spcPct val="0"/>
              </a:spcBef>
              <a:spcAft>
                <a:spcPct val="0"/>
              </a:spcAft>
            </a:pPr>
            <a:r>
              <a:rPr lang="ja-JP" altLang="en-US" sz="2800" b="1" dirty="0">
                <a:solidFill>
                  <a:srgbClr val="000000"/>
                </a:solidFill>
                <a:latin typeface="Arial" panose="020B0604020202020204" pitchFamily="34" charset="0"/>
              </a:rPr>
              <a:t>　</a:t>
            </a:r>
            <a:r>
              <a:rPr lang="ja-JP" altLang="en-US" sz="2800" b="1" dirty="0" smtClean="0">
                <a:solidFill>
                  <a:srgbClr val="000000"/>
                </a:solidFill>
                <a:latin typeface="Arial" panose="020B0604020202020204" pitchFamily="34" charset="0"/>
              </a:rPr>
              <a:t>として、各社が数年に</a:t>
            </a:r>
            <a:r>
              <a:rPr lang="en-US" altLang="ja-JP" sz="2800" b="1" dirty="0" smtClean="0">
                <a:solidFill>
                  <a:srgbClr val="000000"/>
                </a:solidFill>
                <a:latin typeface="Arial" panose="020B0604020202020204" pitchFamily="34" charset="0"/>
              </a:rPr>
              <a:t>1</a:t>
            </a:r>
            <a:r>
              <a:rPr lang="ja-JP" altLang="en-US" sz="2800" b="1" dirty="0" smtClean="0">
                <a:solidFill>
                  <a:srgbClr val="000000"/>
                </a:solidFill>
                <a:latin typeface="Arial" panose="020B0604020202020204" pitchFamily="34" charset="0"/>
              </a:rPr>
              <a:t>回程度の開催としたい。</a:t>
            </a:r>
            <a:endParaRPr lang="ja-JP" altLang="en-US" sz="2800" b="1" dirty="0">
              <a:solidFill>
                <a:srgbClr val="000000"/>
              </a:solidFill>
              <a:latin typeface="Arial" panose="020B0604020202020204" pitchFamily="34" charset="0"/>
            </a:endParaRPr>
          </a:p>
        </p:txBody>
      </p:sp>
      <p:sp>
        <p:nvSpPr>
          <p:cNvPr id="4" name="Rectangle 5"/>
          <p:cNvSpPr txBox="1">
            <a:spLocks noChangeArrowheads="1"/>
          </p:cNvSpPr>
          <p:nvPr/>
        </p:nvSpPr>
        <p:spPr bwMode="auto">
          <a:xfrm>
            <a:off x="395288" y="152400"/>
            <a:ext cx="84248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000" kern="1200">
                <a:solidFill>
                  <a:schemeClr val="tx2"/>
                </a:solidFill>
                <a:latin typeface="+mj-lt"/>
                <a:ea typeface="+mj-ea"/>
                <a:cs typeface="+mj-cs"/>
              </a:defRPr>
            </a:lvl1pPr>
            <a:lvl2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9pPr>
          </a:lstStyle>
          <a:p>
            <a:pPr algn="ctr">
              <a:defRPr/>
            </a:pPr>
            <a:r>
              <a:rPr lang="ja-JP" altLang="en-US" sz="3600" b="1" dirty="0" smtClean="0">
                <a:solidFill>
                  <a:srgbClr val="000000"/>
                </a:solidFill>
                <a:latin typeface="ＭＳ Ｐゴシック" panose="020B0600070205080204" pitchFamily="50" charset="-128"/>
                <a:ea typeface="ＭＳ Ｐゴシック" panose="020B0600070205080204" pitchFamily="50" charset="-128"/>
              </a:rPr>
              <a:t>事業者側の感想</a:t>
            </a:r>
          </a:p>
        </p:txBody>
      </p:sp>
      <p:sp>
        <p:nvSpPr>
          <p:cNvPr id="6" name="Text Box 5"/>
          <p:cNvSpPr txBox="1">
            <a:spLocks noChangeArrowheads="1"/>
          </p:cNvSpPr>
          <p:nvPr/>
        </p:nvSpPr>
        <p:spPr bwMode="auto">
          <a:xfrm>
            <a:off x="250825" y="6206408"/>
            <a:ext cx="84248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0"/>
              </a:spcBef>
              <a:spcAft>
                <a:spcPct val="0"/>
              </a:spcAft>
              <a:buFontTx/>
              <a:buNone/>
            </a:pPr>
            <a:r>
              <a:rPr kumimoji="0" lang="ja-JP" altLang="en-US" sz="1600" b="1" kern="0" dirty="0" smtClean="0">
                <a:solidFill>
                  <a:srgbClr val="3333CC"/>
                </a:solidFill>
              </a:rPr>
              <a:t>独立</a:t>
            </a:r>
            <a:r>
              <a:rPr kumimoji="0" lang="ja-JP" altLang="en-US" sz="1600" b="1" kern="0" dirty="0">
                <a:solidFill>
                  <a:srgbClr val="3333CC"/>
                </a:solidFill>
              </a:rPr>
              <a:t>行政法人製品評価技術基盤機構</a:t>
            </a:r>
            <a:r>
              <a:rPr lang="ja-JP" altLang="en-US" sz="1600" b="1" dirty="0" smtClean="0">
                <a:solidFill>
                  <a:srgbClr val="3333CC"/>
                </a:solidFill>
                <a:latin typeface="Arial" panose="020B0604020202020204" pitchFamily="34" charset="0"/>
              </a:rPr>
              <a:t>　化学物質のリスクコミュニケーション　</a:t>
            </a:r>
            <a:r>
              <a:rPr lang="en-US" altLang="ja-JP" sz="1600" b="1" dirty="0" smtClean="0">
                <a:solidFill>
                  <a:srgbClr val="3333CC"/>
                </a:solidFill>
                <a:latin typeface="Arial" panose="020B0604020202020204" pitchFamily="34" charset="0"/>
              </a:rPr>
              <a:t>NITE</a:t>
            </a:r>
            <a:r>
              <a:rPr lang="ja-JP" altLang="en-US" sz="1600" b="1" dirty="0" smtClean="0">
                <a:solidFill>
                  <a:srgbClr val="3333CC"/>
                </a:solidFill>
                <a:latin typeface="Arial" panose="020B0604020202020204" pitchFamily="34" charset="0"/>
              </a:rPr>
              <a:t> 講演資料</a:t>
            </a:r>
            <a:endParaRPr lang="en-US" altLang="ja-JP" sz="1600" b="1" dirty="0" smtClean="0">
              <a:solidFill>
                <a:srgbClr val="3333CC"/>
              </a:solidFill>
              <a:latin typeface="Arial" panose="020B0604020202020204" pitchFamily="34" charset="0"/>
            </a:endParaRPr>
          </a:p>
          <a:p>
            <a:pPr algn="ctr" eaLnBrk="0" fontAlgn="base" hangingPunct="0">
              <a:spcBef>
                <a:spcPct val="0"/>
              </a:spcBef>
              <a:spcAft>
                <a:spcPct val="0"/>
              </a:spcAft>
              <a:buFontTx/>
              <a:buNone/>
            </a:pPr>
            <a:r>
              <a:rPr lang="en-US" altLang="ja-JP" sz="1600" b="1" dirty="0">
                <a:solidFill>
                  <a:srgbClr val="3333CC"/>
                </a:solidFill>
                <a:latin typeface="Arial" panose="020B0604020202020204" pitchFamily="34" charset="0"/>
              </a:rPr>
              <a:t>http://www.safe.nite.go.jp/management/risk/nite_kouenshiryo01.html </a:t>
            </a:r>
            <a:r>
              <a:rPr lang="ja-JP" altLang="en-US" sz="1600" b="1" dirty="0" smtClean="0">
                <a:solidFill>
                  <a:srgbClr val="3333CC"/>
                </a:solidFill>
                <a:latin typeface="Arial" panose="020B0604020202020204" pitchFamily="34" charset="0"/>
              </a:rPr>
              <a:t>　等より作成</a:t>
            </a:r>
          </a:p>
        </p:txBody>
      </p:sp>
    </p:spTree>
    <p:extLst>
      <p:ext uri="{BB962C8B-B14F-4D97-AF65-F5344CB8AC3E}">
        <p14:creationId xmlns:p14="http://schemas.microsoft.com/office/powerpoint/2010/main" val="26156106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2924" y="995244"/>
            <a:ext cx="4226106" cy="4266840"/>
          </a:xfrm>
          <a:prstGeom prst="rect">
            <a:avLst/>
          </a:prstGeom>
        </p:spPr>
      </p:pic>
      <p:grpSp>
        <p:nvGrpSpPr>
          <p:cNvPr id="25" name="グループ化 24"/>
          <p:cNvGrpSpPr/>
          <p:nvPr/>
        </p:nvGrpSpPr>
        <p:grpSpPr>
          <a:xfrm>
            <a:off x="8079288" y="4260953"/>
            <a:ext cx="856386" cy="872721"/>
            <a:chOff x="6553200" y="4824657"/>
            <a:chExt cx="1111266" cy="1039772"/>
          </a:xfrm>
        </p:grpSpPr>
        <p:pic>
          <p:nvPicPr>
            <p:cNvPr id="22" name="Picture 14" descr="BUS_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824657"/>
              <a:ext cx="1111266" cy="103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5"/>
            <p:cNvSpPr>
              <a:spLocks noChangeShapeType="1"/>
            </p:cNvSpPr>
            <p:nvPr/>
          </p:nvSpPr>
          <p:spPr bwMode="auto">
            <a:xfrm>
              <a:off x="6553200" y="5586627"/>
              <a:ext cx="0" cy="253990"/>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kumimoji="0" lang="ja-JP" altLang="en-US" kern="0" dirty="0" smtClean="0">
                <a:solidFill>
                  <a:prstClr val="black"/>
                </a:solidFill>
                <a:latin typeface="Arial" panose="020B0604020202020204" pitchFamily="34" charset="0"/>
              </a:endParaRPr>
            </a:p>
          </p:txBody>
        </p:sp>
        <p:sp>
          <p:nvSpPr>
            <p:cNvPr id="24" name="Line 16"/>
            <p:cNvSpPr>
              <a:spLocks noChangeShapeType="1"/>
            </p:cNvSpPr>
            <p:nvPr/>
          </p:nvSpPr>
          <p:spPr bwMode="auto">
            <a:xfrm>
              <a:off x="6553200" y="5840617"/>
              <a:ext cx="1056252" cy="0"/>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kumimoji="0" lang="ja-JP" altLang="en-US" kern="0" dirty="0" smtClean="0">
                <a:solidFill>
                  <a:prstClr val="black"/>
                </a:solidFill>
                <a:latin typeface="Arial" panose="020B0604020202020204" pitchFamily="34" charset="0"/>
              </a:endParaRPr>
            </a:p>
          </p:txBody>
        </p:sp>
      </p:grpSp>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solidFill>
                  <a:prstClr val="black"/>
                </a:solidFill>
              </a:rPr>
              <a:pPr/>
              <a:t>51</a:t>
            </a:fld>
            <a:endParaRPr lang="ja-JP" altLang="en-US" dirty="0">
              <a:solidFill>
                <a:prstClr val="black"/>
              </a:solidFill>
            </a:endParaRPr>
          </a:p>
        </p:txBody>
      </p:sp>
      <p:sp>
        <p:nvSpPr>
          <p:cNvPr id="6" name="Rectangle 8"/>
          <p:cNvSpPr txBox="1">
            <a:spLocks noChangeArrowheads="1"/>
          </p:cNvSpPr>
          <p:nvPr/>
        </p:nvSpPr>
        <p:spPr bwMode="auto">
          <a:xfrm>
            <a:off x="375782" y="152400"/>
            <a:ext cx="837293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defRPr/>
            </a:pPr>
            <a:r>
              <a:rPr lang="ja-JP" altLang="en-US" sz="3600" b="1" kern="0" dirty="0" smtClean="0">
                <a:solidFill>
                  <a:srgbClr val="000000"/>
                </a:solidFill>
                <a:latin typeface="Arial"/>
              </a:rPr>
              <a:t>化学物質管理とリスクコミュニケーション</a:t>
            </a:r>
          </a:p>
        </p:txBody>
      </p:sp>
      <p:sp>
        <p:nvSpPr>
          <p:cNvPr id="8" name="Rectangle 16"/>
          <p:cNvSpPr>
            <a:spLocks noChangeArrowheads="1"/>
          </p:cNvSpPr>
          <p:nvPr/>
        </p:nvSpPr>
        <p:spPr bwMode="auto">
          <a:xfrm>
            <a:off x="88064" y="1006128"/>
            <a:ext cx="5621363"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2400" b="1" dirty="0" smtClean="0">
                <a:solidFill>
                  <a:srgbClr val="000000"/>
                </a:solidFill>
                <a:latin typeface="Times New Roman" panose="02020603050405020304" pitchFamily="18" charset="0"/>
              </a:rPr>
              <a:t>化学物質のリスクコミュニケーションは、</a:t>
            </a:r>
            <a:endParaRPr lang="en-US" altLang="ja-JP" sz="2400" b="1" dirty="0" smtClean="0">
              <a:solidFill>
                <a:srgbClr val="000000"/>
              </a:solidFill>
              <a:latin typeface="Times New Roman" panose="02020603050405020304" pitchFamily="18" charset="0"/>
            </a:endParaRPr>
          </a:p>
          <a:p>
            <a:pPr eaLnBrk="1" fontAlgn="base" hangingPunct="1">
              <a:spcBef>
                <a:spcPct val="0"/>
              </a:spcBef>
              <a:spcAft>
                <a:spcPct val="0"/>
              </a:spcAft>
            </a:pPr>
            <a:r>
              <a:rPr lang="ja-JP" altLang="en-US" sz="2400" b="1" dirty="0" smtClean="0">
                <a:solidFill>
                  <a:srgbClr val="000000"/>
                </a:solidFill>
                <a:latin typeface="Times New Roman" panose="02020603050405020304" pitchFamily="18" charset="0"/>
              </a:rPr>
              <a:t>適正な化学物質管理を行い、お互いの</a:t>
            </a:r>
            <a:endParaRPr lang="en-US" altLang="ja-JP" sz="2400" b="1" dirty="0" smtClean="0">
              <a:solidFill>
                <a:srgbClr val="000000"/>
              </a:solidFill>
              <a:latin typeface="Times New Roman" panose="02020603050405020304" pitchFamily="18" charset="0"/>
            </a:endParaRPr>
          </a:p>
          <a:p>
            <a:pPr eaLnBrk="1" fontAlgn="base" hangingPunct="1">
              <a:spcBef>
                <a:spcPct val="0"/>
              </a:spcBef>
              <a:spcAft>
                <a:spcPct val="0"/>
              </a:spcAft>
            </a:pPr>
            <a:r>
              <a:rPr lang="ja-JP" altLang="en-US" sz="2400" b="1" dirty="0" smtClean="0">
                <a:solidFill>
                  <a:srgbClr val="000000"/>
                </a:solidFill>
                <a:latin typeface="Times New Roman" panose="02020603050405020304" pitchFamily="18" charset="0"/>
              </a:rPr>
              <a:t>信頼関係を築くための、重要なツール。</a:t>
            </a:r>
            <a:endParaRPr lang="en-US" altLang="ja-JP" sz="2400" b="1" dirty="0" smtClean="0">
              <a:solidFill>
                <a:srgbClr val="000000"/>
              </a:solidFill>
              <a:latin typeface="Times New Roman" panose="02020603050405020304" pitchFamily="18" charset="0"/>
            </a:endParaRPr>
          </a:p>
          <a:p>
            <a:pPr eaLnBrk="1" fontAlgn="base" hangingPunct="1">
              <a:spcBef>
                <a:spcPct val="0"/>
              </a:spcBef>
              <a:spcAft>
                <a:spcPct val="0"/>
              </a:spcAft>
            </a:pPr>
            <a:endParaRPr lang="en-US" altLang="ja-JP" sz="2400" b="1" dirty="0" smtClean="0">
              <a:solidFill>
                <a:srgbClr val="000000"/>
              </a:solidFill>
              <a:latin typeface="Times New Roman" panose="02020603050405020304" pitchFamily="18" charset="0"/>
            </a:endParaRPr>
          </a:p>
          <a:p>
            <a:pPr eaLnBrk="1" fontAlgn="base" hangingPunct="1">
              <a:spcBef>
                <a:spcPct val="0"/>
              </a:spcBef>
              <a:spcAft>
                <a:spcPct val="0"/>
              </a:spcAft>
            </a:pPr>
            <a:endParaRPr lang="en-US" altLang="ja-JP" sz="2400" b="1" dirty="0" smtClean="0">
              <a:solidFill>
                <a:srgbClr val="000000"/>
              </a:solidFill>
              <a:latin typeface="Times New Roman" panose="02020603050405020304" pitchFamily="18" charset="0"/>
            </a:endParaRPr>
          </a:p>
          <a:p>
            <a:pPr eaLnBrk="1" fontAlgn="base" hangingPunct="1">
              <a:spcBef>
                <a:spcPct val="0"/>
              </a:spcBef>
              <a:spcAft>
                <a:spcPct val="0"/>
              </a:spcAft>
            </a:pPr>
            <a:r>
              <a:rPr lang="ja-JP" altLang="en-US" b="1" dirty="0" smtClean="0">
                <a:solidFill>
                  <a:srgbClr val="000000"/>
                </a:solidFill>
                <a:latin typeface="Times New Roman" panose="02020603050405020304" pitchFamily="18" charset="0"/>
              </a:rPr>
              <a:t>化学物質の適正管理のためには、関係</a:t>
            </a:r>
            <a:r>
              <a:rPr lang="ja-JP" altLang="en-US" b="1" dirty="0">
                <a:solidFill>
                  <a:srgbClr val="000000"/>
                </a:solidFill>
                <a:latin typeface="Times New Roman" panose="02020603050405020304" pitchFamily="18" charset="0"/>
              </a:rPr>
              <a:t>する全ての</a:t>
            </a:r>
            <a:r>
              <a:rPr lang="ja-JP" altLang="en-US" b="1" dirty="0" smtClean="0">
                <a:solidFill>
                  <a:srgbClr val="000000"/>
                </a:solidFill>
                <a:latin typeface="Times New Roman" panose="02020603050405020304" pitchFamily="18" charset="0"/>
              </a:rPr>
              <a:t>人</a:t>
            </a:r>
            <a:endParaRPr lang="en-US" altLang="ja-JP" b="1" dirty="0" smtClean="0">
              <a:solidFill>
                <a:srgbClr val="000000"/>
              </a:solidFill>
              <a:latin typeface="Times New Roman" panose="02020603050405020304" pitchFamily="18" charset="0"/>
            </a:endParaRPr>
          </a:p>
          <a:p>
            <a:pPr eaLnBrk="1" fontAlgn="base" hangingPunct="1">
              <a:spcBef>
                <a:spcPct val="0"/>
              </a:spcBef>
              <a:spcAft>
                <a:spcPct val="0"/>
              </a:spcAft>
            </a:pPr>
            <a:r>
              <a:rPr lang="ja-JP" altLang="en-US" b="1" dirty="0" smtClean="0">
                <a:solidFill>
                  <a:srgbClr val="000000"/>
                </a:solidFill>
                <a:latin typeface="Times New Roman" panose="02020603050405020304" pitchFamily="18" charset="0"/>
              </a:rPr>
              <a:t>（</a:t>
            </a:r>
            <a:r>
              <a:rPr lang="ja-JP" altLang="en-US" b="1" dirty="0">
                <a:solidFill>
                  <a:srgbClr val="000000"/>
                </a:solidFill>
                <a:latin typeface="Times New Roman" panose="02020603050405020304" pitchFamily="18" charset="0"/>
              </a:rPr>
              <a:t>事業者、行政、地域住民、</a:t>
            </a:r>
            <a:r>
              <a:rPr lang="en-US" altLang="ja-JP" b="1" dirty="0">
                <a:solidFill>
                  <a:srgbClr val="000000"/>
                </a:solidFill>
                <a:latin typeface="Times New Roman" panose="02020603050405020304" pitchFamily="18" charset="0"/>
              </a:rPr>
              <a:t>…</a:t>
            </a:r>
            <a:r>
              <a:rPr lang="ja-JP" altLang="en-US" b="1" dirty="0" smtClean="0">
                <a:solidFill>
                  <a:srgbClr val="000000"/>
                </a:solidFill>
                <a:latin typeface="Times New Roman" panose="02020603050405020304" pitchFamily="18" charset="0"/>
              </a:rPr>
              <a:t>）が、</a:t>
            </a:r>
            <a:r>
              <a:rPr lang="ja-JP" altLang="en-US" b="1" dirty="0">
                <a:solidFill>
                  <a:srgbClr val="000000"/>
                </a:solidFill>
                <a:latin typeface="Times New Roman" panose="02020603050405020304" pitchFamily="18" charset="0"/>
              </a:rPr>
              <a:t>化学物質</a:t>
            </a:r>
            <a:r>
              <a:rPr lang="ja-JP" altLang="en-US" b="1" dirty="0" smtClean="0">
                <a:solidFill>
                  <a:srgbClr val="000000"/>
                </a:solidFill>
                <a:latin typeface="Times New Roman" panose="02020603050405020304" pitchFamily="18" charset="0"/>
              </a:rPr>
              <a:t>の</a:t>
            </a:r>
            <a:endParaRPr lang="en-US" altLang="ja-JP" b="1" dirty="0" smtClean="0">
              <a:solidFill>
                <a:srgbClr val="000000"/>
              </a:solidFill>
              <a:latin typeface="Times New Roman" panose="02020603050405020304" pitchFamily="18" charset="0"/>
            </a:endParaRPr>
          </a:p>
          <a:p>
            <a:pPr eaLnBrk="1" fontAlgn="base" hangingPunct="1">
              <a:spcBef>
                <a:spcPct val="0"/>
              </a:spcBef>
              <a:spcAft>
                <a:spcPct val="0"/>
              </a:spcAft>
            </a:pPr>
            <a:r>
              <a:rPr lang="ja-JP" altLang="en-US" b="1" dirty="0" smtClean="0">
                <a:solidFill>
                  <a:srgbClr val="000000"/>
                </a:solidFill>
                <a:latin typeface="Times New Roman" panose="02020603050405020304" pitchFamily="18" charset="0"/>
              </a:rPr>
              <a:t>リスクに関する</a:t>
            </a:r>
            <a:r>
              <a:rPr lang="ja-JP" altLang="en-US" b="1" dirty="0">
                <a:solidFill>
                  <a:srgbClr val="000000"/>
                </a:solidFill>
                <a:latin typeface="Times New Roman" panose="02020603050405020304" pitchFamily="18" charset="0"/>
              </a:rPr>
              <a:t>情報を共有する必要がある。</a:t>
            </a:r>
          </a:p>
          <a:p>
            <a:pPr eaLnBrk="1" fontAlgn="base" hangingPunct="1">
              <a:spcBef>
                <a:spcPct val="0"/>
              </a:spcBef>
              <a:spcAft>
                <a:spcPct val="0"/>
              </a:spcAft>
            </a:pPr>
            <a:endParaRPr lang="en-US" altLang="ja-JP" b="1" dirty="0" smtClean="0">
              <a:solidFill>
                <a:srgbClr val="000000"/>
              </a:solidFill>
              <a:latin typeface="Times New Roman" panose="02020603050405020304" pitchFamily="18" charset="0"/>
            </a:endParaRPr>
          </a:p>
          <a:p>
            <a:pPr eaLnBrk="1" fontAlgn="base" hangingPunct="1">
              <a:spcBef>
                <a:spcPct val="0"/>
              </a:spcBef>
              <a:spcAft>
                <a:spcPct val="0"/>
              </a:spcAft>
            </a:pPr>
            <a:r>
              <a:rPr lang="ja-JP" altLang="en-US" b="1" dirty="0">
                <a:solidFill>
                  <a:srgbClr val="000000"/>
                </a:solidFill>
                <a:latin typeface="Times New Roman" panose="02020603050405020304" pitchFamily="18" charset="0"/>
              </a:rPr>
              <a:t>そのために行なわれる対話</a:t>
            </a:r>
            <a:r>
              <a:rPr lang="ja-JP" altLang="en-US" b="1" dirty="0" smtClean="0">
                <a:solidFill>
                  <a:srgbClr val="000000"/>
                </a:solidFill>
                <a:latin typeface="Times New Roman" panose="02020603050405020304" pitchFamily="18" charset="0"/>
              </a:rPr>
              <a:t>が、</a:t>
            </a:r>
            <a:endParaRPr lang="en-US" altLang="ja-JP" b="1" dirty="0" smtClean="0">
              <a:solidFill>
                <a:srgbClr val="000000"/>
              </a:solidFill>
              <a:latin typeface="Times New Roman" panose="02020603050405020304" pitchFamily="18" charset="0"/>
            </a:endParaRPr>
          </a:p>
          <a:p>
            <a:pPr eaLnBrk="1" fontAlgn="base" hangingPunct="1">
              <a:spcBef>
                <a:spcPct val="0"/>
              </a:spcBef>
              <a:spcAft>
                <a:spcPct val="0"/>
              </a:spcAft>
            </a:pPr>
            <a:r>
              <a:rPr lang="ja-JP" altLang="en-US" b="1" dirty="0" smtClean="0">
                <a:solidFill>
                  <a:srgbClr val="000000"/>
                </a:solidFill>
                <a:latin typeface="Times New Roman" panose="02020603050405020304" pitchFamily="18" charset="0"/>
              </a:rPr>
              <a:t>リスクコミュニケーションである。</a:t>
            </a:r>
            <a:endParaRPr lang="en-US" altLang="ja-JP" b="1" dirty="0" smtClean="0">
              <a:solidFill>
                <a:srgbClr val="000000"/>
              </a:solidFill>
              <a:latin typeface="Times New Roman" panose="02020603050405020304" pitchFamily="18" charset="0"/>
            </a:endParaRPr>
          </a:p>
          <a:p>
            <a:pPr eaLnBrk="1" fontAlgn="base" hangingPunct="1">
              <a:spcBef>
                <a:spcPct val="0"/>
              </a:spcBef>
              <a:spcAft>
                <a:spcPct val="0"/>
              </a:spcAft>
            </a:pPr>
            <a:endParaRPr lang="en-US" altLang="ja-JP" b="1" dirty="0" smtClean="0">
              <a:solidFill>
                <a:srgbClr val="000000"/>
              </a:solidFill>
              <a:latin typeface="Times New Roman" panose="02020603050405020304" pitchFamily="18" charset="0"/>
            </a:endParaRPr>
          </a:p>
          <a:p>
            <a:pPr eaLnBrk="1" fontAlgn="base" hangingPunct="1">
              <a:spcBef>
                <a:spcPct val="0"/>
              </a:spcBef>
              <a:spcAft>
                <a:spcPct val="0"/>
              </a:spcAft>
            </a:pPr>
            <a:r>
              <a:rPr lang="ja-JP" altLang="en-US" b="1" dirty="0" smtClean="0">
                <a:solidFill>
                  <a:srgbClr val="000000"/>
                </a:solidFill>
                <a:latin typeface="Times New Roman" panose="02020603050405020304" pitchFamily="18" charset="0"/>
              </a:rPr>
              <a:t>リスクコミュニケーション</a:t>
            </a:r>
            <a:r>
              <a:rPr lang="ja-JP" altLang="en-US" b="1" dirty="0">
                <a:solidFill>
                  <a:srgbClr val="000000"/>
                </a:solidFill>
                <a:latin typeface="Times New Roman" panose="02020603050405020304" pitchFamily="18" charset="0"/>
              </a:rPr>
              <a:t>を通じて、より具体的</a:t>
            </a:r>
            <a:r>
              <a:rPr lang="ja-JP" altLang="en-US" b="1" dirty="0" smtClean="0">
                <a:solidFill>
                  <a:srgbClr val="000000"/>
                </a:solidFill>
                <a:latin typeface="Times New Roman" panose="02020603050405020304" pitchFamily="18" charset="0"/>
              </a:rPr>
              <a:t>な</a:t>
            </a:r>
            <a:endParaRPr lang="en-US" altLang="ja-JP" b="1" dirty="0" smtClean="0">
              <a:solidFill>
                <a:srgbClr val="000000"/>
              </a:solidFill>
              <a:latin typeface="Times New Roman" panose="02020603050405020304" pitchFamily="18" charset="0"/>
            </a:endParaRPr>
          </a:p>
          <a:p>
            <a:pPr eaLnBrk="1" fontAlgn="base" hangingPunct="1">
              <a:spcBef>
                <a:spcPct val="0"/>
              </a:spcBef>
              <a:spcAft>
                <a:spcPct val="0"/>
              </a:spcAft>
            </a:pPr>
            <a:r>
              <a:rPr lang="ja-JP" altLang="en-US" b="1" dirty="0" smtClean="0">
                <a:solidFill>
                  <a:srgbClr val="000000"/>
                </a:solidFill>
                <a:latin typeface="Times New Roman" panose="02020603050405020304" pitchFamily="18" charset="0"/>
              </a:rPr>
              <a:t>対策に結びつけ</a:t>
            </a:r>
            <a:r>
              <a:rPr lang="ja-JP" altLang="en-US" b="1" dirty="0">
                <a:solidFill>
                  <a:srgbClr val="000000"/>
                </a:solidFill>
                <a:latin typeface="Times New Roman" panose="02020603050405020304" pitchFamily="18" charset="0"/>
              </a:rPr>
              <a:t>、化学物質による環境負荷</a:t>
            </a:r>
            <a:r>
              <a:rPr lang="ja-JP" altLang="en-US" b="1" dirty="0" smtClean="0">
                <a:solidFill>
                  <a:srgbClr val="000000"/>
                </a:solidFill>
                <a:latin typeface="Times New Roman" panose="02020603050405020304" pitchFamily="18" charset="0"/>
              </a:rPr>
              <a:t>の</a:t>
            </a:r>
            <a:endParaRPr lang="en-US" altLang="ja-JP" b="1" dirty="0" smtClean="0">
              <a:solidFill>
                <a:srgbClr val="000000"/>
              </a:solidFill>
              <a:latin typeface="Times New Roman" panose="02020603050405020304" pitchFamily="18" charset="0"/>
            </a:endParaRPr>
          </a:p>
          <a:p>
            <a:pPr eaLnBrk="1" fontAlgn="base" hangingPunct="1">
              <a:spcBef>
                <a:spcPct val="0"/>
              </a:spcBef>
              <a:spcAft>
                <a:spcPct val="0"/>
              </a:spcAft>
            </a:pPr>
            <a:r>
              <a:rPr lang="ja-JP" altLang="en-US" b="1" dirty="0" smtClean="0">
                <a:solidFill>
                  <a:srgbClr val="000000"/>
                </a:solidFill>
                <a:latin typeface="Times New Roman" panose="02020603050405020304" pitchFamily="18" charset="0"/>
              </a:rPr>
              <a:t>低減を図る。</a:t>
            </a:r>
            <a:endParaRPr lang="en-US" altLang="ja-JP" b="1" dirty="0" smtClean="0">
              <a:solidFill>
                <a:srgbClr val="000000"/>
              </a:solidFill>
              <a:latin typeface="Times New Roman" panose="02020603050405020304" pitchFamily="18" charset="0"/>
            </a:endParaRPr>
          </a:p>
          <a:p>
            <a:pPr eaLnBrk="1" fontAlgn="base" hangingPunct="1">
              <a:spcBef>
                <a:spcPct val="0"/>
              </a:spcBef>
              <a:spcAft>
                <a:spcPct val="0"/>
              </a:spcAft>
            </a:pPr>
            <a:endParaRPr lang="ja-JP" altLang="en-US" b="1" dirty="0" smtClean="0">
              <a:solidFill>
                <a:srgbClr val="000000"/>
              </a:solidFill>
              <a:latin typeface="Times New Roman" panose="02020603050405020304" pitchFamily="18" charset="0"/>
            </a:endParaRPr>
          </a:p>
          <a:p>
            <a:pPr eaLnBrk="1" fontAlgn="base" hangingPunct="1">
              <a:spcBef>
                <a:spcPct val="0"/>
              </a:spcBef>
              <a:spcAft>
                <a:spcPct val="0"/>
              </a:spcAft>
            </a:pPr>
            <a:r>
              <a:rPr lang="ja-JP" altLang="en-US" sz="2400" b="1" dirty="0" smtClean="0">
                <a:solidFill>
                  <a:srgbClr val="000000"/>
                </a:solidFill>
                <a:latin typeface="Times New Roman" panose="02020603050405020304" pitchFamily="18" charset="0"/>
              </a:rPr>
              <a:t>リスクコミュニケーションを継続すると、</a:t>
            </a:r>
            <a:endParaRPr lang="en-US" altLang="ja-JP" sz="2400" b="1" dirty="0" smtClean="0">
              <a:solidFill>
                <a:srgbClr val="000000"/>
              </a:solidFill>
              <a:latin typeface="Times New Roman" panose="02020603050405020304" pitchFamily="18" charset="0"/>
            </a:endParaRPr>
          </a:p>
          <a:p>
            <a:pPr eaLnBrk="1" fontAlgn="base" hangingPunct="1">
              <a:spcBef>
                <a:spcPct val="0"/>
              </a:spcBef>
              <a:spcAft>
                <a:spcPct val="0"/>
              </a:spcAft>
            </a:pPr>
            <a:r>
              <a:rPr lang="ja-JP" altLang="en-US" sz="2400" b="1" dirty="0" smtClean="0">
                <a:solidFill>
                  <a:srgbClr val="000000"/>
                </a:solidFill>
                <a:latin typeface="Times New Roman" panose="02020603050405020304" pitchFamily="18" charset="0"/>
              </a:rPr>
              <a:t>より適切な化学物質管理につながる。</a:t>
            </a:r>
            <a:endParaRPr lang="en-US" altLang="ja-JP" sz="2400" b="1" dirty="0" smtClean="0">
              <a:solidFill>
                <a:srgbClr val="000000"/>
              </a:solidFill>
              <a:latin typeface="Times New Roman" panose="02020603050405020304" pitchFamily="18" charset="0"/>
            </a:endParaRPr>
          </a:p>
        </p:txBody>
      </p:sp>
      <p:sp>
        <p:nvSpPr>
          <p:cNvPr id="9" name="下矢印 8"/>
          <p:cNvSpPr/>
          <p:nvPr/>
        </p:nvSpPr>
        <p:spPr>
          <a:xfrm>
            <a:off x="1327758" y="3766009"/>
            <a:ext cx="300625" cy="247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0" name="図 9"/>
          <p:cNvPicPr>
            <a:picLocks noChangeAspect="1"/>
          </p:cNvPicPr>
          <p:nvPr/>
        </p:nvPicPr>
        <p:blipFill>
          <a:blip r:embed="rId4" cstate="print"/>
          <a:stretch>
            <a:fillRect/>
          </a:stretch>
        </p:blipFill>
        <p:spPr>
          <a:xfrm>
            <a:off x="1320900" y="4612612"/>
            <a:ext cx="335309" cy="262151"/>
          </a:xfrm>
          <a:prstGeom prst="rect">
            <a:avLst/>
          </a:prstGeom>
        </p:spPr>
      </p:pic>
      <p:pic>
        <p:nvPicPr>
          <p:cNvPr id="13" name="Picture 6" descr="FAM_00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7698" y="4119778"/>
            <a:ext cx="1180811" cy="10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US_0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2884" y="4563680"/>
            <a:ext cx="1214437"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BUS_0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4739" y="5610008"/>
            <a:ext cx="208756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25"/>
          <p:cNvSpPr txBox="1"/>
          <p:nvPr/>
        </p:nvSpPr>
        <p:spPr>
          <a:xfrm>
            <a:off x="5026154" y="5133674"/>
            <a:ext cx="1313180" cy="338554"/>
          </a:xfrm>
          <a:prstGeom prst="rect">
            <a:avLst/>
          </a:prstGeom>
          <a:noFill/>
        </p:spPr>
        <p:txBody>
          <a:bodyPr wrap="none" rtlCol="0">
            <a:spAutoFit/>
          </a:bodyPr>
          <a:lstStyle/>
          <a:p>
            <a:r>
              <a:rPr lang="ja-JP" altLang="en-US" sz="1600" b="1" dirty="0" smtClean="0">
                <a:solidFill>
                  <a:prstClr val="black"/>
                </a:solidFill>
                <a:latin typeface="ＭＳ Ｐゴシック" panose="020B0600070205080204" pitchFamily="50" charset="-128"/>
              </a:rPr>
              <a:t>市民・消費者</a:t>
            </a:r>
            <a:endParaRPr lang="ja-JP" altLang="en-US" sz="1600" b="1" dirty="0">
              <a:solidFill>
                <a:prstClr val="black"/>
              </a:solidFill>
              <a:latin typeface="ＭＳ Ｐゴシック" panose="020B0600070205080204" pitchFamily="50" charset="-128"/>
            </a:endParaRPr>
          </a:p>
        </p:txBody>
      </p:sp>
      <p:sp>
        <p:nvSpPr>
          <p:cNvPr id="27" name="テキスト ボックス 26"/>
          <p:cNvSpPr txBox="1"/>
          <p:nvPr/>
        </p:nvSpPr>
        <p:spPr>
          <a:xfrm>
            <a:off x="6489399" y="6402424"/>
            <a:ext cx="598241" cy="338554"/>
          </a:xfrm>
          <a:prstGeom prst="rect">
            <a:avLst/>
          </a:prstGeom>
          <a:noFill/>
        </p:spPr>
        <p:txBody>
          <a:bodyPr wrap="none" rtlCol="0">
            <a:spAutoFit/>
          </a:bodyPr>
          <a:lstStyle/>
          <a:p>
            <a:r>
              <a:rPr lang="ja-JP" altLang="en-US" sz="1600" b="1" dirty="0" smtClean="0">
                <a:solidFill>
                  <a:prstClr val="black"/>
                </a:solidFill>
                <a:latin typeface="ＭＳ Ｐゴシック" panose="020B0600070205080204" pitchFamily="50" charset="-128"/>
              </a:rPr>
              <a:t>行政</a:t>
            </a:r>
            <a:endParaRPr lang="ja-JP" altLang="en-US" sz="1600" b="1" dirty="0">
              <a:solidFill>
                <a:prstClr val="black"/>
              </a:solidFill>
              <a:latin typeface="ＭＳ Ｐゴシック" panose="020B0600070205080204" pitchFamily="50" charset="-128"/>
            </a:endParaRPr>
          </a:p>
        </p:txBody>
      </p:sp>
      <p:sp>
        <p:nvSpPr>
          <p:cNvPr id="28" name="テキスト ボックス 27"/>
          <p:cNvSpPr txBox="1"/>
          <p:nvPr/>
        </p:nvSpPr>
        <p:spPr>
          <a:xfrm>
            <a:off x="7867614" y="5797679"/>
            <a:ext cx="805029" cy="338554"/>
          </a:xfrm>
          <a:prstGeom prst="rect">
            <a:avLst/>
          </a:prstGeom>
          <a:noFill/>
        </p:spPr>
        <p:txBody>
          <a:bodyPr wrap="none" rtlCol="0">
            <a:spAutoFit/>
          </a:bodyPr>
          <a:lstStyle/>
          <a:p>
            <a:r>
              <a:rPr lang="ja-JP" altLang="en-US" sz="1600" b="1" dirty="0" smtClean="0">
                <a:solidFill>
                  <a:prstClr val="black"/>
                </a:solidFill>
                <a:latin typeface="ＭＳ Ｐゴシック" panose="020B0600070205080204" pitchFamily="50" charset="-128"/>
              </a:rPr>
              <a:t>事業者</a:t>
            </a:r>
            <a:endParaRPr lang="ja-JP" altLang="en-US" sz="1600" b="1"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15529630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a:spLocks noGrp="1"/>
          </p:cNvSpPr>
          <p:nvPr>
            <p:ph type="sldNum" sz="quarter" idx="12"/>
          </p:nvPr>
        </p:nvSpPr>
        <p:spPr/>
        <p:txBody>
          <a:bodyPr/>
          <a:lstStyle/>
          <a:p>
            <a:fld id="{08F2759E-D1D1-4DD7-9AEB-74EAF2616ED8}" type="slidenum">
              <a:rPr lang="en-US" altLang="ja-JP"/>
              <a:pPr/>
              <a:t>52</a:t>
            </a:fld>
            <a:endParaRPr lang="en-US" altLang="ja-JP" dirty="0"/>
          </a:p>
        </p:txBody>
      </p:sp>
      <p:sp>
        <p:nvSpPr>
          <p:cNvPr id="107523" name="Text Box 1027"/>
          <p:cNvSpPr txBox="1">
            <a:spLocks noChangeArrowheads="1"/>
          </p:cNvSpPr>
          <p:nvPr/>
        </p:nvSpPr>
        <p:spPr bwMode="auto">
          <a:xfrm>
            <a:off x="762000" y="2971800"/>
            <a:ext cx="7848600" cy="9144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ja-JP" altLang="en-US" sz="3600" b="1" dirty="0">
                <a:solidFill>
                  <a:srgbClr val="0000CC"/>
                </a:solidFill>
              </a:rPr>
              <a:t>ご清聴ありがとうございました。</a:t>
            </a:r>
          </a:p>
        </p:txBody>
      </p:sp>
    </p:spTree>
    <p:extLst>
      <p:ext uri="{BB962C8B-B14F-4D97-AF65-F5344CB8AC3E}">
        <p14:creationId xmlns:p14="http://schemas.microsoft.com/office/powerpoint/2010/main" val="1043613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D12F791-6ABC-465C-921D-2DD3AB98523E}" type="slidenum">
              <a:rPr lang="ja-JP" altLang="en-US" smtClean="0"/>
              <a:pPr/>
              <a:t>6</a:t>
            </a:fld>
            <a:endParaRPr lang="ja-JP" altLang="en-US" dirty="0"/>
          </a:p>
        </p:txBody>
      </p:sp>
      <p:pic>
        <p:nvPicPr>
          <p:cNvPr id="3" name="Picture 3"/>
          <p:cNvPicPr>
            <a:picLocks noChangeAspect="1" noChangeArrowheads="1"/>
          </p:cNvPicPr>
          <p:nvPr/>
        </p:nvPicPr>
        <p:blipFill>
          <a:blip r:embed="rId2" cstate="print"/>
          <a:srcRect/>
          <a:stretch>
            <a:fillRect/>
          </a:stretch>
        </p:blipFill>
        <p:spPr bwMode="auto">
          <a:xfrm>
            <a:off x="5724525" y="2708275"/>
            <a:ext cx="936625" cy="668338"/>
          </a:xfrm>
          <a:prstGeom prst="rect">
            <a:avLst/>
          </a:prstGeom>
          <a:noFill/>
          <a:ln w="9525">
            <a:noFill/>
            <a:miter lim="800000"/>
            <a:headEnd/>
            <a:tailEnd/>
          </a:ln>
          <a:effectLst/>
        </p:spPr>
      </p:pic>
      <p:pic>
        <p:nvPicPr>
          <p:cNvPr id="4" name="Picture 2" descr="j0320852[1]"/>
          <p:cNvPicPr>
            <a:picLocks noChangeAspect="1" noChangeArrowheads="1"/>
          </p:cNvPicPr>
          <p:nvPr/>
        </p:nvPicPr>
        <p:blipFill>
          <a:blip r:embed="rId3" cstate="print"/>
          <a:srcRect/>
          <a:stretch>
            <a:fillRect/>
          </a:stretch>
        </p:blipFill>
        <p:spPr bwMode="auto">
          <a:xfrm rot="1731346">
            <a:off x="3773488" y="3149600"/>
            <a:ext cx="1158875" cy="1216025"/>
          </a:xfrm>
          <a:prstGeom prst="rect">
            <a:avLst/>
          </a:prstGeom>
          <a:noFill/>
        </p:spPr>
      </p:pic>
      <p:pic>
        <p:nvPicPr>
          <p:cNvPr id="5" name="Picture 4" descr="j0078931[1]"/>
          <p:cNvPicPr>
            <a:picLocks noChangeAspect="1" noChangeArrowheads="1"/>
          </p:cNvPicPr>
          <p:nvPr/>
        </p:nvPicPr>
        <p:blipFill>
          <a:blip r:embed="rId4" cstate="print"/>
          <a:srcRect/>
          <a:stretch>
            <a:fillRect/>
          </a:stretch>
        </p:blipFill>
        <p:spPr bwMode="auto">
          <a:xfrm>
            <a:off x="7956550" y="1798638"/>
            <a:ext cx="865188" cy="838200"/>
          </a:xfrm>
          <a:prstGeom prst="rect">
            <a:avLst/>
          </a:prstGeom>
          <a:noFill/>
        </p:spPr>
      </p:pic>
      <p:sp>
        <p:nvSpPr>
          <p:cNvPr id="7" name="Rectangle 6"/>
          <p:cNvSpPr txBox="1">
            <a:spLocks noChangeArrowheads="1"/>
          </p:cNvSpPr>
          <p:nvPr/>
        </p:nvSpPr>
        <p:spPr>
          <a:xfrm>
            <a:off x="251520" y="152400"/>
            <a:ext cx="8663880" cy="609600"/>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tx1"/>
                </a:solidFill>
                <a:effectLst/>
                <a:uLnTx/>
                <a:uFillTx/>
                <a:latin typeface="+mj-lt"/>
                <a:ea typeface="+mj-ea"/>
                <a:cs typeface="+mj-cs"/>
              </a:rPr>
              <a:t>身のまわりのものはすべて化学物質！</a:t>
            </a:r>
            <a:endParaRPr kumimoji="1" lang="ja-JP" alt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Oval 8"/>
          <p:cNvSpPr>
            <a:spLocks noChangeArrowheads="1"/>
          </p:cNvSpPr>
          <p:nvPr/>
        </p:nvSpPr>
        <p:spPr bwMode="auto">
          <a:xfrm>
            <a:off x="684213" y="908050"/>
            <a:ext cx="3743325" cy="868363"/>
          </a:xfrm>
          <a:prstGeom prst="ellipse">
            <a:avLst/>
          </a:prstGeom>
          <a:solidFill>
            <a:srgbClr val="FFFF99"/>
          </a:solidFill>
          <a:ln w="9525">
            <a:noFill/>
            <a:round/>
            <a:headEnd/>
            <a:tailEnd/>
          </a:ln>
          <a:effectLst/>
        </p:spPr>
        <p:txBody>
          <a:bodyPr wrap="none" anchor="ctr"/>
          <a:lstStyle/>
          <a:p>
            <a:pPr eaLnBrk="1" hangingPunct="1"/>
            <a:r>
              <a:rPr kumimoji="1" lang="ja-JP" altLang="en-US" sz="1800" b="1" dirty="0"/>
              <a:t>火山の噴火で発生する、</a:t>
            </a:r>
          </a:p>
          <a:p>
            <a:pPr eaLnBrk="1" hangingPunct="1"/>
            <a:r>
              <a:rPr kumimoji="1" lang="ja-JP" altLang="en-US" sz="1800" b="1" dirty="0"/>
              <a:t>二酸化炭素、硫化水素など</a:t>
            </a:r>
          </a:p>
        </p:txBody>
      </p:sp>
      <p:sp>
        <p:nvSpPr>
          <p:cNvPr id="9" name="Oval 9"/>
          <p:cNvSpPr>
            <a:spLocks noChangeArrowheads="1"/>
          </p:cNvSpPr>
          <p:nvPr/>
        </p:nvSpPr>
        <p:spPr bwMode="auto">
          <a:xfrm>
            <a:off x="6657975" y="2349500"/>
            <a:ext cx="2486025" cy="868363"/>
          </a:xfrm>
          <a:prstGeom prst="ellipse">
            <a:avLst/>
          </a:prstGeom>
          <a:solidFill>
            <a:srgbClr val="CCFFFF"/>
          </a:solidFill>
          <a:ln w="9525">
            <a:noFill/>
            <a:round/>
            <a:headEnd/>
            <a:tailEnd/>
          </a:ln>
          <a:effectLst/>
        </p:spPr>
        <p:txBody>
          <a:bodyPr wrap="none" anchor="ctr"/>
          <a:lstStyle/>
          <a:p>
            <a:pPr eaLnBrk="1" hangingPunct="1"/>
            <a:r>
              <a:rPr kumimoji="1" lang="ja-JP" altLang="en-US" sz="1800" b="1" dirty="0"/>
              <a:t>フグの毒</a:t>
            </a:r>
          </a:p>
          <a:p>
            <a:pPr eaLnBrk="1" hangingPunct="1"/>
            <a:r>
              <a:rPr kumimoji="1" lang="ja-JP" altLang="en-US" sz="1800" b="1" dirty="0"/>
              <a:t>（テトラドトキシン）</a:t>
            </a:r>
          </a:p>
        </p:txBody>
      </p:sp>
      <p:pic>
        <p:nvPicPr>
          <p:cNvPr id="10" name="Picture 10" descr="j0433919[1]"/>
          <p:cNvPicPr>
            <a:picLocks noChangeAspect="1" noChangeArrowheads="1"/>
          </p:cNvPicPr>
          <p:nvPr/>
        </p:nvPicPr>
        <p:blipFill>
          <a:blip r:embed="rId5" cstate="print"/>
          <a:srcRect/>
          <a:stretch>
            <a:fillRect/>
          </a:stretch>
        </p:blipFill>
        <p:spPr bwMode="auto">
          <a:xfrm>
            <a:off x="5148263" y="2852738"/>
            <a:ext cx="941387" cy="941387"/>
          </a:xfrm>
          <a:prstGeom prst="rect">
            <a:avLst/>
          </a:prstGeom>
          <a:noFill/>
        </p:spPr>
      </p:pic>
      <p:sp>
        <p:nvSpPr>
          <p:cNvPr id="11" name="Oval 11"/>
          <p:cNvSpPr>
            <a:spLocks noChangeArrowheads="1"/>
          </p:cNvSpPr>
          <p:nvPr/>
        </p:nvSpPr>
        <p:spPr bwMode="auto">
          <a:xfrm>
            <a:off x="5364163" y="3284538"/>
            <a:ext cx="3419475" cy="1257300"/>
          </a:xfrm>
          <a:prstGeom prst="ellipse">
            <a:avLst/>
          </a:prstGeom>
          <a:solidFill>
            <a:srgbClr val="CC99FF"/>
          </a:solidFill>
          <a:ln w="9525">
            <a:noFill/>
            <a:round/>
            <a:headEnd/>
            <a:tailEnd/>
          </a:ln>
          <a:effectLst/>
        </p:spPr>
        <p:txBody>
          <a:bodyPr wrap="none" anchor="ctr"/>
          <a:lstStyle/>
          <a:p>
            <a:pPr eaLnBrk="1" hangingPunct="1"/>
            <a:r>
              <a:rPr kumimoji="1" lang="ja-JP" altLang="en-US" sz="1800" b="1" dirty="0"/>
              <a:t>金属</a:t>
            </a:r>
          </a:p>
          <a:p>
            <a:pPr eaLnBrk="1" hangingPunct="1"/>
            <a:r>
              <a:rPr kumimoji="1" lang="ja-JP" altLang="en-US" sz="1800" b="1" dirty="0"/>
              <a:t>（鉄、アルミニウム、金、</a:t>
            </a:r>
          </a:p>
          <a:p>
            <a:pPr eaLnBrk="1" hangingPunct="1"/>
            <a:r>
              <a:rPr kumimoji="1" lang="ja-JP" altLang="en-US" sz="1800" b="1" dirty="0"/>
              <a:t>銀、銅、ニッケルなど）</a:t>
            </a:r>
          </a:p>
        </p:txBody>
      </p:sp>
      <p:pic>
        <p:nvPicPr>
          <p:cNvPr id="12" name="Picture 12" descr="j0310606[1]"/>
          <p:cNvPicPr>
            <a:picLocks noChangeAspect="1" noChangeArrowheads="1"/>
          </p:cNvPicPr>
          <p:nvPr/>
        </p:nvPicPr>
        <p:blipFill>
          <a:blip r:embed="rId6" cstate="print"/>
          <a:srcRect/>
          <a:stretch>
            <a:fillRect/>
          </a:stretch>
        </p:blipFill>
        <p:spPr bwMode="auto">
          <a:xfrm>
            <a:off x="6588125" y="908050"/>
            <a:ext cx="1152525" cy="1033463"/>
          </a:xfrm>
          <a:prstGeom prst="rect">
            <a:avLst/>
          </a:prstGeom>
          <a:noFill/>
        </p:spPr>
      </p:pic>
      <p:sp>
        <p:nvSpPr>
          <p:cNvPr id="13" name="Oval 13"/>
          <p:cNvSpPr>
            <a:spLocks noChangeArrowheads="1"/>
          </p:cNvSpPr>
          <p:nvPr/>
        </p:nvSpPr>
        <p:spPr bwMode="auto">
          <a:xfrm>
            <a:off x="7451725" y="1125538"/>
            <a:ext cx="922338" cy="481012"/>
          </a:xfrm>
          <a:prstGeom prst="ellipse">
            <a:avLst/>
          </a:prstGeom>
          <a:solidFill>
            <a:srgbClr val="FFCC99"/>
          </a:solidFill>
          <a:ln w="9525">
            <a:noFill/>
            <a:round/>
            <a:headEnd/>
            <a:tailEnd/>
          </a:ln>
          <a:effectLst/>
        </p:spPr>
        <p:txBody>
          <a:bodyPr wrap="none" anchor="ctr"/>
          <a:lstStyle/>
          <a:p>
            <a:pPr eaLnBrk="1" hangingPunct="1"/>
            <a:r>
              <a:rPr kumimoji="1" lang="ja-JP" altLang="en-US" sz="1800" b="1" dirty="0"/>
              <a:t>石油</a:t>
            </a:r>
          </a:p>
        </p:txBody>
      </p:sp>
      <p:pic>
        <p:nvPicPr>
          <p:cNvPr id="14" name="Picture 14" descr="j0149828[1]"/>
          <p:cNvPicPr>
            <a:picLocks noChangeAspect="1" noChangeArrowheads="1"/>
          </p:cNvPicPr>
          <p:nvPr/>
        </p:nvPicPr>
        <p:blipFill>
          <a:blip r:embed="rId7" cstate="print"/>
          <a:srcRect/>
          <a:stretch>
            <a:fillRect/>
          </a:stretch>
        </p:blipFill>
        <p:spPr bwMode="auto">
          <a:xfrm>
            <a:off x="1187450" y="2060575"/>
            <a:ext cx="1266825" cy="1114425"/>
          </a:xfrm>
          <a:prstGeom prst="rect">
            <a:avLst/>
          </a:prstGeom>
          <a:noFill/>
        </p:spPr>
      </p:pic>
      <p:sp>
        <p:nvSpPr>
          <p:cNvPr id="15" name="Oval 15"/>
          <p:cNvSpPr>
            <a:spLocks noChangeArrowheads="1"/>
          </p:cNvSpPr>
          <p:nvPr/>
        </p:nvSpPr>
        <p:spPr bwMode="auto">
          <a:xfrm>
            <a:off x="395288" y="2133600"/>
            <a:ext cx="1462087" cy="481013"/>
          </a:xfrm>
          <a:prstGeom prst="ellipse">
            <a:avLst/>
          </a:prstGeom>
          <a:solidFill>
            <a:srgbClr val="99CCFF"/>
          </a:solidFill>
          <a:ln w="9525">
            <a:noFill/>
            <a:round/>
            <a:headEnd/>
            <a:tailEnd/>
          </a:ln>
          <a:effectLst/>
        </p:spPr>
        <p:txBody>
          <a:bodyPr wrap="none" anchor="ctr"/>
          <a:lstStyle/>
          <a:p>
            <a:pPr eaLnBrk="1" hangingPunct="1"/>
            <a:r>
              <a:rPr kumimoji="1" lang="ja-JP" altLang="en-US" sz="1800" b="1" dirty="0"/>
              <a:t>ガソリン</a:t>
            </a:r>
          </a:p>
        </p:txBody>
      </p:sp>
      <p:pic>
        <p:nvPicPr>
          <p:cNvPr id="17" name="Picture 17" descr="j0426711[1]"/>
          <p:cNvPicPr>
            <a:picLocks noChangeAspect="1" noChangeArrowheads="1"/>
          </p:cNvPicPr>
          <p:nvPr/>
        </p:nvPicPr>
        <p:blipFill>
          <a:blip r:embed="rId8" cstate="print"/>
          <a:srcRect/>
          <a:stretch>
            <a:fillRect/>
          </a:stretch>
        </p:blipFill>
        <p:spPr bwMode="auto">
          <a:xfrm>
            <a:off x="4716463" y="1052513"/>
            <a:ext cx="1381125" cy="922337"/>
          </a:xfrm>
          <a:prstGeom prst="rect">
            <a:avLst/>
          </a:prstGeom>
          <a:noFill/>
        </p:spPr>
      </p:pic>
      <p:sp>
        <p:nvSpPr>
          <p:cNvPr id="18" name="Oval 18"/>
          <p:cNvSpPr>
            <a:spLocks noChangeArrowheads="1"/>
          </p:cNvSpPr>
          <p:nvPr/>
        </p:nvSpPr>
        <p:spPr bwMode="auto">
          <a:xfrm>
            <a:off x="2514600" y="1773238"/>
            <a:ext cx="4217988" cy="868362"/>
          </a:xfrm>
          <a:prstGeom prst="ellipse">
            <a:avLst/>
          </a:prstGeom>
          <a:solidFill>
            <a:srgbClr val="CCFFCC"/>
          </a:solidFill>
          <a:ln w="9525">
            <a:noFill/>
            <a:round/>
            <a:headEnd/>
            <a:tailEnd/>
          </a:ln>
          <a:effectLst/>
        </p:spPr>
        <p:txBody>
          <a:bodyPr wrap="none" anchor="ctr"/>
          <a:lstStyle/>
          <a:p>
            <a:pPr eaLnBrk="1" hangingPunct="1"/>
            <a:r>
              <a:rPr kumimoji="1" lang="ja-JP" altLang="en-US" sz="1800" b="1" dirty="0"/>
              <a:t>樹木や木材</a:t>
            </a:r>
          </a:p>
          <a:p>
            <a:pPr eaLnBrk="1" hangingPunct="1"/>
            <a:r>
              <a:rPr kumimoji="1" lang="ja-JP" altLang="en-US" sz="1800" b="1" dirty="0"/>
              <a:t>（セルロース、フィトンチッドなど）</a:t>
            </a:r>
          </a:p>
        </p:txBody>
      </p:sp>
      <p:pic>
        <p:nvPicPr>
          <p:cNvPr id="19" name="Picture 19" descr="j0304817[1]"/>
          <p:cNvPicPr>
            <a:picLocks noChangeAspect="1" noChangeArrowheads="1"/>
          </p:cNvPicPr>
          <p:nvPr/>
        </p:nvPicPr>
        <p:blipFill>
          <a:blip r:embed="rId9" cstate="print"/>
          <a:srcRect/>
          <a:stretch>
            <a:fillRect/>
          </a:stretch>
        </p:blipFill>
        <p:spPr bwMode="auto">
          <a:xfrm>
            <a:off x="3440113" y="3640138"/>
            <a:ext cx="779462" cy="717550"/>
          </a:xfrm>
          <a:prstGeom prst="rect">
            <a:avLst/>
          </a:prstGeom>
          <a:noFill/>
        </p:spPr>
      </p:pic>
      <p:sp>
        <p:nvSpPr>
          <p:cNvPr id="20" name="Oval 20"/>
          <p:cNvSpPr>
            <a:spLocks noChangeArrowheads="1"/>
          </p:cNvSpPr>
          <p:nvPr/>
        </p:nvSpPr>
        <p:spPr bwMode="auto">
          <a:xfrm>
            <a:off x="2454275" y="2840038"/>
            <a:ext cx="2138363" cy="868362"/>
          </a:xfrm>
          <a:prstGeom prst="ellipse">
            <a:avLst/>
          </a:prstGeom>
          <a:solidFill>
            <a:srgbClr val="FF99CC"/>
          </a:solidFill>
          <a:ln w="9525">
            <a:noFill/>
            <a:round/>
            <a:headEnd/>
            <a:tailEnd/>
          </a:ln>
          <a:effectLst/>
        </p:spPr>
        <p:txBody>
          <a:bodyPr wrap="none" anchor="ctr"/>
          <a:lstStyle/>
          <a:p>
            <a:pPr eaLnBrk="1" hangingPunct="1"/>
            <a:r>
              <a:rPr kumimoji="1" lang="ja-JP" altLang="en-US" sz="1800" b="1" dirty="0"/>
              <a:t>合成繊維</a:t>
            </a:r>
          </a:p>
          <a:p>
            <a:pPr eaLnBrk="1" hangingPunct="1"/>
            <a:r>
              <a:rPr kumimoji="1" lang="ja-JP" altLang="en-US" sz="1800" b="1" dirty="0"/>
              <a:t>（ナイロンなど）</a:t>
            </a:r>
          </a:p>
        </p:txBody>
      </p:sp>
      <p:pic>
        <p:nvPicPr>
          <p:cNvPr id="21" name="Picture 21" descr="BUS_098"/>
          <p:cNvPicPr>
            <a:picLocks noChangeAspect="1" noChangeArrowheads="1"/>
          </p:cNvPicPr>
          <p:nvPr/>
        </p:nvPicPr>
        <p:blipFill>
          <a:blip r:embed="rId10" cstate="print"/>
          <a:srcRect/>
          <a:stretch>
            <a:fillRect/>
          </a:stretch>
        </p:blipFill>
        <p:spPr bwMode="auto">
          <a:xfrm>
            <a:off x="107950" y="3284538"/>
            <a:ext cx="1511300" cy="984250"/>
          </a:xfrm>
          <a:prstGeom prst="rect">
            <a:avLst/>
          </a:prstGeom>
          <a:noFill/>
        </p:spPr>
      </p:pic>
      <p:sp>
        <p:nvSpPr>
          <p:cNvPr id="22" name="Oval 22"/>
          <p:cNvSpPr>
            <a:spLocks noChangeArrowheads="1"/>
          </p:cNvSpPr>
          <p:nvPr/>
        </p:nvSpPr>
        <p:spPr bwMode="auto">
          <a:xfrm>
            <a:off x="107950" y="4149725"/>
            <a:ext cx="4176713" cy="1511300"/>
          </a:xfrm>
          <a:prstGeom prst="ellipse">
            <a:avLst/>
          </a:prstGeom>
          <a:solidFill>
            <a:srgbClr val="99FF99"/>
          </a:solidFill>
          <a:ln w="9525">
            <a:noFill/>
            <a:round/>
            <a:headEnd/>
            <a:tailEnd/>
          </a:ln>
          <a:effectLst/>
        </p:spPr>
        <p:txBody>
          <a:bodyPr wrap="none" anchor="ctr"/>
          <a:lstStyle/>
          <a:p>
            <a:pPr eaLnBrk="1" hangingPunct="1"/>
            <a:r>
              <a:rPr kumimoji="1" lang="ja-JP" altLang="en-US" sz="1800" b="1" dirty="0"/>
              <a:t>パソコンや携帯電話</a:t>
            </a:r>
          </a:p>
          <a:p>
            <a:pPr eaLnBrk="1" hangingPunct="1"/>
            <a:r>
              <a:rPr kumimoji="1" lang="ja-JP" altLang="en-US" sz="1800" b="1" dirty="0"/>
              <a:t>金属（鉄、アルミニウム、銅など）</a:t>
            </a:r>
          </a:p>
          <a:p>
            <a:pPr eaLnBrk="1" hangingPunct="1"/>
            <a:r>
              <a:rPr kumimoji="1" lang="ja-JP" altLang="en-US" sz="1800" b="1" dirty="0"/>
              <a:t>プラスチック（</a:t>
            </a:r>
            <a:r>
              <a:rPr kumimoji="1" lang="en-US" altLang="ja-JP" sz="1800" b="1" dirty="0"/>
              <a:t>ABS</a:t>
            </a:r>
            <a:r>
              <a:rPr kumimoji="1" lang="ja-JP" altLang="en-US" sz="1800" b="1" dirty="0"/>
              <a:t>樹脂など）</a:t>
            </a:r>
          </a:p>
          <a:p>
            <a:pPr eaLnBrk="1" hangingPunct="1"/>
            <a:r>
              <a:rPr kumimoji="1" lang="ja-JP" altLang="en-US" sz="1800" b="1" dirty="0"/>
              <a:t>ガラス（二酸化けい素など）</a:t>
            </a:r>
          </a:p>
        </p:txBody>
      </p:sp>
      <p:pic>
        <p:nvPicPr>
          <p:cNvPr id="23" name="Picture 23" descr="BUS_112"/>
          <p:cNvPicPr>
            <a:picLocks noChangeAspect="1" noChangeArrowheads="1"/>
          </p:cNvPicPr>
          <p:nvPr/>
        </p:nvPicPr>
        <p:blipFill>
          <a:blip r:embed="rId11" cstate="print"/>
          <a:srcRect/>
          <a:stretch>
            <a:fillRect/>
          </a:stretch>
        </p:blipFill>
        <p:spPr bwMode="auto">
          <a:xfrm>
            <a:off x="1619250" y="3357563"/>
            <a:ext cx="309563" cy="863600"/>
          </a:xfrm>
          <a:prstGeom prst="rect">
            <a:avLst/>
          </a:prstGeom>
          <a:noFill/>
        </p:spPr>
      </p:pic>
      <p:sp>
        <p:nvSpPr>
          <p:cNvPr id="24" name="AutoShape 25"/>
          <p:cNvSpPr>
            <a:spLocks noChangeArrowheads="1"/>
          </p:cNvSpPr>
          <p:nvPr/>
        </p:nvSpPr>
        <p:spPr bwMode="auto">
          <a:xfrm>
            <a:off x="4427538" y="4724400"/>
            <a:ext cx="4608512" cy="936625"/>
          </a:xfrm>
          <a:prstGeom prst="wedgeRectCallout">
            <a:avLst>
              <a:gd name="adj1" fmla="val -60333"/>
              <a:gd name="adj2" fmla="val 14069"/>
            </a:avLst>
          </a:prstGeom>
          <a:solidFill>
            <a:srgbClr val="99FF99"/>
          </a:solidFill>
          <a:ln w="9525" cap="rnd">
            <a:solidFill>
              <a:schemeClr val="tx1"/>
            </a:solidFill>
            <a:prstDash val="sysDot"/>
            <a:miter lim="800000"/>
            <a:headEnd/>
            <a:tailEnd/>
          </a:ln>
          <a:effectLst/>
        </p:spPr>
        <p:txBody>
          <a:bodyPr wrap="none"/>
          <a:lstStyle/>
          <a:p>
            <a:pPr algn="l"/>
            <a:r>
              <a:rPr lang="ja-JP" altLang="en-US" sz="1600" b="1" dirty="0"/>
              <a:t>注意：製品には含まれなくても、製造工程で使用</a:t>
            </a:r>
          </a:p>
          <a:p>
            <a:pPr algn="l"/>
            <a:r>
              <a:rPr lang="ja-JP" altLang="en-US" sz="1600" b="1" dirty="0"/>
              <a:t>　　　　される化学物質もあります。</a:t>
            </a:r>
          </a:p>
          <a:p>
            <a:pPr algn="l"/>
            <a:r>
              <a:rPr lang="ja-JP" altLang="en-US" sz="1600" b="1" dirty="0"/>
              <a:t>（例：イソプロピルアルコール、フッ化水素酸など）</a:t>
            </a:r>
          </a:p>
        </p:txBody>
      </p:sp>
      <p:pic>
        <p:nvPicPr>
          <p:cNvPr id="25" name="Picture 7" descr="na01453_[1]"/>
          <p:cNvPicPr>
            <a:picLocks noChangeAspect="1" noChangeArrowheads="1"/>
          </p:cNvPicPr>
          <p:nvPr/>
        </p:nvPicPr>
        <p:blipFill>
          <a:blip r:embed="rId12" cstate="print"/>
          <a:srcRect/>
          <a:stretch>
            <a:fillRect/>
          </a:stretch>
        </p:blipFill>
        <p:spPr bwMode="auto">
          <a:xfrm>
            <a:off x="34925" y="908050"/>
            <a:ext cx="1223963" cy="1222375"/>
          </a:xfrm>
          <a:prstGeom prst="rect">
            <a:avLst/>
          </a:prstGeom>
          <a:noFill/>
        </p:spPr>
      </p:pic>
      <p:sp>
        <p:nvSpPr>
          <p:cNvPr id="26" name="Text Box 3"/>
          <p:cNvSpPr txBox="1">
            <a:spLocks noChangeArrowheads="1"/>
          </p:cNvSpPr>
          <p:nvPr/>
        </p:nvSpPr>
        <p:spPr bwMode="auto">
          <a:xfrm>
            <a:off x="539552" y="5846763"/>
            <a:ext cx="8172450" cy="9239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1800" b="1" dirty="0" smtClean="0">
                <a:solidFill>
                  <a:srgbClr val="3333CC"/>
                </a:solidFill>
                <a:latin typeface="Arial" panose="020B0604020202020204" pitchFamily="34" charset="0"/>
              </a:rPr>
              <a:t>人工的に合成しないと作りだせない化学物質（例：フロン類など）もありますが、</a:t>
            </a:r>
          </a:p>
          <a:p>
            <a:pPr fontAlgn="base">
              <a:spcBef>
                <a:spcPct val="0"/>
              </a:spcBef>
              <a:spcAft>
                <a:spcPct val="0"/>
              </a:spcAft>
              <a:buFontTx/>
              <a:buNone/>
            </a:pPr>
            <a:r>
              <a:rPr lang="ja-JP" altLang="en-US" sz="1800" b="1" dirty="0" smtClean="0">
                <a:solidFill>
                  <a:srgbClr val="3333CC"/>
                </a:solidFill>
                <a:latin typeface="Arial" panose="020B0604020202020204" pitchFamily="34" charset="0"/>
              </a:rPr>
              <a:t>同じ名称の化学物質であれば、天然のものも合成したものも同じです。</a:t>
            </a:r>
          </a:p>
          <a:p>
            <a:pPr fontAlgn="base">
              <a:spcBef>
                <a:spcPct val="0"/>
              </a:spcBef>
              <a:spcAft>
                <a:spcPct val="0"/>
              </a:spcAft>
              <a:buFontTx/>
              <a:buNone/>
            </a:pPr>
            <a:r>
              <a:rPr lang="ja-JP" altLang="en-US" sz="1800" b="1" dirty="0" smtClean="0">
                <a:solidFill>
                  <a:srgbClr val="3333CC"/>
                </a:solidFill>
                <a:latin typeface="Arial" panose="020B0604020202020204" pitchFamily="34" charset="0"/>
              </a:rPr>
              <a:t>　　　　　　　　（元素や化合物といった単位でみれば、その区別はありません。）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48768" y="5230368"/>
            <a:ext cx="9005454" cy="1475233"/>
          </a:xfrm>
          <a:prstGeom prst="horizontalScroll">
            <a:avLst>
              <a:gd name="adj" fmla="val 797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pPr/>
              <a:t>7</a:t>
            </a:fld>
            <a:endParaRPr lang="ja-JP" altLang="en-US" dirty="0"/>
          </a:p>
        </p:txBody>
      </p:sp>
      <p:sp>
        <p:nvSpPr>
          <p:cNvPr id="3" name="Rectangle 3"/>
          <p:cNvSpPr txBox="1">
            <a:spLocks noChangeArrowheads="1"/>
          </p:cNvSpPr>
          <p:nvPr/>
        </p:nvSpPr>
        <p:spPr bwMode="auto">
          <a:xfrm>
            <a:off x="323850" y="152400"/>
            <a:ext cx="8515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「リスク」とは</a:t>
            </a:r>
          </a:p>
        </p:txBody>
      </p:sp>
      <p:sp>
        <p:nvSpPr>
          <p:cNvPr id="6" name="Text Box 6"/>
          <p:cNvSpPr txBox="1">
            <a:spLocks noChangeArrowheads="1"/>
          </p:cNvSpPr>
          <p:nvPr/>
        </p:nvSpPr>
        <p:spPr bwMode="auto">
          <a:xfrm>
            <a:off x="166255" y="926593"/>
            <a:ext cx="8839199" cy="577900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400" b="1" dirty="0" smtClean="0">
                <a:solidFill>
                  <a:prstClr val="black"/>
                </a:solidFill>
                <a:latin typeface="Arial" panose="020B0604020202020204" pitchFamily="34" charset="0"/>
              </a:rPr>
              <a:t>国語辞典などの記載例：</a:t>
            </a:r>
            <a:endParaRPr lang="en-US" altLang="ja-JP" sz="2400" b="1" dirty="0" smtClean="0">
              <a:solidFill>
                <a:prstClr val="black"/>
              </a:solidFill>
              <a:latin typeface="Arial" panose="020B0604020202020204" pitchFamily="34" charset="0"/>
            </a:endParaRPr>
          </a:p>
          <a:p>
            <a:pPr fontAlgn="base">
              <a:spcBef>
                <a:spcPct val="0"/>
              </a:spcBef>
              <a:spcAft>
                <a:spcPct val="0"/>
              </a:spcAft>
              <a:buFontTx/>
              <a:buNone/>
            </a:pPr>
            <a:r>
              <a:rPr lang="ja-JP" altLang="en-US" sz="2400" b="1" dirty="0" smtClean="0">
                <a:solidFill>
                  <a:prstClr val="black"/>
                </a:solidFill>
                <a:latin typeface="Arial" panose="020B0604020202020204" pitchFamily="34" charset="0"/>
              </a:rPr>
              <a:t>「危険」「危険度」「</a:t>
            </a:r>
            <a:r>
              <a:rPr lang="ja-JP" altLang="en-US" sz="2400" b="1" dirty="0" smtClean="0"/>
              <a:t>結果</a:t>
            </a:r>
            <a:r>
              <a:rPr lang="ja-JP" altLang="en-US" sz="2400" b="1" dirty="0"/>
              <a:t>を予測できる</a:t>
            </a:r>
            <a:r>
              <a:rPr lang="ja-JP" altLang="en-US" sz="2400" b="1" dirty="0" smtClean="0"/>
              <a:t>度合い」「予想</a:t>
            </a:r>
            <a:r>
              <a:rPr lang="ja-JP" altLang="en-US" sz="2400" b="1" dirty="0"/>
              <a:t>通りにいかない</a:t>
            </a:r>
            <a:r>
              <a:rPr lang="ja-JP" altLang="en-US" sz="2400" b="1" dirty="0" smtClean="0"/>
              <a:t>可能性」「保険などで損害を受ける可能性」</a:t>
            </a:r>
            <a:endParaRPr lang="en-US" altLang="ja-JP" sz="2400" b="1" dirty="0" smtClean="0"/>
          </a:p>
          <a:p>
            <a:pPr fontAlgn="base">
              <a:spcBef>
                <a:spcPct val="0"/>
              </a:spcBef>
              <a:spcAft>
                <a:spcPct val="0"/>
              </a:spcAft>
              <a:buFontTx/>
              <a:buNone/>
            </a:pPr>
            <a:endParaRPr lang="en-US" altLang="ja-JP" sz="1000" b="1" dirty="0">
              <a:solidFill>
                <a:prstClr val="black"/>
              </a:solidFill>
              <a:latin typeface="Arial" panose="020B0604020202020204" pitchFamily="34" charset="0"/>
            </a:endParaRPr>
          </a:p>
          <a:p>
            <a:pPr fontAlgn="base">
              <a:spcBef>
                <a:spcPct val="0"/>
              </a:spcBef>
              <a:spcAft>
                <a:spcPct val="0"/>
              </a:spcAft>
              <a:buFontTx/>
              <a:buNone/>
            </a:pPr>
            <a:r>
              <a:rPr lang="ja-JP" altLang="en-US" sz="2400" b="1" dirty="0" smtClean="0">
                <a:solidFill>
                  <a:prstClr val="black"/>
                </a:solidFill>
                <a:latin typeface="Arial" panose="020B0604020202020204" pitchFamily="34" charset="0"/>
              </a:rPr>
              <a:t>金融などの分野におけるリスク：</a:t>
            </a:r>
            <a:endParaRPr lang="en-US" altLang="ja-JP" sz="2400" b="1" dirty="0" smtClean="0">
              <a:solidFill>
                <a:prstClr val="black"/>
              </a:solidFill>
              <a:latin typeface="Arial" panose="020B0604020202020204" pitchFamily="34" charset="0"/>
            </a:endParaRPr>
          </a:p>
          <a:p>
            <a:pPr fontAlgn="base">
              <a:spcBef>
                <a:spcPct val="0"/>
              </a:spcBef>
              <a:spcAft>
                <a:spcPct val="0"/>
              </a:spcAft>
              <a:buFontTx/>
              <a:buNone/>
            </a:pPr>
            <a:r>
              <a:rPr lang="ja-JP" altLang="en-US" sz="2400" b="1" dirty="0" smtClean="0">
                <a:solidFill>
                  <a:prstClr val="black"/>
                </a:solidFill>
                <a:latin typeface="Arial" panose="020B0604020202020204" pitchFamily="34" charset="0"/>
              </a:rPr>
              <a:t>「ある事象の変動に関する不確実性」をいう。</a:t>
            </a:r>
            <a:endParaRPr lang="en-US" altLang="ja-JP" sz="2400" b="1" dirty="0" smtClean="0">
              <a:solidFill>
                <a:prstClr val="black"/>
              </a:solidFill>
              <a:latin typeface="Arial" panose="020B0604020202020204" pitchFamily="34" charset="0"/>
            </a:endParaRPr>
          </a:p>
          <a:p>
            <a:pPr fontAlgn="base">
              <a:spcBef>
                <a:spcPct val="0"/>
              </a:spcBef>
              <a:spcAft>
                <a:spcPct val="0"/>
              </a:spcAft>
              <a:buFontTx/>
              <a:buNone/>
            </a:pPr>
            <a:r>
              <a:rPr lang="ja-JP" altLang="en-US" sz="2400" b="1" dirty="0" smtClean="0">
                <a:solidFill>
                  <a:prstClr val="black"/>
                </a:solidFill>
                <a:latin typeface="Arial" panose="020B0604020202020204" pitchFamily="34" charset="0"/>
              </a:rPr>
              <a:t>用例）投資を分散させることで、「リスク」の低減を図る。</a:t>
            </a:r>
            <a:endParaRPr lang="en-US" altLang="ja-JP" sz="2400" b="1" dirty="0" smtClean="0">
              <a:solidFill>
                <a:prstClr val="black"/>
              </a:solidFill>
              <a:latin typeface="Arial" panose="020B0604020202020204" pitchFamily="34" charset="0"/>
            </a:endParaRPr>
          </a:p>
          <a:p>
            <a:pPr fontAlgn="base">
              <a:spcBef>
                <a:spcPct val="0"/>
              </a:spcBef>
              <a:spcAft>
                <a:spcPct val="0"/>
              </a:spcAft>
              <a:buFontTx/>
              <a:buNone/>
            </a:pPr>
            <a:r>
              <a:rPr lang="ja-JP" altLang="en-US" sz="2400" b="1" dirty="0">
                <a:solidFill>
                  <a:prstClr val="black"/>
                </a:solidFill>
                <a:latin typeface="Arial" panose="020B0604020202020204" pitchFamily="34" charset="0"/>
              </a:rPr>
              <a:t>　</a:t>
            </a:r>
            <a:r>
              <a:rPr lang="ja-JP" altLang="en-US" sz="2400" b="1" dirty="0" smtClean="0">
                <a:solidFill>
                  <a:prstClr val="black"/>
                </a:solidFill>
                <a:latin typeface="Arial" panose="020B0604020202020204" pitchFamily="34" charset="0"/>
              </a:rPr>
              <a:t>　　　この株への投資は「ハイリスク・ハイリターン」だ。</a:t>
            </a:r>
            <a:endParaRPr lang="en-US" altLang="ja-JP" sz="2400" b="1" dirty="0" smtClean="0">
              <a:solidFill>
                <a:prstClr val="black"/>
              </a:solidFill>
              <a:latin typeface="Arial" panose="020B0604020202020204" pitchFamily="34" charset="0"/>
            </a:endParaRPr>
          </a:p>
          <a:p>
            <a:pPr fontAlgn="base">
              <a:spcBef>
                <a:spcPct val="0"/>
              </a:spcBef>
              <a:spcAft>
                <a:spcPct val="0"/>
              </a:spcAft>
              <a:buFontTx/>
              <a:buNone/>
            </a:pPr>
            <a:endParaRPr lang="en-US" altLang="ja-JP" sz="1000" b="1" dirty="0">
              <a:solidFill>
                <a:prstClr val="black"/>
              </a:solidFill>
              <a:latin typeface="Arial" panose="020B0604020202020204" pitchFamily="34" charset="0"/>
            </a:endParaRPr>
          </a:p>
          <a:p>
            <a:pPr fontAlgn="base">
              <a:spcBef>
                <a:spcPct val="0"/>
              </a:spcBef>
              <a:spcAft>
                <a:spcPct val="0"/>
              </a:spcAft>
              <a:buFontTx/>
              <a:buNone/>
            </a:pPr>
            <a:r>
              <a:rPr lang="ja-JP" altLang="en-US" sz="2400" b="1" dirty="0" smtClean="0">
                <a:solidFill>
                  <a:prstClr val="black"/>
                </a:solidFill>
                <a:latin typeface="Arial" panose="020B0604020202020204" pitchFamily="34" charset="0"/>
              </a:rPr>
              <a:t>医薬品などの分野におけるリスク：</a:t>
            </a:r>
            <a:endParaRPr lang="en-US" altLang="ja-JP" sz="2400" b="1" dirty="0" smtClean="0">
              <a:solidFill>
                <a:prstClr val="black"/>
              </a:solidFill>
              <a:latin typeface="Arial" panose="020B0604020202020204" pitchFamily="34" charset="0"/>
            </a:endParaRPr>
          </a:p>
          <a:p>
            <a:pPr fontAlgn="base">
              <a:spcBef>
                <a:spcPct val="0"/>
              </a:spcBef>
              <a:spcAft>
                <a:spcPct val="0"/>
              </a:spcAft>
              <a:buFontTx/>
              <a:buNone/>
            </a:pPr>
            <a:r>
              <a:rPr lang="ja-JP" altLang="en-US" sz="2400" b="1" dirty="0" smtClean="0">
                <a:solidFill>
                  <a:prstClr val="black"/>
                </a:solidFill>
                <a:latin typeface="Arial" panose="020B0604020202020204" pitchFamily="34" charset="0"/>
              </a:rPr>
              <a:t>「ベネフィット（便益、利益）」という言葉と対で用いることが多い。</a:t>
            </a:r>
            <a:endParaRPr lang="en-US" altLang="ja-JP" sz="2400" b="1" dirty="0" smtClean="0">
              <a:solidFill>
                <a:prstClr val="black"/>
              </a:solidFill>
              <a:latin typeface="Arial" panose="020B0604020202020204" pitchFamily="34" charset="0"/>
            </a:endParaRPr>
          </a:p>
          <a:p>
            <a:pPr fontAlgn="base">
              <a:spcBef>
                <a:spcPct val="0"/>
              </a:spcBef>
              <a:spcAft>
                <a:spcPct val="0"/>
              </a:spcAft>
              <a:buFontTx/>
              <a:buNone/>
            </a:pPr>
            <a:r>
              <a:rPr lang="ja-JP" altLang="en-US" sz="2200" b="1" dirty="0">
                <a:solidFill>
                  <a:prstClr val="black"/>
                </a:solidFill>
                <a:latin typeface="Arial" panose="020B0604020202020204" pitchFamily="34" charset="0"/>
              </a:rPr>
              <a:t>用例）</a:t>
            </a:r>
            <a:r>
              <a:rPr lang="ja-JP" altLang="en-US" sz="2200" b="1" dirty="0" smtClean="0">
                <a:solidFill>
                  <a:prstClr val="black"/>
                </a:solidFill>
                <a:latin typeface="Arial" panose="020B0604020202020204" pitchFamily="34" charset="0"/>
              </a:rPr>
              <a:t>受容可能リスクの原則：医</a:t>
            </a:r>
            <a:r>
              <a:rPr lang="ja-JP" altLang="en-US" sz="2200" b="1" dirty="0">
                <a:solidFill>
                  <a:prstClr val="black"/>
                </a:solidFill>
                <a:latin typeface="Arial" panose="020B0604020202020204" pitchFamily="34" charset="0"/>
              </a:rPr>
              <a:t>薬品や医療機器を適用する際</a:t>
            </a:r>
            <a:r>
              <a:rPr lang="ja-JP" altLang="en-US" sz="2200" b="1" dirty="0" smtClean="0">
                <a:solidFill>
                  <a:prstClr val="black"/>
                </a:solidFill>
                <a:latin typeface="Arial" panose="020B0604020202020204" pitchFamily="34" charset="0"/>
              </a:rPr>
              <a:t>の</a:t>
            </a:r>
            <a:endParaRPr lang="en-US" altLang="ja-JP" sz="2200" b="1" dirty="0" smtClean="0">
              <a:solidFill>
                <a:prstClr val="black"/>
              </a:solidFill>
              <a:latin typeface="Arial" panose="020B0604020202020204" pitchFamily="34" charset="0"/>
            </a:endParaRPr>
          </a:p>
          <a:p>
            <a:pPr fontAlgn="base">
              <a:spcBef>
                <a:spcPct val="0"/>
              </a:spcBef>
              <a:spcAft>
                <a:spcPct val="0"/>
              </a:spcAft>
              <a:buFontTx/>
              <a:buNone/>
            </a:pPr>
            <a:r>
              <a:rPr lang="ja-JP" altLang="en-US" sz="2200" b="1" dirty="0" smtClean="0">
                <a:solidFill>
                  <a:prstClr val="black"/>
                </a:solidFill>
                <a:latin typeface="Arial" panose="020B0604020202020204" pitchFamily="34" charset="0"/>
              </a:rPr>
              <a:t>　　　　リスクは、ベネフィット</a:t>
            </a:r>
            <a:r>
              <a:rPr lang="ja-JP" altLang="en-US" sz="2200" b="1" dirty="0">
                <a:solidFill>
                  <a:prstClr val="black"/>
                </a:solidFill>
                <a:latin typeface="Arial" panose="020B0604020202020204" pitchFamily="34" charset="0"/>
              </a:rPr>
              <a:t>に比べて受容できるものでなければ</a:t>
            </a:r>
            <a:r>
              <a:rPr lang="ja-JP" altLang="en-US" sz="2200" b="1" dirty="0" smtClean="0">
                <a:solidFill>
                  <a:prstClr val="black"/>
                </a:solidFill>
                <a:latin typeface="Arial" panose="020B0604020202020204" pitchFamily="34" charset="0"/>
              </a:rPr>
              <a:t>ならない。</a:t>
            </a:r>
            <a:endParaRPr lang="en-US" altLang="ja-JP" sz="2200" b="1" dirty="0" smtClean="0">
              <a:solidFill>
                <a:prstClr val="black"/>
              </a:solidFill>
              <a:latin typeface="Arial" panose="020B0604020202020204" pitchFamily="34" charset="0"/>
            </a:endParaRPr>
          </a:p>
          <a:p>
            <a:pPr fontAlgn="base">
              <a:spcBef>
                <a:spcPct val="0"/>
              </a:spcBef>
              <a:spcAft>
                <a:spcPct val="0"/>
              </a:spcAft>
              <a:buFontTx/>
              <a:buNone/>
            </a:pPr>
            <a:endParaRPr lang="en-US" altLang="ja-JP" sz="1000" b="1" dirty="0">
              <a:solidFill>
                <a:prstClr val="black"/>
              </a:solidFill>
              <a:latin typeface="Arial" panose="020B0604020202020204" pitchFamily="34" charset="0"/>
            </a:endParaRPr>
          </a:p>
          <a:p>
            <a:pPr fontAlgn="base">
              <a:spcBef>
                <a:spcPct val="0"/>
              </a:spcBef>
              <a:spcAft>
                <a:spcPct val="0"/>
              </a:spcAft>
              <a:buFontTx/>
              <a:buNone/>
            </a:pPr>
            <a:r>
              <a:rPr lang="ja-JP" altLang="en-US" sz="2400" b="1" dirty="0" smtClean="0">
                <a:solidFill>
                  <a:prstClr val="black"/>
                </a:solidFill>
                <a:latin typeface="Arial" panose="020B0604020202020204" pitchFamily="34" charset="0"/>
              </a:rPr>
              <a:t>安全とはリスクの小さいことであり、ゼロリスクは存在しない。</a:t>
            </a:r>
            <a:endParaRPr lang="en-US" altLang="ja-JP" sz="2400" b="1" dirty="0" smtClean="0">
              <a:solidFill>
                <a:prstClr val="black"/>
              </a:solidFill>
              <a:latin typeface="Arial" panose="020B0604020202020204" pitchFamily="34" charset="0"/>
            </a:endParaRPr>
          </a:p>
          <a:p>
            <a:pPr fontAlgn="base">
              <a:spcBef>
                <a:spcPct val="0"/>
              </a:spcBef>
              <a:spcAft>
                <a:spcPct val="0"/>
              </a:spcAft>
              <a:buFontTx/>
              <a:buNone/>
            </a:pPr>
            <a:r>
              <a:rPr lang="ja-JP" altLang="en-US" sz="2400" b="1" dirty="0" smtClean="0">
                <a:solidFill>
                  <a:prstClr val="black"/>
                </a:solidFill>
                <a:latin typeface="Arial" panose="020B0604020202020204" pitchFamily="34" charset="0"/>
              </a:rPr>
              <a:t>リスク</a:t>
            </a:r>
            <a:r>
              <a:rPr lang="ja-JP" altLang="en-US" sz="2400" b="1" dirty="0">
                <a:solidFill>
                  <a:prstClr val="black"/>
                </a:solidFill>
                <a:latin typeface="Arial" panose="020B0604020202020204" pitchFamily="34" charset="0"/>
              </a:rPr>
              <a:t>管理</a:t>
            </a:r>
            <a:r>
              <a:rPr lang="ja-JP" altLang="en-US" sz="2400" b="1" dirty="0" smtClean="0">
                <a:solidFill>
                  <a:prstClr val="black"/>
                </a:solidFill>
                <a:latin typeface="Arial" panose="020B0604020202020204" pitchFamily="34" charset="0"/>
              </a:rPr>
              <a:t>には、「リスクのトレードオフ」（あるリスクを減少させようとすると、別のリスクが増大する。）の評価が重要である。</a:t>
            </a:r>
          </a:p>
        </p:txBody>
      </p:sp>
    </p:spTree>
    <p:extLst>
      <p:ext uri="{BB962C8B-B14F-4D97-AF65-F5344CB8AC3E}">
        <p14:creationId xmlns:p14="http://schemas.microsoft.com/office/powerpoint/2010/main" val="1501822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pPr/>
              <a:t>8</a:t>
            </a:fld>
            <a:endParaRPr lang="ja-JP" altLang="en-US" dirty="0"/>
          </a:p>
        </p:txBody>
      </p:sp>
      <p:sp>
        <p:nvSpPr>
          <p:cNvPr id="3" name="Rectangle 3"/>
          <p:cNvSpPr txBox="1">
            <a:spLocks noChangeArrowheads="1"/>
          </p:cNvSpPr>
          <p:nvPr/>
        </p:nvSpPr>
        <p:spPr bwMode="auto">
          <a:xfrm>
            <a:off x="323850" y="152400"/>
            <a:ext cx="8515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化学物質のハザードとリスク</a:t>
            </a:r>
          </a:p>
        </p:txBody>
      </p:sp>
      <p:sp>
        <p:nvSpPr>
          <p:cNvPr id="4" name="AutoShape 4"/>
          <p:cNvSpPr>
            <a:spLocks noChangeArrowheads="1"/>
          </p:cNvSpPr>
          <p:nvPr/>
        </p:nvSpPr>
        <p:spPr bwMode="auto">
          <a:xfrm>
            <a:off x="179388" y="979488"/>
            <a:ext cx="1793875" cy="603250"/>
          </a:xfrm>
          <a:prstGeom prst="roundRect">
            <a:avLst>
              <a:gd name="adj" fmla="val 16667"/>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2800" b="1" dirty="0" smtClean="0">
                <a:solidFill>
                  <a:prstClr val="black"/>
                </a:solidFill>
                <a:latin typeface="Arial" panose="020B0604020202020204" pitchFamily="34" charset="0"/>
              </a:rPr>
              <a:t>ハザード</a:t>
            </a:r>
          </a:p>
        </p:txBody>
      </p:sp>
      <p:sp>
        <p:nvSpPr>
          <p:cNvPr id="5" name="AutoShape 5"/>
          <p:cNvSpPr>
            <a:spLocks noChangeArrowheads="1"/>
          </p:cNvSpPr>
          <p:nvPr/>
        </p:nvSpPr>
        <p:spPr bwMode="auto">
          <a:xfrm>
            <a:off x="238125" y="2636838"/>
            <a:ext cx="1301750" cy="603250"/>
          </a:xfrm>
          <a:prstGeom prst="roundRect">
            <a:avLst>
              <a:gd name="adj" fmla="val 16667"/>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2800" b="1" dirty="0" smtClean="0">
                <a:solidFill>
                  <a:prstClr val="black"/>
                </a:solidFill>
                <a:latin typeface="Arial" panose="020B0604020202020204" pitchFamily="34" charset="0"/>
              </a:rPr>
              <a:t>リスク</a:t>
            </a:r>
          </a:p>
        </p:txBody>
      </p:sp>
      <p:sp>
        <p:nvSpPr>
          <p:cNvPr id="6" name="Text Box 6"/>
          <p:cNvSpPr txBox="1">
            <a:spLocks noChangeArrowheads="1"/>
          </p:cNvSpPr>
          <p:nvPr/>
        </p:nvSpPr>
        <p:spPr bwMode="auto">
          <a:xfrm>
            <a:off x="2124075" y="908050"/>
            <a:ext cx="5113338" cy="16557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800" b="1" dirty="0" smtClean="0">
                <a:solidFill>
                  <a:prstClr val="black"/>
                </a:solidFill>
                <a:latin typeface="Arial" panose="020B0604020202020204" pitchFamily="34" charset="0"/>
              </a:rPr>
              <a:t>例えば毒性や爆発性など、</a:t>
            </a:r>
          </a:p>
          <a:p>
            <a:pPr fontAlgn="base">
              <a:spcBef>
                <a:spcPct val="0"/>
              </a:spcBef>
              <a:spcAft>
                <a:spcPct val="0"/>
              </a:spcAft>
              <a:buFontTx/>
              <a:buNone/>
            </a:pPr>
            <a:r>
              <a:rPr lang="ja-JP" altLang="en-US" sz="2800" b="1" dirty="0" smtClean="0">
                <a:solidFill>
                  <a:prstClr val="black"/>
                </a:solidFill>
                <a:latin typeface="Arial" panose="020B0604020202020204" pitchFamily="34" charset="0"/>
              </a:rPr>
              <a:t>その化学物質が持っている</a:t>
            </a:r>
          </a:p>
          <a:p>
            <a:pPr fontAlgn="base">
              <a:spcBef>
                <a:spcPct val="0"/>
              </a:spcBef>
              <a:spcAft>
                <a:spcPct val="0"/>
              </a:spcAft>
              <a:buFontTx/>
              <a:buNone/>
            </a:pPr>
            <a:r>
              <a:rPr lang="ja-JP" altLang="en-US" sz="2800" b="1" dirty="0" smtClean="0">
                <a:solidFill>
                  <a:prstClr val="black"/>
                </a:solidFill>
                <a:latin typeface="Arial" panose="020B0604020202020204" pitchFamily="34" charset="0"/>
              </a:rPr>
              <a:t>危険性・有害性の度合い。</a:t>
            </a:r>
          </a:p>
        </p:txBody>
      </p:sp>
      <p:sp>
        <p:nvSpPr>
          <p:cNvPr id="7" name="Text Box 7"/>
          <p:cNvSpPr txBox="1">
            <a:spLocks noChangeArrowheads="1"/>
          </p:cNvSpPr>
          <p:nvPr/>
        </p:nvSpPr>
        <p:spPr bwMode="auto">
          <a:xfrm>
            <a:off x="2124075" y="2636838"/>
            <a:ext cx="6264275" cy="151288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800" b="1" dirty="0" smtClean="0">
                <a:solidFill>
                  <a:prstClr val="black"/>
                </a:solidFill>
                <a:latin typeface="Arial" panose="020B0604020202020204" pitchFamily="34" charset="0"/>
              </a:rPr>
              <a:t>危険性・有害性だけでなく</a:t>
            </a:r>
          </a:p>
          <a:p>
            <a:pPr fontAlgn="base">
              <a:spcBef>
                <a:spcPct val="0"/>
              </a:spcBef>
              <a:spcAft>
                <a:spcPct val="0"/>
              </a:spcAft>
              <a:buFontTx/>
              <a:buNone/>
            </a:pPr>
            <a:r>
              <a:rPr lang="ja-JP" altLang="en-US" sz="2800" b="1" dirty="0" smtClean="0">
                <a:solidFill>
                  <a:prstClr val="black"/>
                </a:solidFill>
                <a:latin typeface="Arial" panose="020B0604020202020204" pitchFamily="34" charset="0"/>
              </a:rPr>
              <a:t>化学物質に触れる量や機会も考慮した、実際の危険や損失につながる可能性。</a:t>
            </a:r>
          </a:p>
        </p:txBody>
      </p:sp>
      <p:sp>
        <p:nvSpPr>
          <p:cNvPr id="8" name="Line 8"/>
          <p:cNvSpPr>
            <a:spLocks noChangeShapeType="1"/>
          </p:cNvSpPr>
          <p:nvPr/>
        </p:nvSpPr>
        <p:spPr bwMode="auto">
          <a:xfrm>
            <a:off x="900113" y="6165850"/>
            <a:ext cx="2303462" cy="0"/>
          </a:xfrm>
          <a:prstGeom prst="line">
            <a:avLst/>
          </a:prstGeom>
          <a:noFill/>
          <a:ln w="2857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 name="Text Box 9"/>
          <p:cNvSpPr txBox="1">
            <a:spLocks noChangeArrowheads="1"/>
          </p:cNvSpPr>
          <p:nvPr/>
        </p:nvSpPr>
        <p:spPr bwMode="auto">
          <a:xfrm>
            <a:off x="323850" y="6310313"/>
            <a:ext cx="3311525" cy="3587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1800" b="1" dirty="0" smtClean="0">
                <a:solidFill>
                  <a:prstClr val="black"/>
                </a:solidFill>
                <a:latin typeface="Arial" panose="020B0604020202020204" pitchFamily="34" charset="0"/>
              </a:rPr>
              <a:t>ハザード（危険性・有害性）</a:t>
            </a:r>
          </a:p>
        </p:txBody>
      </p:sp>
      <p:sp>
        <p:nvSpPr>
          <p:cNvPr id="10" name="Line 10"/>
          <p:cNvSpPr>
            <a:spLocks noChangeShapeType="1"/>
          </p:cNvSpPr>
          <p:nvPr/>
        </p:nvSpPr>
        <p:spPr bwMode="auto">
          <a:xfrm>
            <a:off x="1908175" y="5229225"/>
            <a:ext cx="0" cy="936625"/>
          </a:xfrm>
          <a:prstGeom prst="line">
            <a:avLst/>
          </a:prstGeom>
          <a:noFill/>
          <a:ln w="28575">
            <a:solidFill>
              <a:sysClr val="windowText" lastClr="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1" name="Text Box 11"/>
          <p:cNvSpPr txBox="1">
            <a:spLocks noChangeArrowheads="1"/>
          </p:cNvSpPr>
          <p:nvPr/>
        </p:nvSpPr>
        <p:spPr bwMode="auto">
          <a:xfrm>
            <a:off x="323850" y="5446713"/>
            <a:ext cx="1584325" cy="3587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1800" b="1" dirty="0" smtClean="0">
                <a:solidFill>
                  <a:prstClr val="black"/>
                </a:solidFill>
                <a:latin typeface="Arial" panose="020B0604020202020204" pitchFamily="34" charset="0"/>
              </a:rPr>
              <a:t>許容される</a:t>
            </a:r>
          </a:p>
        </p:txBody>
      </p:sp>
      <p:sp>
        <p:nvSpPr>
          <p:cNvPr id="12" name="Text Box 12"/>
          <p:cNvSpPr txBox="1">
            <a:spLocks noChangeArrowheads="1"/>
          </p:cNvSpPr>
          <p:nvPr/>
        </p:nvSpPr>
        <p:spPr bwMode="auto">
          <a:xfrm>
            <a:off x="1979613" y="5446713"/>
            <a:ext cx="1727200" cy="3587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1800" b="1" dirty="0" smtClean="0">
                <a:solidFill>
                  <a:prstClr val="black"/>
                </a:solidFill>
                <a:latin typeface="Arial" panose="020B0604020202020204" pitchFamily="34" charset="0"/>
              </a:rPr>
              <a:t>許容されない</a:t>
            </a:r>
          </a:p>
        </p:txBody>
      </p:sp>
      <p:sp>
        <p:nvSpPr>
          <p:cNvPr id="13" name="Line 13"/>
          <p:cNvSpPr>
            <a:spLocks noChangeShapeType="1"/>
          </p:cNvSpPr>
          <p:nvPr/>
        </p:nvSpPr>
        <p:spPr bwMode="auto">
          <a:xfrm>
            <a:off x="4716463" y="6165850"/>
            <a:ext cx="2303462" cy="0"/>
          </a:xfrm>
          <a:prstGeom prst="line">
            <a:avLst/>
          </a:prstGeom>
          <a:noFill/>
          <a:ln w="2857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4" name="Text Box 14"/>
          <p:cNvSpPr txBox="1">
            <a:spLocks noChangeArrowheads="1"/>
          </p:cNvSpPr>
          <p:nvPr/>
        </p:nvSpPr>
        <p:spPr bwMode="auto">
          <a:xfrm>
            <a:off x="4356100" y="6310313"/>
            <a:ext cx="3311525" cy="3587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1800" b="1" dirty="0" smtClean="0">
                <a:solidFill>
                  <a:prstClr val="black"/>
                </a:solidFill>
                <a:latin typeface="Arial" panose="020B0604020202020204" pitchFamily="34" charset="0"/>
              </a:rPr>
              <a:t>ハザード（危険性・有害性）</a:t>
            </a:r>
          </a:p>
        </p:txBody>
      </p:sp>
      <p:sp>
        <p:nvSpPr>
          <p:cNvPr id="15" name="Text Box 15"/>
          <p:cNvSpPr txBox="1">
            <a:spLocks noChangeArrowheads="1"/>
          </p:cNvSpPr>
          <p:nvPr/>
        </p:nvSpPr>
        <p:spPr bwMode="auto">
          <a:xfrm>
            <a:off x="4716463" y="5807075"/>
            <a:ext cx="1584325" cy="3587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1800" b="1" dirty="0" smtClean="0">
                <a:solidFill>
                  <a:prstClr val="black"/>
                </a:solidFill>
                <a:latin typeface="Arial" panose="020B0604020202020204" pitchFamily="34" charset="0"/>
              </a:rPr>
              <a:t>許容される</a:t>
            </a:r>
          </a:p>
        </p:txBody>
      </p:sp>
      <p:sp>
        <p:nvSpPr>
          <p:cNvPr id="16" name="Text Box 16"/>
          <p:cNvSpPr txBox="1">
            <a:spLocks noChangeArrowheads="1"/>
          </p:cNvSpPr>
          <p:nvPr/>
        </p:nvSpPr>
        <p:spPr bwMode="auto">
          <a:xfrm>
            <a:off x="5795963" y="5230813"/>
            <a:ext cx="1727200" cy="3587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1800" b="1" dirty="0" smtClean="0">
                <a:solidFill>
                  <a:prstClr val="black"/>
                </a:solidFill>
                <a:latin typeface="Arial" panose="020B0604020202020204" pitchFamily="34" charset="0"/>
              </a:rPr>
              <a:t>許容されない</a:t>
            </a:r>
          </a:p>
        </p:txBody>
      </p:sp>
      <p:sp>
        <p:nvSpPr>
          <p:cNvPr id="17" name="AutoShape 17"/>
          <p:cNvSpPr>
            <a:spLocks noChangeArrowheads="1"/>
          </p:cNvSpPr>
          <p:nvPr/>
        </p:nvSpPr>
        <p:spPr bwMode="auto">
          <a:xfrm>
            <a:off x="611188" y="4470400"/>
            <a:ext cx="2536825" cy="534988"/>
          </a:xfrm>
          <a:prstGeom prst="roundRect">
            <a:avLst>
              <a:gd name="adj" fmla="val 16667"/>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2000" b="1" dirty="0" smtClean="0">
                <a:solidFill>
                  <a:prstClr val="black"/>
                </a:solidFill>
                <a:latin typeface="Arial" panose="020B0604020202020204" pitchFamily="34" charset="0"/>
              </a:rPr>
              <a:t>ハザード管理</a:t>
            </a:r>
          </a:p>
        </p:txBody>
      </p:sp>
      <p:sp>
        <p:nvSpPr>
          <p:cNvPr id="18" name="Arc 18"/>
          <p:cNvSpPr>
            <a:spLocks/>
          </p:cNvSpPr>
          <p:nvPr/>
        </p:nvSpPr>
        <p:spPr bwMode="auto">
          <a:xfrm rot="16200000" flipH="1">
            <a:off x="5003006" y="4798219"/>
            <a:ext cx="1081088" cy="10795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ysClr val="windowText" lastClr="00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9" name="AutoShape 19"/>
          <p:cNvSpPr>
            <a:spLocks noChangeArrowheads="1"/>
          </p:cNvSpPr>
          <p:nvPr/>
        </p:nvSpPr>
        <p:spPr bwMode="auto">
          <a:xfrm>
            <a:off x="5387975" y="4508500"/>
            <a:ext cx="2063750" cy="534988"/>
          </a:xfrm>
          <a:prstGeom prst="roundRect">
            <a:avLst>
              <a:gd name="adj" fmla="val 16667"/>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2000" b="1" dirty="0" smtClean="0">
                <a:solidFill>
                  <a:prstClr val="black"/>
                </a:solidFill>
                <a:latin typeface="Arial" panose="020B0604020202020204" pitchFamily="34" charset="0"/>
              </a:rPr>
              <a:t>リスク管理</a:t>
            </a:r>
          </a:p>
        </p:txBody>
      </p:sp>
      <p:sp>
        <p:nvSpPr>
          <p:cNvPr id="20" name="Line 20"/>
          <p:cNvSpPr>
            <a:spLocks noChangeShapeType="1"/>
          </p:cNvSpPr>
          <p:nvPr/>
        </p:nvSpPr>
        <p:spPr bwMode="auto">
          <a:xfrm flipV="1">
            <a:off x="4716463" y="4581525"/>
            <a:ext cx="0" cy="1584325"/>
          </a:xfrm>
          <a:prstGeom prst="line">
            <a:avLst/>
          </a:prstGeom>
          <a:noFill/>
          <a:ln w="2857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1" name="Text Box 21"/>
          <p:cNvSpPr txBox="1">
            <a:spLocks noChangeArrowheads="1"/>
          </p:cNvSpPr>
          <p:nvPr/>
        </p:nvSpPr>
        <p:spPr bwMode="auto">
          <a:xfrm>
            <a:off x="4140200" y="4508500"/>
            <a:ext cx="576263" cy="1225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1800" b="1" dirty="0" smtClean="0">
                <a:solidFill>
                  <a:prstClr val="black"/>
                </a:solidFill>
                <a:latin typeface="Arial" panose="020B0604020202020204" pitchFamily="34" charset="0"/>
              </a:rPr>
              <a:t>確率</a:t>
            </a:r>
          </a:p>
        </p:txBody>
      </p:sp>
    </p:spTree>
    <p:extLst>
      <p:ext uri="{BB962C8B-B14F-4D97-AF65-F5344CB8AC3E}">
        <p14:creationId xmlns:p14="http://schemas.microsoft.com/office/powerpoint/2010/main" val="348568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57" descr="j028761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4653" y="4947489"/>
            <a:ext cx="596567" cy="48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7429C31B-01B6-4F78-8FE9-5C42B24E036D}" type="slidenum">
              <a:rPr lang="ja-JP" altLang="en-US" smtClean="0"/>
              <a:pPr/>
              <a:t>9</a:t>
            </a:fld>
            <a:endParaRPr lang="ja-JP" altLang="en-US" dirty="0"/>
          </a:p>
        </p:txBody>
      </p:sp>
      <p:sp>
        <p:nvSpPr>
          <p:cNvPr id="7" name="Text Box 18"/>
          <p:cNvSpPr txBox="1">
            <a:spLocks noChangeArrowheads="1"/>
          </p:cNvSpPr>
          <p:nvPr/>
        </p:nvSpPr>
        <p:spPr bwMode="auto">
          <a:xfrm>
            <a:off x="152400" y="838201"/>
            <a:ext cx="8812213" cy="149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800" b="1" dirty="0" smtClean="0">
                <a:solidFill>
                  <a:prstClr val="black"/>
                </a:solidFill>
                <a:latin typeface="Times New Roman" panose="02020603050405020304" pitchFamily="18" charset="0"/>
              </a:rPr>
              <a:t>大気・水域・土壌といった環境中に排出された化学物質が人の健康や動植物の生息又は生育に悪い影響を及ぼすおそれのこと。</a:t>
            </a:r>
            <a:endParaRPr lang="en-US" altLang="ja-JP" sz="2800" b="1" dirty="0" smtClean="0">
              <a:solidFill>
                <a:prstClr val="black"/>
              </a:solidFill>
              <a:latin typeface="Times New Roman" panose="02020603050405020304" pitchFamily="18" charset="0"/>
            </a:endParaRPr>
          </a:p>
        </p:txBody>
      </p:sp>
      <p:sp>
        <p:nvSpPr>
          <p:cNvPr id="98" name="Rectangle 131"/>
          <p:cNvSpPr txBox="1">
            <a:spLocks noChangeArrowheads="1"/>
          </p:cNvSpPr>
          <p:nvPr/>
        </p:nvSpPr>
        <p:spPr>
          <a:xfrm>
            <a:off x="304800" y="152400"/>
            <a:ext cx="8610600" cy="609600"/>
          </a:xfrm>
          <a:prstGeom prst="rect">
            <a:avLst/>
          </a:prstGeom>
        </p:spPr>
        <p:txBody>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36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化学物質による環境</a:t>
            </a:r>
            <a:r>
              <a:rPr kumimoji="0" lang="ja-JP" altLang="en-US" sz="36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リスク</a:t>
            </a:r>
            <a:endParaRPr kumimoji="0" lang="ja-JP" altLang="en-US" sz="36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pic>
        <p:nvPicPr>
          <p:cNvPr id="99" name="Picture 57" descr="j028761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428" y="3787016"/>
            <a:ext cx="596567" cy="48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6" name="Group 2"/>
          <p:cNvGrpSpPr>
            <a:grpSpLocks/>
          </p:cNvGrpSpPr>
          <p:nvPr/>
        </p:nvGrpSpPr>
        <p:grpSpPr bwMode="auto">
          <a:xfrm>
            <a:off x="2356475" y="4164456"/>
            <a:ext cx="1209676" cy="907120"/>
            <a:chOff x="2109" y="1117"/>
            <a:chExt cx="1212" cy="1179"/>
          </a:xfrm>
        </p:grpSpPr>
        <p:pic>
          <p:nvPicPr>
            <p:cNvPr id="107" name="Picture 3" descr="BUS_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9" y="1117"/>
              <a:ext cx="1212"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Line 4"/>
            <p:cNvSpPr>
              <a:spLocks noChangeShapeType="1"/>
            </p:cNvSpPr>
            <p:nvPr/>
          </p:nvSpPr>
          <p:spPr bwMode="auto">
            <a:xfrm>
              <a:off x="2109" y="1979"/>
              <a:ext cx="0" cy="288"/>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9" name="Line 5"/>
            <p:cNvSpPr>
              <a:spLocks noChangeShapeType="1"/>
            </p:cNvSpPr>
            <p:nvPr/>
          </p:nvSpPr>
          <p:spPr bwMode="auto">
            <a:xfrm>
              <a:off x="2109" y="2267"/>
              <a:ext cx="1152" cy="0"/>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grpSp>
      <p:sp>
        <p:nvSpPr>
          <p:cNvPr id="110" name="AutoShape 6"/>
          <p:cNvSpPr>
            <a:spLocks noChangeArrowheads="1"/>
          </p:cNvSpPr>
          <p:nvPr/>
        </p:nvSpPr>
        <p:spPr bwMode="auto">
          <a:xfrm>
            <a:off x="3250453" y="4065464"/>
            <a:ext cx="2449512" cy="961488"/>
          </a:xfrm>
          <a:prstGeom prst="cloudCallout">
            <a:avLst>
              <a:gd name="adj1" fmla="val -66818"/>
              <a:gd name="adj2" fmla="val -28679"/>
            </a:avLst>
          </a:prstGeom>
          <a:gradFill rotWithShape="1">
            <a:gsLst>
              <a:gs pos="0">
                <a:srgbClr val="00FF00"/>
              </a:gs>
              <a:gs pos="100000">
                <a:srgbClr val="A3FFA3"/>
              </a:gs>
            </a:gsLst>
            <a:path path="rect">
              <a:fillToRect l="50000" t="50000" r="50000" b="50000"/>
            </a:path>
          </a:gradFill>
          <a:ln w="17780">
            <a:solidFill>
              <a:srgbClr val="000000"/>
            </a:solidFill>
            <a:round/>
            <a:headEnd/>
            <a:tailEnd/>
          </a:ln>
        </p:spPr>
        <p:txBody>
          <a:bodyPr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0" fontAlgn="base" hangingPunct="0">
              <a:spcBef>
                <a:spcPct val="0"/>
              </a:spcBef>
              <a:spcAft>
                <a:spcPct val="0"/>
              </a:spcAft>
              <a:buFontTx/>
              <a:buNone/>
            </a:pPr>
            <a:endParaRPr lang="ja-JP" altLang="ja-JP" sz="1400" b="1" dirty="0" smtClean="0">
              <a:solidFill>
                <a:prstClr val="black"/>
              </a:solidFill>
              <a:latin typeface="ＭＳ Ｐゴシック" panose="020B0600070205080204" pitchFamily="50" charset="-128"/>
            </a:endParaRPr>
          </a:p>
        </p:txBody>
      </p:sp>
      <p:sp>
        <p:nvSpPr>
          <p:cNvPr id="111" name="Text Box 9"/>
          <p:cNvSpPr txBox="1">
            <a:spLocks noChangeArrowheads="1"/>
          </p:cNvSpPr>
          <p:nvPr/>
        </p:nvSpPr>
        <p:spPr bwMode="auto">
          <a:xfrm>
            <a:off x="755650" y="3302850"/>
            <a:ext cx="15827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000" b="1" dirty="0" smtClean="0">
                <a:solidFill>
                  <a:prstClr val="black"/>
                </a:solidFill>
                <a:latin typeface="Arial" panose="020B0604020202020204" pitchFamily="34" charset="0"/>
              </a:rPr>
              <a:t>化学物質Ａ：</a:t>
            </a:r>
          </a:p>
          <a:p>
            <a:pPr eaLnBrk="0" fontAlgn="base" hangingPunct="0">
              <a:spcBef>
                <a:spcPct val="0"/>
              </a:spcBef>
              <a:spcAft>
                <a:spcPct val="0"/>
              </a:spcAft>
              <a:buFontTx/>
              <a:buNone/>
            </a:pPr>
            <a:r>
              <a:rPr lang="ja-JP" altLang="en-US" sz="2000" b="1" dirty="0" smtClean="0">
                <a:solidFill>
                  <a:prstClr val="black"/>
                </a:solidFill>
                <a:latin typeface="Arial" panose="020B0604020202020204" pitchFamily="34" charset="0"/>
              </a:rPr>
              <a:t>毒性が強い</a:t>
            </a:r>
          </a:p>
        </p:txBody>
      </p:sp>
      <p:sp>
        <p:nvSpPr>
          <p:cNvPr id="112" name="Text Box 10"/>
          <p:cNvSpPr txBox="1">
            <a:spLocks noChangeArrowheads="1"/>
          </p:cNvSpPr>
          <p:nvPr/>
        </p:nvSpPr>
        <p:spPr bwMode="auto">
          <a:xfrm>
            <a:off x="5651500" y="2974932"/>
            <a:ext cx="3313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000" b="1" dirty="0" smtClean="0">
                <a:solidFill>
                  <a:prstClr val="black"/>
                </a:solidFill>
                <a:latin typeface="Arial" panose="020B0604020202020204" pitchFamily="34" charset="0"/>
              </a:rPr>
              <a:t>密閉状態で使用するなど、</a:t>
            </a:r>
          </a:p>
          <a:p>
            <a:pPr eaLnBrk="0" fontAlgn="base" hangingPunct="0">
              <a:spcBef>
                <a:spcPct val="0"/>
              </a:spcBef>
              <a:spcAft>
                <a:spcPct val="0"/>
              </a:spcAft>
              <a:buFontTx/>
              <a:buNone/>
            </a:pPr>
            <a:r>
              <a:rPr lang="ja-JP" altLang="en-US" sz="2000" b="1" dirty="0" smtClean="0">
                <a:solidFill>
                  <a:prstClr val="black"/>
                </a:solidFill>
                <a:latin typeface="Arial" panose="020B0604020202020204" pitchFamily="34" charset="0"/>
              </a:rPr>
              <a:t>ほとんど暴露されなければ、</a:t>
            </a:r>
          </a:p>
          <a:p>
            <a:pPr eaLnBrk="0" fontAlgn="base" hangingPunct="0">
              <a:spcBef>
                <a:spcPct val="0"/>
              </a:spcBef>
              <a:spcAft>
                <a:spcPct val="0"/>
              </a:spcAft>
              <a:buFontTx/>
              <a:buNone/>
            </a:pPr>
            <a:r>
              <a:rPr lang="ja-JP" altLang="en-US" sz="2000" b="1" dirty="0" smtClean="0">
                <a:solidFill>
                  <a:prstClr val="black"/>
                </a:solidFill>
                <a:latin typeface="Arial" panose="020B0604020202020204" pitchFamily="34" charset="0"/>
              </a:rPr>
              <a:t>そのリスクは低い。</a:t>
            </a:r>
          </a:p>
        </p:txBody>
      </p:sp>
      <p:pic>
        <p:nvPicPr>
          <p:cNvPr id="1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3145687"/>
            <a:ext cx="4000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 name="Group 13"/>
          <p:cNvGrpSpPr>
            <a:grpSpLocks/>
          </p:cNvGrpSpPr>
          <p:nvPr/>
        </p:nvGrpSpPr>
        <p:grpSpPr bwMode="auto">
          <a:xfrm>
            <a:off x="2331916" y="2988590"/>
            <a:ext cx="1209675" cy="949325"/>
            <a:chOff x="2109" y="1117"/>
            <a:chExt cx="1212" cy="1179"/>
          </a:xfrm>
        </p:grpSpPr>
        <p:pic>
          <p:nvPicPr>
            <p:cNvPr id="115" name="Picture 14" descr="BUS_1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9" y="1117"/>
              <a:ext cx="1212"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Line 15"/>
            <p:cNvSpPr>
              <a:spLocks noChangeShapeType="1"/>
            </p:cNvSpPr>
            <p:nvPr/>
          </p:nvSpPr>
          <p:spPr bwMode="auto">
            <a:xfrm>
              <a:off x="2109" y="1979"/>
              <a:ext cx="0" cy="288"/>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17" name="Line 16"/>
            <p:cNvSpPr>
              <a:spLocks noChangeShapeType="1"/>
            </p:cNvSpPr>
            <p:nvPr/>
          </p:nvSpPr>
          <p:spPr bwMode="auto">
            <a:xfrm>
              <a:off x="2109" y="2267"/>
              <a:ext cx="1152" cy="0"/>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grpSp>
      <p:sp>
        <p:nvSpPr>
          <p:cNvPr id="118" name="Text Box 18"/>
          <p:cNvSpPr txBox="1">
            <a:spLocks noChangeArrowheads="1"/>
          </p:cNvSpPr>
          <p:nvPr/>
        </p:nvSpPr>
        <p:spPr bwMode="auto">
          <a:xfrm>
            <a:off x="772032" y="4481607"/>
            <a:ext cx="17319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000" b="1" dirty="0" smtClean="0">
                <a:solidFill>
                  <a:prstClr val="black"/>
                </a:solidFill>
                <a:latin typeface="Arial" panose="020B0604020202020204" pitchFamily="34" charset="0"/>
              </a:rPr>
              <a:t>化学物質Ｂ：</a:t>
            </a:r>
          </a:p>
          <a:p>
            <a:pPr eaLnBrk="0" fontAlgn="base" hangingPunct="0">
              <a:spcBef>
                <a:spcPct val="0"/>
              </a:spcBef>
              <a:spcAft>
                <a:spcPct val="0"/>
              </a:spcAft>
              <a:buFontTx/>
              <a:buNone/>
            </a:pPr>
            <a:r>
              <a:rPr lang="ja-JP" altLang="en-US" sz="2000" b="1" dirty="0" smtClean="0">
                <a:solidFill>
                  <a:prstClr val="black"/>
                </a:solidFill>
                <a:latin typeface="Arial" panose="020B0604020202020204" pitchFamily="34" charset="0"/>
              </a:rPr>
              <a:t>毒性が弱い</a:t>
            </a:r>
          </a:p>
        </p:txBody>
      </p:sp>
      <p:pic>
        <p:nvPicPr>
          <p:cNvPr id="119" name="Picture 19" descr="OTH_0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7066" y="3328777"/>
            <a:ext cx="11922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Text Box 21"/>
          <p:cNvSpPr txBox="1">
            <a:spLocks noChangeArrowheads="1"/>
          </p:cNvSpPr>
          <p:nvPr/>
        </p:nvSpPr>
        <p:spPr bwMode="auto">
          <a:xfrm>
            <a:off x="5699965" y="4078266"/>
            <a:ext cx="32400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000" b="1" dirty="0" smtClean="0">
                <a:solidFill>
                  <a:prstClr val="black"/>
                </a:solidFill>
                <a:latin typeface="Arial" panose="020B0604020202020204" pitchFamily="34" charset="0"/>
              </a:rPr>
              <a:t>毒性が弱くても、</a:t>
            </a:r>
          </a:p>
          <a:p>
            <a:pPr eaLnBrk="0" fontAlgn="base" hangingPunct="0">
              <a:spcBef>
                <a:spcPct val="0"/>
              </a:spcBef>
              <a:spcAft>
                <a:spcPct val="0"/>
              </a:spcAft>
              <a:buFontTx/>
              <a:buNone/>
            </a:pPr>
            <a:r>
              <a:rPr lang="ja-JP" altLang="en-US" sz="2000" b="1" dirty="0" smtClean="0">
                <a:solidFill>
                  <a:prstClr val="black"/>
                </a:solidFill>
                <a:latin typeface="Arial" panose="020B0604020202020204" pitchFamily="34" charset="0"/>
              </a:rPr>
              <a:t>多量に暴露されれば、</a:t>
            </a:r>
          </a:p>
          <a:p>
            <a:pPr eaLnBrk="0" fontAlgn="base" hangingPunct="0">
              <a:spcBef>
                <a:spcPct val="0"/>
              </a:spcBef>
              <a:spcAft>
                <a:spcPct val="0"/>
              </a:spcAft>
              <a:buFontTx/>
              <a:buNone/>
            </a:pPr>
            <a:r>
              <a:rPr lang="ja-JP" altLang="en-US" sz="2000" b="1" dirty="0" smtClean="0">
                <a:solidFill>
                  <a:prstClr val="black"/>
                </a:solidFill>
                <a:latin typeface="Arial" panose="020B0604020202020204" pitchFamily="34" charset="0"/>
              </a:rPr>
              <a:t>そのリスクは高い。</a:t>
            </a:r>
          </a:p>
        </p:txBody>
      </p:sp>
      <p:sp>
        <p:nvSpPr>
          <p:cNvPr id="121" name="AutoShape 22"/>
          <p:cNvSpPr>
            <a:spLocks noChangeArrowheads="1"/>
          </p:cNvSpPr>
          <p:nvPr/>
        </p:nvSpPr>
        <p:spPr bwMode="auto">
          <a:xfrm>
            <a:off x="269875" y="2283550"/>
            <a:ext cx="2700338" cy="603250"/>
          </a:xfrm>
          <a:prstGeom prst="roundRect">
            <a:avLst>
              <a:gd name="adj" fmla="val 16667"/>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0"/>
              </a:spcBef>
              <a:spcAft>
                <a:spcPct val="0"/>
              </a:spcAft>
              <a:buFontTx/>
              <a:buNone/>
            </a:pPr>
            <a:r>
              <a:rPr lang="ja-JP" altLang="en-US" sz="2800" b="1" dirty="0" smtClean="0">
                <a:solidFill>
                  <a:prstClr val="black"/>
                </a:solidFill>
                <a:latin typeface="Arial" panose="020B0604020202020204" pitchFamily="34" charset="0"/>
              </a:rPr>
              <a:t>有害性の程度</a:t>
            </a:r>
          </a:p>
        </p:txBody>
      </p:sp>
      <p:sp>
        <p:nvSpPr>
          <p:cNvPr id="122" name="AutoShape 23"/>
          <p:cNvSpPr>
            <a:spLocks noChangeArrowheads="1"/>
          </p:cNvSpPr>
          <p:nvPr/>
        </p:nvSpPr>
        <p:spPr bwMode="auto">
          <a:xfrm>
            <a:off x="3621088" y="2283550"/>
            <a:ext cx="1500187" cy="603250"/>
          </a:xfrm>
          <a:prstGeom prst="roundRect">
            <a:avLst>
              <a:gd name="adj" fmla="val 16667"/>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0"/>
              </a:spcBef>
              <a:spcAft>
                <a:spcPct val="0"/>
              </a:spcAft>
              <a:buFontTx/>
              <a:buNone/>
            </a:pPr>
            <a:r>
              <a:rPr lang="ja-JP" altLang="en-US" sz="2800" b="1" dirty="0" smtClean="0">
                <a:solidFill>
                  <a:prstClr val="black"/>
                </a:solidFill>
                <a:latin typeface="Arial" panose="020B0604020202020204" pitchFamily="34" charset="0"/>
              </a:rPr>
              <a:t>暴露量</a:t>
            </a:r>
          </a:p>
        </p:txBody>
      </p:sp>
      <p:sp>
        <p:nvSpPr>
          <p:cNvPr id="123" name="AutoShape 24"/>
          <p:cNvSpPr>
            <a:spLocks noChangeArrowheads="1"/>
          </p:cNvSpPr>
          <p:nvPr/>
        </p:nvSpPr>
        <p:spPr bwMode="auto">
          <a:xfrm>
            <a:off x="6091238" y="2283550"/>
            <a:ext cx="2081212" cy="603250"/>
          </a:xfrm>
          <a:prstGeom prst="roundRect">
            <a:avLst>
              <a:gd name="adj" fmla="val 16667"/>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0"/>
              </a:spcBef>
              <a:spcAft>
                <a:spcPct val="0"/>
              </a:spcAft>
              <a:buFontTx/>
              <a:buNone/>
            </a:pPr>
            <a:r>
              <a:rPr lang="ja-JP" altLang="en-US" sz="2800" b="1" dirty="0" smtClean="0">
                <a:solidFill>
                  <a:prstClr val="black"/>
                </a:solidFill>
                <a:latin typeface="Arial" panose="020B0604020202020204" pitchFamily="34" charset="0"/>
              </a:rPr>
              <a:t>環境リスク</a:t>
            </a:r>
          </a:p>
        </p:txBody>
      </p:sp>
      <p:sp>
        <p:nvSpPr>
          <p:cNvPr id="124" name="Text Box 25"/>
          <p:cNvSpPr txBox="1">
            <a:spLocks noChangeArrowheads="1"/>
          </p:cNvSpPr>
          <p:nvPr/>
        </p:nvSpPr>
        <p:spPr bwMode="auto">
          <a:xfrm>
            <a:off x="2963863" y="2369275"/>
            <a:ext cx="6715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en-US" altLang="ja-JP" sz="2800" b="1" dirty="0" smtClean="0">
                <a:solidFill>
                  <a:prstClr val="black"/>
                </a:solidFill>
                <a:latin typeface="Arial" panose="020B0604020202020204" pitchFamily="34" charset="0"/>
              </a:rPr>
              <a:t>×</a:t>
            </a:r>
          </a:p>
        </p:txBody>
      </p:sp>
      <p:sp>
        <p:nvSpPr>
          <p:cNvPr id="125" name="Text Box 26"/>
          <p:cNvSpPr txBox="1">
            <a:spLocks noChangeArrowheads="1"/>
          </p:cNvSpPr>
          <p:nvPr/>
        </p:nvSpPr>
        <p:spPr bwMode="auto">
          <a:xfrm>
            <a:off x="5340350" y="2369275"/>
            <a:ext cx="6715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800" b="1" dirty="0" smtClean="0">
                <a:solidFill>
                  <a:prstClr val="black"/>
                </a:solidFill>
                <a:latin typeface="Arial" panose="020B0604020202020204" pitchFamily="34" charset="0"/>
              </a:rPr>
              <a:t>＝</a:t>
            </a:r>
          </a:p>
        </p:txBody>
      </p:sp>
      <p:sp>
        <p:nvSpPr>
          <p:cNvPr id="126" name="AutoShape 28"/>
          <p:cNvSpPr>
            <a:spLocks noChangeArrowheads="1"/>
          </p:cNvSpPr>
          <p:nvPr/>
        </p:nvSpPr>
        <p:spPr bwMode="auto">
          <a:xfrm>
            <a:off x="2615543" y="3016976"/>
            <a:ext cx="455903" cy="128711"/>
          </a:xfrm>
          <a:prstGeom prst="cloudCallout">
            <a:avLst>
              <a:gd name="adj1" fmla="val -62119"/>
              <a:gd name="adj2" fmla="val 38210"/>
            </a:avLst>
          </a:prstGeom>
          <a:gradFill rotWithShape="1">
            <a:gsLst>
              <a:gs pos="0">
                <a:srgbClr val="FF00FF"/>
              </a:gs>
              <a:gs pos="100000">
                <a:srgbClr val="FFF0FF"/>
              </a:gs>
            </a:gsLst>
            <a:path path="rect">
              <a:fillToRect l="50000" t="50000" r="50000" b="50000"/>
            </a:path>
          </a:gradFill>
          <a:ln w="17780">
            <a:solidFill>
              <a:srgbClr val="000000"/>
            </a:solidFill>
            <a:round/>
            <a:headEnd/>
            <a:tailEnd/>
          </a:ln>
        </p:spPr>
        <p:txBody>
          <a:bodyPr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0" fontAlgn="base" hangingPunct="0">
              <a:spcBef>
                <a:spcPct val="0"/>
              </a:spcBef>
              <a:spcAft>
                <a:spcPct val="0"/>
              </a:spcAft>
              <a:buFontTx/>
              <a:buNone/>
            </a:pPr>
            <a:endParaRPr lang="ja-JP" altLang="ja-JP" sz="1400" b="1" dirty="0" smtClean="0">
              <a:solidFill>
                <a:prstClr val="black"/>
              </a:solidFill>
              <a:latin typeface="ＭＳ Ｐゴシック" panose="020B0600070205080204" pitchFamily="50" charset="-128"/>
            </a:endParaRPr>
          </a:p>
        </p:txBody>
      </p:sp>
      <p:pic>
        <p:nvPicPr>
          <p:cNvPr id="127" name="Picture 20" descr="OTH_0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2840" y="4507441"/>
            <a:ext cx="1193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457" y="4260718"/>
            <a:ext cx="4095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Text Box 27"/>
          <p:cNvSpPr txBox="1">
            <a:spLocks noChangeArrowheads="1"/>
          </p:cNvSpPr>
          <p:nvPr/>
        </p:nvSpPr>
        <p:spPr bwMode="auto">
          <a:xfrm>
            <a:off x="323850" y="5480172"/>
            <a:ext cx="8496300" cy="1066800"/>
          </a:xfrm>
          <a:prstGeom prst="rect">
            <a:avLst/>
          </a:prstGeom>
          <a:solidFill>
            <a:srgbClr val="CCFFFF"/>
          </a:solidFill>
          <a:ln w="57150" cmpd="thinThick">
            <a:solidFill>
              <a:srgbClr val="0000FF"/>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0"/>
              </a:spcBef>
              <a:spcAft>
                <a:spcPct val="0"/>
              </a:spcAft>
              <a:buFontTx/>
              <a:buNone/>
            </a:pPr>
            <a:r>
              <a:rPr lang="ja-JP" altLang="en-US" sz="2400" b="1" dirty="0" smtClean="0">
                <a:solidFill>
                  <a:srgbClr val="0070C0"/>
                </a:solidFill>
                <a:latin typeface="Arial" panose="020B0604020202020204" pitchFamily="34" charset="0"/>
              </a:rPr>
              <a:t>化学物質の環境リスクは、有害性だけでは判断できない。</a:t>
            </a:r>
          </a:p>
          <a:p>
            <a:pPr algn="ctr" eaLnBrk="0" fontAlgn="base" hangingPunct="0">
              <a:spcBef>
                <a:spcPct val="0"/>
              </a:spcBef>
              <a:spcAft>
                <a:spcPct val="0"/>
              </a:spcAft>
              <a:buFontTx/>
              <a:buNone/>
            </a:pPr>
            <a:r>
              <a:rPr lang="ja-JP" altLang="en-US" sz="2400" b="1" dirty="0" smtClean="0">
                <a:solidFill>
                  <a:srgbClr val="0070C0"/>
                </a:solidFill>
                <a:latin typeface="Arial" panose="020B0604020202020204" pitchFamily="34" charset="0"/>
              </a:rPr>
              <a:t>その化学物質を、どれだけ暴露（摂取）するかも問題になる。</a:t>
            </a:r>
          </a:p>
        </p:txBody>
      </p:sp>
    </p:spTree>
    <p:extLst>
      <p:ext uri="{BB962C8B-B14F-4D97-AF65-F5344CB8AC3E}">
        <p14:creationId xmlns:p14="http://schemas.microsoft.com/office/powerpoint/2010/main" val="409731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2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3541</Words>
  <Application>Microsoft Office PowerPoint</Application>
  <PresentationFormat>画面に合わせる (4:3)</PresentationFormat>
  <Paragraphs>863</Paragraphs>
  <Slides>52</Slides>
  <Notes>0</Notes>
  <HiddenSlides>0</HiddenSlides>
  <MMClips>0</MMClips>
  <ScaleCrop>false</ScaleCrop>
  <HeadingPairs>
    <vt:vector size="6" baseType="variant">
      <vt:variant>
        <vt:lpstr>テーマ</vt:lpstr>
      </vt:variant>
      <vt:variant>
        <vt:i4>6</vt:i4>
      </vt:variant>
      <vt:variant>
        <vt:lpstr>埋め込まれた OLE サーバー</vt:lpstr>
      </vt:variant>
      <vt:variant>
        <vt:i4>1</vt:i4>
      </vt:variant>
      <vt:variant>
        <vt:lpstr>スライド タイトル</vt:lpstr>
      </vt:variant>
      <vt:variant>
        <vt:i4>52</vt:i4>
      </vt:variant>
    </vt:vector>
  </HeadingPairs>
  <TitlesOfParts>
    <vt:vector size="59" baseType="lpstr">
      <vt:lpstr>Office テーマ</vt:lpstr>
      <vt:lpstr>1_Office テーマ</vt:lpstr>
      <vt:lpstr>3_Office テーマ</vt:lpstr>
      <vt:lpstr>4_Office テーマ</vt:lpstr>
      <vt:lpstr>5_Office テーマ</vt:lpstr>
      <vt:lpstr>6_Office テーマ</vt:lpstr>
      <vt:lpstr>ビットマップ 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化学物質の環境リスク評価手順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住民の感じる「化学物質」へのイメージや不安</vt:lpstr>
      <vt:lpstr>PowerPoint プレゼンテーション</vt:lpstr>
      <vt:lpstr>PowerPoint プレゼンテーション</vt:lpstr>
      <vt:lpstr>PowerPoint プレゼンテーション</vt:lpstr>
      <vt:lpstr>化学物質のリスクコミュニケーションにおけるありがちな思い込み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事例１.　比較的大規模なリスクコミュニケーション （事業所と利害関係のある方にできる限り参加してもらうことを目的の1つにした。）</vt:lpstr>
      <vt:lpstr>事例１.の意見交換会の場での質疑応答の例</vt:lpstr>
      <vt:lpstr>事例２.　県と事業者の共催によるリスクコミュニケーション</vt:lpstr>
      <vt:lpstr>事例２.の意見交換会の場での質疑応答の例</vt:lpstr>
      <vt:lpstr>参考事例. 事業者自らが解説者として回答したケース</vt:lpstr>
      <vt:lpstr>事例３．　県と事業者の共催による比較的小規模な事例 　　　　　　　　　　　（「環境対話集会」という名称での開催）</vt:lpstr>
      <vt:lpstr>事例３.の意見交換会の概要</vt:lpstr>
      <vt:lpstr>事例４.　環境報告会（市民向け学習会の中で意見交換を実施）</vt:lpstr>
      <vt:lpstr>事例４.の意見交換の場での質疑応答の例</vt:lpstr>
      <vt:lpstr>事例５．　問題発生後に直接対話を始めたケース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2015-01-15T00:11:35Z</dcterms:created>
  <dcterms:modified xsi:type="dcterms:W3CDTF">2015-01-15T00:13:22Z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