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1710"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2023/10/13</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2023/10/13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49769" y="2038273"/>
            <a:ext cx="4158462"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他人に</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・パスワードを知られてしまうケース</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みなさんは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・パスワードの取り扱いに注意していますか？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・パスワードは、インターネット上のサービスを利用する際に、本人であることを証明するための大切な情報です。正しく取り扱っていないと、他人に知られてさまざまな被害にあうことがあります。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401272"/>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ID</a:t>
            </a:r>
            <a:r>
              <a:rPr lang="ja-JP" altLang="en-US" sz="1200" b="1" dirty="0">
                <a:latin typeface="メイリオ" panose="020B0604030504040204" pitchFamily="50" charset="-128"/>
                <a:ea typeface="メイリオ" panose="020B0604030504040204" pitchFamily="50" charset="-128"/>
              </a:rPr>
              <a:t>・パスワードは本人であることを証明するための大切な情報だという意識を持ち、以下のような点に気をつけて、正しく取り扱いましょう。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338554"/>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・パスワードの取り扱いについて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98311"/>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◆自分で他人に教えてしまうケース</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B576EC64-53A6-47B6-9D4F-AC64804192DE}"/>
              </a:ext>
            </a:extLst>
          </p:cNvPr>
          <p:cNvSpPr txBox="1"/>
          <p:nvPr/>
        </p:nvSpPr>
        <p:spPr>
          <a:xfrm>
            <a:off x="372220" y="2682860"/>
            <a:ext cx="6297140"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オンラインゲームなどのサービス上で知り合った相手から、「ポイントやアイテムをわけてあげるから、</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とパスワードを教えて」と言われ、信用して教えてしまったというケースがたびたび発生しています。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15A14AD9-1210-1686-8EA8-D3CB19C53571}"/>
              </a:ext>
            </a:extLst>
          </p:cNvPr>
          <p:cNvSpPr txBox="1"/>
          <p:nvPr/>
        </p:nvSpPr>
        <p:spPr>
          <a:xfrm>
            <a:off x="377770" y="3368824"/>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◆他人に推測されるケース</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55AC60FD-B237-205E-3D2C-F9361F975C2F}"/>
              </a:ext>
            </a:extLst>
          </p:cNvPr>
          <p:cNvSpPr txBox="1"/>
          <p:nvPr/>
        </p:nvSpPr>
        <p:spPr>
          <a:xfrm>
            <a:off x="376528" y="3653373"/>
            <a:ext cx="6196996" cy="25391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覚えやすいようにと簡単なパスワードを設定していると、他人から推測されることがあります。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BDD92CBD-36CA-E10E-0D94-10D1D530DDA0}"/>
              </a:ext>
            </a:extLst>
          </p:cNvPr>
          <p:cNvSpPr txBox="1"/>
          <p:nvPr/>
        </p:nvSpPr>
        <p:spPr>
          <a:xfrm>
            <a:off x="372220" y="3958956"/>
            <a:ext cx="6196996" cy="253916"/>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推測される危険がある簡単なパスワード</a:t>
            </a:r>
            <a:endParaRPr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34EA2E22-FDE9-15E7-EEC9-90B9D90E1841}"/>
              </a:ext>
            </a:extLst>
          </p:cNvPr>
          <p:cNvSpPr txBox="1"/>
          <p:nvPr/>
        </p:nvSpPr>
        <p:spPr>
          <a:xfrm>
            <a:off x="370978" y="4243505"/>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・名前やあだ名、生年月日など、個人に関するもの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・連番や連続の英数字（</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1111</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98765</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err="1">
                <a:latin typeface="メイリオ" panose="020B0604030504040204" pitchFamily="50" charset="-128"/>
                <a:ea typeface="メイリオ" panose="020B0604030504040204" pitchFamily="50" charset="-128"/>
                <a:cs typeface="メイリオ" panose="020B0604030504040204" pitchFamily="50" charset="-128"/>
              </a:rPr>
              <a:t>abcde</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など）</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・簡単な英単語（</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power</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soccer</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password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文字以下の短いもの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86EA9D61-1DC2-1715-BF5E-1FB6CC94D443}"/>
              </a:ext>
            </a:extLst>
          </p:cNvPr>
          <p:cNvSpPr txBox="1"/>
          <p:nvPr/>
        </p:nvSpPr>
        <p:spPr>
          <a:xfrm>
            <a:off x="373462" y="5197160"/>
            <a:ext cx="6196996" cy="276999"/>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u="sng"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・パスワードを他人に知られてしまうと</a:t>
            </a:r>
            <a:r>
              <a:rPr lang="en-US" altLang="ja-JP" sz="1200" b="1" u="sng"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370BD4BE-9928-C50A-97C7-492949C1A7E2}"/>
              </a:ext>
            </a:extLst>
          </p:cNvPr>
          <p:cNvSpPr txBox="1"/>
          <p:nvPr/>
        </p:nvSpPr>
        <p:spPr>
          <a:xfrm>
            <a:off x="372220" y="5481709"/>
            <a:ext cx="6297140"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アカウントを乗っ取られて、サービス上のポイントやアイテムを盗まれたり、その</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アカウントが使えなく</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なったりします。また、</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自分になりすまされて、嫌がらせ目的で不適切な投稿</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をされたり、</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詐欺などを目的に自分の家族や友だちにメッセージを送られたり</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することもあります。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AB916345-4A96-E30F-2AFE-4E4ED65CF070}"/>
              </a:ext>
            </a:extLst>
          </p:cNvPr>
          <p:cNvSpPr txBox="1"/>
          <p:nvPr/>
        </p:nvSpPr>
        <p:spPr>
          <a:xfrm>
            <a:off x="376102" y="6237542"/>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（注意）</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FD459006-857F-DE3F-4362-01C1B384418C}"/>
              </a:ext>
            </a:extLst>
          </p:cNvPr>
          <p:cNvSpPr txBox="1"/>
          <p:nvPr/>
        </p:nvSpPr>
        <p:spPr>
          <a:xfrm>
            <a:off x="374860" y="6522091"/>
            <a:ext cx="6297140" cy="577081"/>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複数のサービスで同じパスワード</a:t>
            </a:r>
            <a:r>
              <a:rPr kumimoji="1" lang="ja-JP" altLang="en-US" sz="1050" dirty="0">
                <a:latin typeface="メイリオ" panose="020B0604030504040204" pitchFamily="50" charset="-128"/>
                <a:ea typeface="メイリオ" panose="020B0604030504040204" pitchFamily="50" charset="-128"/>
              </a:rPr>
              <a:t>を使っていると、どれかひとつのサービスでアカウントが乗っ取</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られた場合、他のサービスでも乗っ取られ、被害が大きくなることがあります。</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他人の</a:t>
            </a:r>
            <a:r>
              <a:rPr lang="en-US" altLang="ja-JP" sz="1050" b="1" dirty="0">
                <a:latin typeface="メイリオ" panose="020B0604030504040204" pitchFamily="50" charset="-128"/>
                <a:ea typeface="メイリオ" panose="020B0604030504040204" pitchFamily="50" charset="-128"/>
              </a:rPr>
              <a:t>ID</a:t>
            </a:r>
            <a:r>
              <a:rPr lang="ja-JP" altLang="en-US" sz="1050" b="1" dirty="0">
                <a:latin typeface="メイリオ" panose="020B0604030504040204" pitchFamily="50" charset="-128"/>
                <a:ea typeface="メイリオ" panose="020B0604030504040204" pitchFamily="50" charset="-128"/>
              </a:rPr>
              <a:t>・パスワードを使ってアカウントにログインするこ</a:t>
            </a:r>
            <a:r>
              <a:rPr kumimoji="1" lang="ja-JP" altLang="en-US" sz="1050" b="1" dirty="0">
                <a:latin typeface="メイリオ" panose="020B0604030504040204" pitchFamily="50" charset="-128"/>
                <a:ea typeface="メイリオ" panose="020B0604030504040204" pitchFamily="50" charset="-128"/>
              </a:rPr>
              <a:t>とは犯罪</a:t>
            </a:r>
            <a:r>
              <a:rPr kumimoji="1" lang="ja-JP" altLang="en-US" sz="1050" dirty="0">
                <a:latin typeface="メイリオ" panose="020B0604030504040204" pitchFamily="50" charset="-128"/>
                <a:ea typeface="メイリオ" panose="020B0604030504040204" pitchFamily="50" charset="-128"/>
              </a:rPr>
              <a:t>です。</a:t>
            </a:r>
          </a:p>
        </p:txBody>
      </p:sp>
      <p:sp>
        <p:nvSpPr>
          <p:cNvPr id="21" name="テキスト ボックス 20">
            <a:extLst>
              <a:ext uri="{FF2B5EF4-FFF2-40B4-BE49-F238E27FC236}">
                <a16:creationId xmlns:a16="http://schemas.microsoft.com/office/drawing/2014/main" id="{9A0E887C-ED91-9778-121B-3273E7420A83}"/>
              </a:ext>
            </a:extLst>
          </p:cNvPr>
          <p:cNvSpPr txBox="1"/>
          <p:nvPr/>
        </p:nvSpPr>
        <p:spPr>
          <a:xfrm>
            <a:off x="390596" y="7919396"/>
            <a:ext cx="618044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◆インターネット上で知り合った人はもちろん、仲のいい友だちにも、自分の</a:t>
            </a:r>
            <a:r>
              <a:rPr lang="en-US" altLang="ja-JP" sz="1050" dirty="0">
                <a:latin typeface="メイリオ" panose="020B0604030504040204" pitchFamily="50" charset="-128"/>
                <a:ea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rPr>
              <a:t>・パスワード</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は絶対に教えない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◆他人の</a:t>
            </a:r>
            <a:r>
              <a:rPr lang="en-US" altLang="ja-JP" sz="1050" dirty="0">
                <a:latin typeface="メイリオ" panose="020B0604030504040204" pitchFamily="50" charset="-128"/>
                <a:ea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rPr>
              <a:t>・パスワードは絶対に使わない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◆サービスごとにちがうパスワードを設定する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◆パスワードを作るときは、「個人に関する情報は入れない」「</a:t>
            </a:r>
            <a:r>
              <a:rPr lang="en-US" altLang="ja-JP" sz="1050" dirty="0">
                <a:latin typeface="メイリオ" panose="020B0604030504040204" pitchFamily="50" charset="-128"/>
                <a:ea typeface="メイリオ" panose="020B0604030504040204" pitchFamily="50" charset="-128"/>
              </a:rPr>
              <a:t>8</a:t>
            </a:r>
            <a:r>
              <a:rPr lang="ja-JP" altLang="en-US" sz="1050" dirty="0">
                <a:latin typeface="メイリオ" panose="020B0604030504040204" pitchFamily="50" charset="-128"/>
                <a:ea typeface="メイリオ" panose="020B0604030504040204" pitchFamily="50" charset="-128"/>
              </a:rPr>
              <a:t>文字以上の長さにする」「大</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小の英字と数字、記号（</a:t>
            </a:r>
            <a:r>
              <a:rPr lang="en-US" altLang="ja-JP" sz="1050" dirty="0">
                <a:latin typeface="メイリオ" panose="020B0604030504040204" pitchFamily="50" charset="-128"/>
                <a:ea typeface="メイリオ" panose="020B0604030504040204" pitchFamily="50" charset="-128"/>
              </a:rPr>
              <a:t>@ - / &gt; </a:t>
            </a:r>
            <a:r>
              <a:rPr lang="ja-JP" altLang="en-US" sz="1050" dirty="0">
                <a:latin typeface="メイリオ" panose="020B0604030504040204" pitchFamily="50" charset="-128"/>
                <a:ea typeface="メイリオ" panose="020B0604030504040204" pitchFamily="50" charset="-128"/>
              </a:rPr>
              <a:t>など）を組み合わせる」という</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つのルールを意識する</a:t>
            </a:r>
            <a:endParaRPr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17601</TotalTime>
  <Words>490</Words>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2023-10-13T06:55:59Z</dcterms:modified>
</cp:coreProperties>
</file>