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0" d="100"/>
          <a:sy n="70" d="100"/>
        </p:scale>
        <p:origin x="1674" y="7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2024/1/30</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2024/1/30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2024/1/30</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817812" y="1928664"/>
            <a:ext cx="5222377" cy="307777"/>
          </a:xfrm>
          <a:prstGeom prst="rect">
            <a:avLst/>
          </a:prstGeom>
          <a:noFill/>
        </p:spPr>
        <p:txBody>
          <a:bodyPr wrap="square" rtlCol="0">
            <a:spAutoFit/>
          </a:bodyPr>
          <a:lstStyle/>
          <a:p>
            <a:pPr algn="ct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個人間取引の際、起こりがちなトラブル</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208584"/>
            <a:ext cx="6196996"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インターネットの普及により、個人間で手軽にさまざまな商品の売買が可能になりました。しかし個人間取引は、間に業者が入らず行われるため、トラブルが発生する危険性が高いのも事実です。</a:t>
            </a:r>
            <a:endParaRPr lang="en-US" altLang="ja-JP" sz="1050" dirty="0">
              <a:latin typeface="メイリオ" panose="020B0604030504040204" pitchFamily="50" charset="-128"/>
              <a:ea typeface="メイリオ" panose="020B0604030504040204" pitchFamily="50" charset="-128"/>
            </a:endParaRPr>
          </a:p>
        </p:txBody>
      </p:sp>
      <p:sp>
        <p:nvSpPr>
          <p:cNvPr id="48" name="テキスト ボックス 47"/>
          <p:cNvSpPr txBox="1"/>
          <p:nvPr/>
        </p:nvSpPr>
        <p:spPr>
          <a:xfrm>
            <a:off x="395640" y="7689304"/>
            <a:ext cx="6180446" cy="1015663"/>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インターネットを使った個人間取引では、お金や個人情報をだましとられることがよくあります。また、イベントのチケットを不正に転売しているものなど、違法な商品が売りに出されているケースもめずらしくありません。そのため、商品を購入する際は、インターネット上での個人間取引ではなく、信用できるショッピングサイトから購入するなど、正規のルートを利用してください。</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582888" y="632520"/>
            <a:ext cx="5692225"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インターネット上での個人間取引におけるトラブル</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3" name="テキスト ボックス 2">
            <a:extLst>
              <a:ext uri="{FF2B5EF4-FFF2-40B4-BE49-F238E27FC236}">
                <a16:creationId xmlns:a16="http://schemas.microsoft.com/office/drawing/2014/main" id="{629E9565-83E5-53E9-482E-22B10311AC2A}"/>
              </a:ext>
            </a:extLst>
          </p:cNvPr>
          <p:cNvSpPr txBox="1"/>
          <p:nvPr/>
        </p:nvSpPr>
        <p:spPr>
          <a:xfrm>
            <a:off x="756411" y="5457056"/>
            <a:ext cx="5345178" cy="307777"/>
          </a:xfrm>
          <a:prstGeom prst="rect">
            <a:avLst/>
          </a:prstGeom>
          <a:noFill/>
        </p:spPr>
        <p:txBody>
          <a:bodyPr wrap="square" rtlCol="0">
            <a:spAutoFit/>
          </a:bodyPr>
          <a:lstStyle/>
          <a:p>
            <a:pPr algn="ctr"/>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個人間取引では、お金以外にもこんな被害が</a:t>
            </a:r>
            <a:r>
              <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5" name="テキスト ボックス 4">
            <a:extLst>
              <a:ext uri="{FF2B5EF4-FFF2-40B4-BE49-F238E27FC236}">
                <a16:creationId xmlns:a16="http://schemas.microsoft.com/office/drawing/2014/main" id="{BD8A4E4B-1D5A-C2D3-CFA6-56F27D672C2C}"/>
              </a:ext>
            </a:extLst>
          </p:cNvPr>
          <p:cNvSpPr txBox="1"/>
          <p:nvPr/>
        </p:nvSpPr>
        <p:spPr>
          <a:xfrm>
            <a:off x="386501" y="5908849"/>
            <a:ext cx="6196996"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インターネット上で「〇〇を売ります」といった投稿をしている人の中には、そもそも商品を売る気はなく、</a:t>
            </a:r>
            <a:r>
              <a:rPr lang="ja-JP" altLang="en-US" sz="1050" b="1" dirty="0">
                <a:latin typeface="メイリオ" panose="020B0604030504040204" pitchFamily="50" charset="-128"/>
                <a:ea typeface="メイリオ" panose="020B0604030504040204" pitchFamily="50" charset="-128"/>
              </a:rPr>
              <a:t>買いたいと名乗り出てきた相手の個人情報を聞いて、悪用する</a:t>
            </a:r>
            <a:r>
              <a:rPr lang="ja-JP" altLang="en-US" sz="1050" dirty="0">
                <a:latin typeface="メイリオ" panose="020B0604030504040204" pitchFamily="50" charset="-128"/>
                <a:ea typeface="メイリオ" panose="020B0604030504040204" pitchFamily="50" charset="-128"/>
              </a:rPr>
              <a:t>ことを目的としている人物もいます。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また相手から、</a:t>
            </a:r>
            <a:r>
              <a:rPr lang="ja-JP" altLang="en-US" sz="1050" b="1" dirty="0">
                <a:latin typeface="メイリオ" panose="020B0604030504040204" pitchFamily="50" charset="-128"/>
                <a:ea typeface="メイリオ" panose="020B0604030504040204" pitchFamily="50" charset="-128"/>
              </a:rPr>
              <a:t>直接会って商品を渡す、と言われ、信用して会いにいくと、性的被害などを受けてしまった</a:t>
            </a:r>
            <a:r>
              <a:rPr lang="ja-JP" altLang="en-US" sz="1050" dirty="0">
                <a:latin typeface="メイリオ" panose="020B0604030504040204" pitchFamily="50" charset="-128"/>
                <a:ea typeface="メイリオ" panose="020B0604030504040204" pitchFamily="50" charset="-128"/>
              </a:rPr>
              <a:t>という事案も発生しています。</a:t>
            </a:r>
            <a:endParaRPr lang="en-US" altLang="ja-JP" sz="1050" dirty="0">
              <a:latin typeface="メイリオ" panose="020B0604030504040204" pitchFamily="50" charset="-128"/>
              <a:ea typeface="メイリオ" panose="020B0604030504040204" pitchFamily="50" charset="-128"/>
            </a:endParaRPr>
          </a:p>
        </p:txBody>
      </p:sp>
      <p:sp>
        <p:nvSpPr>
          <p:cNvPr id="6" name="テキスト ボックス 5">
            <a:extLst>
              <a:ext uri="{FF2B5EF4-FFF2-40B4-BE49-F238E27FC236}">
                <a16:creationId xmlns:a16="http://schemas.microsoft.com/office/drawing/2014/main" id="{920C5ABD-5650-12AC-ADCF-D7B6C09DCE4C}"/>
              </a:ext>
            </a:extLst>
          </p:cNvPr>
          <p:cNvSpPr txBox="1"/>
          <p:nvPr/>
        </p:nvSpPr>
        <p:spPr>
          <a:xfrm>
            <a:off x="386068" y="2327272"/>
            <a:ext cx="6196996" cy="1708160"/>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インターネット上での個人間取引においてよく発生しているのが、</a:t>
            </a:r>
            <a:r>
              <a:rPr lang="ja-JP" altLang="en-US" sz="1050" b="1" dirty="0">
                <a:latin typeface="メイリオ" panose="020B0604030504040204" pitchFamily="50" charset="-128"/>
                <a:ea typeface="メイリオ" panose="020B0604030504040204" pitchFamily="50" charset="-128"/>
              </a:rPr>
              <a:t>代金を支払ったのに商品が送られてこない</a:t>
            </a:r>
            <a:r>
              <a:rPr lang="ja-JP" altLang="en-US" sz="1050" dirty="0">
                <a:latin typeface="メイリオ" panose="020B0604030504040204" pitchFamily="50" charset="-128"/>
                <a:ea typeface="メイリオ" panose="020B0604030504040204" pitchFamily="50" charset="-128"/>
              </a:rPr>
              <a:t>というトラブルです。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rPr>
              <a:t>上で知り合った相手からイベントのチケットや品物などを購入するため、</a:t>
            </a:r>
            <a:r>
              <a:rPr lang="ja-JP" altLang="en-US" sz="1050" b="1" dirty="0">
                <a:latin typeface="メイリオ" panose="020B0604030504040204" pitchFamily="50" charset="-128"/>
                <a:ea typeface="メイリオ" panose="020B0604030504040204" pitchFamily="50" charset="-128"/>
              </a:rPr>
              <a:t>相手の要望通り先に代金の支払いをしたのに、商品は送られてこず、相手とも連絡がつかなくなって、お金を持ち逃げされた</a:t>
            </a:r>
            <a:r>
              <a:rPr lang="ja-JP" altLang="en-US" sz="1050" dirty="0">
                <a:latin typeface="メイリオ" panose="020B0604030504040204" pitchFamily="50" charset="-128"/>
                <a:ea typeface="メイリオ" panose="020B0604030504040204" pitchFamily="50" charset="-128"/>
              </a:rPr>
              <a:t>、といった事案がたびたび起きています。</a:t>
            </a:r>
            <a:endParaRPr lang="en-US" altLang="ja-JP" sz="1050" dirty="0">
              <a:latin typeface="メイリオ" panose="020B0604030504040204" pitchFamily="50" charset="-128"/>
              <a:ea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　また、代金を支払うと</a:t>
            </a:r>
            <a:r>
              <a:rPr lang="ja-JP" altLang="en-US" sz="1050" b="1" dirty="0">
                <a:latin typeface="メイリオ" panose="020B0604030504040204" pitchFamily="50" charset="-128"/>
                <a:ea typeface="メイリオ" panose="020B0604030504040204" pitchFamily="50" charset="-128"/>
              </a:rPr>
              <a:t>商品は送られてきたが、それが偽物だった</a:t>
            </a:r>
            <a:r>
              <a:rPr lang="ja-JP" altLang="en-US" sz="1050" dirty="0">
                <a:latin typeface="メイリオ" panose="020B0604030504040204" pitchFamily="50" charset="-128"/>
                <a:ea typeface="メイリオ" panose="020B0604030504040204" pitchFamily="50" charset="-128"/>
              </a:rPr>
              <a:t>というケースもよくあります。実際にあるブランドの商品に似せて作られたものだったり、イベントなどに入場できない偽のチケットだったりすることがあるのです。</a:t>
            </a:r>
            <a:endParaRPr lang="en-US" altLang="ja-JP" sz="105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FFD33D59-E7A8-4CED-84C4-B351735C1A1A}"/>
              </a:ext>
            </a:extLst>
          </p:cNvPr>
          <p:cNvSpPr txBox="1"/>
          <p:nvPr/>
        </p:nvSpPr>
        <p:spPr>
          <a:xfrm>
            <a:off x="376102" y="4160912"/>
            <a:ext cx="6196996" cy="261610"/>
          </a:xfrm>
          <a:prstGeom prst="rect">
            <a:avLst/>
          </a:prstGeom>
          <a:noFill/>
        </p:spPr>
        <p:txBody>
          <a:bodyPr wrap="square" rtlCol="0">
            <a:spAutoFit/>
          </a:bodyPr>
          <a:lstStyle/>
          <a:p>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（注意）</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a:extLst>
              <a:ext uri="{FF2B5EF4-FFF2-40B4-BE49-F238E27FC236}">
                <a16:creationId xmlns:a16="http://schemas.microsoft.com/office/drawing/2014/main" id="{9F13F054-2051-2307-F9F9-325E77738548}"/>
              </a:ext>
            </a:extLst>
          </p:cNvPr>
          <p:cNvSpPr txBox="1"/>
          <p:nvPr/>
        </p:nvSpPr>
        <p:spPr>
          <a:xfrm>
            <a:off x="390376" y="4440813"/>
            <a:ext cx="6196996"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　インターネット上では商品を手にとって見ることができず、写真だけで判断するしかありません。そのため、</a:t>
            </a:r>
            <a:r>
              <a:rPr lang="ja-JP" altLang="en-US" sz="1050" b="1" dirty="0">
                <a:latin typeface="メイリオ" panose="020B0604030504040204" pitchFamily="50" charset="-128"/>
                <a:ea typeface="メイリオ" panose="020B0604030504040204" pitchFamily="50" charset="-128"/>
              </a:rPr>
              <a:t>実際に送られてきた商品が想像していたものとちがっていた</a:t>
            </a:r>
            <a:r>
              <a:rPr lang="ja-JP" altLang="en-US" sz="1050" dirty="0">
                <a:latin typeface="メイリオ" panose="020B0604030504040204" pitchFamily="50" charset="-128"/>
                <a:ea typeface="メイリオ" panose="020B0604030504040204" pitchFamily="50" charset="-128"/>
              </a:rPr>
              <a:t>ということも、多々あります。</a:t>
            </a:r>
            <a:endParaRPr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17716</TotalTime>
  <Words>453</Words>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2024-01-30T02:37:58Z</dcterms:modified>
</cp:coreProperties>
</file>