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6858000" cy="9906000" type="A4"/>
  <p:notesSz cx="6789738" cy="99298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75">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9A4E6"/>
    <a:srgbClr val="F9A291"/>
    <a:srgbClr val="50218F"/>
    <a:srgbClr val="FFFFCC"/>
    <a:srgbClr val="EF1D3B"/>
    <a:srgbClr val="E7E4D5"/>
    <a:srgbClr val="4F2605"/>
    <a:srgbClr val="422004"/>
    <a:srgbClr val="F0E7FD"/>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700" autoAdjust="0"/>
  </p:normalViewPr>
  <p:slideViewPr>
    <p:cSldViewPr>
      <p:cViewPr varScale="1">
        <p:scale>
          <a:sx n="67" d="100"/>
          <a:sy n="67" d="100"/>
        </p:scale>
        <p:origin x="1320" y="60"/>
      </p:cViewPr>
      <p:guideLst>
        <p:guide orient="horz" pos="3075"/>
        <p:guide pos="216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1638"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6513" y="0"/>
            <a:ext cx="2941637" cy="496888"/>
          </a:xfrm>
          <a:prstGeom prst="rect">
            <a:avLst/>
          </a:prstGeom>
        </p:spPr>
        <p:txBody>
          <a:bodyPr vert="horz" lIns="91440" tIns="45720" rIns="91440" bIns="45720" rtlCol="0"/>
          <a:lstStyle>
            <a:lvl1pPr algn="r">
              <a:defRPr sz="1200"/>
            </a:lvl1pPr>
          </a:lstStyle>
          <a:p>
            <a:fld id="{872602AC-8C87-49AB-98CC-DF3087CB0E3D}" type="datetimeFigureOut">
              <a:rPr kumimoji="1" lang="ja-JP" altLang="en-US" smtClean="0"/>
              <a:t>2023/11/30</a:t>
            </a:fld>
            <a:endParaRPr kumimoji="1" lang="ja-JP" altLang="en-US"/>
          </a:p>
        </p:txBody>
      </p:sp>
      <p:sp>
        <p:nvSpPr>
          <p:cNvPr id="4" name="スライド イメージ プレースホルダー 3"/>
          <p:cNvSpPr>
            <a:spLocks noGrp="1" noRot="1" noChangeAspect="1"/>
          </p:cNvSpPr>
          <p:nvPr>
            <p:ph type="sldImg" idx="2"/>
          </p:nvPr>
        </p:nvSpPr>
        <p:spPr>
          <a:xfrm>
            <a:off x="2105025" y="744538"/>
            <a:ext cx="2579688" cy="372427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450" y="4716463"/>
            <a:ext cx="5430838" cy="44688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31338"/>
            <a:ext cx="2941638"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6513" y="9431338"/>
            <a:ext cx="2941637" cy="496887"/>
          </a:xfrm>
          <a:prstGeom prst="rect">
            <a:avLst/>
          </a:prstGeom>
        </p:spPr>
        <p:txBody>
          <a:bodyPr vert="horz" lIns="91440" tIns="45720" rIns="91440" bIns="45720" rtlCol="0" anchor="b"/>
          <a:lstStyle>
            <a:lvl1pPr algn="r">
              <a:defRPr sz="1200"/>
            </a:lvl1pPr>
          </a:lstStyle>
          <a:p>
            <a:fld id="{7695F75E-1759-4149-97E3-A94AA970CCAA}" type="slidenum">
              <a:rPr kumimoji="1" lang="ja-JP" altLang="en-US" smtClean="0"/>
              <a:t>‹#›</a:t>
            </a:fld>
            <a:endParaRPr kumimoji="1" lang="ja-JP" altLang="en-US"/>
          </a:p>
        </p:txBody>
      </p:sp>
    </p:spTree>
    <p:extLst>
      <p:ext uri="{BB962C8B-B14F-4D97-AF65-F5344CB8AC3E}">
        <p14:creationId xmlns:p14="http://schemas.microsoft.com/office/powerpoint/2010/main" val="18664695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695F75E-1759-4149-97E3-A94AA970CCAA}" type="slidenum">
              <a:rPr kumimoji="1" lang="ja-JP" altLang="en-US" smtClean="0"/>
              <a:t>1</a:t>
            </a:fld>
            <a:endParaRPr kumimoji="1" lang="ja-JP" altLang="en-US"/>
          </a:p>
        </p:txBody>
      </p:sp>
    </p:spTree>
    <p:extLst>
      <p:ext uri="{BB962C8B-B14F-4D97-AF65-F5344CB8AC3E}">
        <p14:creationId xmlns:p14="http://schemas.microsoft.com/office/powerpoint/2010/main" val="33665620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2023/11/30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210702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2023/11/30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32982634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697"/>
            <a:ext cx="1157288" cy="1126807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6" y="529697"/>
            <a:ext cx="3357563" cy="1126807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2023/11/30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1856793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2023/11/30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24489950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2023/11/30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9177780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6"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1"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E7C3B56-9147-42C1-86F7-8AF113B94D43}" type="datetimeFigureOut">
              <a:rPr kumimoji="1" lang="ja-JP" altLang="en-US" smtClean="0"/>
              <a:pPr/>
              <a:t>2023/11/30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3175914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E7C3B56-9147-42C1-86F7-8AF113B94D43}" type="datetimeFigureOut">
              <a:rPr kumimoji="1" lang="ja-JP" altLang="en-US" smtClean="0"/>
              <a:pPr/>
              <a:t>2023/11/30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2282377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E7C3B56-9147-42C1-86F7-8AF113B94D43}" type="datetimeFigureOut">
              <a:rPr kumimoji="1" lang="ja-JP" altLang="en-US" smtClean="0"/>
              <a:pPr/>
              <a:t>2023/11/30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3020888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E7C3B56-9147-42C1-86F7-8AF113B94D43}" type="datetimeFigureOut">
              <a:rPr kumimoji="1" lang="ja-JP" altLang="en-US" smtClean="0"/>
              <a:pPr/>
              <a:t>2023/11/30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2343727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7"/>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E7C3B56-9147-42C1-86F7-8AF113B94D43}" type="datetimeFigureOut">
              <a:rPr kumimoji="1" lang="ja-JP" altLang="en-US" smtClean="0"/>
              <a:pPr/>
              <a:t>2023/11/30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3615381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E7C3B56-9147-42C1-86F7-8AF113B94D43}" type="datetimeFigureOut">
              <a:rPr kumimoji="1" lang="ja-JP" altLang="en-US" smtClean="0"/>
              <a:pPr/>
              <a:t>2023/11/30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40641683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9E7C3B56-9147-42C1-86F7-8AF113B94D43}" type="datetimeFigureOut">
              <a:rPr kumimoji="1" lang="ja-JP" altLang="en-US" smtClean="0"/>
              <a:pPr/>
              <a:t>2023/11/30</a:t>
            </a:fld>
            <a:endParaRPr kumimoji="1" lang="ja-JP" altLang="en-US"/>
          </a:p>
        </p:txBody>
      </p:sp>
      <p:sp>
        <p:nvSpPr>
          <p:cNvPr id="5" name="フッター プレースホルダー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5985749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p:cNvSpPr txBox="1"/>
          <p:nvPr/>
        </p:nvSpPr>
        <p:spPr>
          <a:xfrm>
            <a:off x="817812" y="2252601"/>
            <a:ext cx="5222377" cy="307777"/>
          </a:xfrm>
          <a:prstGeom prst="rect">
            <a:avLst/>
          </a:prstGeom>
          <a:noFill/>
        </p:spPr>
        <p:txBody>
          <a:bodyPr wrap="square" rtlCol="0">
            <a:spAutoFit/>
          </a:bodyPr>
          <a:lstStyle/>
          <a:p>
            <a:pPr algn="ct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誤った情報が拡散されると</a:t>
            </a:r>
            <a:r>
              <a:rPr lang="en-US" altLang="ja-JP" sz="1400" b="1" dirty="0">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テキスト ボックス 14"/>
          <p:cNvSpPr txBox="1"/>
          <p:nvPr/>
        </p:nvSpPr>
        <p:spPr>
          <a:xfrm>
            <a:off x="379090" y="1208584"/>
            <a:ext cx="6196996" cy="738664"/>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rPr>
              <a:t>　</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インターネット上では、誰でも自由に情報を発信できるだけでなく、誰かが発信した情報を拡散して、多くの人と共有することができます。特に</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SNS</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は非常に拡散力が高く、サービスによってはボタンひとつで情報を自分の友だちに共有することも可能です。しかし、安易な情報の拡散は、取り返しのつかない事態を招いてしまうこともあります。</a:t>
            </a:r>
            <a:endParaRPr lang="en-US" altLang="ja-JP" sz="1050" dirty="0">
              <a:latin typeface="メイリオ" panose="020B0604030504040204" pitchFamily="50" charset="-128"/>
              <a:ea typeface="メイリオ" panose="020B0604030504040204" pitchFamily="50" charset="-128"/>
            </a:endParaRPr>
          </a:p>
        </p:txBody>
      </p:sp>
      <p:sp>
        <p:nvSpPr>
          <p:cNvPr id="48" name="テキスト ボックス 47"/>
          <p:cNvSpPr txBox="1"/>
          <p:nvPr/>
        </p:nvSpPr>
        <p:spPr>
          <a:xfrm>
            <a:off x="395640" y="8121352"/>
            <a:ext cx="6180446" cy="646331"/>
          </a:xfrm>
          <a:prstGeom prst="rect">
            <a:avLst/>
          </a:prstGeom>
          <a:noFill/>
        </p:spPr>
        <p:txBody>
          <a:bodyPr wrap="square" rtlCol="0">
            <a:spAutoFit/>
          </a:bodyPr>
          <a:lstStyle/>
          <a:p>
            <a:r>
              <a:rPr lang="ja-JP" altLang="en-US" sz="1200" b="1" dirty="0">
                <a:latin typeface="メイリオ" panose="020B0604030504040204" pitchFamily="50" charset="-128"/>
                <a:ea typeface="メイリオ" panose="020B0604030504040204" pitchFamily="50" charset="-128"/>
              </a:rPr>
              <a:t>　情報の拡散は、自身がその情報を発信することと同等の行為であるという意識を持って、正しいかどうかわからない情報や、見た人が不快になるような不適切な情報は絶対に拡散しないようにしましょう。</a:t>
            </a:r>
            <a:endParaRPr lang="en-US" altLang="ja-JP" sz="1200" b="1" dirty="0">
              <a:latin typeface="メイリオ" panose="020B0604030504040204" pitchFamily="50" charset="-128"/>
              <a:ea typeface="メイリオ" panose="020B0604030504040204" pitchFamily="50" charset="-128"/>
            </a:endParaRPr>
          </a:p>
        </p:txBody>
      </p:sp>
      <p:sp>
        <p:nvSpPr>
          <p:cNvPr id="2" name="テキスト ボックス 1"/>
          <p:cNvSpPr txBox="1"/>
          <p:nvPr/>
        </p:nvSpPr>
        <p:spPr>
          <a:xfrm>
            <a:off x="582888" y="632520"/>
            <a:ext cx="5692225" cy="338554"/>
          </a:xfrm>
          <a:prstGeom prst="rect">
            <a:avLst/>
          </a:prstGeom>
          <a:noFill/>
        </p:spPr>
        <p:txBody>
          <a:bodyPr wrap="square" rtlCol="0">
            <a:spAutoFit/>
          </a:bodyPr>
          <a:lstStyle/>
          <a:p>
            <a:pPr algn="ct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安易な情報の拡散が招く事態</a:t>
            </a:r>
            <a:endParaRPr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テキスト ボックス 7">
            <a:extLst>
              <a:ext uri="{FF2B5EF4-FFF2-40B4-BE49-F238E27FC236}">
                <a16:creationId xmlns:a16="http://schemas.microsoft.com/office/drawing/2014/main" id="{E325ECE5-2897-4C4E-B0F2-5AF106309D0D}"/>
              </a:ext>
            </a:extLst>
          </p:cNvPr>
          <p:cNvSpPr txBox="1"/>
          <p:nvPr/>
        </p:nvSpPr>
        <p:spPr>
          <a:xfrm>
            <a:off x="2321986" y="9628716"/>
            <a:ext cx="4695183" cy="215444"/>
          </a:xfrm>
          <a:prstGeom prst="rect">
            <a:avLst/>
          </a:prstGeom>
          <a:noFill/>
        </p:spPr>
        <p:txBody>
          <a:bodyPr wrap="square" rtlCol="0">
            <a:spAutoFit/>
          </a:bodyPr>
          <a:lstStyle/>
          <a:p>
            <a:r>
              <a:rPr kumimoji="1" lang="en-US" altLang="ja-JP" sz="8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本資料は、埼玉県教育委員会の委託により、</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ポールトゥウィン株式会社</a:t>
            </a: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が作成したものです。</a:t>
            </a:r>
          </a:p>
        </p:txBody>
      </p:sp>
      <p:sp>
        <p:nvSpPr>
          <p:cNvPr id="3" name="テキスト ボックス 2">
            <a:extLst>
              <a:ext uri="{FF2B5EF4-FFF2-40B4-BE49-F238E27FC236}">
                <a16:creationId xmlns:a16="http://schemas.microsoft.com/office/drawing/2014/main" id="{629E9565-83E5-53E9-482E-22B10311AC2A}"/>
              </a:ext>
            </a:extLst>
          </p:cNvPr>
          <p:cNvSpPr txBox="1"/>
          <p:nvPr/>
        </p:nvSpPr>
        <p:spPr>
          <a:xfrm>
            <a:off x="756411" y="4967371"/>
            <a:ext cx="5345178" cy="307777"/>
          </a:xfrm>
          <a:prstGeom prst="rect">
            <a:avLst/>
          </a:prstGeom>
          <a:noFill/>
        </p:spPr>
        <p:txBody>
          <a:bodyPr wrap="square" rtlCol="0">
            <a:spAutoFit/>
          </a:bodyPr>
          <a:lstStyle/>
          <a:p>
            <a:pPr algn="ctr"/>
            <a:r>
              <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情報の拡散により、罪に問われることも</a:t>
            </a:r>
            <a:endParaRPr kumimoji="1" lang="en-US" altLang="ja-JP"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テキスト ボックス 4">
            <a:extLst>
              <a:ext uri="{FF2B5EF4-FFF2-40B4-BE49-F238E27FC236}">
                <a16:creationId xmlns:a16="http://schemas.microsoft.com/office/drawing/2014/main" id="{BD8A4E4B-1D5A-C2D3-CFA6-56F27D672C2C}"/>
              </a:ext>
            </a:extLst>
          </p:cNvPr>
          <p:cNvSpPr txBox="1"/>
          <p:nvPr/>
        </p:nvSpPr>
        <p:spPr>
          <a:xfrm>
            <a:off x="386501" y="5419164"/>
            <a:ext cx="6196996" cy="1061829"/>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rPr>
              <a:t>　インターネット上への誤った情報などの投稿は罪に問われる可能性がありますが、それは投稿者にかぎった話ではありません。</a:t>
            </a:r>
            <a:r>
              <a:rPr lang="ja-JP" altLang="en-US" sz="1050" b="1" dirty="0">
                <a:latin typeface="メイリオ" panose="020B0604030504040204" pitchFamily="50" charset="-128"/>
                <a:ea typeface="メイリオ" panose="020B0604030504040204" pitchFamily="50" charset="-128"/>
              </a:rPr>
              <a:t>情報を拡散した人も投稿者と同様、罪に問われる</a:t>
            </a:r>
            <a:r>
              <a:rPr lang="ja-JP" altLang="en-US" sz="1050" dirty="0">
                <a:latin typeface="メイリオ" panose="020B0604030504040204" pitchFamily="50" charset="-128"/>
                <a:ea typeface="メイリオ" panose="020B0604030504040204" pitchFamily="50" charset="-128"/>
              </a:rPr>
              <a:t>ことがあります。</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　実際に、他者に対する名誉きそんにあたる投稿を拡散していた人物が、名誉きそんの対象となった被害者から訴えられ、損害賠償を請求されたというケースもあります。</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　つまり、</a:t>
            </a:r>
            <a:r>
              <a:rPr lang="ja-JP" altLang="en-US" sz="1050" b="1" dirty="0">
                <a:latin typeface="メイリオ" panose="020B0604030504040204" pitchFamily="50" charset="-128"/>
                <a:ea typeface="メイリオ" panose="020B0604030504040204" pitchFamily="50" charset="-128"/>
              </a:rPr>
              <a:t>インターネット上に投稿された情報を拡散する行為は、自身がその情報を発信したことと同様にあつかわれる</a:t>
            </a:r>
            <a:r>
              <a:rPr lang="ja-JP" altLang="en-US" sz="1050" dirty="0">
                <a:latin typeface="メイリオ" panose="020B0604030504040204" pitchFamily="50" charset="-128"/>
                <a:ea typeface="メイリオ" panose="020B0604030504040204" pitchFamily="50" charset="-128"/>
              </a:rPr>
              <a:t>ということです。</a:t>
            </a:r>
            <a:endParaRPr lang="en-US" altLang="ja-JP" sz="1050" dirty="0">
              <a:latin typeface="メイリオ" panose="020B0604030504040204" pitchFamily="50" charset="-128"/>
              <a:ea typeface="メイリオ" panose="020B0604030504040204" pitchFamily="50" charset="-128"/>
            </a:endParaRPr>
          </a:p>
        </p:txBody>
      </p:sp>
      <p:sp>
        <p:nvSpPr>
          <p:cNvPr id="6" name="テキスト ボックス 5">
            <a:extLst>
              <a:ext uri="{FF2B5EF4-FFF2-40B4-BE49-F238E27FC236}">
                <a16:creationId xmlns:a16="http://schemas.microsoft.com/office/drawing/2014/main" id="{920C5ABD-5650-12AC-ADCF-D7B6C09DCE4C}"/>
              </a:ext>
            </a:extLst>
          </p:cNvPr>
          <p:cNvSpPr txBox="1"/>
          <p:nvPr/>
        </p:nvSpPr>
        <p:spPr>
          <a:xfrm>
            <a:off x="386068" y="2651209"/>
            <a:ext cx="6196996" cy="1869743"/>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rPr>
              <a:t>　誰でも自由に情報を発信できるインターネット上には、誤った情報も少なくありません。そのため、情報の真偽を確かめずに拡散したことで、誤った情報が出まわり、大きな問題になることもあります。</a:t>
            </a:r>
            <a:endParaRPr lang="en-US" altLang="ja-JP" sz="1050" dirty="0">
              <a:latin typeface="メイリオ" panose="020B0604030504040204" pitchFamily="50" charset="-128"/>
              <a:ea typeface="メイリオ" panose="020B0604030504040204" pitchFamily="50" charset="-128"/>
            </a:endParaRPr>
          </a:p>
          <a:p>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　例えば、ある事件が起きたとき、インターネット上ではよく、特定された加害者の個人情報が出まわることがあります。しかし中には、</a:t>
            </a:r>
            <a:r>
              <a:rPr lang="ja-JP" altLang="en-US" sz="1050" b="1" dirty="0">
                <a:latin typeface="メイリオ" panose="020B0604030504040204" pitchFamily="50" charset="-128"/>
                <a:ea typeface="メイリオ" panose="020B0604030504040204" pitchFamily="50" charset="-128"/>
              </a:rPr>
              <a:t>事件とはまったく無関係の人物が加害者として個人情報をさらされていることも</a:t>
            </a:r>
            <a:r>
              <a:rPr lang="ja-JP" altLang="en-US" sz="1050" dirty="0">
                <a:latin typeface="メイリオ" panose="020B0604030504040204" pitchFamily="50" charset="-128"/>
                <a:ea typeface="メイリオ" panose="020B0604030504040204" pitchFamily="50" charset="-128"/>
              </a:rPr>
              <a:t>あり、それを見た多くの人が情報を拡散して、無関係の人物がひぼう中傷の被害にあってしまうというケースもたびたび発生しています。</a:t>
            </a:r>
            <a:endParaRPr lang="en-US" altLang="ja-JP" sz="1050" dirty="0">
              <a:latin typeface="メイリオ" panose="020B0604030504040204" pitchFamily="50" charset="-128"/>
              <a:ea typeface="メイリオ" panose="020B0604030504040204" pitchFamily="50" charset="-128"/>
            </a:endParaRPr>
          </a:p>
          <a:p>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　また、</a:t>
            </a:r>
            <a:r>
              <a:rPr lang="ja-JP" altLang="en-US" sz="1050" b="1" dirty="0">
                <a:latin typeface="メイリオ" panose="020B0604030504040204" pitchFamily="50" charset="-128"/>
                <a:ea typeface="メイリオ" panose="020B0604030504040204" pitchFamily="50" charset="-128"/>
              </a:rPr>
              <a:t>誤った情報が拡散されやすいのが、災害時</a:t>
            </a:r>
            <a:r>
              <a:rPr lang="ja-JP" altLang="en-US" sz="1050" dirty="0">
                <a:latin typeface="メイリオ" panose="020B0604030504040204" pitchFamily="50" charset="-128"/>
                <a:ea typeface="メイリオ" panose="020B0604030504040204" pitchFamily="50" charset="-128"/>
              </a:rPr>
              <a:t>です。過去に起きた震災のときには、人命や健康にかかわるデマがインターネット上にいくつも投稿され、それらを多くの人が拡散したことにより、被災地の人々が混乱してしまうという事態になりました。</a:t>
            </a:r>
            <a:endParaRPr lang="en-US" altLang="ja-JP" sz="1050" dirty="0">
              <a:latin typeface="メイリオ" panose="020B0604030504040204" pitchFamily="50" charset="-128"/>
              <a:ea typeface="メイリオ" panose="020B0604030504040204" pitchFamily="50" charset="-128"/>
            </a:endParaRPr>
          </a:p>
        </p:txBody>
      </p:sp>
      <p:sp>
        <p:nvSpPr>
          <p:cNvPr id="7" name="テキスト ボックス 6">
            <a:extLst>
              <a:ext uri="{FF2B5EF4-FFF2-40B4-BE49-F238E27FC236}">
                <a16:creationId xmlns:a16="http://schemas.microsoft.com/office/drawing/2014/main" id="{FFD33D59-E7A8-4CED-84C4-B351735C1A1A}"/>
              </a:ext>
            </a:extLst>
          </p:cNvPr>
          <p:cNvSpPr txBox="1"/>
          <p:nvPr/>
        </p:nvSpPr>
        <p:spPr>
          <a:xfrm>
            <a:off x="376102" y="6707614"/>
            <a:ext cx="6196996" cy="261610"/>
          </a:xfrm>
          <a:prstGeom prst="rect">
            <a:avLst/>
          </a:prstGeom>
          <a:noFill/>
        </p:spPr>
        <p:txBody>
          <a:bodyPr wrap="square" rtlCol="0">
            <a:spAutoFit/>
          </a:bodyPr>
          <a:lstStyle/>
          <a:p>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（注意）</a:t>
            </a: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テキスト ボックス 8">
            <a:extLst>
              <a:ext uri="{FF2B5EF4-FFF2-40B4-BE49-F238E27FC236}">
                <a16:creationId xmlns:a16="http://schemas.microsoft.com/office/drawing/2014/main" id="{9F13F054-2051-2307-F9F9-325E77738548}"/>
              </a:ext>
            </a:extLst>
          </p:cNvPr>
          <p:cNvSpPr txBox="1"/>
          <p:nvPr/>
        </p:nvSpPr>
        <p:spPr>
          <a:xfrm>
            <a:off x="390376" y="6987515"/>
            <a:ext cx="6196996" cy="738664"/>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rPr>
              <a:t>　拡散により罪に問われる可能性があるのは、誤った情報だけではありません。</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　</a:t>
            </a:r>
            <a:r>
              <a:rPr lang="ja-JP" altLang="en-US" sz="1050" b="1" dirty="0">
                <a:latin typeface="メイリオ" panose="020B0604030504040204" pitchFamily="50" charset="-128"/>
                <a:ea typeface="メイリオ" panose="020B0604030504040204" pitchFamily="50" charset="-128"/>
              </a:rPr>
              <a:t>児童ボルノなどに該当する不適切な動画・画像</a:t>
            </a:r>
            <a:r>
              <a:rPr lang="ja-JP" altLang="en-US" sz="1050" dirty="0">
                <a:latin typeface="メイリオ" panose="020B0604030504040204" pitchFamily="50" charset="-128"/>
                <a:ea typeface="メイリオ" panose="020B0604030504040204" pitchFamily="50" charset="-128"/>
              </a:rPr>
              <a:t>を拡散すると罪に問われることがありますし、例え事実であったとしても、</a:t>
            </a:r>
            <a:r>
              <a:rPr lang="ja-JP" altLang="en-US" sz="1050" b="1" dirty="0">
                <a:latin typeface="メイリオ" panose="020B0604030504040204" pitchFamily="50" charset="-128"/>
                <a:ea typeface="メイリオ" panose="020B0604030504040204" pitchFamily="50" charset="-128"/>
              </a:rPr>
              <a:t>他者に対するひぼう中傷</a:t>
            </a:r>
            <a:r>
              <a:rPr lang="ja-JP" altLang="en-US" sz="1050" dirty="0">
                <a:latin typeface="メイリオ" panose="020B0604030504040204" pitchFamily="50" charset="-128"/>
                <a:ea typeface="メイリオ" panose="020B0604030504040204" pitchFamily="50" charset="-128"/>
              </a:rPr>
              <a:t>を拡散すると、名誉きそんで訴えられる可能性があります。</a:t>
            </a:r>
            <a:endParaRPr lang="en-US" altLang="ja-JP" sz="105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86751373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17704</TotalTime>
  <Words>568</Words>
  <PresentationFormat>A4 210 x 297 mm</PresentationFormat>
  <Paragraphs>18</Paragraphs>
  <Slides>1</Slides>
  <Notes>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メイリオ</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2015-12-15T08:10:10Z</cp:lastPrinted>
  <dcterms:created xsi:type="dcterms:W3CDTF">2015-03-26T01:59:15Z</dcterms:created>
  <dcterms:modified xsi:type="dcterms:W3CDTF">2023-11-30T03:58:19Z</dcterms:modified>
</cp:coreProperties>
</file>