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68" d="100"/>
          <a:sy n="68" d="100"/>
        </p:scale>
        <p:origin x="1770" y="84"/>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2023/6/8</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2023/6/8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2023/6/8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2023/6/8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2023/6/8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2023/6/8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2023/6/8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2023/6/8</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349769" y="2038273"/>
            <a:ext cx="4158462" cy="307777"/>
          </a:xfrm>
          <a:prstGeom prst="rect">
            <a:avLst/>
          </a:prstGeom>
          <a:noFill/>
        </p:spPr>
        <p:txBody>
          <a:bodyPr wrap="square" rtlCol="0">
            <a:spAutoFit/>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「肖像権」とはどんな権利？</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063551"/>
            <a:ext cx="6196996" cy="73866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インターネット上には、日々さまざまな写真や動画が投稿されています。みなさんの中にもスマートフォンで写真・動画を撮影し、</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などに投稿することが日常的になっているという人がいるのではないでしょうか。しかし、インターネット上に投稿される写真・動画には「肖像権」を侵害しているものも多く見られ、問題となっています。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7761312"/>
            <a:ext cx="6180446" cy="646331"/>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他人を撮影するとき、また撮影した写真・動画をインターネット上に投稿するときは、必ず相手の許可をとるようにしましょう。また、外で撮影する際は、写り込みに注意してください。</a:t>
            </a:r>
            <a:endParaRPr lang="en-US" altLang="ja-JP" sz="12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1165776" y="632520"/>
            <a:ext cx="4526449"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知っておきたい「肖像権」のこと</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325ECE5-2897-4C4E-B0F2-5AF106309D0D}"/>
              </a:ext>
            </a:extLst>
          </p:cNvPr>
          <p:cNvSpPr txBox="1"/>
          <p:nvPr/>
        </p:nvSpPr>
        <p:spPr>
          <a:xfrm>
            <a:off x="2321986"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
        <p:nvSpPr>
          <p:cNvPr id="11" name="テキスト ボックス 10">
            <a:extLst>
              <a:ext uri="{FF2B5EF4-FFF2-40B4-BE49-F238E27FC236}">
                <a16:creationId xmlns:a16="http://schemas.microsoft.com/office/drawing/2014/main" id="{34B09484-FB12-44B2-EF6E-882490CCC476}"/>
              </a:ext>
            </a:extLst>
          </p:cNvPr>
          <p:cNvSpPr txBox="1"/>
          <p:nvPr/>
        </p:nvSpPr>
        <p:spPr>
          <a:xfrm>
            <a:off x="373462" y="2398311"/>
            <a:ext cx="6196996" cy="1223412"/>
          </a:xfrm>
          <a:prstGeom prst="rect">
            <a:avLst/>
          </a:prstGeom>
          <a:noFill/>
        </p:spPr>
        <p:txBody>
          <a:bodyPr wrap="square" rtlCol="0">
            <a:spAutoFit/>
          </a:bodyPr>
          <a:lstStyle/>
          <a:p>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「肖像権」とは、許可なく自身の顔や体を撮影・公表されない権利</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のことで、誰もが持っている権利です。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無断で他人を撮影したり、他人が写った写真・動画をインターネット上に投稿したりすると、「肖像権」の侵害となる</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可能性があります。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「肖像権」の侵害は犯罪ではないので、警察に捕まることはありませんが、</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被写体となった人物から損害賠償を請求される</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ことがあります。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a:extLst>
              <a:ext uri="{FF2B5EF4-FFF2-40B4-BE49-F238E27FC236}">
                <a16:creationId xmlns:a16="http://schemas.microsoft.com/office/drawing/2014/main" id="{ECFA9A1F-515A-47B5-BB94-8D3B1DAF7D85}"/>
              </a:ext>
            </a:extLst>
          </p:cNvPr>
          <p:cNvSpPr txBox="1"/>
          <p:nvPr/>
        </p:nvSpPr>
        <p:spPr>
          <a:xfrm>
            <a:off x="374860" y="3873604"/>
            <a:ext cx="6196996" cy="276999"/>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「肖像権」を侵害している可能性がある、インターネット上の投稿の例</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a:extLst>
              <a:ext uri="{FF2B5EF4-FFF2-40B4-BE49-F238E27FC236}">
                <a16:creationId xmlns:a16="http://schemas.microsoft.com/office/drawing/2014/main" id="{4A4AF61C-89B7-D2A6-4D21-AD2881213A36}"/>
              </a:ext>
            </a:extLst>
          </p:cNvPr>
          <p:cNvSpPr txBox="1"/>
          <p:nvPr/>
        </p:nvSpPr>
        <p:spPr>
          <a:xfrm>
            <a:off x="442560" y="4333787"/>
            <a:ext cx="2696739" cy="253916"/>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・友だちを撮影したもの</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 name="直線コネクタ 4">
            <a:extLst>
              <a:ext uri="{FF2B5EF4-FFF2-40B4-BE49-F238E27FC236}">
                <a16:creationId xmlns:a16="http://schemas.microsoft.com/office/drawing/2014/main" id="{8C46C182-6266-1AE9-6621-168E0A81A8A1}"/>
              </a:ext>
            </a:extLst>
          </p:cNvPr>
          <p:cNvCxnSpPr>
            <a:cxnSpLocks/>
          </p:cNvCxnSpPr>
          <p:nvPr/>
        </p:nvCxnSpPr>
        <p:spPr>
          <a:xfrm rot="10800000">
            <a:off x="3429001" y="4413232"/>
            <a:ext cx="0" cy="2628000"/>
          </a:xfrm>
          <a:prstGeom prst="line">
            <a:avLst/>
          </a:prstGeom>
          <a:ln w="9525">
            <a:solidFill>
              <a:schemeClr val="tx1">
                <a:lumMod val="50000"/>
                <a:lumOff val="50000"/>
              </a:schemeClr>
            </a:solidFill>
            <a:prstDash val="sysDash"/>
          </a:ln>
        </p:spPr>
        <p:style>
          <a:lnRef idx="2">
            <a:schemeClr val="accent1"/>
          </a:lnRef>
          <a:fillRef idx="0">
            <a:schemeClr val="accent1"/>
          </a:fillRef>
          <a:effectRef idx="1">
            <a:schemeClr val="accent1"/>
          </a:effectRef>
          <a:fontRef idx="minor">
            <a:schemeClr val="tx1"/>
          </a:fontRef>
        </p:style>
      </p:cxnSp>
      <p:sp>
        <p:nvSpPr>
          <p:cNvPr id="6" name="テキスト ボックス 5">
            <a:extLst>
              <a:ext uri="{FF2B5EF4-FFF2-40B4-BE49-F238E27FC236}">
                <a16:creationId xmlns:a16="http://schemas.microsoft.com/office/drawing/2014/main" id="{29516A88-63AF-1462-46F6-E0E3C0C1182C}"/>
              </a:ext>
            </a:extLst>
          </p:cNvPr>
          <p:cNvSpPr txBox="1"/>
          <p:nvPr/>
        </p:nvSpPr>
        <p:spPr>
          <a:xfrm>
            <a:off x="3552973" y="4324976"/>
            <a:ext cx="2861893" cy="415498"/>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・外で撮影した際に、他者がはっきりと</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写り込んでしまったもの</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a:extLst>
              <a:ext uri="{FF2B5EF4-FFF2-40B4-BE49-F238E27FC236}">
                <a16:creationId xmlns:a16="http://schemas.microsoft.com/office/drawing/2014/main" id="{C4739CF2-BCD9-4031-731D-5884B18629D2}"/>
              </a:ext>
            </a:extLst>
          </p:cNvPr>
          <p:cNvSpPr txBox="1"/>
          <p:nvPr/>
        </p:nvSpPr>
        <p:spPr>
          <a:xfrm>
            <a:off x="442562" y="4843100"/>
            <a:ext cx="2696738" cy="2192908"/>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仲のいい相手だからといって、無断で撮影したり、撮影した写真・動画をインターネット上に投稿したりしていいわけではありません。</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撮影されるのが苦手だという人もいれば、撮影は大丈夫だけど、写真や動画をインターネット上に載せられるのは嫌だ、という人もいます。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他人を撮影し、その写真・動画をインターネット上に投稿する場合は、必ず「撮影」と「掲載」両方の許可を相手から得なくてはいけません</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a:extLst>
              <a:ext uri="{FF2B5EF4-FFF2-40B4-BE49-F238E27FC236}">
                <a16:creationId xmlns:a16="http://schemas.microsoft.com/office/drawing/2014/main" id="{023FD0F1-454A-C0AB-5EE0-98D6B44806AD}"/>
              </a:ext>
            </a:extLst>
          </p:cNvPr>
          <p:cNvSpPr txBox="1"/>
          <p:nvPr/>
        </p:nvSpPr>
        <p:spPr>
          <a:xfrm>
            <a:off x="3557280" y="4843100"/>
            <a:ext cx="2736303" cy="73866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他者が写り込んでしまった写真をインタ</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ーネット上に投稿したいときは、スタンプやモザイクなどを使って個人が特定できないように加工する必要があります。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17573</TotalTime>
  <Words>440</Words>
  <PresentationFormat>A4 210 x 297 mm</PresentationFormat>
  <Paragraphs>20</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2023-06-08T06:35:22Z</dcterms:modified>
</cp:coreProperties>
</file>