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71" d="100"/>
          <a:sy n="71" d="100"/>
        </p:scale>
        <p:origin x="1728" y="78"/>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2022/12/8</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2022/12/8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2022/12/8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2022/12/8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2022/12/8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2022/12/8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2022/12/8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2022/12/8</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2069311" y="1933437"/>
            <a:ext cx="2719379"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「著作権」とは、どんな権利？</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090" y="1117992"/>
            <a:ext cx="6196996"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上には写真や動画、イラスト、文章など、さまざまな作品があふれています。こうした作品は簡単にコピーして利用できてしまいますが、「著作権」についてきちんと理解していないと、罪に問われてしまう可能性も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8667799"/>
            <a:ext cx="6180446" cy="461665"/>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著作物をどのように使うと著作権の侵害となるのかを理解し、インターネット上の著作物の取り扱いに注意しましょう。</a:t>
            </a:r>
            <a:endParaRPr lang="en-US" altLang="ja-JP" sz="12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1165776" y="632520"/>
            <a:ext cx="4526449"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「著作権」について正しく理解しましょう！</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E325ECE5-2897-4C4E-B0F2-5AF106309D0D}"/>
              </a:ext>
            </a:extLst>
          </p:cNvPr>
          <p:cNvSpPr txBox="1"/>
          <p:nvPr/>
        </p:nvSpPr>
        <p:spPr>
          <a:xfrm>
            <a:off x="2321986"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ポールトゥウィン株式会社</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が作成したものです。</a:t>
            </a:r>
          </a:p>
        </p:txBody>
      </p:sp>
      <p:sp>
        <p:nvSpPr>
          <p:cNvPr id="11" name="テキスト ボックス 10">
            <a:extLst>
              <a:ext uri="{FF2B5EF4-FFF2-40B4-BE49-F238E27FC236}">
                <a16:creationId xmlns:a16="http://schemas.microsoft.com/office/drawing/2014/main" id="{34B09484-FB12-44B2-EF6E-882490CCC476}"/>
              </a:ext>
            </a:extLst>
          </p:cNvPr>
          <p:cNvSpPr txBox="1"/>
          <p:nvPr/>
        </p:nvSpPr>
        <p:spPr>
          <a:xfrm>
            <a:off x="373462" y="2306924"/>
            <a:ext cx="6196996" cy="1061829"/>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「著作権」とは、創作者が自分の作品を他の人に勝手に使われないようにするための権利です。</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創作者の許可なく作品を使うと、著作権の侵害となり、罪に問われることもあります</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誰かが創作した作品（著作物）には「著作権」が存在します。それは商品として売られているものにかぎった話ではありません。</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上に投稿されている写真にも、みなさんが描いた絵にも「著作権」はあります</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a:extLst>
              <a:ext uri="{FF2B5EF4-FFF2-40B4-BE49-F238E27FC236}">
                <a16:creationId xmlns:a16="http://schemas.microsoft.com/office/drawing/2014/main" id="{5C2DFAF2-944A-2076-5547-0A3EA94C42A8}"/>
              </a:ext>
            </a:extLst>
          </p:cNvPr>
          <p:cNvSpPr txBox="1"/>
          <p:nvPr/>
        </p:nvSpPr>
        <p:spPr>
          <a:xfrm>
            <a:off x="1617543" y="4539172"/>
            <a:ext cx="3622914" cy="523220"/>
          </a:xfrm>
          <a:prstGeom prst="rect">
            <a:avLst/>
          </a:prstGeom>
          <a:noFill/>
        </p:spPr>
        <p:txBody>
          <a:bodyPr wrap="square" rtlCol="0">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著作物</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を自由に使ってもいいケースと、</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そうでないケースをおさえておきましょう</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 name="グループ化 13">
            <a:extLst>
              <a:ext uri="{FF2B5EF4-FFF2-40B4-BE49-F238E27FC236}">
                <a16:creationId xmlns:a16="http://schemas.microsoft.com/office/drawing/2014/main" id="{011CD4DD-8000-00DF-23F4-78DFC1935A8D}"/>
              </a:ext>
            </a:extLst>
          </p:cNvPr>
          <p:cNvGrpSpPr/>
          <p:nvPr/>
        </p:nvGrpSpPr>
        <p:grpSpPr>
          <a:xfrm>
            <a:off x="386909" y="3517613"/>
            <a:ext cx="5994419" cy="693186"/>
            <a:chOff x="386909" y="3656856"/>
            <a:chExt cx="5994419" cy="693186"/>
          </a:xfrm>
        </p:grpSpPr>
        <p:sp>
          <p:nvSpPr>
            <p:cNvPr id="10" name="テキスト ボックス 9">
              <a:extLst>
                <a:ext uri="{FF2B5EF4-FFF2-40B4-BE49-F238E27FC236}">
                  <a16:creationId xmlns:a16="http://schemas.microsoft.com/office/drawing/2014/main" id="{2768026E-4287-E9CB-7D70-4486CA2E28EA}"/>
                </a:ext>
              </a:extLst>
            </p:cNvPr>
            <p:cNvSpPr txBox="1"/>
            <p:nvPr/>
          </p:nvSpPr>
          <p:spPr>
            <a:xfrm>
              <a:off x="386909" y="3656856"/>
              <a:ext cx="5994419"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u="sng" dirty="0">
                  <a:latin typeface="メイリオ" panose="020B0604030504040204" pitchFamily="50" charset="-128"/>
                  <a:ea typeface="メイリオ" panose="020B0604030504040204" pitchFamily="50" charset="-128"/>
                  <a:cs typeface="メイリオ" panose="020B0604030504040204" pitchFamily="50" charset="-128"/>
                </a:rPr>
                <a:t>ポイント</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著作物を自由に使えることも</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a:extLst>
                <a:ext uri="{FF2B5EF4-FFF2-40B4-BE49-F238E27FC236}">
                  <a16:creationId xmlns:a16="http://schemas.microsoft.com/office/drawing/2014/main" id="{6C3897A6-63BB-0337-0755-DE409B90AA6E}"/>
                </a:ext>
              </a:extLst>
            </p:cNvPr>
            <p:cNvSpPr txBox="1"/>
            <p:nvPr/>
          </p:nvSpPr>
          <p:spPr>
            <a:xfrm>
              <a:off x="386909" y="3911460"/>
              <a:ext cx="5994419" cy="438582"/>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個人的な利用、つまり自分や家族が楽しむためや、学校の授業で利用する</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ためなどに、著作物をコピーすることは認められています。</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8" name="グループ化 17">
            <a:extLst>
              <a:ext uri="{FF2B5EF4-FFF2-40B4-BE49-F238E27FC236}">
                <a16:creationId xmlns:a16="http://schemas.microsoft.com/office/drawing/2014/main" id="{E56520B2-A1DB-6FB1-3510-413DC10D844F}"/>
              </a:ext>
            </a:extLst>
          </p:cNvPr>
          <p:cNvGrpSpPr/>
          <p:nvPr/>
        </p:nvGrpSpPr>
        <p:grpSpPr>
          <a:xfrm>
            <a:off x="373462" y="5097016"/>
            <a:ext cx="6183549" cy="1793178"/>
            <a:chOff x="373462" y="5220436"/>
            <a:chExt cx="6183549" cy="1793178"/>
          </a:xfrm>
        </p:grpSpPr>
        <p:sp>
          <p:nvSpPr>
            <p:cNvPr id="7" name="テキスト ボックス 6">
              <a:extLst>
                <a:ext uri="{FF2B5EF4-FFF2-40B4-BE49-F238E27FC236}">
                  <a16:creationId xmlns:a16="http://schemas.microsoft.com/office/drawing/2014/main" id="{FA946154-5AD2-29EB-5EFC-0844FB86005A}"/>
                </a:ext>
              </a:extLst>
            </p:cNvPr>
            <p:cNvSpPr txBox="1"/>
            <p:nvPr/>
          </p:nvSpPr>
          <p:spPr>
            <a:xfrm>
              <a:off x="373462" y="5225280"/>
              <a:ext cx="3055538" cy="369332"/>
            </a:xfrm>
            <a:prstGeom prst="rect">
              <a:avLst/>
            </a:prstGeom>
            <a:noFill/>
          </p:spPr>
          <p:txBody>
            <a:bodyPr wrap="square" rtlCol="0">
              <a:spAutoFit/>
            </a:bodyPr>
            <a:lstStyle/>
            <a:p>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OK</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u="sng" dirty="0">
                  <a:latin typeface="メイリオ" panose="020B0604030504040204" pitchFamily="50" charset="-128"/>
                  <a:ea typeface="メイリオ" panose="020B0604030504040204" pitchFamily="50" charset="-128"/>
                  <a:cs typeface="メイリオ" panose="020B0604030504040204" pitchFamily="50" charset="-128"/>
                </a:rPr>
                <a:t>このような使い方は大丈夫です</a:t>
              </a:r>
              <a:endParaRPr lang="en-US" altLang="ja-JP"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a:extLst>
                <a:ext uri="{FF2B5EF4-FFF2-40B4-BE49-F238E27FC236}">
                  <a16:creationId xmlns:a16="http://schemas.microsoft.com/office/drawing/2014/main" id="{7C5A9309-3645-6793-4D36-35C578D3108B}"/>
                </a:ext>
              </a:extLst>
            </p:cNvPr>
            <p:cNvSpPr txBox="1"/>
            <p:nvPr/>
          </p:nvSpPr>
          <p:spPr>
            <a:xfrm>
              <a:off x="3501473" y="5220436"/>
              <a:ext cx="3055538" cy="538609"/>
            </a:xfrm>
            <a:prstGeom prst="rect">
              <a:avLst/>
            </a:prstGeom>
            <a:noFill/>
          </p:spPr>
          <p:txBody>
            <a:bodyPr wrap="square" rtlCol="0">
              <a:spAutoFit/>
            </a:bodyPr>
            <a:lstStyle/>
            <a:p>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NG</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u="sng" dirty="0">
                  <a:latin typeface="メイリオ" panose="020B0604030504040204" pitchFamily="50" charset="-128"/>
                  <a:ea typeface="メイリオ" panose="020B0604030504040204" pitchFamily="50" charset="-128"/>
                  <a:cs typeface="メイリオ" panose="020B0604030504040204" pitchFamily="50" charset="-128"/>
                </a:rPr>
                <a:t>このような使い方は、著作権の</a:t>
              </a:r>
              <a:endParaRPr lang="en-US" altLang="ja-JP" sz="1100"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u="sng" dirty="0">
                  <a:latin typeface="メイリオ" panose="020B0604030504040204" pitchFamily="50" charset="-128"/>
                  <a:ea typeface="メイリオ" panose="020B0604030504040204" pitchFamily="50" charset="-128"/>
                  <a:cs typeface="メイリオ" panose="020B0604030504040204" pitchFamily="50" charset="-128"/>
                </a:rPr>
                <a:t>侵害となる可能性があります</a:t>
              </a:r>
              <a:endParaRPr lang="en-US" altLang="ja-JP"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a:extLst>
                <a:ext uri="{FF2B5EF4-FFF2-40B4-BE49-F238E27FC236}">
                  <a16:creationId xmlns:a16="http://schemas.microsoft.com/office/drawing/2014/main" id="{E159CB39-3045-4288-FA4E-139D561230A1}"/>
                </a:ext>
              </a:extLst>
            </p:cNvPr>
            <p:cNvSpPr txBox="1"/>
            <p:nvPr/>
          </p:nvSpPr>
          <p:spPr>
            <a:xfrm>
              <a:off x="373462" y="5785429"/>
              <a:ext cx="3055538" cy="1061829"/>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・テレビ番組を録画して、家族と一緒に自宅で</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視聴する</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・調べ学習の発表資料に、マンガ本や雑誌のコ</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ピーを貼る</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・体育祭や文化祭などのダンスで、アーティス</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トの音楽を使う</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a:extLst>
                <a:ext uri="{FF2B5EF4-FFF2-40B4-BE49-F238E27FC236}">
                  <a16:creationId xmlns:a16="http://schemas.microsoft.com/office/drawing/2014/main" id="{D8D538FB-9F66-85CD-B856-80D0E2D6169D}"/>
                </a:ext>
              </a:extLst>
            </p:cNvPr>
            <p:cNvSpPr txBox="1"/>
            <p:nvPr/>
          </p:nvSpPr>
          <p:spPr>
            <a:xfrm>
              <a:off x="3411245" y="5790202"/>
              <a:ext cx="3055538" cy="1223412"/>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・録画したテレビ番組の映像を</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や動画投稿</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サイトなどに投稿する</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のアイコン画像に、アニメのイラストや</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芸能人の写真を使う</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・体育祭や文化祭などでアーティストの音楽に</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合わせてダンスをした動画を、</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などに掲</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載する</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23" name="グループ化 22">
            <a:extLst>
              <a:ext uri="{FF2B5EF4-FFF2-40B4-BE49-F238E27FC236}">
                <a16:creationId xmlns:a16="http://schemas.microsoft.com/office/drawing/2014/main" id="{9E3FD745-7AB6-0B79-7DAF-AA406129B3F3}"/>
              </a:ext>
            </a:extLst>
          </p:cNvPr>
          <p:cNvGrpSpPr/>
          <p:nvPr/>
        </p:nvGrpSpPr>
        <p:grpSpPr>
          <a:xfrm>
            <a:off x="391217" y="7140134"/>
            <a:ext cx="5994419" cy="1080049"/>
            <a:chOff x="391217" y="7140134"/>
            <a:chExt cx="5994419" cy="1080049"/>
          </a:xfrm>
        </p:grpSpPr>
        <p:sp>
          <p:nvSpPr>
            <p:cNvPr id="20" name="テキスト ボックス 19">
              <a:extLst>
                <a:ext uri="{FF2B5EF4-FFF2-40B4-BE49-F238E27FC236}">
                  <a16:creationId xmlns:a16="http://schemas.microsoft.com/office/drawing/2014/main" id="{4DB796FC-74FF-A530-B850-28432403A3AC}"/>
                </a:ext>
              </a:extLst>
            </p:cNvPr>
            <p:cNvSpPr txBox="1"/>
            <p:nvPr/>
          </p:nvSpPr>
          <p:spPr>
            <a:xfrm>
              <a:off x="391217" y="7140134"/>
              <a:ext cx="5994419"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u="sng" dirty="0">
                  <a:latin typeface="メイリオ" panose="020B0604030504040204" pitchFamily="50" charset="-128"/>
                  <a:ea typeface="メイリオ" panose="020B0604030504040204" pitchFamily="50" charset="-128"/>
                  <a:cs typeface="メイリオ" panose="020B0604030504040204" pitchFamily="50" charset="-128"/>
                </a:rPr>
                <a:t>重要</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a:extLst>
                <a:ext uri="{FF2B5EF4-FFF2-40B4-BE49-F238E27FC236}">
                  <a16:creationId xmlns:a16="http://schemas.microsoft.com/office/drawing/2014/main" id="{34209697-2BF9-078A-075B-8A899A88554E}"/>
                </a:ext>
              </a:extLst>
            </p:cNvPr>
            <p:cNvSpPr txBox="1"/>
            <p:nvPr/>
          </p:nvSpPr>
          <p:spPr>
            <a:xfrm>
              <a:off x="1097850" y="7158354"/>
              <a:ext cx="5287561" cy="1061829"/>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・創作者に無断でインターネット上に掲載された著作物を、無断で掲載されたものだ</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と知りながらダウンロードする行為も違法となります。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・インターネット上には、創作した人に断りを入れずに無料で使用できるイラストや</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写真などのフリー素材があります。しかし、こうしたものの多くは、条件の範囲内</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での無料使用が許可されているだけで、規約に違反した使い方をすると、著作権の</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侵害となる可能性もあります。</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17439</TotalTime>
  <Words>529</Words>
  <PresentationFormat>A4 210 x 297 mm</PresentationFormat>
  <Paragraphs>37</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2022-12-08T00:56:20Z</dcterms:modified>
</cp:coreProperties>
</file>