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71" d="100"/>
          <a:sy n="71" d="100"/>
        </p:scale>
        <p:origin x="1614" y="78"/>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2022/1/17</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2022/1/17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2022/1/17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2022/1/17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2022/1/17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2022/1/17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2022/1/17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2022/1/17</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493597" y="2052935"/>
            <a:ext cx="5247606"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インターネット上でよく見かける、問題のある写真・動画</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1117992"/>
            <a:ext cx="6196996"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などのサービスには、日々さまざまな写真や動画が投稿されています。みなさんの中にも、自分で撮影した写真や動画を頻繁に投稿している人がいるのではないでしょうか。しかし、インターネットに投稿される写真や動画の中には、問題のあるものも少なくありません。</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8049344"/>
            <a:ext cx="6180446" cy="461665"/>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インターネットに投稿する前に、その写真や動画が問題のあるものではないか確認し、誰に見られても大丈夫なもの以外は投稿しないように注意しましょう。</a:t>
            </a:r>
            <a:endParaRPr lang="en-US" altLang="ja-JP" sz="12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374860" y="2496592"/>
            <a:ext cx="6180446" cy="4939814"/>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インターネットに投稿される、問題のある写真や動画とはどういったものなのか、例を紹介します。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r>
              <a:rPr kumimoji="1" lang="ja-JP" altLang="en-US" sz="1050" b="1" dirty="0">
                <a:latin typeface="メイリオ" panose="020B0604030504040204" pitchFamily="50" charset="-128"/>
                <a:ea typeface="メイリオ" panose="020B0604030504040204" pitchFamily="50" charset="-128"/>
              </a:rPr>
              <a:t>・</a:t>
            </a:r>
            <a:r>
              <a:rPr kumimoji="1" lang="ja-JP" altLang="en-US" sz="1050" b="1" u="sng" dirty="0">
                <a:latin typeface="メイリオ" panose="020B0604030504040204" pitchFamily="50" charset="-128"/>
                <a:ea typeface="メイリオ" panose="020B0604030504040204" pitchFamily="50" charset="-128"/>
              </a:rPr>
              <a:t>現在地の写真や動画</a:t>
            </a:r>
          </a:p>
          <a:p>
            <a:r>
              <a:rPr kumimoji="1" lang="ja-JP" altLang="en-US" sz="1050"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友だちと遊びにいったときなどに、「今○○にいる」という記載と共に、今いる場所で撮影した写真を投稿したり、そのときの状況を撮影した動画をリアルタイムで投稿したりするケースがあります。こうした写真や動画を投稿すると、投稿を見た人から居場所を特定され、会いにこられてしまうことがあります。</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a:t>
            </a:r>
            <a:r>
              <a:rPr lang="ja-JP" altLang="en-US" sz="1050" b="1" dirty="0">
                <a:latin typeface="メイリオ" panose="020B0604030504040204" pitchFamily="50" charset="-128"/>
                <a:ea typeface="メイリオ" panose="020B0604030504040204" pitchFamily="50" charset="-128"/>
              </a:rPr>
              <a:t>遊びにいった記念に撮影した写真や動画を投稿したいときは、リアルタイムではなく後から投稿するようにしましょう。</a:t>
            </a:r>
            <a:endParaRPr lang="en-US" altLang="ja-JP" sz="1050" b="1" dirty="0">
              <a:latin typeface="メイリオ" panose="020B0604030504040204" pitchFamily="50" charset="-128"/>
              <a:ea typeface="メイリオ" panose="020B0604030504040204" pitchFamily="50" charset="-128"/>
            </a:endParaRPr>
          </a:p>
          <a:p>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b="1" dirty="0">
                <a:latin typeface="メイリオ" panose="020B0604030504040204" pitchFamily="50" charset="-128"/>
                <a:ea typeface="メイリオ" panose="020B0604030504040204" pitchFamily="50" charset="-128"/>
              </a:rPr>
              <a:t>・</a:t>
            </a:r>
            <a:r>
              <a:rPr lang="ja-JP" altLang="en-US" sz="1050" b="1" u="sng" dirty="0">
                <a:latin typeface="メイリオ" panose="020B0604030504040204" pitchFamily="50" charset="-128"/>
                <a:ea typeface="メイリオ" panose="020B0604030504040204" pitchFamily="50" charset="-128"/>
              </a:rPr>
              <a:t>他者が写り込んだ写真や動画</a:t>
            </a:r>
            <a:endParaRPr kumimoji="1" lang="ja-JP" altLang="en-US" sz="1050" b="1" u="sng" dirty="0">
              <a:latin typeface="メイリオ" panose="020B0604030504040204" pitchFamily="50" charset="-128"/>
              <a:ea typeface="メイリオ" panose="020B0604030504040204" pitchFamily="50" charset="-128"/>
            </a:endParaRPr>
          </a:p>
          <a:p>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背景に、顔がはっきりとわかる状態で他者が写り込んだ写真や動画が投稿されることがあります。対象の人物がこうした投稿を目にすると、トラブルに発展する可能性があります。</a:t>
            </a:r>
            <a:endParaRPr lang="en-US" altLang="ja-JP" sz="1050" dirty="0">
              <a:latin typeface="メイリオ" panose="020B0604030504040204" pitchFamily="50" charset="-128"/>
              <a:ea typeface="メイリオ" panose="020B0604030504040204" pitchFamily="50" charset="-128"/>
            </a:endParaRPr>
          </a:p>
          <a:p>
            <a:r>
              <a:rPr lang="ja-JP" altLang="en-US" sz="1050" b="1" dirty="0">
                <a:latin typeface="メイリオ" panose="020B0604030504040204" pitchFamily="50" charset="-128"/>
                <a:ea typeface="メイリオ" panose="020B0604030504040204" pitchFamily="50" charset="-128"/>
              </a:rPr>
              <a:t>　外で撮影するときは、他者の写り込みに注意しましょう。他者が写りこんでしまった写真や動画をどうしても投稿したいときは、個人が判別できないように加工してください。</a:t>
            </a:r>
            <a:endParaRPr lang="en-US" altLang="ja-JP" sz="1050" b="1"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b="1" dirty="0">
                <a:latin typeface="メイリオ" panose="020B0604030504040204" pitchFamily="50" charset="-128"/>
                <a:ea typeface="メイリオ" panose="020B0604030504040204" pitchFamily="50" charset="-128"/>
              </a:rPr>
              <a:t>・</a:t>
            </a:r>
            <a:r>
              <a:rPr lang="ja-JP" altLang="en-US" sz="1050" b="1" u="sng" dirty="0">
                <a:latin typeface="メイリオ" panose="020B0604030504040204" pitchFamily="50" charset="-128"/>
                <a:ea typeface="メイリオ" panose="020B0604030504040204" pitchFamily="50" charset="-128"/>
              </a:rPr>
              <a:t>撮影禁止場所で撮影した</a:t>
            </a:r>
            <a:r>
              <a:rPr kumimoji="1" lang="ja-JP" altLang="en-US" sz="1050" b="1" u="sng" dirty="0">
                <a:latin typeface="メイリオ" panose="020B0604030504040204" pitchFamily="50" charset="-128"/>
                <a:ea typeface="メイリオ" panose="020B0604030504040204" pitchFamily="50" charset="-128"/>
              </a:rPr>
              <a:t>写真や動画</a:t>
            </a: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撮影が禁止されているコンサートのステージや、上映中の映画館のスクリーンなどを撮影した写真や動画が投稿されることがあります。</a:t>
            </a:r>
            <a:r>
              <a:rPr lang="ja-JP" altLang="en-US" sz="1050" u="sng" dirty="0">
                <a:latin typeface="メイリオ" panose="020B0604030504040204" pitchFamily="50" charset="-128"/>
                <a:ea typeface="メイリオ" panose="020B0604030504040204" pitchFamily="50" charset="-128"/>
              </a:rPr>
              <a:t>こうした投稿をすると、犯罪行為に当たることもあります。</a:t>
            </a:r>
            <a:endParaRPr lang="en-US" altLang="ja-JP" sz="1050" u="sng" dirty="0">
              <a:latin typeface="メイリオ" panose="020B0604030504040204" pitchFamily="50" charset="-128"/>
              <a:ea typeface="メイリオ" panose="020B0604030504040204" pitchFamily="50" charset="-128"/>
            </a:endParaRPr>
          </a:p>
          <a:p>
            <a:endParaRPr lang="en-US" altLang="ja-JP" sz="1050" u="sng"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dirty="0">
                <a:latin typeface="メイリオ" panose="020B0604030504040204" pitchFamily="50" charset="-128"/>
                <a:ea typeface="メイリオ" panose="020B0604030504040204" pitchFamily="50" charset="-128"/>
              </a:rPr>
              <a:t>イベントに参加するときや、施設に入るときは、撮影禁止になっていないか、事前に確認しましょう。</a:t>
            </a:r>
            <a:endParaRPr lang="en-US" altLang="ja-JP" sz="1050" b="1" dirty="0">
              <a:latin typeface="メイリオ" panose="020B0604030504040204" pitchFamily="50" charset="-128"/>
              <a:ea typeface="メイリオ" panose="020B0604030504040204" pitchFamily="50" charset="-128"/>
            </a:endParaRPr>
          </a:p>
          <a:p>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・その他にも、テレビ番組を録画したものなどの著作権の侵害となりうる写真・動画や、公共の場</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で迷惑行為をしているものなどの不適切な行為に関する写真・動画などがよく投稿されています。</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・インターネットに投稿された写真や動画は簡単に保存できます。自分が投稿した写真や動画を、</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まったく面識のない人が保存する可能性があるということを頭に入れておきましょう。</a:t>
            </a:r>
            <a:endParaRPr lang="en-US" altLang="ja-JP" sz="105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2583022"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PITCREW</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株式会社が作成したものです。</a:t>
            </a:r>
          </a:p>
        </p:txBody>
      </p:sp>
      <p:sp>
        <p:nvSpPr>
          <p:cNvPr id="2" name="テキスト ボックス 1"/>
          <p:cNvSpPr txBox="1"/>
          <p:nvPr/>
        </p:nvSpPr>
        <p:spPr>
          <a:xfrm>
            <a:off x="1214754" y="632520"/>
            <a:ext cx="4428492"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写真・動画を投稿する際の注意点</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17299</TotalTime>
  <Words>561</Words>
  <PresentationFormat>A4 210 x 297 mm</PresentationFormat>
  <Paragraphs>27</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2022-01-17T02:40:31Z</dcterms:modified>
</cp:coreProperties>
</file>