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906000" type="A4"/>
  <p:notesSz cx="6789738" cy="99298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75">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9A4E6"/>
    <a:srgbClr val="F9A291"/>
    <a:srgbClr val="50218F"/>
    <a:srgbClr val="FFFFCC"/>
    <a:srgbClr val="EF1D3B"/>
    <a:srgbClr val="E7E4D5"/>
    <a:srgbClr val="4F2605"/>
    <a:srgbClr val="422004"/>
    <a:srgbClr val="F0E7FD"/>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700" autoAdjust="0"/>
  </p:normalViewPr>
  <p:slideViewPr>
    <p:cSldViewPr>
      <p:cViewPr varScale="1">
        <p:scale>
          <a:sx n="68" d="100"/>
          <a:sy n="68" d="100"/>
        </p:scale>
        <p:origin x="1464" y="60"/>
      </p:cViewPr>
      <p:guideLst>
        <p:guide orient="horz" pos="3075"/>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1638"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6513" y="0"/>
            <a:ext cx="2941637" cy="496888"/>
          </a:xfrm>
          <a:prstGeom prst="rect">
            <a:avLst/>
          </a:prstGeom>
        </p:spPr>
        <p:txBody>
          <a:bodyPr vert="horz" lIns="91440" tIns="45720" rIns="91440" bIns="45720" rtlCol="0"/>
          <a:lstStyle>
            <a:lvl1pPr algn="r">
              <a:defRPr sz="1200"/>
            </a:lvl1pPr>
          </a:lstStyle>
          <a:p>
            <a:fld id="{872602AC-8C87-49AB-98CC-DF3087CB0E3D}" type="datetimeFigureOut">
              <a:rPr kumimoji="1" lang="ja-JP" altLang="en-US" smtClean="0"/>
              <a:t>2021/6/10</a:t>
            </a:fld>
            <a:endParaRPr kumimoji="1" lang="ja-JP" altLang="en-US"/>
          </a:p>
        </p:txBody>
      </p:sp>
      <p:sp>
        <p:nvSpPr>
          <p:cNvPr id="4" name="スライド イメージ プレースホルダー 3"/>
          <p:cNvSpPr>
            <a:spLocks noGrp="1" noRot="1" noChangeAspect="1"/>
          </p:cNvSpPr>
          <p:nvPr>
            <p:ph type="sldImg" idx="2"/>
          </p:nvPr>
        </p:nvSpPr>
        <p:spPr>
          <a:xfrm>
            <a:off x="2105025" y="744538"/>
            <a:ext cx="2579688" cy="37242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450" y="4716463"/>
            <a:ext cx="5430838" cy="44688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31338"/>
            <a:ext cx="2941638"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6513" y="9431338"/>
            <a:ext cx="2941637" cy="496887"/>
          </a:xfrm>
          <a:prstGeom prst="rect">
            <a:avLst/>
          </a:prstGeom>
        </p:spPr>
        <p:txBody>
          <a:bodyPr vert="horz" lIns="91440" tIns="45720" rIns="91440" bIns="45720" rtlCol="0" anchor="b"/>
          <a:lstStyle>
            <a:lvl1pPr algn="r">
              <a:defRPr sz="1200"/>
            </a:lvl1pPr>
          </a:lstStyle>
          <a:p>
            <a:fld id="{7695F75E-1759-4149-97E3-A94AA970CCAA}" type="slidenum">
              <a:rPr kumimoji="1" lang="ja-JP" altLang="en-US" smtClean="0"/>
              <a:t>‹#›</a:t>
            </a:fld>
            <a:endParaRPr kumimoji="1" lang="ja-JP" altLang="en-US"/>
          </a:p>
        </p:txBody>
      </p:sp>
    </p:spTree>
    <p:extLst>
      <p:ext uri="{BB962C8B-B14F-4D97-AF65-F5344CB8AC3E}">
        <p14:creationId xmlns:p14="http://schemas.microsoft.com/office/powerpoint/2010/main" val="18664695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695F75E-1759-4149-97E3-A94AA970CCAA}" type="slidenum">
              <a:rPr kumimoji="1" lang="ja-JP" altLang="en-US" smtClean="0"/>
              <a:t>1</a:t>
            </a:fld>
            <a:endParaRPr kumimoji="1" lang="ja-JP" altLang="en-US"/>
          </a:p>
        </p:txBody>
      </p:sp>
    </p:spTree>
    <p:extLst>
      <p:ext uri="{BB962C8B-B14F-4D97-AF65-F5344CB8AC3E}">
        <p14:creationId xmlns:p14="http://schemas.microsoft.com/office/powerpoint/2010/main" val="3366562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2021/6/10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210702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2021/6/10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298263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6" y="529697"/>
            <a:ext cx="3357563" cy="1126807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2021/6/10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185679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2021/6/10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2448995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2021/6/10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917778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2021/6/10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317591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E7C3B56-9147-42C1-86F7-8AF113B94D43}" type="datetimeFigureOut">
              <a:rPr kumimoji="1" lang="ja-JP" altLang="en-US" smtClean="0"/>
              <a:pPr/>
              <a:t>2021/6/10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2282377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E7C3B56-9147-42C1-86F7-8AF113B94D43}" type="datetimeFigureOut">
              <a:rPr kumimoji="1" lang="ja-JP" altLang="en-US" smtClean="0"/>
              <a:pPr/>
              <a:t>2021/6/10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020888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7C3B56-9147-42C1-86F7-8AF113B94D43}" type="datetimeFigureOut">
              <a:rPr kumimoji="1" lang="ja-JP" altLang="en-US" smtClean="0"/>
              <a:pPr/>
              <a:t>2021/6/10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234372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2021/6/10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61538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2021/6/10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4064168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9E7C3B56-9147-42C1-86F7-8AF113B94D43}" type="datetimeFigureOut">
              <a:rPr kumimoji="1" lang="ja-JP" altLang="en-US" smtClean="0"/>
              <a:pPr/>
              <a:t>2021/6/10</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598574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395640" y="1784648"/>
            <a:ext cx="5247606" cy="307777"/>
          </a:xfrm>
          <a:prstGeom prst="rect">
            <a:avLst/>
          </a:prstGeom>
          <a:noFill/>
        </p:spPr>
        <p:txBody>
          <a:bodyPr wrap="square" rtlCol="0">
            <a:spAutoFit/>
          </a:bodyPr>
          <a:lstStyle/>
          <a:p>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インターネット上でよく見られる、個人情報に関する投稿</a:t>
            </a:r>
            <a:endParaRPr kumimoji="1"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テキスト ボックス 14"/>
          <p:cNvSpPr txBox="1"/>
          <p:nvPr/>
        </p:nvSpPr>
        <p:spPr>
          <a:xfrm>
            <a:off x="353515" y="1136576"/>
            <a:ext cx="6099821" cy="415498"/>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 SNS</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などのサービスでは、誰でも気軽に情報を発信することができます。しかしその気軽さゆえに、自分や友だちの個人情報に関する投稿をしてしまう人も少なくありません。</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 name="テキスト ボックス 47"/>
          <p:cNvSpPr txBox="1"/>
          <p:nvPr/>
        </p:nvSpPr>
        <p:spPr>
          <a:xfrm>
            <a:off x="395640" y="6291535"/>
            <a:ext cx="6180446" cy="461665"/>
          </a:xfrm>
          <a:prstGeom prst="rect">
            <a:avLst/>
          </a:prstGeom>
          <a:noFill/>
        </p:spPr>
        <p:txBody>
          <a:bodyPr wrap="square" rtlCol="0">
            <a:spAutoFit/>
          </a:bodyPr>
          <a:lstStyle/>
          <a:p>
            <a:r>
              <a:rPr lang="ja-JP" altLang="en-US" sz="1200" b="1" dirty="0">
                <a:latin typeface="メイリオ" panose="020B0604030504040204" pitchFamily="50" charset="-128"/>
                <a:ea typeface="メイリオ" panose="020B0604030504040204" pitchFamily="50" charset="-128"/>
              </a:rPr>
              <a:t>　インターネットに投稿する前に、自分や友だちの個人情報につながるものが含まれていないか、必ず確認するようにしましょう。</a:t>
            </a:r>
            <a:endParaRPr lang="en-US" altLang="ja-JP" sz="1200" b="1" dirty="0">
              <a:latin typeface="メイリオ" panose="020B0604030504040204" pitchFamily="50" charset="-128"/>
              <a:ea typeface="メイリオ" panose="020B0604030504040204" pitchFamily="50" charset="-128"/>
            </a:endParaRPr>
          </a:p>
        </p:txBody>
      </p:sp>
      <p:sp>
        <p:nvSpPr>
          <p:cNvPr id="43" name="テキスト ボックス 42"/>
          <p:cNvSpPr txBox="1"/>
          <p:nvPr/>
        </p:nvSpPr>
        <p:spPr>
          <a:xfrm>
            <a:off x="395640" y="2360712"/>
            <a:ext cx="6180446" cy="3485570"/>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インターネット上でよく見られるのが、</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SNS</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などのプロフィール欄に氏名や学校名、顔写真などの自分の個人情報を掲載したものや、友だちと一緒に撮影した写真や動画を投稿したものです。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050" b="1" dirty="0">
                <a:latin typeface="メイリオ" panose="020B0604030504040204" pitchFamily="50" charset="-128"/>
                <a:ea typeface="メイリオ" panose="020B0604030504040204" pitchFamily="50" charset="-128"/>
              </a:rPr>
              <a:t>・</a:t>
            </a:r>
            <a:r>
              <a:rPr kumimoji="1" lang="en-US" altLang="ja-JP" sz="1050" b="1" dirty="0">
                <a:latin typeface="メイリオ" panose="020B0604030504040204" pitchFamily="50" charset="-128"/>
                <a:ea typeface="メイリオ" panose="020B0604030504040204" pitchFamily="50" charset="-128"/>
              </a:rPr>
              <a:t>SNS</a:t>
            </a:r>
            <a:r>
              <a:rPr kumimoji="1" lang="ja-JP" altLang="en-US" sz="1050" b="1" dirty="0">
                <a:latin typeface="メイリオ" panose="020B0604030504040204" pitchFamily="50" charset="-128"/>
                <a:ea typeface="メイリオ" panose="020B0604030504040204" pitchFamily="50" charset="-128"/>
              </a:rPr>
              <a:t>のプロフィール</a:t>
            </a: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（〇川 </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A</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男　</a:t>
            </a:r>
            <a:r>
              <a:rPr kumimoji="1" lang="ja-JP" altLang="en-US" sz="1050" dirty="0">
                <a:latin typeface="メイリオ" panose="020B0604030504040204" pitchFamily="50" charset="-128"/>
                <a:ea typeface="メイリオ" panose="020B0604030504040204" pitchFamily="50" charset="-128"/>
              </a:rPr>
              <a:t>□□学校</a:t>
            </a:r>
            <a:r>
              <a:rPr kumimoji="1" lang="en-US" altLang="ja-JP" sz="1050" dirty="0">
                <a:latin typeface="メイリオ" panose="020B0604030504040204" pitchFamily="50" charset="-128"/>
                <a:ea typeface="メイリオ" panose="020B0604030504040204" pitchFamily="50" charset="-128"/>
              </a:rPr>
              <a:t>2</a:t>
            </a:r>
            <a:r>
              <a:rPr kumimoji="1" lang="ja-JP" altLang="en-US" sz="1050" dirty="0">
                <a:latin typeface="メイリオ" panose="020B0604030504040204" pitchFamily="50" charset="-128"/>
                <a:ea typeface="メイリオ" panose="020B0604030504040204" pitchFamily="50" charset="-128"/>
              </a:rPr>
              <a:t>年</a:t>
            </a:r>
            <a:r>
              <a:rPr kumimoji="1" lang="en-US" altLang="ja-JP" sz="1050" dirty="0">
                <a:latin typeface="メイリオ" panose="020B0604030504040204" pitchFamily="50" charset="-128"/>
                <a:ea typeface="メイリオ" panose="020B0604030504040204" pitchFamily="50" charset="-128"/>
              </a:rPr>
              <a:t>A</a:t>
            </a:r>
            <a:r>
              <a:rPr kumimoji="1" lang="ja-JP" altLang="en-US" sz="1050" dirty="0">
                <a:latin typeface="メイリオ" panose="020B0604030504040204" pitchFamily="50" charset="-128"/>
                <a:ea typeface="メイリオ" panose="020B0604030504040204" pitchFamily="50" charset="-128"/>
              </a:rPr>
              <a:t>組</a:t>
            </a:r>
            <a:r>
              <a:rPr kumimoji="1" lang="en-US" altLang="ja-JP" sz="1050" dirty="0">
                <a:latin typeface="メイリオ" panose="020B0604030504040204" pitchFamily="50" charset="-128"/>
                <a:ea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rPr>
              <a:t>サッカー部</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050" b="1" dirty="0">
                <a:latin typeface="メイリオ" panose="020B0604030504040204" pitchFamily="50" charset="-128"/>
                <a:ea typeface="メイリオ" panose="020B0604030504040204" pitchFamily="50" charset="-128"/>
              </a:rPr>
              <a:t>・友だちと一緒に撮影した写真の投稿</a:t>
            </a: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詳細な個人情報を載せていなくても、個人情報がわかってしまう投稿もあります。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b="1" dirty="0">
                <a:latin typeface="メイリオ" panose="020B0604030504040204" pitchFamily="50" charset="-128"/>
                <a:ea typeface="メイリオ" panose="020B0604030504040204" pitchFamily="50" charset="-128"/>
              </a:rPr>
              <a:t>・自宅から撮影した外の風景の写真から、住所がわかる</a:t>
            </a:r>
            <a:endParaRPr kumimoji="1" lang="ja-JP" altLang="en-US" sz="1050" b="1" dirty="0">
              <a:latin typeface="メイリオ" panose="020B0604030504040204" pitchFamily="50" charset="-128"/>
              <a:ea typeface="メイリオ" panose="020B0604030504040204" pitchFamily="50" charset="-128"/>
            </a:endParaRPr>
          </a:p>
          <a:p>
            <a:r>
              <a:rPr lang="ja-JP" altLang="en-US" sz="1050" b="1" dirty="0">
                <a:latin typeface="メイリオ" panose="020B0604030504040204" pitchFamily="50" charset="-128"/>
                <a:ea typeface="メイリオ" panose="020B0604030504040204" pitchFamily="50" charset="-128"/>
              </a:rPr>
              <a:t>・家の近くの店の写真から、住んでいる地域がわかる</a:t>
            </a:r>
            <a:endParaRPr kumimoji="1" lang="ja-JP" altLang="en-US" sz="1050" b="1" dirty="0">
              <a:latin typeface="メイリオ" panose="020B0604030504040204" pitchFamily="50" charset="-128"/>
              <a:ea typeface="メイリオ" panose="020B0604030504040204" pitchFamily="50" charset="-128"/>
            </a:endParaRPr>
          </a:p>
          <a:p>
            <a:r>
              <a:rPr lang="ja-JP" altLang="en-US" sz="1050" b="1" dirty="0">
                <a:latin typeface="メイリオ" panose="020B0604030504040204" pitchFamily="50" charset="-128"/>
                <a:ea typeface="メイリオ" panose="020B0604030504040204" pitchFamily="50" charset="-128"/>
              </a:rPr>
              <a:t>・学校行事の話題から、学校名がわかる</a:t>
            </a:r>
            <a:endParaRPr kumimoji="1" lang="ja-JP" altLang="en-US" sz="1050" b="1"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（明日の○○祭楽しみだな♪</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2B</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のみんながんばろう！　午後</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10:14</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2020</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23</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日）</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他にも、家の中で撮影した写真に賞状が写り込んでいたことから名前がわかったり、宅配便の伝票が写り込んでいたことから住所がわかったり、部活やテスト、校則などの話題を投稿したことから学校名がわかったりといったケースがあり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インターネットに個人情報を載せていると、</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自分になりすまされていたずら目的に不適切な投稿をされたり、ストーカー被害にあったりする</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可能性があります。また、万が一</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不適切な投稿をしてしまった際、問題の投稿とあわせて個人情報をインターネット上で拡散される</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こともあります。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テキスト ボックス 9"/>
          <p:cNvSpPr txBox="1"/>
          <p:nvPr/>
        </p:nvSpPr>
        <p:spPr>
          <a:xfrm>
            <a:off x="2583022" y="9628716"/>
            <a:ext cx="4695183" cy="215444"/>
          </a:xfrm>
          <a:prstGeom prst="rect">
            <a:avLst/>
          </a:prstGeom>
          <a:noFill/>
        </p:spPr>
        <p:txBody>
          <a:bodyPr wrap="square" rtlCol="0">
            <a:spAutoFit/>
          </a:bodyPr>
          <a:lstStyle/>
          <a:p>
            <a:r>
              <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本資料は、埼玉県教育委員会の委託により、</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PITCREW</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株式会社が作成したものです。</a:t>
            </a:r>
          </a:p>
        </p:txBody>
      </p:sp>
      <p:sp>
        <p:nvSpPr>
          <p:cNvPr id="2" name="テキスト ボックス 1"/>
          <p:cNvSpPr txBox="1"/>
          <p:nvPr/>
        </p:nvSpPr>
        <p:spPr>
          <a:xfrm>
            <a:off x="1214754" y="632520"/>
            <a:ext cx="4428492" cy="338554"/>
          </a:xfrm>
          <a:prstGeom prst="rect">
            <a:avLst/>
          </a:prstGeom>
          <a:noFill/>
        </p:spPr>
        <p:txBody>
          <a:bodyPr wrap="square" rtlCol="0">
            <a:spAutoFit/>
          </a:bodyPr>
          <a:lstStyle/>
          <a:p>
            <a:pPr algn="ct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個人情報の投稿に注意しましょう</a:t>
            </a: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86751373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17247</TotalTime>
  <Words>391</Words>
  <PresentationFormat>A4 210 x 297 mm</PresentationFormat>
  <Paragraphs>22</Paragraphs>
  <Slides>1</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メイリオ</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2015-12-15T08:10:10Z</cp:lastPrinted>
  <dcterms:created xsi:type="dcterms:W3CDTF">2015-03-26T01:59:15Z</dcterms:created>
  <dcterms:modified xsi:type="dcterms:W3CDTF">2021-06-10T07:14:53Z</dcterms:modified>
</cp:coreProperties>
</file>