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F1D3B"/>
    <a:srgbClr val="E7E4D5"/>
    <a:srgbClr val="4F2605"/>
    <a:srgbClr val="422004"/>
    <a:srgbClr val="F0E7FD"/>
    <a:srgbClr val="3366FF"/>
    <a:srgbClr val="167BF6"/>
    <a:srgbClr val="0862CE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73" d="100"/>
          <a:sy n="73" d="100"/>
        </p:scale>
        <p:origin x="-2502" y="-108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2017/6/16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2017/6/16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898831" y="1822053"/>
            <a:ext cx="3060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フィルタリングの主な機能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92696" y="416496"/>
            <a:ext cx="5472608" cy="369332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フィルタリングサービスの利用について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7798" y="1045984"/>
            <a:ext cx="6264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スマートフォンの普及などにより、インターネットは子どもたちにとってますます身近なものになっています。しかしその一方で、インターネット上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でトラブルに合う子ども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たちも増えて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います。子どもたちをトラブルから守るため、子どもたちが安全にインターネットを利用するために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は、フィルタリングサービス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の利用が必要です。そこで、今回はフィルタリングについて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お話しします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3606" y="2127330"/>
            <a:ext cx="6264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フィルタリングの主な機能としては、以下の三つがあげられます。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6651" y="4120175"/>
            <a:ext cx="6264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フィルタリングサービスには、閲覧制限の対象となっている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サイトや、利用制限の対象となっているアプリの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中から、保護者が「これは子どもに使わせてもいい」と思うものを選んで、個別に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閲覧・利用可能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にすることができる、カスタマイズ機能がついているものがあります。このカスタマイズ機能を使えば、子どもの成長に合わせて徐々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に利用範囲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を広げていくことができます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31001" y="7581494"/>
            <a:ext cx="5872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フィルタリング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ペアレンタルコントロールは、子どもたちが安心・安全にインターネットを利用するために必要なものです。ご家庭で話し合い、子どもの利用実態やインターネットスキルに応じた設定を心がける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ことが大切です。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537936" y="2555593"/>
            <a:ext cx="1839863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・利用時間の制限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曜日や時間帯ごとに、インターネットの利用時間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を制限することができます。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一日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の利用は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何時間までという制限を設けることも可能です。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52289" y="2555593"/>
            <a:ext cx="1839863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・有害サイトの閲覧制限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インターネットで有害な情報を含む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サイト（出会い系サイトやアダルトサイトなど）を閲覧できないようにします。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09068" y="2555593"/>
            <a:ext cx="183986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・書き込みの禁止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や掲示板、ブログなどへの書き込みを禁止することができます。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00521" y="5081845"/>
            <a:ext cx="626469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latin typeface="+mn-ea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latin typeface="+mn-ea"/>
                <a:cs typeface="メイリオ" panose="020B0604030504040204" pitchFamily="50" charset="-128"/>
              </a:rPr>
              <a:t>フィルタリングサービスの中には、</a:t>
            </a:r>
            <a:r>
              <a:rPr lang="en-US" altLang="ja-JP" sz="1000" dirty="0" smtClean="0">
                <a:latin typeface="+mn-ea"/>
                <a:cs typeface="メイリオ" panose="020B0604030504040204" pitchFamily="50" charset="-128"/>
              </a:rPr>
              <a:t>Wi-Fi</a:t>
            </a:r>
            <a:r>
              <a:rPr lang="ja-JP" altLang="en-US" sz="1000" dirty="0" smtClean="0">
                <a:latin typeface="+mn-ea"/>
                <a:cs typeface="メイリオ" panose="020B0604030504040204" pitchFamily="50" charset="-128"/>
              </a:rPr>
              <a:t>（無線</a:t>
            </a:r>
            <a:r>
              <a:rPr lang="en-US" altLang="ja-JP" sz="1000" dirty="0" smtClean="0">
                <a:latin typeface="+mn-ea"/>
                <a:cs typeface="メイリオ" panose="020B0604030504040204" pitchFamily="50" charset="-128"/>
              </a:rPr>
              <a:t>LAN</a:t>
            </a:r>
            <a:r>
              <a:rPr lang="ja-JP" altLang="en-US" sz="1000" dirty="0" smtClean="0">
                <a:latin typeface="+mn-ea"/>
                <a:cs typeface="メイリオ" panose="020B0604030504040204" pitchFamily="50" charset="-128"/>
              </a:rPr>
              <a:t>）接続に対応していないものもあります。そのため、公共施</a:t>
            </a:r>
            <a:endParaRPr lang="en-US" altLang="ja-JP" sz="100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latin typeface="+mn-ea"/>
                <a:cs typeface="メイリオ" panose="020B0604030504040204" pitchFamily="50" charset="-128"/>
              </a:rPr>
              <a:t>　　　設などにある</a:t>
            </a:r>
            <a:r>
              <a:rPr lang="en-US" altLang="ja-JP" sz="1000" dirty="0" smtClean="0">
                <a:latin typeface="+mn-ea"/>
                <a:cs typeface="メイリオ" panose="020B0604030504040204" pitchFamily="50" charset="-128"/>
              </a:rPr>
              <a:t>Wi-Fi</a:t>
            </a:r>
            <a:r>
              <a:rPr lang="ja-JP" altLang="en-US" sz="1000" dirty="0" smtClean="0">
                <a:latin typeface="+mn-ea"/>
                <a:cs typeface="メイリオ" panose="020B0604030504040204" pitchFamily="50" charset="-128"/>
              </a:rPr>
              <a:t>スポットや、友だちの家で利用している</a:t>
            </a:r>
            <a:r>
              <a:rPr lang="en-US" altLang="ja-JP" sz="1000" dirty="0" smtClean="0">
                <a:latin typeface="+mn-ea"/>
                <a:cs typeface="メイリオ" panose="020B0604030504040204" pitchFamily="50" charset="-128"/>
              </a:rPr>
              <a:t>Wi-Fi</a:t>
            </a:r>
            <a:r>
              <a:rPr lang="ja-JP" altLang="en-US" sz="1000" dirty="0" smtClean="0">
                <a:latin typeface="+mn-ea"/>
                <a:cs typeface="メイリオ" panose="020B0604030504040204" pitchFamily="50" charset="-128"/>
              </a:rPr>
              <a:t>などでインターネットを使うことにより、閲覧制限</a:t>
            </a:r>
            <a:endParaRPr lang="en-US" altLang="ja-JP" sz="1000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+mn-ea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+mn-ea"/>
                <a:cs typeface="メイリオ" panose="020B0604030504040204" pitchFamily="50" charset="-128"/>
              </a:rPr>
              <a:t>　　をしているサイトを見たり、利用制限をしているサービスを利用したりすることができてしまうことがあるため注</a:t>
            </a:r>
            <a:endParaRPr lang="en-US" altLang="ja-JP" sz="1000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+mn-ea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+mn-ea"/>
                <a:cs typeface="メイリオ" panose="020B0604030504040204" pitchFamily="50" charset="-128"/>
              </a:rPr>
              <a:t>　　意が必要です。</a:t>
            </a:r>
            <a:endParaRPr lang="en-US" altLang="ja-JP" sz="1000" dirty="0" smtClean="0">
              <a:latin typeface="+mn-ea"/>
              <a:cs typeface="メイリオ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69858" y="6202671"/>
            <a:ext cx="6092527" cy="1149161"/>
            <a:chOff x="404664" y="7401272"/>
            <a:chExt cx="6092527" cy="1149161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404664" y="7401272"/>
              <a:ext cx="34762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ペアレンタルコントロールの併用でより安全に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52289" y="7650187"/>
              <a:ext cx="6044902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スマートフォンやタブレット、ゲーム機などのインターネット機器の中には、ペアレンタルコントロールという機能がついているものがあります。この機能は、有害サイトの閲覧制限やインターネットの利用時間の制限、アプリのインストール制限などを機器自体にかけることができるので、フィルタリングサービスと併用することで、子どもたちがより安全にインターネットを利用する手助けをすることができます。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60" name="テキスト ボックス 59"/>
          <p:cNvSpPr txBox="1"/>
          <p:nvPr/>
        </p:nvSpPr>
        <p:spPr>
          <a:xfrm>
            <a:off x="2569959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教育委員会の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委託により、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PITCREW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株式会社が作成したものです。</a:t>
            </a: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16682</TotalTime>
  <Words>54</Words>
  <Application>Microsoft Office PowerPoint</Application>
  <PresentationFormat>A4 210 x 297 mm</PresentationFormat>
  <Paragraphs>22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2017-06-16T05:08:39Z</dcterms:modified>
</cp:coreProperties>
</file>