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p:scale>
          <a:sx n="60" d="100"/>
          <a:sy n="60" d="100"/>
        </p:scale>
        <p:origin x="-2088" y="-72"/>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2019/5/20</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2019/5/20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2019/5/20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2019/5/20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2019/5/20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2019/5/20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2019/5/20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2019/5/20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2019/5/20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2019/5/20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2019/5/20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2019/5/20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2019/5/20</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95640" y="2072680"/>
            <a:ext cx="5247606" cy="307777"/>
          </a:xfrm>
          <a:prstGeom prst="rect">
            <a:avLst/>
          </a:prstGeom>
          <a:noFill/>
        </p:spPr>
        <p:txBody>
          <a:bodyPr wrap="square" rtlCol="0">
            <a:spAutoFit/>
          </a:bodyPr>
          <a:lstStyle/>
          <a:p>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・パスワードが他人に知られてしまうケース</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53515" y="1136576"/>
            <a:ext cx="6099821"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・パスワードは、インターネット上のサービスを利用する上で本人であることを確認するための重要な情報です。複数のインターネットサービスを利用すること</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ある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みなさんも</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、正しい</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・パスワ</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ドの取り扱い方を身につけておく必要があります。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8553400"/>
            <a:ext cx="6180446" cy="461665"/>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rPr>
              <a:t>ID</a:t>
            </a:r>
            <a:r>
              <a:rPr lang="ja-JP" altLang="en-US" sz="1200" b="1" dirty="0">
                <a:latin typeface="メイリオ" panose="020B0604030504040204" pitchFamily="50" charset="-128"/>
                <a:ea typeface="メイリオ" panose="020B0604030504040204" pitchFamily="50" charset="-128"/>
              </a:rPr>
              <a:t>・パスワードの重要性</a:t>
            </a:r>
            <a:r>
              <a:rPr lang="ja-JP" altLang="en-US" sz="1200" b="1" dirty="0" smtClean="0">
                <a:latin typeface="メイリオ" panose="020B0604030504040204" pitchFamily="50" charset="-128"/>
                <a:ea typeface="メイリオ" panose="020B0604030504040204" pitchFamily="50" charset="-128"/>
              </a:rPr>
              <a:t>をしっかりと認識</a:t>
            </a:r>
            <a:r>
              <a:rPr lang="ja-JP" altLang="en-US" sz="1200" b="1" dirty="0">
                <a:latin typeface="メイリオ" panose="020B0604030504040204" pitchFamily="50" charset="-128"/>
                <a:ea typeface="メイリオ" panose="020B0604030504040204" pitchFamily="50" charset="-128"/>
              </a:rPr>
              <a:t>し</a:t>
            </a:r>
            <a:r>
              <a:rPr lang="ja-JP" altLang="en-US" sz="1200" b="1" dirty="0" smtClean="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正しい取り扱い</a:t>
            </a:r>
            <a:r>
              <a:rPr lang="ja-JP" altLang="en-US" sz="1200" b="1" dirty="0" smtClean="0">
                <a:latin typeface="メイリオ" panose="020B0604030504040204" pitchFamily="50" charset="-128"/>
                <a:ea typeface="メイリオ" panose="020B0604030504040204" pitchFamily="50" charset="-128"/>
              </a:rPr>
              <a:t>方をするようこころがけましょう。</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95640" y="2438668"/>
            <a:ext cx="6180446" cy="316240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インターネットでは、</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・パスワードを他人に知ら</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れると、</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そのサービスのアカウントをのっと</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られてし</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まうことがあります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・パスワードが他人に知られてしまうケースとしては、以下のふたつがあげられます。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smtClean="0">
                <a:latin typeface="メイリオ" panose="020B0604030504040204" pitchFamily="50" charset="-128"/>
                <a:ea typeface="メイリオ" panose="020B0604030504040204" pitchFamily="50" charset="-128"/>
              </a:rPr>
              <a:t>　他</a:t>
            </a:r>
            <a:r>
              <a:rPr lang="ja-JP" altLang="en-US" sz="1050" b="1" dirty="0">
                <a:latin typeface="メイリオ" panose="020B0604030504040204" pitchFamily="50" charset="-128"/>
                <a:ea typeface="メイリオ" panose="020B0604030504040204" pitchFamily="50" charset="-128"/>
              </a:rPr>
              <a:t>人に教えてしまう</a:t>
            </a: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自</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分で他人に教えてしまうケースです。例えば、同じインターネットゲームをしている人から「アイテ</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ムをわ</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けてあげるから、</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とパスワードを教えて」などともちかけられ、信用して教えてしま</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うことがあるのです。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rPr>
              <a:t>他人から推測されてしまう</a:t>
            </a: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・パスワードを他人から推測されてしまうケースです。以下のような簡</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易</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・パスワ</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ドを設定していると、他人から推測されやすくなります。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rPr>
              <a:t>推測されやすい簡易なパスワード</a:t>
            </a:r>
            <a:endParaRPr lang="en-US" altLang="ja-JP" sz="1050" b="1" dirty="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・名前や誕生日、電話番号、ペット</a:t>
            </a:r>
            <a:r>
              <a:rPr lang="ja-JP" altLang="en-US" sz="1050" dirty="0" smtClean="0">
                <a:latin typeface="メイリオ" panose="020B0604030504040204" pitchFamily="50" charset="-128"/>
                <a:ea typeface="メイリオ" panose="020B0604030504040204" pitchFamily="50" charset="-128"/>
              </a:rPr>
              <a:t>の名</a:t>
            </a:r>
            <a:r>
              <a:rPr lang="ja-JP" altLang="en-US" sz="1050" dirty="0">
                <a:latin typeface="メイリオ" panose="020B0604030504040204" pitchFamily="50" charset="-128"/>
                <a:ea typeface="メイリオ" panose="020B0604030504040204" pitchFamily="50" charset="-128"/>
              </a:rPr>
              <a:t>前など、個人に関するもの</a:t>
            </a:r>
            <a:endParaRPr lang="en-US" altLang="ja-JP" sz="1050" dirty="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6</a:t>
            </a:r>
            <a:r>
              <a:rPr lang="ja-JP" altLang="en-US" sz="1050" dirty="0">
                <a:latin typeface="メイリオ" panose="020B0604030504040204" pitchFamily="50" charset="-128"/>
                <a:ea typeface="メイリオ" panose="020B0604030504040204" pitchFamily="50" charset="-128"/>
              </a:rPr>
              <a:t>文字以下の短いもの</a:t>
            </a:r>
            <a:endParaRPr lang="en-US" altLang="ja-JP" sz="1050" dirty="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連番や連続の英数字</a:t>
            </a:r>
            <a:r>
              <a:rPr lang="en-US" altLang="ja-JP" sz="1050" dirty="0">
                <a:latin typeface="メイリオ" panose="020B0604030504040204" pitchFamily="50" charset="-128"/>
                <a:ea typeface="メイリオ" panose="020B0604030504040204" pitchFamily="50" charset="-128"/>
              </a:rPr>
              <a:t>(0000</a:t>
            </a: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12345</a:t>
            </a:r>
            <a:r>
              <a:rPr lang="ja-JP" altLang="en-US" sz="1050" dirty="0" smtClean="0">
                <a:latin typeface="メイリオ" panose="020B0604030504040204" pitchFamily="50" charset="-128"/>
                <a:ea typeface="メイリオ" panose="020B0604030504040204" pitchFamily="50" charset="-128"/>
              </a:rPr>
              <a:t>、</a:t>
            </a:r>
            <a:r>
              <a:rPr lang="en-US" altLang="ja-JP" sz="1050" dirty="0" smtClean="0">
                <a:latin typeface="メイリオ" panose="020B0604030504040204" pitchFamily="50" charset="-128"/>
                <a:ea typeface="メイリオ" panose="020B0604030504040204" pitchFamily="50" charset="-128"/>
              </a:rPr>
              <a:t>abcdefg</a:t>
            </a:r>
            <a:r>
              <a:rPr lang="ja-JP" altLang="en-US" sz="1050" dirty="0">
                <a:latin typeface="メイリオ" panose="020B0604030504040204" pitchFamily="50" charset="-128"/>
                <a:ea typeface="メイリオ" panose="020B0604030504040204" pitchFamily="50" charset="-128"/>
              </a:rPr>
              <a:t>など</a:t>
            </a:r>
            <a:r>
              <a:rPr lang="en-US" altLang="ja-JP" sz="1050" dirty="0">
                <a:latin typeface="メイリオ" panose="020B0604030504040204" pitchFamily="50" charset="-128"/>
                <a:ea typeface="メイリオ" panose="020B0604030504040204" pitchFamily="50" charset="-128"/>
              </a:rPr>
              <a:t>)</a:t>
            </a:r>
          </a:p>
          <a:p>
            <a:r>
              <a:rPr lang="ja-JP" altLang="en-US" sz="1050" dirty="0" smtClean="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パソコンのキーボードの配列の一</a:t>
            </a:r>
            <a:r>
              <a:rPr lang="ja-JP" altLang="en-US" sz="1050" dirty="0" smtClean="0">
                <a:latin typeface="メイリオ" panose="020B0604030504040204" pitchFamily="50" charset="-128"/>
                <a:ea typeface="メイリオ" panose="020B0604030504040204" pitchFamily="50" charset="-128"/>
              </a:rPr>
              <a:t>部</a:t>
            </a:r>
            <a:r>
              <a:rPr lang="en-US" altLang="ja-JP" sz="1050" dirty="0" smtClean="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0okm</a:t>
            </a: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123qwe</a:t>
            </a:r>
            <a:r>
              <a:rPr lang="ja-JP" altLang="en-US" sz="1050" dirty="0">
                <a:latin typeface="メイリオ" panose="020B0604030504040204" pitchFamily="50" charset="-128"/>
                <a:ea typeface="メイリオ" panose="020B0604030504040204" pitchFamily="50" charset="-128"/>
              </a:rPr>
              <a:t>など</a:t>
            </a:r>
            <a:r>
              <a:rPr lang="en-US" altLang="ja-JP" sz="1050" dirty="0">
                <a:latin typeface="メイリオ" panose="020B0604030504040204" pitchFamily="50" charset="-128"/>
                <a:ea typeface="メイリオ" panose="020B0604030504040204" pitchFamily="50" charset="-128"/>
              </a:rPr>
              <a:t>)</a:t>
            </a:r>
            <a:endParaRPr lang="ja-JP" altLang="en-US"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教育委員会の</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委託によ</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り、</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株</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式会社が作成したものです。</a:t>
            </a:r>
          </a:p>
        </p:txBody>
      </p:sp>
      <p:sp>
        <p:nvSpPr>
          <p:cNvPr id="2" name="テキスト ボックス 1"/>
          <p:cNvSpPr txBox="1"/>
          <p:nvPr/>
        </p:nvSpPr>
        <p:spPr>
          <a:xfrm>
            <a:off x="1214754" y="632520"/>
            <a:ext cx="4428492" cy="338554"/>
          </a:xfrm>
          <a:prstGeom prst="rect">
            <a:avLst/>
          </a:prstGeom>
          <a:noFill/>
        </p:spPr>
        <p:txBody>
          <a:bodyPr wrap="square" rtlCol="0">
            <a:spAutoFit/>
          </a:bodyPr>
          <a:lstStyle/>
          <a:p>
            <a:pPr algn="ct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・パスワードの取り扱いについて</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404664" y="5889104"/>
            <a:ext cx="5247606" cy="307777"/>
          </a:xfrm>
          <a:prstGeom prst="rect">
            <a:avLst/>
          </a:prstGeom>
          <a:noFill/>
        </p:spPr>
        <p:txBody>
          <a:bodyPr wrap="square" rtlCol="0">
            <a:spAutoFit/>
          </a:bodyPr>
          <a:lstStyle/>
          <a:p>
            <a:r>
              <a:rPr lang="en-US" altLang="ja-JP" sz="1400" b="1" dirty="0">
                <a:latin typeface="メイリオ" panose="020B0604030504040204" pitchFamily="50" charset="-128"/>
                <a:ea typeface="メイリオ" panose="020B0604030504040204" pitchFamily="50" charset="-128"/>
              </a:rPr>
              <a:t>ID</a:t>
            </a:r>
            <a:r>
              <a:rPr lang="ja-JP" altLang="en-US" sz="1400" b="1" dirty="0">
                <a:latin typeface="メイリオ" panose="020B0604030504040204" pitchFamily="50" charset="-128"/>
                <a:ea typeface="メイリオ" panose="020B0604030504040204" pitchFamily="50" charset="-128"/>
              </a:rPr>
              <a:t>・パスワードの正しい取り扱い方</a:t>
            </a:r>
          </a:p>
        </p:txBody>
      </p:sp>
      <p:sp>
        <p:nvSpPr>
          <p:cNvPr id="9" name="テキスト ボックス 8"/>
          <p:cNvSpPr txBox="1"/>
          <p:nvPr/>
        </p:nvSpPr>
        <p:spPr>
          <a:xfrm>
            <a:off x="404664" y="6321152"/>
            <a:ext cx="6180446" cy="1869743"/>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他人に</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・パスワードを知られてアカウントをのっとられると、いたずら目的で不適切な書き込みをされたり</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さぎ</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目</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的で家族や友だちにメッセージを送られたりする可能性があります。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そうした事態を防ぐためには、</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自分の</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・パスワードを絶対に他人に教えない</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よ</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う</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にす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ことが必要です。また、万が一アカウントをのっとられた際、他のサービスにまで被害が及ばないように、</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複数のサービスで同じパスワードを使いまわなさい</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、ことも重要です。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また、以下のようなルールに従って</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・パスワードを設定することで、他人から推測される危険性を減らすことができます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rPr>
              <a:t>個人に関する情報を入れないようにする</a:t>
            </a:r>
            <a:endParaRPr lang="en-US" altLang="ja-JP" sz="1050" b="1" dirty="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　・</a:t>
            </a:r>
            <a:r>
              <a:rPr lang="en-US" altLang="ja-JP" sz="1050" b="1" dirty="0">
                <a:latin typeface="メイリオ" panose="020B0604030504040204" pitchFamily="50" charset="-128"/>
                <a:ea typeface="メイリオ" panose="020B0604030504040204" pitchFamily="50" charset="-128"/>
              </a:rPr>
              <a:t>8</a:t>
            </a:r>
            <a:r>
              <a:rPr lang="ja-JP" altLang="en-US" sz="1050" b="1" dirty="0">
                <a:latin typeface="メイリオ" panose="020B0604030504040204" pitchFamily="50" charset="-128"/>
                <a:ea typeface="メイリオ" panose="020B0604030504040204" pitchFamily="50" charset="-128"/>
              </a:rPr>
              <a:t>文字以上にする</a:t>
            </a:r>
            <a:endParaRPr lang="en-US" altLang="ja-JP" sz="1050" b="1" dirty="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rPr>
              <a:t>大小の文字、数字、記号を組み合わせ</a:t>
            </a:r>
            <a:r>
              <a:rPr lang="ja-JP" altLang="en-US" sz="1050" b="1" dirty="0" smtClean="0">
                <a:latin typeface="メイリオ" panose="020B0604030504040204" pitchFamily="50" charset="-128"/>
                <a:ea typeface="メイリオ" panose="020B0604030504040204" pitchFamily="50" charset="-128"/>
              </a:rPr>
              <a:t>る</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16969</TotalTime>
  <Words>44</Words>
  <Application>Microsoft Office PowerPoint</Application>
  <PresentationFormat>A4 210 x 297 mm</PresentationFormat>
  <Paragraphs>26</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市川宗典</dc:creator>
  <cp:lastModifiedBy>埼玉県</cp:lastModifiedBy>
  <cp:revision>1</cp:revision>
  <cp:lastPrinted>2015-12-15T08:10:10Z</cp:lastPrinted>
  <dcterms:created xsi:type="dcterms:W3CDTF">2015-03-26T01:59:15Z</dcterms:created>
  <dcterms:modified xsi:type="dcterms:W3CDTF">2019-05-20T05:20:05Z</dcterms:modified>
</cp:coreProperties>
</file>