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59" d="100"/>
          <a:sy n="59" d="100"/>
        </p:scale>
        <p:origin x="1116" y="90"/>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2023/2/28</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2023/2/28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2023/2/28</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1880828" y="1856656"/>
            <a:ext cx="3096344"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よくある「闇バイト」の手口とは？</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1063551"/>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「闇バイト」という言葉を、みなさんもニュースなどで一度は耳にしたことがあるのではないでしょうか。</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などのサービス上で高額な金額のアルバイト募集の投稿を見て応募し、犯罪行為に加担してしまったという事案が相次ぎ、社会的な問題となっています。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121352"/>
            <a:ext cx="6180446" cy="830997"/>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インターネット上には高収入などの好条件をうたって、犯罪行為に加担させようとする「闇バイト」の募集情報があふれています。雇用主や仕事内容の記載がないようなあやしい募集には絶対に応募してはいけません。そうとは気がつかずに応募しても、あやしいと感じたらすぐに保護者に相談してください。</a:t>
            </a:r>
            <a:endParaRPr lang="en-US" altLang="ja-JP" sz="1200" b="1" dirty="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165776" y="632520"/>
            <a:ext cx="4526449"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インターネット上の「闇バイト」募集に注意！</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テキスト ボックス 7">
            <a:extLst>
              <a:ext uri="{FF2B5EF4-FFF2-40B4-BE49-F238E27FC236}">
                <a16:creationId xmlns:a16="http://schemas.microsoft.com/office/drawing/2014/main" id="{E325ECE5-2897-4C4E-B0F2-5AF106309D0D}"/>
              </a:ext>
            </a:extLst>
          </p:cNvPr>
          <p:cNvSpPr txBox="1"/>
          <p:nvPr/>
        </p:nvSpPr>
        <p:spPr>
          <a:xfrm>
            <a:off x="2321986"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ポールトゥウィン株式会社</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が作成したものです。</a:t>
            </a:r>
          </a:p>
        </p:txBody>
      </p:sp>
      <p:sp>
        <p:nvSpPr>
          <p:cNvPr id="11" name="テキスト ボックス 10">
            <a:extLst>
              <a:ext uri="{FF2B5EF4-FFF2-40B4-BE49-F238E27FC236}">
                <a16:creationId xmlns:a16="http://schemas.microsoft.com/office/drawing/2014/main" id="{34B09484-FB12-44B2-EF6E-882490CCC476}"/>
              </a:ext>
            </a:extLst>
          </p:cNvPr>
          <p:cNvSpPr txBox="1"/>
          <p:nvPr/>
        </p:nvSpPr>
        <p:spPr>
          <a:xfrm>
            <a:off x="373462" y="2216695"/>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上などの「闇バイト」募集の投稿には、「高収入」「簡単な仕事」「気軽にはじめられる」といった、</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見る人の関心を引くような言葉</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が並んでいます。そうした誘い文句につられて応募すると、</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まず最初に、顔写真や、身分証明書（住所等がわかるもの）などの個人情報の提出</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を求められます。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8" name="グループ化 17">
            <a:extLst>
              <a:ext uri="{FF2B5EF4-FFF2-40B4-BE49-F238E27FC236}">
                <a16:creationId xmlns:a16="http://schemas.microsoft.com/office/drawing/2014/main" id="{661017F0-35DF-EB39-5615-CB37546B61AC}"/>
              </a:ext>
            </a:extLst>
          </p:cNvPr>
          <p:cNvGrpSpPr/>
          <p:nvPr/>
        </p:nvGrpSpPr>
        <p:grpSpPr>
          <a:xfrm>
            <a:off x="373462" y="2936775"/>
            <a:ext cx="6151882" cy="1443355"/>
            <a:chOff x="373462" y="3454480"/>
            <a:chExt cx="6151882" cy="1443355"/>
          </a:xfrm>
        </p:grpSpPr>
        <p:grpSp>
          <p:nvGrpSpPr>
            <p:cNvPr id="7" name="グループ化 6">
              <a:extLst>
                <a:ext uri="{FF2B5EF4-FFF2-40B4-BE49-F238E27FC236}">
                  <a16:creationId xmlns:a16="http://schemas.microsoft.com/office/drawing/2014/main" id="{7653C904-A5CE-5AD4-2642-756AD8F9D929}"/>
                </a:ext>
              </a:extLst>
            </p:cNvPr>
            <p:cNvGrpSpPr/>
            <p:nvPr/>
          </p:nvGrpSpPr>
          <p:grpSpPr>
            <a:xfrm>
              <a:off x="373462" y="3454480"/>
              <a:ext cx="2479474" cy="1443355"/>
              <a:chOff x="373462" y="3454480"/>
              <a:chExt cx="2479474" cy="1443355"/>
            </a:xfrm>
          </p:grpSpPr>
          <p:sp>
            <p:nvSpPr>
              <p:cNvPr id="6" name="正方形/長方形 5">
                <a:extLst>
                  <a:ext uri="{FF2B5EF4-FFF2-40B4-BE49-F238E27FC236}">
                    <a16:creationId xmlns:a16="http://schemas.microsoft.com/office/drawing/2014/main" id="{BB94B3B5-9CE5-1400-102F-3AE5CCF558FD}"/>
                  </a:ext>
                </a:extLst>
              </p:cNvPr>
              <p:cNvSpPr/>
              <p:nvPr/>
            </p:nvSpPr>
            <p:spPr>
              <a:xfrm>
                <a:off x="373462" y="3454480"/>
                <a:ext cx="2407466" cy="1440160"/>
              </a:xfrm>
              <a:prstGeom prst="rect">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B02BFBA5-75D1-17EE-4904-B409CAA1180B}"/>
                  </a:ext>
                </a:extLst>
              </p:cNvPr>
              <p:cNvSpPr txBox="1"/>
              <p:nvPr/>
            </p:nvSpPr>
            <p:spPr>
              <a:xfrm>
                <a:off x="445068" y="3512840"/>
                <a:ext cx="2407868" cy="1384995"/>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お仕事紹介します！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日給〇万～〇〇万可能！</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作業内容は簡単で、リスク対策も</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万全です。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興味ある方は</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DM</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お願いします！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＃裏バイト　＃高収入</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＃日払い　＃年齢不問</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9" name="グループ化 8">
              <a:extLst>
                <a:ext uri="{FF2B5EF4-FFF2-40B4-BE49-F238E27FC236}">
                  <a16:creationId xmlns:a16="http://schemas.microsoft.com/office/drawing/2014/main" id="{99CA9204-D182-87F2-2516-036B4ADF3597}"/>
                </a:ext>
              </a:extLst>
            </p:cNvPr>
            <p:cNvGrpSpPr/>
            <p:nvPr/>
          </p:nvGrpSpPr>
          <p:grpSpPr>
            <a:xfrm>
              <a:off x="3973862" y="3454480"/>
              <a:ext cx="2551482" cy="850742"/>
              <a:chOff x="373462" y="3454480"/>
              <a:chExt cx="2551482" cy="850742"/>
            </a:xfrm>
          </p:grpSpPr>
          <p:sp>
            <p:nvSpPr>
              <p:cNvPr id="10" name="正方形/長方形 9">
                <a:extLst>
                  <a:ext uri="{FF2B5EF4-FFF2-40B4-BE49-F238E27FC236}">
                    <a16:creationId xmlns:a16="http://schemas.microsoft.com/office/drawing/2014/main" id="{BB07D129-C75E-47E9-B43A-FB498A8FA30C}"/>
                  </a:ext>
                </a:extLst>
              </p:cNvPr>
              <p:cNvSpPr/>
              <p:nvPr/>
            </p:nvSpPr>
            <p:spPr>
              <a:xfrm>
                <a:off x="373462" y="3454480"/>
                <a:ext cx="2407466" cy="850742"/>
              </a:xfrm>
              <a:prstGeom prst="rect">
                <a:avLst/>
              </a:prstGeom>
              <a:solidFill>
                <a:schemeClr val="bg1">
                  <a:lumMod val="95000"/>
                </a:schemeClr>
              </a:solidFill>
              <a:ln w="9525">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24B9DC20-0793-8CA6-83FF-8A563EB49805}"/>
                  </a:ext>
                </a:extLst>
              </p:cNvPr>
              <p:cNvSpPr txBox="1"/>
              <p:nvPr/>
            </p:nvSpPr>
            <p:spPr>
              <a:xfrm>
                <a:off x="517076" y="3512840"/>
                <a:ext cx="2407868" cy="7386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ご応募ありがとうございます。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それでは、顔写真と、住所が</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記載され身分証明書のコピー</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の提出をお願いします。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
          <p:nvSpPr>
            <p:cNvPr id="14" name="テキスト ボックス 13">
              <a:extLst>
                <a:ext uri="{FF2B5EF4-FFF2-40B4-BE49-F238E27FC236}">
                  <a16:creationId xmlns:a16="http://schemas.microsoft.com/office/drawing/2014/main" id="{ACDAB56E-1F37-B27F-1FCC-DF9DF95D10F1}"/>
                </a:ext>
              </a:extLst>
            </p:cNvPr>
            <p:cNvSpPr txBox="1"/>
            <p:nvPr/>
          </p:nvSpPr>
          <p:spPr>
            <a:xfrm>
              <a:off x="2780928" y="3559788"/>
              <a:ext cx="792088" cy="276999"/>
            </a:xfrm>
            <a:prstGeom prst="rect">
              <a:avLst/>
            </a:prstGeom>
            <a:noFill/>
          </p:spPr>
          <p:txBody>
            <a:bodyPr wrap="square" rtlCol="0">
              <a:spAutoFit/>
            </a:bodyPr>
            <a:lstStyle/>
            <a:p>
              <a:r>
                <a:rPr kumimoji="1" lang="ja-JP" altLang="en-US" sz="1200" b="1" dirty="0">
                  <a:latin typeface="メイリオ" panose="020B0604030504040204" pitchFamily="50" charset="-128"/>
                  <a:ea typeface="メイリオ" panose="020B0604030504040204" pitchFamily="50" charset="-128"/>
                </a:rPr>
                <a:t>応募！</a:t>
              </a:r>
            </a:p>
          </p:txBody>
        </p:sp>
        <p:cxnSp>
          <p:nvCxnSpPr>
            <p:cNvPr id="17" name="直線矢印コネクタ 16">
              <a:extLst>
                <a:ext uri="{FF2B5EF4-FFF2-40B4-BE49-F238E27FC236}">
                  <a16:creationId xmlns:a16="http://schemas.microsoft.com/office/drawing/2014/main" id="{087D1115-0B7E-93AD-CC5D-F9D9BD70BEC5}"/>
                </a:ext>
              </a:extLst>
            </p:cNvPr>
            <p:cNvCxnSpPr>
              <a:cxnSpLocks/>
            </p:cNvCxnSpPr>
            <p:nvPr/>
          </p:nvCxnSpPr>
          <p:spPr>
            <a:xfrm rot="10800000" flipH="1">
              <a:off x="2889040" y="3886529"/>
              <a:ext cx="900000" cy="3195"/>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9" name="テキスト ボックス 18">
            <a:extLst>
              <a:ext uri="{FF2B5EF4-FFF2-40B4-BE49-F238E27FC236}">
                <a16:creationId xmlns:a16="http://schemas.microsoft.com/office/drawing/2014/main" id="{17F4A1BD-36E2-FBE4-44F3-1A3000346EE4}"/>
              </a:ext>
            </a:extLst>
          </p:cNvPr>
          <p:cNvSpPr txBox="1"/>
          <p:nvPr/>
        </p:nvSpPr>
        <p:spPr>
          <a:xfrm>
            <a:off x="373060" y="4664968"/>
            <a:ext cx="6196996" cy="106182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個人情報を提出すると、仕事内容の説明がはじまります。「闇バイト」の仕事内容の説明は、多くの場合、オンライン上だけで行われます。説明をする人物は、「違法行為ではない」「今まで捕まった人はいない」「指示した通りのことをしてくれたら大丈夫」といった言葉をかけてきますが、それらはもちろん、応募者の不安を取り除こうとする嘘にすぎませ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仕事内容は犯罪に加担するもので、指示された通りの作業を行った結果、逮捕されたというケースは数多く発生</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22" name="グループ化 21">
            <a:extLst>
              <a:ext uri="{FF2B5EF4-FFF2-40B4-BE49-F238E27FC236}">
                <a16:creationId xmlns:a16="http://schemas.microsoft.com/office/drawing/2014/main" id="{A32EF467-6652-71DF-FA15-D9F94D055A80}"/>
              </a:ext>
            </a:extLst>
          </p:cNvPr>
          <p:cNvGrpSpPr/>
          <p:nvPr/>
        </p:nvGrpSpPr>
        <p:grpSpPr>
          <a:xfrm>
            <a:off x="377368" y="5961112"/>
            <a:ext cx="5314856" cy="400110"/>
            <a:chOff x="377368" y="6105128"/>
            <a:chExt cx="5314856" cy="400110"/>
          </a:xfrm>
        </p:grpSpPr>
        <p:sp>
          <p:nvSpPr>
            <p:cNvPr id="20" name="テキスト ボックス 19">
              <a:extLst>
                <a:ext uri="{FF2B5EF4-FFF2-40B4-BE49-F238E27FC236}">
                  <a16:creationId xmlns:a16="http://schemas.microsoft.com/office/drawing/2014/main" id="{E7F327C9-7C62-4844-3384-D62B8AA99904}"/>
                </a:ext>
              </a:extLst>
            </p:cNvPr>
            <p:cNvSpPr txBox="1"/>
            <p:nvPr/>
          </p:nvSpPr>
          <p:spPr>
            <a:xfrm>
              <a:off x="377368" y="6105128"/>
              <a:ext cx="788408"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注意</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テキスト ボックス 20">
              <a:extLst>
                <a:ext uri="{FF2B5EF4-FFF2-40B4-BE49-F238E27FC236}">
                  <a16:creationId xmlns:a16="http://schemas.microsoft.com/office/drawing/2014/main" id="{3B5489BA-3509-3E2C-E246-48776E115E61}"/>
                </a:ext>
              </a:extLst>
            </p:cNvPr>
            <p:cNvSpPr txBox="1"/>
            <p:nvPr/>
          </p:nvSpPr>
          <p:spPr>
            <a:xfrm>
              <a:off x="1056415" y="6146072"/>
              <a:ext cx="4635809" cy="276999"/>
            </a:xfrm>
            <a:prstGeom prst="rect">
              <a:avLst/>
            </a:prstGeom>
            <a:noFill/>
          </p:spPr>
          <p:txBody>
            <a:bodyPr wrap="square" rtlCol="0">
              <a:spAutoFit/>
            </a:bodyPr>
            <a:lstStyle/>
            <a:p>
              <a:r>
                <a:rPr lang="ja-JP" altLang="en-US" sz="1200" b="1" u="sng" dirty="0">
                  <a:latin typeface="メイリオ" panose="020B0604030504040204" pitchFamily="50" charset="-128"/>
                  <a:ea typeface="メイリオ" panose="020B0604030504040204" pitchFamily="50" charset="-128"/>
                  <a:cs typeface="メイリオ" panose="020B0604030504040204" pitchFamily="50" charset="-128"/>
                </a:rPr>
                <a:t>一度応募したら、抜け出せなくなる危険が</a:t>
              </a:r>
              <a:r>
                <a:rPr lang="en-US" altLang="ja-JP" sz="1200" b="1" u="sng" dirty="0">
                  <a:latin typeface="メイリオ" panose="020B0604030504040204" pitchFamily="50" charset="-128"/>
                  <a:ea typeface="メイリオ" panose="020B0604030504040204" pitchFamily="50" charset="-128"/>
                  <a:cs typeface="メイリオ" panose="020B0604030504040204" pitchFamily="50" charset="-128"/>
                </a:rPr>
                <a:t>……</a:t>
              </a:r>
            </a:p>
          </p:txBody>
        </p:sp>
      </p:grpSp>
      <p:sp>
        <p:nvSpPr>
          <p:cNvPr id="23" name="テキスト ボックス 22">
            <a:extLst>
              <a:ext uri="{FF2B5EF4-FFF2-40B4-BE49-F238E27FC236}">
                <a16:creationId xmlns:a16="http://schemas.microsoft.com/office/drawing/2014/main" id="{C8AE0A31-750A-4576-18AF-9E847DE87D3A}"/>
              </a:ext>
            </a:extLst>
          </p:cNvPr>
          <p:cNvSpPr txBox="1"/>
          <p:nvPr/>
        </p:nvSpPr>
        <p:spPr>
          <a:xfrm>
            <a:off x="373060" y="6394035"/>
            <a:ext cx="6196996" cy="577081"/>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「闇バイト」に応募し、個人情報を相手に渡してしまうと大変です。仕事内容を聞いて不審に思い、やっぱりやめたいと言っても、「家族に危害を加える」「</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SNS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上に犯罪者として個人情報を掲載する」などとおどされて、簡単に抜け出せなくなってしまいます。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 name="テキスト ボックス 2">
            <a:extLst>
              <a:ext uri="{FF2B5EF4-FFF2-40B4-BE49-F238E27FC236}">
                <a16:creationId xmlns:a16="http://schemas.microsoft.com/office/drawing/2014/main" id="{E9590E8E-15A8-F9A9-9C81-BC5B881389DB}"/>
              </a:ext>
            </a:extLst>
          </p:cNvPr>
          <p:cNvSpPr txBox="1"/>
          <p:nvPr/>
        </p:nvSpPr>
        <p:spPr>
          <a:xfrm>
            <a:off x="372006" y="7289194"/>
            <a:ext cx="1328802" cy="400110"/>
          </a:xfrm>
          <a:prstGeom prst="rect">
            <a:avLst/>
          </a:prstGeom>
          <a:noFill/>
        </p:spPr>
        <p:txBody>
          <a:bodyPr wrap="square" rtlCol="0">
            <a:spAutoFit/>
          </a:bodyPr>
          <a:lstStyle/>
          <a:p>
            <a:r>
              <a:rPr lang="ja-JP" altLang="en-US" sz="2000" b="1" dirty="0">
                <a:latin typeface="メイリオ" panose="020B0604030504040204" pitchFamily="50" charset="-128"/>
                <a:ea typeface="メイリオ" panose="020B0604030504040204" pitchFamily="50" charset="-128"/>
                <a:cs typeface="メイリオ" panose="020B0604030504040204" pitchFamily="50" charset="-128"/>
              </a:rPr>
              <a:t>ポイント</a:t>
            </a:r>
            <a:endParaRPr lang="en-US" altLang="ja-JP" sz="20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テキスト ボックス 4">
            <a:extLst>
              <a:ext uri="{FF2B5EF4-FFF2-40B4-BE49-F238E27FC236}">
                <a16:creationId xmlns:a16="http://schemas.microsoft.com/office/drawing/2014/main" id="{D12C1C6F-AA93-A8D3-2876-63F1C35B2FA8}"/>
              </a:ext>
            </a:extLst>
          </p:cNvPr>
          <p:cNvSpPr txBox="1"/>
          <p:nvPr/>
        </p:nvSpPr>
        <p:spPr>
          <a:xfrm>
            <a:off x="1484784" y="7257256"/>
            <a:ext cx="5084218"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050" b="1" dirty="0">
                <a:latin typeface="メイリオ" panose="020B0604030504040204" pitchFamily="50" charset="-128"/>
                <a:ea typeface="メイリオ" panose="020B0604030504040204" pitchFamily="50" charset="-128"/>
                <a:cs typeface="メイリオ" panose="020B0604030504040204" pitchFamily="50" charset="-128"/>
              </a:rPr>
              <a:t>仕事内容の説明よりも先に個人情報の提出を求められたら、「闇バイト」の可能性が高い</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ということを頭に入れておきましょう！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17530</TotalTime>
  <Words>558</Words>
  <Application>Microsoft Office PowerPoint</Application>
  <PresentationFormat>A4 210 x 297 mm</PresentationFormat>
  <Paragraphs>27</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lastModifiedBy>金子 雄亮</cp:lastModifiedBy>
  <cp:revision>6</cp:revision>
  <cp:lastPrinted>2015-12-15T08:10:10Z</cp:lastPrinted>
  <dcterms:created xsi:type="dcterms:W3CDTF">2015-03-26T01:59:15Z</dcterms:created>
  <dcterms:modified xsi:type="dcterms:W3CDTF">2023-02-28T02:35:54Z</dcterms:modified>
</cp:coreProperties>
</file>