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6858000" cy="9906000" type="A4"/>
  <p:notesSz cx="9939338" cy="6807200"/>
  <p:defaultTextStyle>
    <a:defPPr>
      <a:defRPr lang="ja-JP"/>
    </a:defPPr>
    <a:lvl1pPr marL="0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78918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57837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436755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915673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394591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873511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352429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831347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FE3"/>
    <a:srgbClr val="FF0000"/>
    <a:srgbClr val="F60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 autoAdjust="0"/>
    <p:restoredTop sz="94604" autoAdjust="0"/>
  </p:normalViewPr>
  <p:slideViewPr>
    <p:cSldViewPr>
      <p:cViewPr varScale="1">
        <p:scale>
          <a:sx n="64" d="100"/>
          <a:sy n="64" d="100"/>
        </p:scale>
        <p:origin x="2256" y="77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307905" cy="340634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9092" y="2"/>
            <a:ext cx="4307904" cy="340634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01D7DE7E-E823-447D-85FE-34A5AE7EC08E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6465471"/>
            <a:ext cx="4307905" cy="340634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9092" y="6465471"/>
            <a:ext cx="4307904" cy="340634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89FC0E46-9B51-4D6D-A44B-66510EEDB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568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780" cy="340119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361" y="0"/>
            <a:ext cx="4308379" cy="340119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9E653C9F-CCDE-4A45-B06E-1459802D78CD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86225" y="509588"/>
            <a:ext cx="1766888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732" y="3232739"/>
            <a:ext cx="7951470" cy="3064284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477"/>
            <a:ext cx="4306780" cy="340119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361" y="6465477"/>
            <a:ext cx="4308379" cy="340119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80C7FF2A-C598-4850-A3B7-D9A2E7C1B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715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7FF2A-C598-4850-A3B7-D9A2E7C1BAF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22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C7FF2A-C598-4850-A3B7-D9A2E7C1BAF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33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04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609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07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57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6" y="4198586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578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51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4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3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60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081868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8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620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8" indent="0">
              <a:buNone/>
              <a:defRPr sz="2100" b="1"/>
            </a:lvl2pPr>
            <a:lvl3pPr marL="957837" indent="0">
              <a:buNone/>
              <a:defRPr sz="1800" b="1"/>
            </a:lvl3pPr>
            <a:lvl4pPr marL="1436755" indent="0">
              <a:buNone/>
              <a:defRPr sz="1600" b="1"/>
            </a:lvl4pPr>
            <a:lvl5pPr marL="1915673" indent="0">
              <a:buNone/>
              <a:defRPr sz="1600" b="1"/>
            </a:lvl5pPr>
            <a:lvl6pPr marL="2394591" indent="0">
              <a:buNone/>
              <a:defRPr sz="1600" b="1"/>
            </a:lvl6pPr>
            <a:lvl7pPr marL="2873511" indent="0">
              <a:buNone/>
              <a:defRPr sz="1600" b="1"/>
            </a:lvl7pPr>
            <a:lvl8pPr marL="3352429" indent="0">
              <a:buNone/>
              <a:defRPr sz="1600" b="1"/>
            </a:lvl8pPr>
            <a:lvl9pPr marL="383134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5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8" indent="0">
              <a:buNone/>
              <a:defRPr sz="2100" b="1"/>
            </a:lvl2pPr>
            <a:lvl3pPr marL="957837" indent="0">
              <a:buNone/>
              <a:defRPr sz="1800" b="1"/>
            </a:lvl3pPr>
            <a:lvl4pPr marL="1436755" indent="0">
              <a:buNone/>
              <a:defRPr sz="1600" b="1"/>
            </a:lvl4pPr>
            <a:lvl5pPr marL="1915673" indent="0">
              <a:buNone/>
              <a:defRPr sz="1600" b="1"/>
            </a:lvl5pPr>
            <a:lvl6pPr marL="2394591" indent="0">
              <a:buNone/>
              <a:defRPr sz="1600" b="1"/>
            </a:lvl6pPr>
            <a:lvl7pPr marL="2873511" indent="0">
              <a:buNone/>
              <a:defRPr sz="1600" b="1"/>
            </a:lvl7pPr>
            <a:lvl8pPr marL="3352429" indent="0">
              <a:buNone/>
              <a:defRPr sz="1600" b="1"/>
            </a:lvl8pPr>
            <a:lvl9pPr marL="383134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5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52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047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68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1"/>
          </a:xfrm>
        </p:spPr>
        <p:txBody>
          <a:bodyPr/>
          <a:lstStyle>
            <a:lvl1pPr marL="0" indent="0">
              <a:buNone/>
              <a:defRPr sz="1500"/>
            </a:lvl1pPr>
            <a:lvl2pPr marL="478918" indent="0">
              <a:buNone/>
              <a:defRPr sz="1300"/>
            </a:lvl2pPr>
            <a:lvl3pPr marL="957837" indent="0">
              <a:buNone/>
              <a:defRPr sz="1100"/>
            </a:lvl3pPr>
            <a:lvl4pPr marL="1436755" indent="0">
              <a:buNone/>
              <a:defRPr sz="1000"/>
            </a:lvl4pPr>
            <a:lvl5pPr marL="1915673" indent="0">
              <a:buNone/>
              <a:defRPr sz="1000"/>
            </a:lvl5pPr>
            <a:lvl6pPr marL="2394591" indent="0">
              <a:buNone/>
              <a:defRPr sz="1000"/>
            </a:lvl6pPr>
            <a:lvl7pPr marL="2873511" indent="0">
              <a:buNone/>
              <a:defRPr sz="1000"/>
            </a:lvl7pPr>
            <a:lvl8pPr marL="3352429" indent="0">
              <a:buNone/>
              <a:defRPr sz="1000"/>
            </a:lvl8pPr>
            <a:lvl9pPr marL="383134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357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18" indent="0">
              <a:buNone/>
              <a:defRPr sz="2900"/>
            </a:lvl2pPr>
            <a:lvl3pPr marL="957837" indent="0">
              <a:buNone/>
              <a:defRPr sz="2500"/>
            </a:lvl3pPr>
            <a:lvl4pPr marL="1436755" indent="0">
              <a:buNone/>
              <a:defRPr sz="2100"/>
            </a:lvl4pPr>
            <a:lvl5pPr marL="1915673" indent="0">
              <a:buNone/>
              <a:defRPr sz="2100"/>
            </a:lvl5pPr>
            <a:lvl6pPr marL="2394591" indent="0">
              <a:buNone/>
              <a:defRPr sz="2100"/>
            </a:lvl6pPr>
            <a:lvl7pPr marL="2873511" indent="0">
              <a:buNone/>
              <a:defRPr sz="2100"/>
            </a:lvl7pPr>
            <a:lvl8pPr marL="3352429" indent="0">
              <a:buNone/>
              <a:defRPr sz="2100"/>
            </a:lvl8pPr>
            <a:lvl9pPr marL="3831347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918" indent="0">
              <a:buNone/>
              <a:defRPr sz="1300"/>
            </a:lvl2pPr>
            <a:lvl3pPr marL="957837" indent="0">
              <a:buNone/>
              <a:defRPr sz="1100"/>
            </a:lvl3pPr>
            <a:lvl4pPr marL="1436755" indent="0">
              <a:buNone/>
              <a:defRPr sz="1000"/>
            </a:lvl4pPr>
            <a:lvl5pPr marL="1915673" indent="0">
              <a:buNone/>
              <a:defRPr sz="1000"/>
            </a:lvl5pPr>
            <a:lvl6pPr marL="2394591" indent="0">
              <a:buNone/>
              <a:defRPr sz="1000"/>
            </a:lvl6pPr>
            <a:lvl7pPr marL="2873511" indent="0">
              <a:buNone/>
              <a:defRPr sz="1000"/>
            </a:lvl7pPr>
            <a:lvl8pPr marL="3352429" indent="0">
              <a:buNone/>
              <a:defRPr sz="1000"/>
            </a:lvl8pPr>
            <a:lvl9pPr marL="383134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0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84" tIns="47892" rIns="95784" bIns="4789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5784" tIns="47892" rIns="95784" bIns="4789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5"/>
            <a:ext cx="21717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702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37" rtl="0" eaLnBrk="1" latinLnBrk="0" hangingPunct="1">
        <a:spcBef>
          <a:spcPct val="0"/>
        </a:spcBef>
        <a:buNone/>
        <a:defRPr kumimoji="1"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9" indent="-35918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43" indent="-299324" algn="l" defTabSz="957837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96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214" indent="-239459" algn="l" defTabSz="957837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132" indent="-239459" algn="l" defTabSz="957837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051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70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88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806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18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37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55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73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91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511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429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347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png"/><Relationship Id="rId7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07112" y="3020538"/>
            <a:ext cx="6665038" cy="54874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97" tIns="44348" rIns="88697" bIns="44348"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64" y="90000"/>
            <a:ext cx="357108" cy="36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32656" y="108000"/>
            <a:ext cx="755830" cy="211712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彩の国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2656" y="220734"/>
            <a:ext cx="755830" cy="243450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</a:t>
            </a:r>
            <a:endParaRPr lang="ja-JP" altLang="en-US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43313" y="4490603"/>
            <a:ext cx="4968553" cy="782059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 ハローワークへ求人登録をしている又は予定があり、</a:t>
            </a:r>
            <a:endParaRPr lang="en-US" altLang="ja-JP" sz="15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就業場所が次のハローワーク管内にある企業</a:t>
            </a:r>
            <a:endParaRPr lang="en-US" altLang="ja-JP" sz="15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ハローワーク川越・東松山・所沢・飯能・朝霞</a:t>
            </a:r>
            <a:endParaRPr lang="en-US" altLang="ja-JP" sz="15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5623268" y="90000"/>
            <a:ext cx="1075342" cy="843026"/>
          </a:xfrm>
          <a:prstGeom prst="ellipse">
            <a:avLst/>
          </a:prstGeom>
          <a:solidFill>
            <a:srgbClr val="FF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97" tIns="44348" rIns="88697" bIns="44348" rtlCol="0" anchor="ctr"/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itchFamily="50" charset="-128"/>
              </a:rPr>
              <a:t>参加</a:t>
            </a:r>
            <a:endParaRPr lang="en-US" altLang="ja-JP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Meiryo UI" pitchFamily="50" charset="-128"/>
            </a:endParaRPr>
          </a:p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itchFamily="50" charset="-128"/>
              </a:rPr>
              <a:t>無料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26714" y="442851"/>
            <a:ext cx="4196554" cy="366561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b="1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主催：埼玉県企業人材サポートデスク川越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01209" y="8625408"/>
            <a:ext cx="1460310" cy="397339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受付時間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金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9:00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17:00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</a:p>
        </p:txBody>
      </p:sp>
      <p:pic>
        <p:nvPicPr>
          <p:cNvPr id="49" name="図 4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8913">
                        <a14:foregroundMark x1="43116" y1="11074" x2="34783" y2="15101"/>
                        <a14:foregroundMark x1="53986" y1="13423" x2="53261" y2="211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39" y="48393"/>
            <a:ext cx="462742" cy="531831"/>
          </a:xfrm>
          <a:prstGeom prst="rect">
            <a:avLst/>
          </a:prstGeom>
        </p:spPr>
      </p:pic>
      <p:sp>
        <p:nvSpPr>
          <p:cNvPr id="50" name="テキスト ボックス 14"/>
          <p:cNvSpPr txBox="1"/>
          <p:nvPr/>
        </p:nvSpPr>
        <p:spPr>
          <a:xfrm>
            <a:off x="810411" y="598945"/>
            <a:ext cx="7617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918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837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755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673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591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511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429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1347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埼玉県のマスコット</a:t>
            </a:r>
            <a:endParaRPr kumimoji="1"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「コバトン」</a:t>
            </a:r>
            <a:endParaRPr kumimoji="1"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462728" y="9394969"/>
            <a:ext cx="355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C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https://hwus.jp/company/</a:t>
            </a:r>
            <a:endParaRPr lang="ja-JP" altLang="en-US" dirty="0">
              <a:solidFill>
                <a:srgbClr val="C0000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652619" y="7734053"/>
            <a:ext cx="4968553" cy="733649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 「参加申込書」をメールでお送りください。</a:t>
            </a:r>
            <a:endParaRPr lang="en-US" altLang="ja-JP" sz="15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（</a:t>
            </a:r>
            <a:r>
              <a:rPr lang="en-US" altLang="ja-JP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FAX</a:t>
            </a:r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でも受け付けています。）</a:t>
            </a:r>
            <a:endParaRPr lang="en-US" altLang="ja-JP" sz="15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527203" y="5241138"/>
            <a:ext cx="4698137" cy="387401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（主な参加者は埼玉県内で就職を希望される方です。）</a:t>
            </a:r>
            <a:endParaRPr lang="en-US" altLang="ja-JP" sz="15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07692" y="4478306"/>
            <a:ext cx="1328939" cy="3796647"/>
            <a:chOff x="205127" y="4419734"/>
            <a:chExt cx="1328939" cy="2060014"/>
          </a:xfrm>
        </p:grpSpPr>
        <p:grpSp>
          <p:nvGrpSpPr>
            <p:cNvPr id="37" name="グループ化 36"/>
            <p:cNvGrpSpPr/>
            <p:nvPr/>
          </p:nvGrpSpPr>
          <p:grpSpPr>
            <a:xfrm>
              <a:off x="231023" y="4419734"/>
              <a:ext cx="1301788" cy="307776"/>
              <a:chOff x="-1993041" y="2702919"/>
              <a:chExt cx="1355986" cy="155600"/>
            </a:xfrm>
          </p:grpSpPr>
          <p:sp>
            <p:nvSpPr>
              <p:cNvPr id="38" name="角丸四角形 37"/>
              <p:cNvSpPr/>
              <p:nvPr/>
            </p:nvSpPr>
            <p:spPr>
              <a:xfrm>
                <a:off x="-1993041" y="2702919"/>
                <a:ext cx="1355986" cy="155600"/>
              </a:xfrm>
              <a:prstGeom prst="roundRect">
                <a:avLst>
                  <a:gd name="adj" fmla="val 30944"/>
                </a:avLst>
              </a:prstGeom>
              <a:solidFill>
                <a:schemeClr val="accent6">
                  <a:lumMod val="75000"/>
                </a:schemeClr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テキスト ボックス 38"/>
              <p:cNvSpPr txBox="1"/>
              <p:nvPr/>
            </p:nvSpPr>
            <p:spPr>
              <a:xfrm>
                <a:off x="-1789335" y="2740445"/>
                <a:ext cx="1027366" cy="8442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chemeClr val="bg1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対象企業</a:t>
                </a:r>
              </a:p>
            </p:txBody>
          </p:sp>
        </p:grpSp>
        <p:grpSp>
          <p:nvGrpSpPr>
            <p:cNvPr id="40" name="グループ化 39"/>
            <p:cNvGrpSpPr/>
            <p:nvPr/>
          </p:nvGrpSpPr>
          <p:grpSpPr>
            <a:xfrm>
              <a:off x="232279" y="6171971"/>
              <a:ext cx="1301787" cy="307777"/>
              <a:chOff x="-1989754" y="2723848"/>
              <a:chExt cx="1355985" cy="155600"/>
            </a:xfrm>
          </p:grpSpPr>
          <p:sp>
            <p:nvSpPr>
              <p:cNvPr id="41" name="角丸四角形 40"/>
              <p:cNvSpPr/>
              <p:nvPr/>
            </p:nvSpPr>
            <p:spPr>
              <a:xfrm>
                <a:off x="-1989754" y="2723848"/>
                <a:ext cx="1355985" cy="155600"/>
              </a:xfrm>
              <a:prstGeom prst="roundRect">
                <a:avLst>
                  <a:gd name="adj" fmla="val 30944"/>
                </a:avLst>
              </a:prstGeom>
              <a:solidFill>
                <a:schemeClr val="accent6">
                  <a:lumMod val="75000"/>
                </a:schemeClr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テキスト ボックス 41"/>
              <p:cNvSpPr txBox="1"/>
              <p:nvPr/>
            </p:nvSpPr>
            <p:spPr>
              <a:xfrm>
                <a:off x="-1787356" y="2756688"/>
                <a:ext cx="940398" cy="8442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t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chemeClr val="bg1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申込方法</a:t>
                </a:r>
              </a:p>
            </p:txBody>
          </p:sp>
        </p:grpSp>
        <p:grpSp>
          <p:nvGrpSpPr>
            <p:cNvPr id="56" name="グループ化 55"/>
            <p:cNvGrpSpPr/>
            <p:nvPr/>
          </p:nvGrpSpPr>
          <p:grpSpPr>
            <a:xfrm>
              <a:off x="205127" y="5170617"/>
              <a:ext cx="1303588" cy="302190"/>
              <a:chOff x="-2020014" y="2504512"/>
              <a:chExt cx="1357860" cy="152776"/>
            </a:xfrm>
          </p:grpSpPr>
          <p:sp>
            <p:nvSpPr>
              <p:cNvPr id="57" name="角丸四角形 56"/>
              <p:cNvSpPr/>
              <p:nvPr/>
            </p:nvSpPr>
            <p:spPr>
              <a:xfrm>
                <a:off x="-2020014" y="2504512"/>
                <a:ext cx="1357860" cy="152776"/>
              </a:xfrm>
              <a:prstGeom prst="roundRect">
                <a:avLst>
                  <a:gd name="adj" fmla="val 30944"/>
                </a:avLst>
              </a:prstGeom>
              <a:solidFill>
                <a:schemeClr val="accent6">
                  <a:lumMod val="75000"/>
                </a:schemeClr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テキスト ボックス 57"/>
              <p:cNvSpPr txBox="1"/>
              <p:nvPr/>
            </p:nvSpPr>
            <p:spPr>
              <a:xfrm>
                <a:off x="-1821525" y="2538686"/>
                <a:ext cx="940398" cy="8442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t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chemeClr val="bg1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会　　場</a:t>
                </a:r>
              </a:p>
            </p:txBody>
          </p:sp>
        </p:grpSp>
      </p:grpSp>
      <p:sp>
        <p:nvSpPr>
          <p:cNvPr id="59" name="テキスト ボックス 58"/>
          <p:cNvSpPr txBox="1"/>
          <p:nvPr/>
        </p:nvSpPr>
        <p:spPr>
          <a:xfrm>
            <a:off x="1664149" y="5924813"/>
            <a:ext cx="1947587" cy="335783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 </a:t>
            </a: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ウェスタ川越内　　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1544514" y="6417868"/>
            <a:ext cx="27594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埼玉県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川越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新宿町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1-17-17</a:t>
            </a:r>
          </a:p>
          <a:p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JR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川越線・東武東上線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「川越駅」西口から徒歩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西武新宿線 「本川越駅」 から徒歩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31589" y="2226292"/>
            <a:ext cx="6529930" cy="574054"/>
          </a:xfrm>
          <a:prstGeom prst="rect">
            <a:avLst/>
          </a:prstGeom>
          <a:noFill/>
          <a:ln w="19050">
            <a:noFill/>
          </a:ln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就職支援セミナー参加者を対象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に、セミナーに引き続いて会社概要・募集職種等の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企業説明会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を行います</a:t>
            </a:r>
            <a:r>
              <a:rPr lang="ja-JP" altLang="en-US" sz="1400" spc="-15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。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企業説明後</a:t>
            </a:r>
            <a:r>
              <a:rPr lang="ja-JP" altLang="en-US" sz="1400" spc="-15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希望するセミナー参加者に</a:t>
            </a:r>
            <a:r>
              <a:rPr lang="ja-JP" altLang="en-US" sz="1400" b="1" dirty="0">
                <a:solidFill>
                  <a:srgbClr val="F6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個別相談会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を行います</a:t>
            </a:r>
            <a:r>
              <a:rPr lang="ja-JP" altLang="en-US" sz="1400" spc="-15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。</a:t>
            </a:r>
            <a:endParaRPr lang="en-US" altLang="ja-JP" sz="1400" spc="-15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83519" y="3190447"/>
            <a:ext cx="6694110" cy="1087015"/>
          </a:xfrm>
          <a:prstGeom prst="rect">
            <a:avLst/>
          </a:prstGeom>
          <a:noFill/>
          <a:ln w="19050">
            <a:noFill/>
          </a:ln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●埼玉県が主催します。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●県で企業紹介シートを作成し、ホームページ等で広く貴社を紹介します。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●オンライン開催もありますので、遠隔地にお住まいの方との面談や企業ＰＲができます。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●月ごとに開催日が決まっています。日程はお問い合せください。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38" y="9011452"/>
            <a:ext cx="744598" cy="744598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261332" y="809412"/>
            <a:ext cx="61093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企業説明会・個別相談会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59240" y="1591191"/>
            <a:ext cx="3239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参加企業募集の御案内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1393" y="8573222"/>
            <a:ext cx="87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問合せ</a:t>
            </a:r>
            <a:r>
              <a:rPr kumimoji="1" lang="en-US" altLang="ja-JP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endParaRPr kumimoji="1" lang="ja-JP" altLang="en-US" sz="14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91284" y="8626688"/>
            <a:ext cx="3962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埼玉県企業人材サポートデスク川越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77950" y="8986705"/>
            <a:ext cx="5340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TEL</a:t>
            </a:r>
            <a:r>
              <a:rPr kumimoji="1" lang="ja-JP" altLang="en-US" sz="2400" dirty="0"/>
              <a:t>　</a:t>
            </a:r>
            <a:r>
              <a:rPr kumimoji="1" lang="en-US" altLang="ja-JP" sz="2400" dirty="0"/>
              <a:t>049-265-6310   FAX   049-265-6391</a:t>
            </a:r>
            <a:endParaRPr kumimoji="1" lang="ja-JP" altLang="en-US" sz="2400" dirty="0"/>
          </a:p>
        </p:txBody>
      </p:sp>
      <p:sp>
        <p:nvSpPr>
          <p:cNvPr id="66" name="正方形/長方形 65"/>
          <p:cNvSpPr/>
          <p:nvPr/>
        </p:nvSpPr>
        <p:spPr>
          <a:xfrm>
            <a:off x="1268760" y="9437547"/>
            <a:ext cx="1152128" cy="309093"/>
          </a:xfrm>
          <a:prstGeom prst="rect">
            <a:avLst/>
          </a:prstGeom>
          <a:solidFill>
            <a:srgbClr val="C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</a:t>
            </a:r>
          </a:p>
        </p:txBody>
      </p:sp>
      <p:pic>
        <p:nvPicPr>
          <p:cNvPr id="1027" name="Picture 3" descr="C:\Users\hi.suzuki\AppData\Local\Microsoft\Windows\Temporary Internet Files\Content.IE5\Z1DER1EN\MC90037106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32" y="9442427"/>
            <a:ext cx="463560" cy="313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角丸四角形 28"/>
          <p:cNvSpPr/>
          <p:nvPr/>
        </p:nvSpPr>
        <p:spPr>
          <a:xfrm>
            <a:off x="258849" y="1616386"/>
            <a:ext cx="1204131" cy="44413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18718" y="165364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毎週開催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43" name="図 42">
            <a:extLst>
              <a:ext uri="{FF2B5EF4-FFF2-40B4-BE49-F238E27FC236}">
                <a16:creationId xmlns:a16="http://schemas.microsoft.com/office/drawing/2014/main" id="{45C0D5C4-F6B8-42DA-B555-E7A65DB3952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208" y="5986779"/>
            <a:ext cx="2322402" cy="1521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19050">
            <a:solidFill>
              <a:schemeClr val="accent2">
                <a:lumMod val="75000"/>
              </a:schemeClr>
            </a:solidFill>
          </a:ln>
          <a:effectLst>
            <a:reflection blurRad="12700" stA="0" endPos="28000" dist="5000" dir="5400000" sy="-100000" algn="bl" rotWithShape="0"/>
          </a:effectLst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5A4598C-69CC-C83B-E1AA-B76E5EBD37CE}"/>
              </a:ext>
            </a:extLst>
          </p:cNvPr>
          <p:cNvSpPr/>
          <p:nvPr/>
        </p:nvSpPr>
        <p:spPr>
          <a:xfrm>
            <a:off x="5255971" y="8593416"/>
            <a:ext cx="1543722" cy="438936"/>
          </a:xfrm>
          <a:prstGeom prst="rect">
            <a:avLst/>
          </a:prstGeom>
          <a:noFill/>
          <a:ln w="19050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322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0" y="389695"/>
            <a:ext cx="6803940" cy="811885"/>
          </a:xfrm>
        </p:spPr>
        <p:txBody>
          <a:bodyPr>
            <a:normAutofit fontScale="90000"/>
          </a:bodyPr>
          <a:lstStyle/>
          <a:p>
            <a:r>
              <a:rPr lang="ja-JP" altLang="en-US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埼玉県企業人材サポートデスク川越主催</a:t>
            </a:r>
            <a:br>
              <a:rPr lang="en-US" altLang="ja-JP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sz="27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「企業説明会・個別相談会」</a:t>
            </a:r>
            <a:r>
              <a:rPr lang="ja-JP" altLang="en-US" sz="3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参加申込書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347652" y="8118140"/>
            <a:ext cx="6510348" cy="718434"/>
          </a:xfrm>
          <a:prstGeom prst="rect">
            <a:avLst/>
          </a:prstGeom>
        </p:spPr>
        <p:txBody>
          <a:bodyPr vert="horz" wrap="none" lIns="95784" tIns="47892" rIns="95784" bIns="47892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5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申込先　</a:t>
            </a:r>
            <a:r>
              <a:rPr lang="en-US" altLang="ja-JP" sz="25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a3960-27@pref.saitama.lg.jp</a:t>
            </a:r>
            <a:r>
              <a:rPr lang="ja-JP" altLang="en-US" b="1" dirty="0"/>
              <a:t>　</a:t>
            </a:r>
            <a:endParaRPr lang="ja-JP" altLang="en-US" sz="25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334049" y="8128384"/>
            <a:ext cx="6216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293942" y="8836574"/>
            <a:ext cx="6216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61870" y="9099203"/>
            <a:ext cx="6858000" cy="417102"/>
          </a:xfrm>
          <a:prstGeom prst="rect">
            <a:avLst/>
          </a:prstGeom>
        </p:spPr>
        <p:txBody>
          <a:bodyPr vert="horz" lIns="95784" tIns="47892" rIns="95784" bIns="47892" rtlCol="0"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埼玉県企業人材サポートデスク川越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en-US" altLang="ja-JP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U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＿</a:t>
            </a:r>
            <a:r>
              <a:rPr lang="en-US" altLang="ja-JP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PLACE 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３階　川越市民サービスステーション内）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107397" y="1280592"/>
            <a:ext cx="66693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204509"/>
              </p:ext>
            </p:extLst>
          </p:nvPr>
        </p:nvGraphicFramePr>
        <p:xfrm>
          <a:off x="240074" y="2021024"/>
          <a:ext cx="6377852" cy="42646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1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7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1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44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27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会社名</a:t>
                      </a: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8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所在地</a:t>
                      </a:r>
                      <a:endParaRPr kumimoji="1" lang="en-US" altLang="ja-JP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3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担当者名</a:t>
                      </a:r>
                    </a:p>
                  </a:txBody>
                  <a:tcPr marL="87086" marR="87086" marT="44928" marB="44928"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部署名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gridSpan="3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69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電　話</a:t>
                      </a:r>
                    </a:p>
                  </a:txBody>
                  <a:tcPr marL="87086" marR="87086" marT="44928" marB="44928" anchor="ctr"/>
                </a:tc>
                <a:tc gridSpan="2">
                  <a:txBody>
                    <a:bodyPr/>
                    <a:lstStyle/>
                    <a:p>
                      <a:endParaRPr kumimoji="1" lang="en-US" altLang="ja-JP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en-US" altLang="ja-JP" sz="5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endParaRPr kumimoji="1" lang="ja-JP" altLang="en-US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メール</a:t>
                      </a:r>
                      <a:endParaRPr kumimoji="1" lang="en-US" altLang="ja-JP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6158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募集職種</a:t>
                      </a:r>
                    </a:p>
                  </a:txBody>
                  <a:tcPr marL="87086" marR="87086" marT="44928" marB="44928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職種名①</a:t>
                      </a: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</a:t>
                      </a:r>
                      <a:endParaRPr kumimoji="1" lang="en-US" altLang="ja-JP" sz="18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8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484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職種名②</a:t>
                      </a: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</a:t>
                      </a:r>
                      <a:endParaRPr kumimoji="1" lang="en-US" altLang="ja-JP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84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職種名③</a:t>
                      </a: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</a:t>
                      </a:r>
                      <a:endParaRPr kumimoji="1" lang="en-US" altLang="ja-JP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0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備　　考</a:t>
                      </a: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en-US" altLang="ja-JP" sz="10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4277838" y="1514089"/>
            <a:ext cx="2472584" cy="257078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1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申込日：　　  　　　年　　 　月　　 　日</a:t>
            </a:r>
            <a:endParaRPr kumimoji="1" lang="ja-JP" altLang="en-US" u="sng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15717" y="6548339"/>
            <a:ext cx="5750306" cy="1466606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ハローワーク求人番号について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●ハローワークに求人登録している場合は、求人番号をご記入ください。求人番号を参考に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 「企業紹介シート」を作成します。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●求人番号は、本説明会参加者が応募可能なものをご記入ください。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●ハローワークヘ求人申込中の場合は、求人番号は空欄で構いません。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1DB2924-1EE9-47BF-A323-35C3DBFAB465}"/>
              </a:ext>
            </a:extLst>
          </p:cNvPr>
          <p:cNvSpPr txBox="1"/>
          <p:nvPr/>
        </p:nvSpPr>
        <p:spPr>
          <a:xfrm>
            <a:off x="2119547" y="3296816"/>
            <a:ext cx="461665" cy="923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6020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2472</TotalTime>
  <Words>422</Words>
  <Application>Microsoft Office PowerPoint</Application>
  <PresentationFormat>A4 210 x 297 mm</PresentationFormat>
  <Paragraphs>68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HG丸ｺﾞｼｯｸM-PRO</vt:lpstr>
      <vt:lpstr>Meiryo UI</vt:lpstr>
      <vt:lpstr>Arial</vt:lpstr>
      <vt:lpstr>Calibri</vt:lpstr>
      <vt:lpstr>Office ​​テーマ</vt:lpstr>
      <vt:lpstr>PowerPoint プレゼンテーション</vt:lpstr>
      <vt:lpstr>埼玉県企業人材サポートデスク川越主催 「企業説明会・個別相談会」　参加申込書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志村 浩一（雇用・人材戦略課）</cp:lastModifiedBy>
  <cp:revision>235</cp:revision>
  <cp:lastPrinted>2025-04-02T23:53:07Z</cp:lastPrinted>
  <dcterms:created xsi:type="dcterms:W3CDTF">2013-10-22T03:47:16Z</dcterms:created>
  <dcterms:modified xsi:type="dcterms:W3CDTF">2025-04-03T06:09:40Z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1221858628</vt:i4>
  </property>
  <property fmtid="{D5CDD505-2E9C-101B-9397-08002B2CF9AE}" pid="3" name="_NewReviewCycle">
    <vt:lpwstr/>
  </property>
  <property fmtid="{D5CDD505-2E9C-101B-9397-08002B2CF9AE}" pid="4" name="_EmailSubject">
    <vt:lpwstr>企業面接会チラシ（訂正版）について</vt:lpwstr>
  </property>
  <property fmtid="{D5CDD505-2E9C-101B-9397-08002B2CF9AE}" pid="5" name="_AuthorEmail">
    <vt:lpwstr>yasuhiro.maebashi@inte.co.jp</vt:lpwstr>
  </property>
  <property fmtid="{D5CDD505-2E9C-101B-9397-08002B2CF9AE}" pid="6" name="_AuthorEmailDisplayName">
    <vt:lpwstr>前橋 康裕</vt:lpwstr>
  </property>
  <property fmtid="{D5CDD505-2E9C-101B-9397-08002B2CF9AE}" pid="7" name="_PreviousAdHocReviewCycleID">
    <vt:i4>-744363837</vt:i4>
  </property>
</Properties>
</file>