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</p:sldIdLst>
  <p:sldSz cx="5327650" cy="7559675"/>
  <p:notesSz cx="6770688" cy="99028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16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EF3"/>
    <a:srgbClr val="A2E3F3"/>
    <a:srgbClr val="69FE5E"/>
    <a:srgbClr val="F3FD95"/>
    <a:srgbClr val="F0EEEC"/>
    <a:srgbClr val="FF5050"/>
    <a:srgbClr val="4E6382"/>
    <a:srgbClr val="B7CCDD"/>
    <a:srgbClr val="526D98"/>
    <a:srgbClr val="E7E5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3222" y="84"/>
      </p:cViewPr>
      <p:guideLst>
        <p:guide orient="horz" pos="2381"/>
        <p:guide pos="16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74" y="1237197"/>
            <a:ext cx="4528503" cy="2631887"/>
          </a:xfrm>
        </p:spPr>
        <p:txBody>
          <a:bodyPr anchor="b"/>
          <a:lstStyle>
            <a:lvl1pPr algn="ctr">
              <a:defRPr sz="349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56" y="3970580"/>
            <a:ext cx="3995738" cy="1825171"/>
          </a:xfrm>
        </p:spPr>
        <p:txBody>
          <a:bodyPr/>
          <a:lstStyle>
            <a:lvl1pPr marL="0" indent="0" algn="ctr">
              <a:buNone/>
              <a:defRPr sz="1398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654C-A9D8-476C-8D8B-7E05B26A2664}" type="datetimeFigureOut">
              <a:rPr kumimoji="1" lang="ja-JP" altLang="en-US" smtClean="0"/>
              <a:t>2026/7/24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B1D7-1C95-4823-A3A5-F011CE3B6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9810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654C-A9D8-476C-8D8B-7E05B26A2664}" type="datetimeFigureOut">
              <a:rPr kumimoji="1" lang="ja-JP" altLang="en-US" smtClean="0"/>
              <a:t>2026/7/24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B1D7-1C95-4823-A3A5-F011CE3B6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6170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2600" y="402483"/>
            <a:ext cx="1148775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6" y="402483"/>
            <a:ext cx="3379728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654C-A9D8-476C-8D8B-7E05B26A2664}" type="datetimeFigureOut">
              <a:rPr kumimoji="1" lang="ja-JP" altLang="en-US" smtClean="0"/>
              <a:t>2026/7/24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B1D7-1C95-4823-A3A5-F011CE3B6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678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654C-A9D8-476C-8D8B-7E05B26A2664}" type="datetimeFigureOut">
              <a:rPr kumimoji="1" lang="ja-JP" altLang="en-US" smtClean="0"/>
              <a:t>2026/7/24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B1D7-1C95-4823-A3A5-F011CE3B6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04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01" y="1884671"/>
            <a:ext cx="4595098" cy="3144614"/>
          </a:xfrm>
        </p:spPr>
        <p:txBody>
          <a:bodyPr anchor="b"/>
          <a:lstStyle>
            <a:lvl1pPr>
              <a:defRPr sz="349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01" y="5059035"/>
            <a:ext cx="4595098" cy="1653678"/>
          </a:xfrm>
        </p:spPr>
        <p:txBody>
          <a:bodyPr/>
          <a:lstStyle>
            <a:lvl1pPr marL="0" indent="0">
              <a:buNone/>
              <a:defRPr sz="1398">
                <a:solidFill>
                  <a:schemeClr val="tx1"/>
                </a:solidFill>
              </a:defRPr>
            </a:lvl1pPr>
            <a:lvl2pPr marL="266365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2pPr>
            <a:lvl3pPr marL="532729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3pPr>
            <a:lvl4pPr marL="79909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4pPr>
            <a:lvl5pPr marL="1065459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5pPr>
            <a:lvl6pPr marL="133182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6pPr>
            <a:lvl7pPr marL="159818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7pPr>
            <a:lvl8pPr marL="1864553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8pPr>
            <a:lvl9pPr marL="213091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654C-A9D8-476C-8D8B-7E05B26A2664}" type="datetimeFigureOut">
              <a:rPr kumimoji="1" lang="ja-JP" altLang="en-US" smtClean="0"/>
              <a:t>2026/7/24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B1D7-1C95-4823-A3A5-F011CE3B6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3002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276" y="2012414"/>
            <a:ext cx="226425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7123" y="2012414"/>
            <a:ext cx="226425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654C-A9D8-476C-8D8B-7E05B26A2664}" type="datetimeFigureOut">
              <a:rPr kumimoji="1" lang="ja-JP" altLang="en-US" smtClean="0"/>
              <a:t>2026/7/24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B1D7-1C95-4823-A3A5-F011CE3B6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281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402484"/>
            <a:ext cx="4595098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71" y="1853171"/>
            <a:ext cx="22538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971" y="2761381"/>
            <a:ext cx="2253845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97123" y="1853171"/>
            <a:ext cx="22649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7123" y="2761381"/>
            <a:ext cx="2264945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654C-A9D8-476C-8D8B-7E05B26A2664}" type="datetimeFigureOut">
              <a:rPr kumimoji="1" lang="ja-JP" altLang="en-US" smtClean="0"/>
              <a:t>2026/7/24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B1D7-1C95-4823-A3A5-F011CE3B6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2756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654C-A9D8-476C-8D8B-7E05B26A2664}" type="datetimeFigureOut">
              <a:rPr kumimoji="1" lang="ja-JP" altLang="en-US" smtClean="0"/>
              <a:t>2026/7/24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B1D7-1C95-4823-A3A5-F011CE3B6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3983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654C-A9D8-476C-8D8B-7E05B26A2664}" type="datetimeFigureOut">
              <a:rPr kumimoji="1" lang="ja-JP" altLang="en-US" smtClean="0"/>
              <a:t>2026/7/24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B1D7-1C95-4823-A3A5-F011CE3B6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3159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45" y="1088455"/>
            <a:ext cx="2697123" cy="5372269"/>
          </a:xfrm>
        </p:spPr>
        <p:txBody>
          <a:bodyPr/>
          <a:lstStyle>
            <a:lvl1pPr>
              <a:defRPr sz="1864"/>
            </a:lvl1pPr>
            <a:lvl2pPr>
              <a:defRPr sz="1631"/>
            </a:lvl2pPr>
            <a:lvl3pPr>
              <a:defRPr sz="1398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654C-A9D8-476C-8D8B-7E05B26A2664}" type="datetimeFigureOut">
              <a:rPr kumimoji="1" lang="ja-JP" altLang="en-US" smtClean="0"/>
              <a:t>2026/7/24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B1D7-1C95-4823-A3A5-F011CE3B6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904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4945" y="1088455"/>
            <a:ext cx="2697123" cy="5372269"/>
          </a:xfrm>
        </p:spPr>
        <p:txBody>
          <a:bodyPr anchor="t"/>
          <a:lstStyle>
            <a:lvl1pPr marL="0" indent="0">
              <a:buNone/>
              <a:defRPr sz="1864"/>
            </a:lvl1pPr>
            <a:lvl2pPr marL="266365" indent="0">
              <a:buNone/>
              <a:defRPr sz="1631"/>
            </a:lvl2pPr>
            <a:lvl3pPr marL="532729" indent="0">
              <a:buNone/>
              <a:defRPr sz="1398"/>
            </a:lvl3pPr>
            <a:lvl4pPr marL="799094" indent="0">
              <a:buNone/>
              <a:defRPr sz="1165"/>
            </a:lvl4pPr>
            <a:lvl5pPr marL="1065459" indent="0">
              <a:buNone/>
              <a:defRPr sz="1165"/>
            </a:lvl5pPr>
            <a:lvl6pPr marL="1331824" indent="0">
              <a:buNone/>
              <a:defRPr sz="1165"/>
            </a:lvl6pPr>
            <a:lvl7pPr marL="1598188" indent="0">
              <a:buNone/>
              <a:defRPr sz="1165"/>
            </a:lvl7pPr>
            <a:lvl8pPr marL="1864553" indent="0">
              <a:buNone/>
              <a:defRPr sz="1165"/>
            </a:lvl8pPr>
            <a:lvl9pPr marL="2130918" indent="0">
              <a:buNone/>
              <a:defRPr sz="116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654C-A9D8-476C-8D8B-7E05B26A2664}" type="datetimeFigureOut">
              <a:rPr kumimoji="1" lang="ja-JP" altLang="en-US" smtClean="0"/>
              <a:t>2026/7/24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B1D7-1C95-4823-A3A5-F011CE3B6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2867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276" y="2012414"/>
            <a:ext cx="4595098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7654C-A9D8-476C-8D8B-7E05B26A2664}" type="datetimeFigureOut">
              <a:rPr kumimoji="1" lang="ja-JP" altLang="en-US" smtClean="0"/>
              <a:t>2026/7/24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7B1D7-1C95-4823-A3A5-F011CE3B6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04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kumimoji="1"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2" indent="-133182" algn="l" defTabSz="532729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kumimoji="1"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39954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665912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kumimoji="1" sz="1165" kern="1200">
          <a:solidFill>
            <a:schemeClr val="tx1"/>
          </a:solidFill>
          <a:latin typeface="+mn-lt"/>
          <a:ea typeface="+mn-ea"/>
          <a:cs typeface="+mn-cs"/>
        </a:defRPr>
      </a:lvl3pPr>
      <a:lvl4pPr marL="93227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19864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3FF4F7D-55EA-43C5-8E47-E6A88E45462F}"/>
              </a:ext>
            </a:extLst>
          </p:cNvPr>
          <p:cNvSpPr/>
          <p:nvPr/>
        </p:nvSpPr>
        <p:spPr>
          <a:xfrm>
            <a:off x="0" y="0"/>
            <a:ext cx="5327650" cy="6593486"/>
          </a:xfrm>
          <a:prstGeom prst="rect">
            <a:avLst/>
          </a:prstGeom>
          <a:solidFill>
            <a:srgbClr val="F0E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073B3C69-F8C6-4037-B320-88CABB83A6DD}"/>
              </a:ext>
            </a:extLst>
          </p:cNvPr>
          <p:cNvSpPr/>
          <p:nvPr/>
        </p:nvSpPr>
        <p:spPr>
          <a:xfrm>
            <a:off x="0" y="6558981"/>
            <a:ext cx="5327651" cy="10006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6" dirty="0"/>
          </a:p>
        </p:txBody>
      </p:sp>
      <p:sp>
        <p:nvSpPr>
          <p:cNvPr id="34" name="正方形/長方形 33"/>
          <p:cNvSpPr/>
          <p:nvPr/>
        </p:nvSpPr>
        <p:spPr>
          <a:xfrm>
            <a:off x="266706" y="5479675"/>
            <a:ext cx="4807591" cy="96878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6" b="1" dirty="0">
                <a:latin typeface="Meiryo UI" panose="020B0604030504040204" pitchFamily="50" charset="-128"/>
                <a:ea typeface="Meiryo UI" panose="020B0604030504040204" pitchFamily="50" charset="-128"/>
              </a:rPr>
              <a:t>等は不要</a:t>
            </a:r>
            <a:endParaRPr kumimoji="1" lang="ja-JP" altLang="en-US" sz="1056" dirty="0"/>
          </a:p>
        </p:txBody>
      </p:sp>
      <p:sp>
        <p:nvSpPr>
          <p:cNvPr id="31" name="正方形/長方形 30"/>
          <p:cNvSpPr/>
          <p:nvPr/>
        </p:nvSpPr>
        <p:spPr>
          <a:xfrm>
            <a:off x="301210" y="5521044"/>
            <a:ext cx="954107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販売店記入欄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（会社名・連絡先）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B248ABB-643E-41CB-8B4C-80DCC2CFBCA5}"/>
              </a:ext>
            </a:extLst>
          </p:cNvPr>
          <p:cNvSpPr txBox="1"/>
          <p:nvPr/>
        </p:nvSpPr>
        <p:spPr>
          <a:xfrm>
            <a:off x="294455" y="6619364"/>
            <a:ext cx="2393604" cy="468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お問合せ</a:t>
            </a:r>
            <a:endParaRPr kumimoji="1"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埼玉県 危機管理防災部 化学保安課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C573DBD7-77C1-4D5B-A69D-ED7F95803D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405" y="6515711"/>
            <a:ext cx="919898" cy="676395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F681D9-42F4-420F-9567-D41C15087224}"/>
              </a:ext>
            </a:extLst>
          </p:cNvPr>
          <p:cNvSpPr txBox="1"/>
          <p:nvPr/>
        </p:nvSpPr>
        <p:spPr>
          <a:xfrm>
            <a:off x="4157806" y="7200746"/>
            <a:ext cx="1055097" cy="3502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68"/>
              </a:lnSpc>
            </a:pPr>
            <a:r>
              <a:rPr kumimoji="1" lang="ja-JP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埼玉県マスコット</a:t>
            </a:r>
            <a:endParaRPr kumimoji="1" lang="en-US" altLang="ja-JP" sz="6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ts val="1068"/>
              </a:lnSpc>
            </a:pPr>
            <a:r>
              <a:rPr kumimoji="1" lang="ja-JP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「コバトン＆さいたま</a:t>
            </a:r>
            <a:r>
              <a:rPr kumimoji="1" lang="ja-JP" altLang="en-US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っち</a:t>
            </a:r>
            <a:r>
              <a:rPr kumimoji="1" lang="ja-JP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430184-F148-45DA-A1DC-17D157A398CD}"/>
              </a:ext>
            </a:extLst>
          </p:cNvPr>
          <p:cNvSpPr txBox="1"/>
          <p:nvPr/>
        </p:nvSpPr>
        <p:spPr>
          <a:xfrm>
            <a:off x="285829" y="7065249"/>
            <a:ext cx="2266967" cy="407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📞 </a:t>
            </a:r>
            <a:r>
              <a:rPr kumimoji="1"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048-830-8439</a:t>
            </a:r>
          </a:p>
          <a:p>
            <a:pPr>
              <a:lnSpc>
                <a:spcPct val="120000"/>
              </a:lnSpc>
            </a:pPr>
            <a:r>
              <a:rPr kumimoji="1"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✉ </a:t>
            </a:r>
            <a:r>
              <a:rPr kumimoji="1"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a2970-06@pref.saitama.lg.jp</a:t>
            </a:r>
            <a:endParaRPr kumimoji="1" lang="ja-JP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810585B6-958B-45DF-A839-0D54F0507B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7191" y="1051104"/>
            <a:ext cx="2100000" cy="1260000"/>
          </a:xfrm>
          <a:prstGeom prst="rect">
            <a:avLst/>
          </a:prstGeom>
        </p:spPr>
      </p:pic>
      <p:sp>
        <p:nvSpPr>
          <p:cNvPr id="36" name="フローチャート: 代替処理 35">
            <a:extLst>
              <a:ext uri="{FF2B5EF4-FFF2-40B4-BE49-F238E27FC236}">
                <a16:creationId xmlns:a16="http://schemas.microsoft.com/office/drawing/2014/main" id="{5AA61D19-6E9F-4E7C-9DD6-99DBDE02CD90}"/>
              </a:ext>
            </a:extLst>
          </p:cNvPr>
          <p:cNvSpPr/>
          <p:nvPr/>
        </p:nvSpPr>
        <p:spPr>
          <a:xfrm>
            <a:off x="269591" y="631400"/>
            <a:ext cx="4788468" cy="358039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1E6062C-B1AA-4A52-A3B3-8046DC7E0187}"/>
              </a:ext>
            </a:extLst>
          </p:cNvPr>
          <p:cNvSpPr txBox="1"/>
          <p:nvPr/>
        </p:nvSpPr>
        <p:spPr>
          <a:xfrm>
            <a:off x="266704" y="698814"/>
            <a:ext cx="4809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LP</a:t>
            </a:r>
            <a:r>
              <a:rPr kumimoji="1" lang="ja-JP" altLang="en-US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ガス</a:t>
            </a:r>
            <a:r>
              <a:rPr kumimoji="1" lang="ja-JP" altLang="en-US" sz="11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kumimoji="1" lang="ja-JP" altLang="en-US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お使い</a:t>
            </a:r>
            <a:r>
              <a:rPr kumimoji="1" lang="ja-JP" altLang="en-US" sz="11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皆さま</a:t>
            </a:r>
            <a:r>
              <a:rPr kumimoji="1" lang="ja-JP" altLang="en-US" sz="11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へ</a:t>
            </a:r>
            <a:endParaRPr kumimoji="1" lang="en-US" altLang="ja-JP" sz="1100" b="1" spc="3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C5B9E01E-A0C1-43C0-97BD-EB1063FA9DDD}"/>
              </a:ext>
            </a:extLst>
          </p:cNvPr>
          <p:cNvSpPr/>
          <p:nvPr/>
        </p:nvSpPr>
        <p:spPr>
          <a:xfrm>
            <a:off x="266706" y="2765883"/>
            <a:ext cx="4807591" cy="2641965"/>
          </a:xfrm>
          <a:prstGeom prst="roundRect">
            <a:avLst>
              <a:gd name="adj" fmla="val 38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E45C487-DA3A-46B2-9E6B-560CD783D063}"/>
              </a:ext>
            </a:extLst>
          </p:cNvPr>
          <p:cNvSpPr txBox="1"/>
          <p:nvPr/>
        </p:nvSpPr>
        <p:spPr>
          <a:xfrm>
            <a:off x="494512" y="2824276"/>
            <a:ext cx="4553907" cy="2165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LP</a:t>
            </a: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ガス販売店を通じて、原則として令和８年７～９月分</a:t>
            </a:r>
            <a:r>
              <a:rPr kumimoji="1"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８～１０月検針分</a:t>
            </a:r>
            <a:r>
              <a:rPr kumimoji="1"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sz="1100" b="1" dirty="0">
                <a:solidFill>
                  <a:srgbClr val="FF5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いずれかの月の</a:t>
            </a:r>
            <a:r>
              <a:rPr kumimoji="1" lang="en-US" altLang="ja-JP" sz="1100" b="1" dirty="0">
                <a:solidFill>
                  <a:srgbClr val="FF5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LP</a:t>
            </a:r>
            <a:r>
              <a:rPr kumimoji="1" lang="ja-JP" altLang="en-US" sz="1100" b="1" dirty="0">
                <a:solidFill>
                  <a:srgbClr val="FF5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ガス使用料金から値引き</a:t>
            </a: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を行います</a:t>
            </a:r>
            <a:r>
              <a:rPr kumimoji="1"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。</a:t>
            </a:r>
            <a:endParaRPr lang="ja-JP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kumimoji="1" lang="en-US" altLang="ja-JP" sz="1400" dirty="0">
              <a:solidFill>
                <a:schemeClr val="bg2">
                  <a:lumMod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30000"/>
              </a:lnSpc>
              <a:spcAft>
                <a:spcPts val="600"/>
              </a:spcAft>
              <a:tabLst>
                <a:tab pos="982663" algn="l"/>
              </a:tabLst>
            </a:pPr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 対象</a:t>
            </a:r>
            <a:r>
              <a:rPr kumimoji="1"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県内の</a:t>
            </a:r>
            <a:r>
              <a:rPr kumimoji="1" lang="ja-JP" altLang="en-US" sz="1400" b="1" dirty="0">
                <a:solidFill>
                  <a:srgbClr val="FF5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ご家庭</a:t>
            </a: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や飲食店等の</a:t>
            </a:r>
            <a:r>
              <a:rPr kumimoji="1" lang="ja-JP" altLang="en-US" sz="1400" b="1" dirty="0">
                <a:solidFill>
                  <a:srgbClr val="FF5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業務用として</a:t>
            </a:r>
            <a:r>
              <a:rPr kumimoji="1" lang="en-US" altLang="ja-JP" sz="1400" b="1" dirty="0">
                <a:solidFill>
                  <a:srgbClr val="526D98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kumimoji="1" lang="en-US" altLang="ja-JP" sz="1400" b="1" dirty="0">
                <a:solidFill>
                  <a:srgbClr val="FF5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LP</a:t>
            </a:r>
            <a:r>
              <a:rPr kumimoji="1" lang="ja-JP" altLang="en-US" sz="1400" b="1" dirty="0">
                <a:solidFill>
                  <a:srgbClr val="FF5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ガスをお使いの方</a:t>
            </a:r>
          </a:p>
          <a:p>
            <a:pPr>
              <a:lnSpc>
                <a:spcPct val="130000"/>
              </a:lnSpc>
              <a:spcAft>
                <a:spcPts val="600"/>
              </a:spcAft>
              <a:tabLst>
                <a:tab pos="982663" algn="l"/>
              </a:tabLst>
            </a:pPr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 手続き</a:t>
            </a:r>
            <a:r>
              <a:rPr kumimoji="1"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不要</a:t>
            </a:r>
            <a:endParaRPr kumimoji="1"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  <a:tabLst>
                <a:tab pos="982663" algn="l"/>
              </a:tabLst>
            </a:pPr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 値引額</a:t>
            </a:r>
            <a:r>
              <a:rPr kumimoji="1"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上限 </a:t>
            </a:r>
            <a:r>
              <a:rPr kumimoji="1" lang="en-US" altLang="ja-JP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1,600</a:t>
            </a: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世帯・事業所あたり）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A34C6957-ACAF-473A-B039-D5BC985E071A}"/>
              </a:ext>
            </a:extLst>
          </p:cNvPr>
          <p:cNvSpPr/>
          <p:nvPr/>
        </p:nvSpPr>
        <p:spPr>
          <a:xfrm>
            <a:off x="301208" y="2432124"/>
            <a:ext cx="47385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埼玉県では、</a:t>
            </a:r>
            <a:r>
              <a:rPr lang="en-US" altLang="ja-JP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LP</a:t>
            </a:r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ガス料金高騰の影響を受ける皆様の負担を軽減します</a:t>
            </a:r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DA4F201-3746-435F-B0A4-E91EB8563DE2}"/>
              </a:ext>
            </a:extLst>
          </p:cNvPr>
          <p:cNvSpPr txBox="1"/>
          <p:nvPr/>
        </p:nvSpPr>
        <p:spPr>
          <a:xfrm>
            <a:off x="3165320" y="6637534"/>
            <a:ext cx="7328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kumimoji="1" lang="ja-JP" altLang="en-US" sz="9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詳細はこちら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47FE43E3-843F-4308-B755-C67D96ED35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9" y="163935"/>
            <a:ext cx="322672" cy="319218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9B0F9A6-34B3-441B-A380-C852368FE97D}"/>
              </a:ext>
            </a:extLst>
          </p:cNvPr>
          <p:cNvSpPr txBox="1"/>
          <p:nvPr/>
        </p:nvSpPr>
        <p:spPr>
          <a:xfrm>
            <a:off x="569090" y="122875"/>
            <a:ext cx="6503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彩の国</a:t>
            </a:r>
            <a:endParaRPr kumimoji="1" lang="en-US" altLang="ja-JP" sz="10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ctr"/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埼玉県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EB5645D9-F061-4907-9897-14202E1A268E}"/>
              </a:ext>
            </a:extLst>
          </p:cNvPr>
          <p:cNvSpPr/>
          <p:nvPr/>
        </p:nvSpPr>
        <p:spPr>
          <a:xfrm>
            <a:off x="1487184" y="4908680"/>
            <a:ext cx="352931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※ </a:t>
            </a:r>
            <a:r>
              <a:rPr kumimoji="1" lang="ja-JP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都市ガスを使用している方等は対象外です。</a:t>
            </a:r>
            <a:endParaRPr kumimoji="1" lang="en-US" altLang="ja-JP" sz="7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r>
              <a:rPr kumimoji="1" lang="en-US" altLang="ja-JP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※ LP</a:t>
            </a:r>
            <a:r>
              <a:rPr kumimoji="1" lang="ja-JP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ガスの請求額が</a:t>
            </a:r>
            <a:r>
              <a:rPr kumimoji="1" lang="en-US" altLang="ja-JP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1,600</a:t>
            </a:r>
            <a:r>
              <a:rPr kumimoji="1" lang="ja-JP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円に満たない場合の値引額は請求額と同額です。</a:t>
            </a:r>
            <a:endParaRPr kumimoji="1" lang="en-US" altLang="ja-JP" sz="7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r>
              <a:rPr kumimoji="1" lang="en-US" altLang="ja-JP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※</a:t>
            </a:r>
            <a:r>
              <a:rPr kumimoji="1" lang="ja-JP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ja-JP" altLang="ja-JP" sz="700" dirty="0">
                <a:solidFill>
                  <a:srgbClr val="000000"/>
                </a:solidFill>
                <a:effectLst/>
                <a:latin typeface="+mn-ea"/>
                <a:cs typeface="ＭＳ ゴシック" panose="020B0609070205080204" pitchFamily="49" charset="-128"/>
              </a:rPr>
              <a:t>やむを得ない場合には</a:t>
            </a:r>
            <a:r>
              <a:rPr lang="ja-JP" altLang="en-US" sz="700" dirty="0">
                <a:solidFill>
                  <a:srgbClr val="000000"/>
                </a:solidFill>
                <a:effectLst/>
                <a:latin typeface="+mn-ea"/>
                <a:cs typeface="ＭＳ ゴシック" panose="020B0609070205080204" pitchFamily="49" charset="-128"/>
              </a:rPr>
              <a:t>１０</a:t>
            </a:r>
            <a:r>
              <a:rPr lang="ja-JP" altLang="ja-JP" sz="700" dirty="0">
                <a:solidFill>
                  <a:srgbClr val="000000"/>
                </a:solidFill>
                <a:effectLst/>
                <a:latin typeface="+mn-ea"/>
                <a:cs typeface="ＭＳ ゴシック" panose="020B0609070205080204" pitchFamily="49" charset="-128"/>
              </a:rPr>
              <a:t>月分</a:t>
            </a:r>
            <a:r>
              <a:rPr kumimoji="1" lang="ja-JP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（１１月検針分）からの値引きの場合があります。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398FDC9-EBE3-4EC6-9B2C-EFAFC8933E90}"/>
              </a:ext>
            </a:extLst>
          </p:cNvPr>
          <p:cNvSpPr txBox="1"/>
          <p:nvPr/>
        </p:nvSpPr>
        <p:spPr>
          <a:xfrm>
            <a:off x="194050" y="1154938"/>
            <a:ext cx="334188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LP</a:t>
            </a:r>
            <a:r>
              <a:rPr kumimoji="1" lang="ja-JP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ガス料金を</a:t>
            </a:r>
            <a:endParaRPr kumimoji="1" lang="en-US" altLang="ja-JP" sz="32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値引き</a:t>
            </a:r>
            <a:r>
              <a:rPr kumimoji="1" lang="ja-JP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します</a:t>
            </a:r>
            <a:endParaRPr kumimoji="1" lang="ja-JP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 descr="ノートパソコン, コンピュータ, 画面, 暗い が含まれている画像&#10;&#10;自動的に生成された説明">
            <a:extLst>
              <a:ext uri="{FF2B5EF4-FFF2-40B4-BE49-F238E27FC236}">
                <a16:creationId xmlns:a16="http://schemas.microsoft.com/office/drawing/2014/main" id="{900E9502-957F-6EE4-D971-204EFF7A4E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53" y="3461960"/>
            <a:ext cx="520936" cy="401786"/>
          </a:xfrm>
          <a:prstGeom prst="rect">
            <a:avLst/>
          </a:prstGeom>
        </p:spPr>
      </p:pic>
      <p:pic>
        <p:nvPicPr>
          <p:cNvPr id="9" name="図 8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79FC75E4-4D3B-DCD3-0647-F5E09D3A95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53" y="4077461"/>
            <a:ext cx="520936" cy="401786"/>
          </a:xfrm>
          <a:prstGeom prst="rect">
            <a:avLst/>
          </a:prstGeom>
        </p:spPr>
      </p:pic>
      <p:pic>
        <p:nvPicPr>
          <p:cNvPr id="14" name="図 13" descr="黒い背景にあるボール&#10;&#10;低い精度で自動的に生成された説明">
            <a:extLst>
              <a:ext uri="{FF2B5EF4-FFF2-40B4-BE49-F238E27FC236}">
                <a16:creationId xmlns:a16="http://schemas.microsoft.com/office/drawing/2014/main" id="{113F595C-EC7F-30F4-3B4C-8354C877181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53" y="4583995"/>
            <a:ext cx="523707" cy="40178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351E390-F3C6-DFC7-1610-081B68B70CF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842" y="6868366"/>
            <a:ext cx="589102" cy="58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86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2415</TotalTime>
  <Words>204</Words>
  <Application>Microsoft Office PowerPoint</Application>
  <PresentationFormat>ユーザー設定</PresentationFormat>
  <Paragraphs>24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UDPゴシック</vt:lpstr>
      <vt:lpstr>Meiryo UI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Company>TAIMS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長沼　淳</dc:creator>
  <cp:lastModifiedBy>有田 正行（化学保安課）</cp:lastModifiedBy>
  <cp:revision>138</cp:revision>
  <cp:lastPrinted>2025-03-04T01:55:42Z</cp:lastPrinted>
  <dcterms:created xsi:type="dcterms:W3CDTF">2023-06-27T07:30:47Z</dcterms:created>
  <dcterms:modified xsi:type="dcterms:W3CDTF">2026-07-24T01:53:36Z</dcterms:modified>
</cp:coreProperties>
</file>