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</p:sldIdLst>
  <p:sldSz cx="5327650" cy="7559675"/>
  <p:notesSz cx="6770688" cy="9902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EF3"/>
    <a:srgbClr val="A2E3F3"/>
    <a:srgbClr val="69FE5E"/>
    <a:srgbClr val="F3FD95"/>
    <a:srgbClr val="F0EEEC"/>
    <a:srgbClr val="FF5050"/>
    <a:srgbClr val="4E6382"/>
    <a:srgbClr val="B7CCDD"/>
    <a:srgbClr val="526D98"/>
    <a:srgbClr val="E7E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3222" y="84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81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17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78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04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00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81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75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98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15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04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654C-A9D8-476C-8D8B-7E05B26A2664}" type="datetimeFigureOut">
              <a:rPr kumimoji="1" lang="ja-JP" altLang="en-US" smtClean="0"/>
              <a:t>2026/7/23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86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7654C-A9D8-476C-8D8B-7E05B26A2664}" type="datetimeFigureOut">
              <a:rPr kumimoji="1" lang="ja-JP" altLang="en-US" smtClean="0"/>
              <a:t>2026/7/23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B1D7-1C95-4823-A3A5-F011CE3B6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04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kumimoji="1"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kumimoji="1"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3FF4F7D-55EA-43C5-8E47-E6A88E45462F}"/>
              </a:ext>
            </a:extLst>
          </p:cNvPr>
          <p:cNvSpPr/>
          <p:nvPr/>
        </p:nvSpPr>
        <p:spPr>
          <a:xfrm>
            <a:off x="0" y="0"/>
            <a:ext cx="5327650" cy="6593486"/>
          </a:xfrm>
          <a:prstGeom prst="rect">
            <a:avLst/>
          </a:prstGeom>
          <a:solidFill>
            <a:srgbClr val="E7E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73B3C69-F8C6-4037-B320-88CABB83A6DD}"/>
              </a:ext>
            </a:extLst>
          </p:cNvPr>
          <p:cNvSpPr/>
          <p:nvPr/>
        </p:nvSpPr>
        <p:spPr>
          <a:xfrm>
            <a:off x="0" y="6558981"/>
            <a:ext cx="5327651" cy="1000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6" dirty="0"/>
          </a:p>
        </p:txBody>
      </p:sp>
      <p:sp>
        <p:nvSpPr>
          <p:cNvPr id="34" name="正方形/長方形 33"/>
          <p:cNvSpPr/>
          <p:nvPr/>
        </p:nvSpPr>
        <p:spPr>
          <a:xfrm>
            <a:off x="266706" y="5479675"/>
            <a:ext cx="4807591" cy="968789"/>
          </a:xfrm>
          <a:prstGeom prst="rect">
            <a:avLst/>
          </a:prstGeom>
          <a:solidFill>
            <a:schemeClr val="bg1"/>
          </a:solidFill>
          <a:ln w="3175">
            <a:solidFill>
              <a:srgbClr val="526D9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6" b="1" dirty="0">
                <a:latin typeface="Meiryo UI" panose="020B0604030504040204" pitchFamily="50" charset="-128"/>
                <a:ea typeface="Meiryo UI" panose="020B0604030504040204" pitchFamily="50" charset="-128"/>
              </a:rPr>
              <a:t>等は不要</a:t>
            </a:r>
            <a:endParaRPr kumimoji="1" lang="ja-JP" altLang="en-US" sz="1056" dirty="0"/>
          </a:p>
        </p:txBody>
      </p:sp>
      <p:sp>
        <p:nvSpPr>
          <p:cNvPr id="31" name="正方形/長方形 30"/>
          <p:cNvSpPr/>
          <p:nvPr/>
        </p:nvSpPr>
        <p:spPr>
          <a:xfrm>
            <a:off x="301210" y="5521044"/>
            <a:ext cx="954107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販売店記入欄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（会社名・連絡先）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248ABB-643E-41CB-8B4C-80DCC2CFBCA5}"/>
              </a:ext>
            </a:extLst>
          </p:cNvPr>
          <p:cNvSpPr txBox="1"/>
          <p:nvPr/>
        </p:nvSpPr>
        <p:spPr>
          <a:xfrm>
            <a:off x="294455" y="6619364"/>
            <a:ext cx="2393604" cy="46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お問合せ</a:t>
            </a:r>
            <a:endParaRPr kumimoji="1"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埼玉県 危機管理防災部 化学保安課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573DBD7-77C1-4D5B-A69D-ED7F95803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05" y="6515711"/>
            <a:ext cx="919898" cy="67639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F681D9-42F4-420F-9567-D41C15087224}"/>
              </a:ext>
            </a:extLst>
          </p:cNvPr>
          <p:cNvSpPr txBox="1"/>
          <p:nvPr/>
        </p:nvSpPr>
        <p:spPr>
          <a:xfrm>
            <a:off x="4157806" y="7200746"/>
            <a:ext cx="1055097" cy="350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68"/>
              </a:lnSpc>
            </a:pPr>
            <a:r>
              <a:rPr kumimoji="1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埼玉県マスコット</a:t>
            </a:r>
            <a:endParaRPr kumimoji="1" lang="en-US" altLang="ja-JP" sz="6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068"/>
              </a:lnSpc>
            </a:pPr>
            <a:r>
              <a:rPr kumimoji="1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「コバトン＆さいたま</a:t>
            </a:r>
            <a:r>
              <a:rPr kumimoji="1" lang="ja-JP" altLang="en-US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っち</a:t>
            </a:r>
            <a:r>
              <a:rPr kumimoji="1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430184-F148-45DA-A1DC-17D157A398CD}"/>
              </a:ext>
            </a:extLst>
          </p:cNvPr>
          <p:cNvSpPr txBox="1"/>
          <p:nvPr/>
        </p:nvSpPr>
        <p:spPr>
          <a:xfrm>
            <a:off x="285829" y="7065249"/>
            <a:ext cx="2266967" cy="407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📞 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048-830-8439</a:t>
            </a:r>
          </a:p>
          <a:p>
            <a:pPr>
              <a:lnSpc>
                <a:spcPct val="120000"/>
              </a:lnSpc>
            </a:pP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✉ 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a2970-06@pref.saitama.lg.jp</a:t>
            </a:r>
            <a:endParaRPr kumimoji="1" lang="ja-JP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810585B6-958B-45DF-A839-0D54F0507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630" y="1056752"/>
            <a:ext cx="2099998" cy="1260000"/>
          </a:xfrm>
          <a:prstGeom prst="rect">
            <a:avLst/>
          </a:prstGeom>
        </p:spPr>
      </p:pic>
      <p:sp>
        <p:nvSpPr>
          <p:cNvPr id="36" name="フローチャート: 代替処理 35">
            <a:extLst>
              <a:ext uri="{FF2B5EF4-FFF2-40B4-BE49-F238E27FC236}">
                <a16:creationId xmlns:a16="http://schemas.microsoft.com/office/drawing/2014/main" id="{5AA61D19-6E9F-4E7C-9DD6-99DBDE02CD90}"/>
              </a:ext>
            </a:extLst>
          </p:cNvPr>
          <p:cNvSpPr/>
          <p:nvPr/>
        </p:nvSpPr>
        <p:spPr>
          <a:xfrm>
            <a:off x="269591" y="631400"/>
            <a:ext cx="4788468" cy="35803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E6062C-B1AA-4A52-A3B3-8046DC7E0187}"/>
              </a:ext>
            </a:extLst>
          </p:cNvPr>
          <p:cNvSpPr txBox="1"/>
          <p:nvPr/>
        </p:nvSpPr>
        <p:spPr>
          <a:xfrm>
            <a:off x="266704" y="698814"/>
            <a:ext cx="480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LP</a:t>
            </a:r>
            <a:r>
              <a:rPr kumimoji="1" lang="ja-JP" altLang="en-US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ガス</a:t>
            </a:r>
            <a:r>
              <a:rPr kumimoji="1" lang="ja-JP" altLang="en-US" sz="11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お使い</a:t>
            </a:r>
            <a:r>
              <a:rPr kumimoji="1" lang="ja-JP" altLang="en-US" sz="11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皆さま</a:t>
            </a:r>
            <a:r>
              <a:rPr kumimoji="1" lang="ja-JP" altLang="en-US" sz="11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</a:t>
            </a:r>
            <a:endParaRPr kumimoji="1" lang="en-US" altLang="ja-JP" sz="1100" b="1" spc="3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C987E44-632C-480A-8E9A-3701F2BC2763}"/>
              </a:ext>
            </a:extLst>
          </p:cNvPr>
          <p:cNvSpPr txBox="1"/>
          <p:nvPr/>
        </p:nvSpPr>
        <p:spPr>
          <a:xfrm>
            <a:off x="194050" y="1154938"/>
            <a:ext cx="33418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LP</a:t>
            </a:r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ガス料金を</a:t>
            </a:r>
            <a:endParaRPr kumimoji="1"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値引き</a:t>
            </a:r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</a:t>
            </a:r>
            <a:endParaRPr kumimoji="1" lang="ja-JP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C5B9E01E-A0C1-43C0-97BD-EB1063FA9DDD}"/>
              </a:ext>
            </a:extLst>
          </p:cNvPr>
          <p:cNvSpPr/>
          <p:nvPr/>
        </p:nvSpPr>
        <p:spPr>
          <a:xfrm>
            <a:off x="266706" y="2765884"/>
            <a:ext cx="4807591" cy="2668410"/>
          </a:xfrm>
          <a:prstGeom prst="roundRect">
            <a:avLst>
              <a:gd name="adj" fmla="val 3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E45C487-DA3A-46B2-9E6B-560CD783D063}"/>
              </a:ext>
            </a:extLst>
          </p:cNvPr>
          <p:cNvSpPr txBox="1"/>
          <p:nvPr/>
        </p:nvSpPr>
        <p:spPr>
          <a:xfrm>
            <a:off x="494512" y="2824466"/>
            <a:ext cx="4553907" cy="216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LP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ガス販売店を通じて、原則として令和８年７～９月分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８～１０月検針分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100" b="1" dirty="0">
                <a:solidFill>
                  <a:srgbClr val="4E638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いずれかの月の</a:t>
            </a:r>
            <a:r>
              <a:rPr kumimoji="1" lang="en-US" altLang="ja-JP" sz="1100" b="1" dirty="0">
                <a:solidFill>
                  <a:srgbClr val="4E638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LP</a:t>
            </a:r>
            <a:r>
              <a:rPr kumimoji="1" lang="ja-JP" altLang="en-US" sz="1100" b="1" dirty="0">
                <a:solidFill>
                  <a:srgbClr val="4E638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ガス使用料金から値引き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を行います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lang="ja-JP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14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tabLst>
                <a:tab pos="982663" algn="l"/>
              </a:tabLst>
            </a:pP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対象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県内の</a:t>
            </a:r>
            <a:r>
              <a:rPr kumimoji="1" lang="ja-JP" altLang="en-US" sz="14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ご家庭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や飲食店等の</a:t>
            </a:r>
            <a:r>
              <a:rPr kumimoji="1" lang="ja-JP" altLang="en-US" sz="14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業務用として</a:t>
            </a:r>
            <a:r>
              <a:rPr kumimoji="1" lang="en-US" altLang="ja-JP" sz="1400" b="1" dirty="0">
                <a:solidFill>
                  <a:srgbClr val="526D9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en-US" altLang="ja-JP" sz="14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LP</a:t>
            </a:r>
            <a:r>
              <a:rPr kumimoji="1" lang="ja-JP" altLang="en-US" sz="14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ガスをお使いの方</a:t>
            </a:r>
          </a:p>
          <a:p>
            <a:pPr>
              <a:lnSpc>
                <a:spcPct val="130000"/>
              </a:lnSpc>
              <a:spcAft>
                <a:spcPts val="600"/>
              </a:spcAft>
              <a:tabLst>
                <a:tab pos="982663" algn="l"/>
              </a:tabLst>
            </a:pP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手続き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不要</a:t>
            </a: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tabLst>
                <a:tab pos="982663" algn="l"/>
              </a:tabLst>
            </a:pP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値引額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上限 </a:t>
            </a:r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1,600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世帯・事業所あたり）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34C6957-ACAF-473A-B039-D5BC985E071A}"/>
              </a:ext>
            </a:extLst>
          </p:cNvPr>
          <p:cNvSpPr/>
          <p:nvPr/>
        </p:nvSpPr>
        <p:spPr>
          <a:xfrm>
            <a:off x="301208" y="2432124"/>
            <a:ext cx="4738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埼玉県では、</a:t>
            </a:r>
            <a:r>
              <a: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LP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ガス料金高騰の影響を受ける皆様の負担を軽減します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A4F201-3746-435F-B0A4-E91EB8563DE2}"/>
              </a:ext>
            </a:extLst>
          </p:cNvPr>
          <p:cNvSpPr txBox="1"/>
          <p:nvPr/>
        </p:nvSpPr>
        <p:spPr>
          <a:xfrm>
            <a:off x="3165320" y="6637534"/>
            <a:ext cx="732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kumimoji="1" lang="ja-JP" altLang="en-US" sz="9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詳細はこちら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7FE43E3-843F-4308-B755-C67D96ED35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9" y="163935"/>
            <a:ext cx="322672" cy="31921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9B0F9A6-34B3-441B-A380-C852368FE97D}"/>
              </a:ext>
            </a:extLst>
          </p:cNvPr>
          <p:cNvSpPr txBox="1"/>
          <p:nvPr/>
        </p:nvSpPr>
        <p:spPr>
          <a:xfrm>
            <a:off x="569090" y="122875"/>
            <a:ext cx="650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彩の国</a:t>
            </a:r>
            <a:endParaRPr kumimoji="1"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埼玉県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084B7D2-BCBB-4E86-9136-42CA5C01EEEC}"/>
              </a:ext>
            </a:extLst>
          </p:cNvPr>
          <p:cNvSpPr txBox="1"/>
          <p:nvPr/>
        </p:nvSpPr>
        <p:spPr>
          <a:xfrm>
            <a:off x="479070" y="3457777"/>
            <a:ext cx="50615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tabLst>
                <a:tab pos="982663" algn="l"/>
              </a:tabLst>
            </a:pP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👤</a:t>
            </a:r>
            <a:endParaRPr kumimoji="1" lang="ja-JP" altLang="en-US" sz="1400" dirty="0">
              <a:solidFill>
                <a:srgbClr val="FF5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5983BE-9881-4B7A-9002-77D9DC187C4C}"/>
              </a:ext>
            </a:extLst>
          </p:cNvPr>
          <p:cNvSpPr txBox="1"/>
          <p:nvPr/>
        </p:nvSpPr>
        <p:spPr>
          <a:xfrm>
            <a:off x="479070" y="4079575"/>
            <a:ext cx="50615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tabLst>
                <a:tab pos="982663" algn="l"/>
              </a:tabLst>
            </a:pP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📝</a:t>
            </a: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2F54359-43FA-42B4-844F-730B8587BCD7}"/>
              </a:ext>
            </a:extLst>
          </p:cNvPr>
          <p:cNvSpPr txBox="1"/>
          <p:nvPr/>
        </p:nvSpPr>
        <p:spPr>
          <a:xfrm>
            <a:off x="485885" y="4582802"/>
            <a:ext cx="50615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tabLst>
                <a:tab pos="982663" algn="l"/>
              </a:tabLst>
            </a:pP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💰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B5645D9-F061-4907-9897-14202E1A268E}"/>
              </a:ext>
            </a:extLst>
          </p:cNvPr>
          <p:cNvSpPr/>
          <p:nvPr/>
        </p:nvSpPr>
        <p:spPr>
          <a:xfrm>
            <a:off x="1491257" y="4899773"/>
            <a:ext cx="35188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※ </a:t>
            </a:r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都市ガスを使用している方等は対象外です。</a:t>
            </a:r>
            <a:endParaRPr kumimoji="1" lang="en-US" altLang="ja-JP" sz="7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※ LP</a:t>
            </a:r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ガスの請求額が</a:t>
            </a:r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1,600</a:t>
            </a:r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円に満たない場合の値引額は請求額と同額です。</a:t>
            </a:r>
            <a:endParaRPr kumimoji="1" lang="en-US" altLang="ja-JP" sz="7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※</a:t>
            </a:r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ja-JP" altLang="ja-JP" sz="70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やむを得ない場合には</a:t>
            </a:r>
            <a:r>
              <a:rPr lang="ja-JP" altLang="en-US" sz="70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１０</a:t>
            </a:r>
            <a:r>
              <a:rPr lang="ja-JP" altLang="ja-JP" sz="70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月分</a:t>
            </a:r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（１１月検針分）からの値引きの場合があります。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77BEB50-8F50-6E38-B3B8-A387FF4A47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03" y="6881129"/>
            <a:ext cx="589102" cy="5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9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2415</TotalTime>
  <Words>207</Words>
  <Application>Microsoft Office PowerPoint</Application>
  <PresentationFormat>ユーザー設定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長沼　淳</dc:creator>
  <cp:lastModifiedBy>有田 正行（化学保安課）</cp:lastModifiedBy>
  <cp:revision>138</cp:revision>
  <cp:lastPrinted>2025-03-04T01:55:42Z</cp:lastPrinted>
  <dcterms:created xsi:type="dcterms:W3CDTF">2023-06-27T07:30:47Z</dcterms:created>
  <dcterms:modified xsi:type="dcterms:W3CDTF">2026-07-23T02:03:40Z</dcterms:modified>
</cp:coreProperties>
</file>