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3" r:id="rId2"/>
    <p:sldId id="275" r:id="rId3"/>
  </p:sldIdLst>
  <p:sldSz cx="6858000" cy="9144000" type="screen4x3"/>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3" d="100"/>
          <a:sy n="83" d="100"/>
        </p:scale>
        <p:origin x="292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638448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34612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002295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1729934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779656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38613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254900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0687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582835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77257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0797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7754680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角丸四角形 74"/>
          <p:cNvSpPr/>
          <p:nvPr/>
        </p:nvSpPr>
        <p:spPr>
          <a:xfrm>
            <a:off x="393499" y="6101414"/>
            <a:ext cx="5818960" cy="1822332"/>
          </a:xfrm>
          <a:prstGeom prst="round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4" name="正方形/長方形 83"/>
          <p:cNvSpPr/>
          <p:nvPr/>
        </p:nvSpPr>
        <p:spPr>
          <a:xfrm>
            <a:off x="6371545" y="3910291"/>
            <a:ext cx="430887" cy="1934061"/>
          </a:xfrm>
          <a:prstGeom prst="rect">
            <a:avLst/>
          </a:prstGeom>
          <a:solidFill>
            <a:srgbClr val="FFFF00">
              <a:alpha val="25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2259547" y="218790"/>
            <a:ext cx="1811388" cy="338554"/>
          </a:xfrm>
          <a:prstGeom prst="rect">
            <a:avLst/>
          </a:prstGeom>
          <a:noFill/>
        </p:spPr>
        <p:txBody>
          <a:bodyPr wrap="square" rtlCol="0">
            <a:spAutoFit/>
          </a:bodyPr>
          <a:lstStyle/>
          <a:p>
            <a:r>
              <a:rPr kumimoji="1" lang="en-US" altLang="ja-JP" sz="1600" dirty="0"/>
              <a:t>【</a:t>
            </a:r>
            <a:r>
              <a:rPr kumimoji="1" lang="ja-JP" altLang="en-US" sz="1600" dirty="0"/>
              <a:t>特別活動</a:t>
            </a:r>
            <a:r>
              <a:rPr kumimoji="1" lang="en-US" altLang="ja-JP" sz="1600" dirty="0"/>
              <a:t>】</a:t>
            </a:r>
            <a:endParaRPr kumimoji="1" lang="ja-JP" altLang="en-US" sz="1600" dirty="0"/>
          </a:p>
        </p:txBody>
      </p:sp>
      <p:sp>
        <p:nvSpPr>
          <p:cNvPr id="5" name="テキスト ボックス 4"/>
          <p:cNvSpPr txBox="1"/>
          <p:nvPr/>
        </p:nvSpPr>
        <p:spPr>
          <a:xfrm>
            <a:off x="111197" y="204737"/>
            <a:ext cx="2332892" cy="369332"/>
          </a:xfrm>
          <a:prstGeom prst="rect">
            <a:avLst/>
          </a:prstGeom>
          <a:noFill/>
        </p:spPr>
        <p:txBody>
          <a:bodyPr wrap="square" rtlCol="0">
            <a:spAutoFit/>
          </a:bodyPr>
          <a:lstStyle/>
          <a:p>
            <a:r>
              <a:rPr kumimoji="1" lang="ja-JP" altLang="en-US" dirty="0">
                <a:latin typeface="ＤＦ特太ゴシック体" panose="020B0509000000000000" pitchFamily="49" charset="-128"/>
                <a:ea typeface="ＤＦ特太ゴシック体" panose="020B0509000000000000" pitchFamily="49" charset="-128"/>
              </a:rPr>
              <a:t>授業デザインシート</a:t>
            </a:r>
          </a:p>
        </p:txBody>
      </p:sp>
      <p:sp>
        <p:nvSpPr>
          <p:cNvPr id="6" name="テキスト ボックス 5"/>
          <p:cNvSpPr txBox="1"/>
          <p:nvPr/>
        </p:nvSpPr>
        <p:spPr>
          <a:xfrm>
            <a:off x="98585" y="8922"/>
            <a:ext cx="6339523" cy="276999"/>
          </a:xfrm>
          <a:prstGeom prst="rect">
            <a:avLst/>
          </a:prstGeom>
          <a:noFill/>
        </p:spPr>
        <p:txBody>
          <a:bodyPr wrap="square" rtlCol="0">
            <a:spAutoFit/>
          </a:bodyPr>
          <a:lstStyle/>
          <a:p>
            <a:r>
              <a:rPr kumimoji="1" lang="en-US" altLang="ja-JP" sz="1000" dirty="0"/>
              <a:t>※</a:t>
            </a:r>
            <a:r>
              <a:rPr kumimoji="1" lang="ja-JP" altLang="en-US" sz="1000" dirty="0"/>
              <a:t>別添の作成例をご覧ください。　　　　　　　　　　　　　　　　　　　</a:t>
            </a:r>
            <a:r>
              <a:rPr kumimoji="1" lang="ja-JP" altLang="en-US" sz="1200" dirty="0"/>
              <a:t>番号・学校名・名前</a:t>
            </a:r>
          </a:p>
        </p:txBody>
      </p:sp>
      <p:cxnSp>
        <p:nvCxnSpPr>
          <p:cNvPr id="8" name="直線コネクタ 7"/>
          <p:cNvCxnSpPr>
            <a:cxnSpLocks/>
          </p:cNvCxnSpPr>
          <p:nvPr/>
        </p:nvCxnSpPr>
        <p:spPr>
          <a:xfrm>
            <a:off x="3557682" y="640048"/>
            <a:ext cx="32358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正方形/長方形 9"/>
          <p:cNvSpPr/>
          <p:nvPr/>
        </p:nvSpPr>
        <p:spPr>
          <a:xfrm>
            <a:off x="1298193" y="720263"/>
            <a:ext cx="5030417" cy="42203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9" name="テキスト ボックス 68"/>
          <p:cNvSpPr txBox="1"/>
          <p:nvPr/>
        </p:nvSpPr>
        <p:spPr>
          <a:xfrm>
            <a:off x="632538" y="6260559"/>
            <a:ext cx="2423750" cy="276999"/>
          </a:xfrm>
          <a:prstGeom prst="rect">
            <a:avLst/>
          </a:prstGeom>
          <a:noFill/>
        </p:spPr>
        <p:txBody>
          <a:bodyPr wrap="square" rtlCol="0">
            <a:spAutoFit/>
          </a:bodyPr>
          <a:lstStyle/>
          <a:p>
            <a:r>
              <a:rPr kumimoji="1" lang="ja-JP" altLang="en-US" sz="1200" dirty="0"/>
              <a:t>④</a:t>
            </a:r>
            <a:r>
              <a:rPr lang="ja-JP" altLang="en-US" sz="1200" dirty="0"/>
              <a:t>準備</a:t>
            </a:r>
            <a:r>
              <a:rPr kumimoji="1" lang="ja-JP" altLang="en-US" sz="1200" dirty="0"/>
              <a:t>実践</a:t>
            </a:r>
          </a:p>
        </p:txBody>
      </p:sp>
      <p:sp>
        <p:nvSpPr>
          <p:cNvPr id="70" name="テキスト ボックス 69"/>
          <p:cNvSpPr txBox="1"/>
          <p:nvPr/>
        </p:nvSpPr>
        <p:spPr>
          <a:xfrm>
            <a:off x="666357" y="7148810"/>
            <a:ext cx="2423750" cy="276999"/>
          </a:xfrm>
          <a:prstGeom prst="rect">
            <a:avLst/>
          </a:prstGeom>
          <a:noFill/>
        </p:spPr>
        <p:txBody>
          <a:bodyPr wrap="square" rtlCol="0">
            <a:spAutoFit/>
          </a:bodyPr>
          <a:lstStyle/>
          <a:p>
            <a:r>
              <a:rPr kumimoji="1" lang="ja-JP" altLang="en-US" sz="1200" dirty="0"/>
              <a:t>⑤振り返り</a:t>
            </a:r>
          </a:p>
        </p:txBody>
      </p:sp>
      <p:grpSp>
        <p:nvGrpSpPr>
          <p:cNvPr id="7" name="グループ化 6"/>
          <p:cNvGrpSpPr/>
          <p:nvPr/>
        </p:nvGrpSpPr>
        <p:grpSpPr>
          <a:xfrm>
            <a:off x="393499" y="1471608"/>
            <a:ext cx="5864561" cy="2041193"/>
            <a:chOff x="393499" y="1471608"/>
            <a:chExt cx="5864561" cy="2041193"/>
          </a:xfrm>
        </p:grpSpPr>
        <p:sp>
          <p:nvSpPr>
            <p:cNvPr id="53" name="角丸四角形 52"/>
            <p:cNvSpPr/>
            <p:nvPr/>
          </p:nvSpPr>
          <p:spPr>
            <a:xfrm>
              <a:off x="393499" y="1690469"/>
              <a:ext cx="5864561" cy="1822332"/>
            </a:xfrm>
            <a:prstGeom prst="round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p:cNvSpPr txBox="1"/>
            <p:nvPr/>
          </p:nvSpPr>
          <p:spPr>
            <a:xfrm>
              <a:off x="517278" y="1763761"/>
              <a:ext cx="1978271" cy="646331"/>
            </a:xfrm>
            <a:prstGeom prst="rect">
              <a:avLst/>
            </a:prstGeom>
            <a:noFill/>
          </p:spPr>
          <p:txBody>
            <a:bodyPr wrap="square" rtlCol="0">
              <a:spAutoFit/>
            </a:bodyPr>
            <a:lstStyle/>
            <a:p>
              <a:r>
                <a:rPr kumimoji="1" lang="ja-JP" altLang="en-US" sz="1200" dirty="0">
                  <a:latin typeface="+mj-ea"/>
                  <a:ea typeface="+mj-ea"/>
                </a:rPr>
                <a:t>①議題の収集・整理・選定</a:t>
              </a:r>
              <a:endParaRPr kumimoji="1" lang="en-US" altLang="ja-JP" sz="1200" dirty="0">
                <a:latin typeface="+mj-ea"/>
                <a:ea typeface="+mj-ea"/>
              </a:endParaRPr>
            </a:p>
            <a:p>
              <a:r>
                <a:rPr lang="ja-JP" altLang="en-US" sz="1200" dirty="0">
                  <a:latin typeface="+mj-ea"/>
                  <a:ea typeface="+mj-ea"/>
                </a:rPr>
                <a:t>　　　　　　　⇓</a:t>
              </a:r>
              <a:endParaRPr lang="en-US" altLang="ja-JP" sz="1200" dirty="0">
                <a:latin typeface="+mj-ea"/>
                <a:ea typeface="+mj-ea"/>
              </a:endParaRPr>
            </a:p>
            <a:p>
              <a:r>
                <a:rPr kumimoji="1" lang="ja-JP" altLang="en-US" sz="1200" dirty="0">
                  <a:latin typeface="+mj-ea"/>
                  <a:ea typeface="+mj-ea"/>
                </a:rPr>
                <a:t>②議題選定の理由</a:t>
              </a:r>
            </a:p>
          </p:txBody>
        </p:sp>
        <p:grpSp>
          <p:nvGrpSpPr>
            <p:cNvPr id="3" name="グループ化 2"/>
            <p:cNvGrpSpPr/>
            <p:nvPr/>
          </p:nvGrpSpPr>
          <p:grpSpPr>
            <a:xfrm>
              <a:off x="2765596" y="1471608"/>
              <a:ext cx="2088563" cy="532691"/>
              <a:chOff x="2765596" y="1471608"/>
              <a:chExt cx="2088563" cy="532691"/>
            </a:xfrm>
          </p:grpSpPr>
          <p:sp>
            <p:nvSpPr>
              <p:cNvPr id="2" name="角丸四角形 1"/>
              <p:cNvSpPr/>
              <p:nvPr/>
            </p:nvSpPr>
            <p:spPr>
              <a:xfrm>
                <a:off x="2765596" y="1471608"/>
                <a:ext cx="1438932" cy="532691"/>
              </a:xfrm>
              <a:prstGeom prst="round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2875888" y="1557990"/>
                <a:ext cx="1978271" cy="338554"/>
              </a:xfrm>
              <a:prstGeom prst="rect">
                <a:avLst/>
              </a:prstGeom>
              <a:noFill/>
            </p:spPr>
            <p:txBody>
              <a:bodyPr wrap="square" rtlCol="0">
                <a:spAutoFit/>
              </a:bodyPr>
              <a:lstStyle/>
              <a:p>
                <a:r>
                  <a:rPr kumimoji="1" lang="ja-JP" altLang="en-US" sz="1600" dirty="0">
                    <a:latin typeface="HG丸ｺﾞｼｯｸM-PRO" panose="020F0600000000000000" pitchFamily="50" charset="-128"/>
                    <a:ea typeface="HG丸ｺﾞｼｯｸM-PRO" panose="020F0600000000000000" pitchFamily="50" charset="-128"/>
                  </a:rPr>
                  <a:t>事前の活動</a:t>
                </a:r>
              </a:p>
            </p:txBody>
          </p:sp>
        </p:grpSp>
      </p:grpSp>
      <p:grpSp>
        <p:nvGrpSpPr>
          <p:cNvPr id="12" name="グループ化 11"/>
          <p:cNvGrpSpPr/>
          <p:nvPr/>
        </p:nvGrpSpPr>
        <p:grpSpPr>
          <a:xfrm>
            <a:off x="371478" y="3641565"/>
            <a:ext cx="5951286" cy="2138260"/>
            <a:chOff x="413302" y="3619780"/>
            <a:chExt cx="5951286" cy="2138260"/>
          </a:xfrm>
        </p:grpSpPr>
        <p:sp>
          <p:nvSpPr>
            <p:cNvPr id="74" name="角丸四角形 73"/>
            <p:cNvSpPr/>
            <p:nvPr/>
          </p:nvSpPr>
          <p:spPr>
            <a:xfrm>
              <a:off x="413302" y="3935708"/>
              <a:ext cx="5818960" cy="1822332"/>
            </a:xfrm>
            <a:prstGeom prst="round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テキスト ボックス 66"/>
            <p:cNvSpPr txBox="1"/>
            <p:nvPr/>
          </p:nvSpPr>
          <p:spPr>
            <a:xfrm>
              <a:off x="605536" y="4026446"/>
              <a:ext cx="5759052" cy="415498"/>
            </a:xfrm>
            <a:prstGeom prst="rect">
              <a:avLst/>
            </a:prstGeom>
            <a:noFill/>
          </p:spPr>
          <p:txBody>
            <a:bodyPr wrap="square" rtlCol="0">
              <a:spAutoFit/>
            </a:bodyPr>
            <a:lstStyle/>
            <a:p>
              <a:r>
                <a:rPr lang="ja-JP" altLang="en-US" sz="1200" dirty="0"/>
                <a:t>③</a:t>
              </a:r>
              <a:r>
                <a:rPr kumimoji="1" lang="ja-JP" altLang="en-US" sz="1200" dirty="0"/>
                <a:t>話合い</a:t>
              </a:r>
              <a:endParaRPr lang="en-US" altLang="ja-JP" sz="1200" dirty="0">
                <a:latin typeface="ＭＳ 明朝" panose="02020609040205080304" pitchFamily="17" charset="-128"/>
                <a:ea typeface="ＭＳ 明朝" panose="02020609040205080304" pitchFamily="17" charset="-128"/>
              </a:endParaRPr>
            </a:p>
            <a:p>
              <a:endParaRPr kumimoji="1" lang="en-US" altLang="ja-JP" sz="900" dirty="0">
                <a:latin typeface="ＭＳ 明朝" panose="02020609040205080304" pitchFamily="17" charset="-128"/>
                <a:ea typeface="ＭＳ 明朝" panose="02020609040205080304" pitchFamily="17" charset="-128"/>
              </a:endParaRPr>
            </a:p>
          </p:txBody>
        </p:sp>
        <p:grpSp>
          <p:nvGrpSpPr>
            <p:cNvPr id="11" name="グループ化 10"/>
            <p:cNvGrpSpPr/>
            <p:nvPr/>
          </p:nvGrpSpPr>
          <p:grpSpPr>
            <a:xfrm>
              <a:off x="2204782" y="3619780"/>
              <a:ext cx="2669474" cy="532691"/>
              <a:chOff x="2204782" y="3619780"/>
              <a:chExt cx="2669474" cy="532691"/>
            </a:xfrm>
          </p:grpSpPr>
          <p:sp>
            <p:nvSpPr>
              <p:cNvPr id="72" name="角丸四角形 71"/>
              <p:cNvSpPr/>
              <p:nvPr/>
            </p:nvSpPr>
            <p:spPr>
              <a:xfrm>
                <a:off x="2204782" y="3619780"/>
                <a:ext cx="2560560" cy="532691"/>
              </a:xfrm>
              <a:prstGeom prst="round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2241108" y="3699177"/>
                <a:ext cx="2633148" cy="338554"/>
              </a:xfrm>
              <a:prstGeom prst="rect">
                <a:avLst/>
              </a:prstGeom>
              <a:noFill/>
            </p:spPr>
            <p:txBody>
              <a:bodyPr wrap="square" rtlCol="0">
                <a:spAutoFit/>
              </a:bodyPr>
              <a:lstStyle/>
              <a:p>
                <a:r>
                  <a:rPr kumimoji="1" lang="ja-JP" altLang="en-US" sz="1600" dirty="0">
                    <a:latin typeface="HG丸ｺﾞｼｯｸM-PRO" panose="020F0600000000000000" pitchFamily="50" charset="-128"/>
                    <a:ea typeface="HG丸ｺﾞｼｯｸM-PRO" panose="020F0600000000000000" pitchFamily="50" charset="-128"/>
                  </a:rPr>
                  <a:t>本時の活動・話合い活動</a:t>
                </a:r>
              </a:p>
            </p:txBody>
          </p:sp>
        </p:grpSp>
      </p:grpSp>
      <p:grpSp>
        <p:nvGrpSpPr>
          <p:cNvPr id="14" name="グループ化 13"/>
          <p:cNvGrpSpPr/>
          <p:nvPr/>
        </p:nvGrpSpPr>
        <p:grpSpPr>
          <a:xfrm>
            <a:off x="2632003" y="5873553"/>
            <a:ext cx="2111864" cy="532691"/>
            <a:chOff x="2632003" y="5873553"/>
            <a:chExt cx="2111864" cy="532691"/>
          </a:xfrm>
        </p:grpSpPr>
        <p:sp>
          <p:nvSpPr>
            <p:cNvPr id="76" name="角丸四角形 75"/>
            <p:cNvSpPr/>
            <p:nvPr/>
          </p:nvSpPr>
          <p:spPr>
            <a:xfrm>
              <a:off x="2632003" y="5873553"/>
              <a:ext cx="1438932" cy="532691"/>
            </a:xfrm>
            <a:prstGeom prst="round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p:cNvSpPr txBox="1"/>
            <p:nvPr/>
          </p:nvSpPr>
          <p:spPr>
            <a:xfrm>
              <a:off x="2765596" y="5960836"/>
              <a:ext cx="1978271" cy="338554"/>
            </a:xfrm>
            <a:prstGeom prst="rect">
              <a:avLst/>
            </a:prstGeom>
            <a:noFill/>
          </p:spPr>
          <p:txBody>
            <a:bodyPr wrap="square" rtlCol="0">
              <a:spAutoFit/>
            </a:bodyPr>
            <a:lstStyle/>
            <a:p>
              <a:r>
                <a:rPr kumimoji="1" lang="ja-JP" altLang="en-US" sz="1600" dirty="0">
                  <a:latin typeface="HG丸ｺﾞｼｯｸM-PRO" panose="020F0600000000000000" pitchFamily="50" charset="-128"/>
                  <a:ea typeface="HG丸ｺﾞｼｯｸM-PRO" panose="020F0600000000000000" pitchFamily="50" charset="-128"/>
                </a:rPr>
                <a:t>事後の活動</a:t>
              </a:r>
            </a:p>
          </p:txBody>
        </p:sp>
      </p:grpSp>
      <p:cxnSp>
        <p:nvCxnSpPr>
          <p:cNvPr id="79" name="カギ線コネクタ 78"/>
          <p:cNvCxnSpPr/>
          <p:nvPr/>
        </p:nvCxnSpPr>
        <p:spPr>
          <a:xfrm flipV="1">
            <a:off x="6603365" y="5883214"/>
            <a:ext cx="3324" cy="1265596"/>
          </a:xfrm>
          <a:prstGeom prst="bentConnector2">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6391472" y="4180435"/>
            <a:ext cx="430887" cy="1764635"/>
          </a:xfrm>
          <a:prstGeom prst="rect">
            <a:avLst/>
          </a:prstGeom>
          <a:noFill/>
        </p:spPr>
        <p:txBody>
          <a:bodyPr vert="eaVert" wrap="square" rtlCol="0">
            <a:spAutoFit/>
          </a:bodyPr>
          <a:lstStyle/>
          <a:p>
            <a:r>
              <a:rPr kumimoji="1" lang="ja-JP" altLang="en-US" sz="1600" dirty="0">
                <a:latin typeface="HG丸ｺﾞｼｯｸM-PRO" panose="020F0600000000000000" pitchFamily="50" charset="-128"/>
                <a:ea typeface="HG丸ｺﾞｼｯｸM-PRO" panose="020F0600000000000000" pitchFamily="50" charset="-128"/>
              </a:rPr>
              <a:t>次の課題解決へ</a:t>
            </a:r>
          </a:p>
        </p:txBody>
      </p:sp>
      <p:cxnSp>
        <p:nvCxnSpPr>
          <p:cNvPr id="105" name="直線コネクタ 104"/>
          <p:cNvCxnSpPr/>
          <p:nvPr/>
        </p:nvCxnSpPr>
        <p:spPr>
          <a:xfrm flipV="1">
            <a:off x="6606915" y="2601635"/>
            <a:ext cx="0" cy="1308658"/>
          </a:xfrm>
          <a:prstGeom prst="line">
            <a:avLst/>
          </a:prstGeom>
          <a:ln w="444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7" name="直線矢印コネクタ 106"/>
          <p:cNvCxnSpPr/>
          <p:nvPr/>
        </p:nvCxnSpPr>
        <p:spPr>
          <a:xfrm flipH="1">
            <a:off x="6255129" y="2617195"/>
            <a:ext cx="36595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直線矢印コネクタ 111"/>
          <p:cNvCxnSpPr/>
          <p:nvPr/>
        </p:nvCxnSpPr>
        <p:spPr>
          <a:xfrm>
            <a:off x="5579759" y="3521011"/>
            <a:ext cx="0" cy="365114"/>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直線矢印コネクタ 112"/>
          <p:cNvCxnSpPr/>
          <p:nvPr/>
        </p:nvCxnSpPr>
        <p:spPr>
          <a:xfrm>
            <a:off x="5579759" y="5732623"/>
            <a:ext cx="0" cy="368791"/>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14" name="テキスト ボックス 113"/>
          <p:cNvSpPr txBox="1"/>
          <p:nvPr/>
        </p:nvSpPr>
        <p:spPr>
          <a:xfrm>
            <a:off x="226742" y="730613"/>
            <a:ext cx="879230" cy="338554"/>
          </a:xfrm>
          <a:prstGeom prst="rect">
            <a:avLst/>
          </a:prstGeom>
          <a:noFill/>
        </p:spPr>
        <p:txBody>
          <a:bodyPr wrap="square" rtlCol="0">
            <a:spAutoFit/>
          </a:bodyPr>
          <a:lstStyle/>
          <a:p>
            <a:r>
              <a:rPr kumimoji="1" lang="ja-JP" altLang="en-US" sz="1600" dirty="0"/>
              <a:t>議題名</a:t>
            </a:r>
          </a:p>
        </p:txBody>
      </p:sp>
      <p:cxnSp>
        <p:nvCxnSpPr>
          <p:cNvPr id="129" name="直線コネクタ 128"/>
          <p:cNvCxnSpPr/>
          <p:nvPr/>
        </p:nvCxnSpPr>
        <p:spPr>
          <a:xfrm>
            <a:off x="6210759" y="7153870"/>
            <a:ext cx="394306" cy="2136"/>
          </a:xfrm>
          <a:prstGeom prst="line">
            <a:avLst/>
          </a:prstGeom>
          <a:ln w="44450">
            <a:solidFill>
              <a:srgbClr val="0070C0"/>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451707" y="8002064"/>
            <a:ext cx="5702544" cy="230832"/>
          </a:xfrm>
          <a:prstGeom prst="rect">
            <a:avLst/>
          </a:prstGeom>
          <a:noFill/>
        </p:spPr>
        <p:txBody>
          <a:bodyPr wrap="square" rtlCol="0">
            <a:spAutoFit/>
          </a:bodyPr>
          <a:lstStyle/>
          <a:p>
            <a:r>
              <a:rPr kumimoji="1" lang="ja-JP" altLang="en-US" sz="900" dirty="0"/>
              <a:t>各教科等のどんな「見方・考え方」を子供の「人間関係形成」、「社会参画」、「自己実現」に関連づけましたか。</a:t>
            </a:r>
          </a:p>
        </p:txBody>
      </p:sp>
      <p:sp>
        <p:nvSpPr>
          <p:cNvPr id="18" name="角丸四角形 17"/>
          <p:cNvSpPr/>
          <p:nvPr/>
        </p:nvSpPr>
        <p:spPr>
          <a:xfrm>
            <a:off x="393499" y="8311214"/>
            <a:ext cx="5861630" cy="718486"/>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0606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8BDF8-A780-4189-6065-087EEE78B5A4}"/>
            </a:ext>
          </a:extLst>
        </p:cNvPr>
        <p:cNvGrpSpPr/>
        <p:nvPr/>
      </p:nvGrpSpPr>
      <p:grpSpPr>
        <a:xfrm>
          <a:off x="0" y="0"/>
          <a:ext cx="0" cy="0"/>
          <a:chOff x="0" y="0"/>
          <a:chExt cx="0" cy="0"/>
        </a:xfrm>
      </p:grpSpPr>
      <p:sp>
        <p:nvSpPr>
          <p:cNvPr id="75" name="角丸四角形 74">
            <a:extLst>
              <a:ext uri="{FF2B5EF4-FFF2-40B4-BE49-F238E27FC236}">
                <a16:creationId xmlns:a16="http://schemas.microsoft.com/office/drawing/2014/main" id="{41257C7D-22FB-F33E-3CEB-391BC3D5A355}"/>
              </a:ext>
            </a:extLst>
          </p:cNvPr>
          <p:cNvSpPr/>
          <p:nvPr/>
        </p:nvSpPr>
        <p:spPr>
          <a:xfrm>
            <a:off x="371478" y="6139898"/>
            <a:ext cx="5818960" cy="1822332"/>
          </a:xfrm>
          <a:prstGeom prst="round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4" name="正方形/長方形 83">
            <a:extLst>
              <a:ext uri="{FF2B5EF4-FFF2-40B4-BE49-F238E27FC236}">
                <a16:creationId xmlns:a16="http://schemas.microsoft.com/office/drawing/2014/main" id="{C146B1CC-DD96-7A13-7FA8-5D016D19D9CB}"/>
              </a:ext>
            </a:extLst>
          </p:cNvPr>
          <p:cNvSpPr/>
          <p:nvPr/>
        </p:nvSpPr>
        <p:spPr>
          <a:xfrm>
            <a:off x="6371545" y="3910291"/>
            <a:ext cx="430887" cy="1934061"/>
          </a:xfrm>
          <a:prstGeom prst="rect">
            <a:avLst/>
          </a:prstGeom>
          <a:solidFill>
            <a:srgbClr val="FFFF00">
              <a:alpha val="25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D3600010-3F17-BEB3-7FA3-8AC0340BA1EE}"/>
              </a:ext>
            </a:extLst>
          </p:cNvPr>
          <p:cNvSpPr txBox="1"/>
          <p:nvPr/>
        </p:nvSpPr>
        <p:spPr>
          <a:xfrm>
            <a:off x="2259547" y="218790"/>
            <a:ext cx="1811388" cy="338554"/>
          </a:xfrm>
          <a:prstGeom prst="rect">
            <a:avLst/>
          </a:prstGeom>
          <a:noFill/>
        </p:spPr>
        <p:txBody>
          <a:bodyPr wrap="square" rtlCol="0">
            <a:spAutoFit/>
          </a:bodyPr>
          <a:lstStyle/>
          <a:p>
            <a:r>
              <a:rPr kumimoji="1" lang="en-US" altLang="ja-JP" sz="1600" dirty="0"/>
              <a:t>【</a:t>
            </a:r>
            <a:r>
              <a:rPr kumimoji="1" lang="ja-JP" altLang="en-US" sz="1600" dirty="0"/>
              <a:t>特別活動</a:t>
            </a:r>
            <a:r>
              <a:rPr kumimoji="1" lang="en-US" altLang="ja-JP" sz="1600" dirty="0"/>
              <a:t>】</a:t>
            </a:r>
            <a:endParaRPr kumimoji="1" lang="ja-JP" altLang="en-US" sz="1600" dirty="0"/>
          </a:p>
        </p:txBody>
      </p:sp>
      <p:sp>
        <p:nvSpPr>
          <p:cNvPr id="5" name="テキスト ボックス 4">
            <a:extLst>
              <a:ext uri="{FF2B5EF4-FFF2-40B4-BE49-F238E27FC236}">
                <a16:creationId xmlns:a16="http://schemas.microsoft.com/office/drawing/2014/main" id="{9F42EC04-1C0A-3F28-0068-6535A5E67771}"/>
              </a:ext>
            </a:extLst>
          </p:cNvPr>
          <p:cNvSpPr txBox="1"/>
          <p:nvPr/>
        </p:nvSpPr>
        <p:spPr>
          <a:xfrm>
            <a:off x="111197" y="204737"/>
            <a:ext cx="2332892" cy="369332"/>
          </a:xfrm>
          <a:prstGeom prst="rect">
            <a:avLst/>
          </a:prstGeom>
          <a:noFill/>
        </p:spPr>
        <p:txBody>
          <a:bodyPr wrap="square" rtlCol="0">
            <a:spAutoFit/>
          </a:bodyPr>
          <a:lstStyle/>
          <a:p>
            <a:r>
              <a:rPr kumimoji="1" lang="ja-JP" altLang="en-US" dirty="0">
                <a:latin typeface="ＤＦ特太ゴシック体" panose="020B0509000000000000" pitchFamily="49" charset="-128"/>
                <a:ea typeface="ＤＦ特太ゴシック体" panose="020B0509000000000000" pitchFamily="49" charset="-128"/>
              </a:rPr>
              <a:t>授業デザインシート</a:t>
            </a:r>
          </a:p>
        </p:txBody>
      </p:sp>
      <p:sp>
        <p:nvSpPr>
          <p:cNvPr id="6" name="テキスト ボックス 5">
            <a:extLst>
              <a:ext uri="{FF2B5EF4-FFF2-40B4-BE49-F238E27FC236}">
                <a16:creationId xmlns:a16="http://schemas.microsoft.com/office/drawing/2014/main" id="{B7D1DBA8-7E85-8A13-BBFF-D5EA10188223}"/>
              </a:ext>
            </a:extLst>
          </p:cNvPr>
          <p:cNvSpPr txBox="1"/>
          <p:nvPr/>
        </p:nvSpPr>
        <p:spPr>
          <a:xfrm>
            <a:off x="1775587" y="27567"/>
            <a:ext cx="6339523" cy="276999"/>
          </a:xfrm>
          <a:prstGeom prst="rect">
            <a:avLst/>
          </a:prstGeom>
          <a:noFill/>
        </p:spPr>
        <p:txBody>
          <a:bodyPr wrap="square" rtlCol="0">
            <a:spAutoFit/>
          </a:bodyPr>
          <a:lstStyle/>
          <a:p>
            <a:r>
              <a:rPr kumimoji="1" lang="ja-JP" altLang="en-US" sz="1000" dirty="0"/>
              <a:t>　　　　　　　　　　　　　　　　　　　</a:t>
            </a:r>
            <a:r>
              <a:rPr kumimoji="1" lang="ja-JP" altLang="en-US" sz="1200" dirty="0"/>
              <a:t>番号・学校名・名前</a:t>
            </a:r>
          </a:p>
        </p:txBody>
      </p:sp>
      <p:cxnSp>
        <p:nvCxnSpPr>
          <p:cNvPr id="8" name="直線コネクタ 7">
            <a:extLst>
              <a:ext uri="{FF2B5EF4-FFF2-40B4-BE49-F238E27FC236}">
                <a16:creationId xmlns:a16="http://schemas.microsoft.com/office/drawing/2014/main" id="{399629AA-2E4D-61A0-276E-4CC12E0201EB}"/>
              </a:ext>
            </a:extLst>
          </p:cNvPr>
          <p:cNvCxnSpPr>
            <a:cxnSpLocks/>
          </p:cNvCxnSpPr>
          <p:nvPr/>
        </p:nvCxnSpPr>
        <p:spPr>
          <a:xfrm>
            <a:off x="3557682" y="640048"/>
            <a:ext cx="32358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1B5DF463-8B1D-7355-4D28-7B50B55F48D2}"/>
              </a:ext>
            </a:extLst>
          </p:cNvPr>
          <p:cNvSpPr/>
          <p:nvPr/>
        </p:nvSpPr>
        <p:spPr>
          <a:xfrm>
            <a:off x="1298193" y="720263"/>
            <a:ext cx="5030417" cy="42203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9" name="テキスト ボックス 68">
            <a:extLst>
              <a:ext uri="{FF2B5EF4-FFF2-40B4-BE49-F238E27FC236}">
                <a16:creationId xmlns:a16="http://schemas.microsoft.com/office/drawing/2014/main" id="{9762B299-D9C5-DDD7-14B0-6CBC5326DDB0}"/>
              </a:ext>
            </a:extLst>
          </p:cNvPr>
          <p:cNvSpPr txBox="1"/>
          <p:nvPr/>
        </p:nvSpPr>
        <p:spPr>
          <a:xfrm>
            <a:off x="584236" y="6207563"/>
            <a:ext cx="2423750" cy="276999"/>
          </a:xfrm>
          <a:prstGeom prst="rect">
            <a:avLst/>
          </a:prstGeom>
          <a:noFill/>
        </p:spPr>
        <p:txBody>
          <a:bodyPr wrap="square" rtlCol="0">
            <a:spAutoFit/>
          </a:bodyPr>
          <a:lstStyle/>
          <a:p>
            <a:r>
              <a:rPr kumimoji="1" lang="ja-JP" altLang="en-US" sz="1200" dirty="0"/>
              <a:t>④</a:t>
            </a:r>
            <a:r>
              <a:rPr lang="ja-JP" altLang="en-US" sz="1200" dirty="0"/>
              <a:t>準備</a:t>
            </a:r>
            <a:r>
              <a:rPr kumimoji="1" lang="ja-JP" altLang="en-US" sz="1200" dirty="0"/>
              <a:t>実践</a:t>
            </a:r>
          </a:p>
        </p:txBody>
      </p:sp>
      <p:sp>
        <p:nvSpPr>
          <p:cNvPr id="70" name="テキスト ボックス 69">
            <a:extLst>
              <a:ext uri="{FF2B5EF4-FFF2-40B4-BE49-F238E27FC236}">
                <a16:creationId xmlns:a16="http://schemas.microsoft.com/office/drawing/2014/main" id="{01962831-7A24-D333-79A4-46AE4CCECEFA}"/>
              </a:ext>
            </a:extLst>
          </p:cNvPr>
          <p:cNvSpPr txBox="1"/>
          <p:nvPr/>
        </p:nvSpPr>
        <p:spPr>
          <a:xfrm>
            <a:off x="563712" y="7190374"/>
            <a:ext cx="2423750" cy="276999"/>
          </a:xfrm>
          <a:prstGeom prst="rect">
            <a:avLst/>
          </a:prstGeom>
          <a:noFill/>
        </p:spPr>
        <p:txBody>
          <a:bodyPr wrap="square" rtlCol="0">
            <a:spAutoFit/>
          </a:bodyPr>
          <a:lstStyle/>
          <a:p>
            <a:r>
              <a:rPr kumimoji="1" lang="ja-JP" altLang="en-US" sz="1200" dirty="0"/>
              <a:t>⑤振り返り</a:t>
            </a:r>
          </a:p>
        </p:txBody>
      </p:sp>
      <p:grpSp>
        <p:nvGrpSpPr>
          <p:cNvPr id="7" name="グループ化 6">
            <a:extLst>
              <a:ext uri="{FF2B5EF4-FFF2-40B4-BE49-F238E27FC236}">
                <a16:creationId xmlns:a16="http://schemas.microsoft.com/office/drawing/2014/main" id="{CD019699-E167-B7BA-B98A-F7D56AB80864}"/>
              </a:ext>
            </a:extLst>
          </p:cNvPr>
          <p:cNvGrpSpPr/>
          <p:nvPr/>
        </p:nvGrpSpPr>
        <p:grpSpPr>
          <a:xfrm>
            <a:off x="393499" y="1471608"/>
            <a:ext cx="5864561" cy="2041193"/>
            <a:chOff x="393499" y="1471608"/>
            <a:chExt cx="5864561" cy="2041193"/>
          </a:xfrm>
        </p:grpSpPr>
        <p:sp>
          <p:nvSpPr>
            <p:cNvPr id="53" name="角丸四角形 52">
              <a:extLst>
                <a:ext uri="{FF2B5EF4-FFF2-40B4-BE49-F238E27FC236}">
                  <a16:creationId xmlns:a16="http://schemas.microsoft.com/office/drawing/2014/main" id="{6D3D6844-EFD5-FA22-0FBD-2698F95A0486}"/>
                </a:ext>
              </a:extLst>
            </p:cNvPr>
            <p:cNvSpPr/>
            <p:nvPr/>
          </p:nvSpPr>
          <p:spPr>
            <a:xfrm>
              <a:off x="393499" y="1690469"/>
              <a:ext cx="5864561" cy="1822332"/>
            </a:xfrm>
            <a:prstGeom prst="round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63CDA6B8-1061-54BD-FB08-F587C86C4A97}"/>
                </a:ext>
              </a:extLst>
            </p:cNvPr>
            <p:cNvSpPr txBox="1"/>
            <p:nvPr/>
          </p:nvSpPr>
          <p:spPr>
            <a:xfrm>
              <a:off x="517278" y="1763761"/>
              <a:ext cx="1978271" cy="646331"/>
            </a:xfrm>
            <a:prstGeom prst="rect">
              <a:avLst/>
            </a:prstGeom>
            <a:noFill/>
          </p:spPr>
          <p:txBody>
            <a:bodyPr wrap="square" rtlCol="0">
              <a:spAutoFit/>
            </a:bodyPr>
            <a:lstStyle/>
            <a:p>
              <a:r>
                <a:rPr kumimoji="1" lang="ja-JP" altLang="en-US" sz="1200" dirty="0">
                  <a:latin typeface="+mj-ea"/>
                  <a:ea typeface="+mj-ea"/>
                </a:rPr>
                <a:t>①議題の収集・整理・選定</a:t>
              </a:r>
              <a:endParaRPr kumimoji="1" lang="en-US" altLang="ja-JP" sz="1200" dirty="0">
                <a:latin typeface="+mj-ea"/>
                <a:ea typeface="+mj-ea"/>
              </a:endParaRPr>
            </a:p>
            <a:p>
              <a:r>
                <a:rPr lang="ja-JP" altLang="en-US" sz="1200" dirty="0">
                  <a:latin typeface="+mj-ea"/>
                  <a:ea typeface="+mj-ea"/>
                </a:rPr>
                <a:t>　　　　　　　⇓</a:t>
              </a:r>
              <a:endParaRPr lang="en-US" altLang="ja-JP" sz="1200" dirty="0">
                <a:latin typeface="+mj-ea"/>
                <a:ea typeface="+mj-ea"/>
              </a:endParaRPr>
            </a:p>
            <a:p>
              <a:r>
                <a:rPr kumimoji="1" lang="ja-JP" altLang="en-US" sz="1200" dirty="0">
                  <a:latin typeface="+mj-ea"/>
                  <a:ea typeface="+mj-ea"/>
                </a:rPr>
                <a:t>②議題選定の理由</a:t>
              </a:r>
            </a:p>
          </p:txBody>
        </p:sp>
        <p:grpSp>
          <p:nvGrpSpPr>
            <p:cNvPr id="3" name="グループ化 2">
              <a:extLst>
                <a:ext uri="{FF2B5EF4-FFF2-40B4-BE49-F238E27FC236}">
                  <a16:creationId xmlns:a16="http://schemas.microsoft.com/office/drawing/2014/main" id="{9E1FFFF8-33C0-552E-D4E1-D334777B80B5}"/>
                </a:ext>
              </a:extLst>
            </p:cNvPr>
            <p:cNvGrpSpPr/>
            <p:nvPr/>
          </p:nvGrpSpPr>
          <p:grpSpPr>
            <a:xfrm>
              <a:off x="2765596" y="1471608"/>
              <a:ext cx="2088563" cy="532691"/>
              <a:chOff x="2765596" y="1471608"/>
              <a:chExt cx="2088563" cy="532691"/>
            </a:xfrm>
          </p:grpSpPr>
          <p:sp>
            <p:nvSpPr>
              <p:cNvPr id="2" name="角丸四角形 1">
                <a:extLst>
                  <a:ext uri="{FF2B5EF4-FFF2-40B4-BE49-F238E27FC236}">
                    <a16:creationId xmlns:a16="http://schemas.microsoft.com/office/drawing/2014/main" id="{7BE8879D-25B4-9EFC-8B58-2A63A78FCE02}"/>
                  </a:ext>
                </a:extLst>
              </p:cNvPr>
              <p:cNvSpPr/>
              <p:nvPr/>
            </p:nvSpPr>
            <p:spPr>
              <a:xfrm>
                <a:off x="2765596" y="1471608"/>
                <a:ext cx="1438932" cy="532691"/>
              </a:xfrm>
              <a:prstGeom prst="round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7E73DA0F-19F5-D533-89F7-6D81220FF50E}"/>
                  </a:ext>
                </a:extLst>
              </p:cNvPr>
              <p:cNvSpPr txBox="1"/>
              <p:nvPr/>
            </p:nvSpPr>
            <p:spPr>
              <a:xfrm>
                <a:off x="2875888" y="1557990"/>
                <a:ext cx="1978271" cy="338554"/>
              </a:xfrm>
              <a:prstGeom prst="rect">
                <a:avLst/>
              </a:prstGeom>
              <a:noFill/>
            </p:spPr>
            <p:txBody>
              <a:bodyPr wrap="square" rtlCol="0">
                <a:spAutoFit/>
              </a:bodyPr>
              <a:lstStyle/>
              <a:p>
                <a:r>
                  <a:rPr kumimoji="1" lang="ja-JP" altLang="en-US" sz="1600" dirty="0">
                    <a:latin typeface="HG丸ｺﾞｼｯｸM-PRO" panose="020F0600000000000000" pitchFamily="50" charset="-128"/>
                    <a:ea typeface="HG丸ｺﾞｼｯｸM-PRO" panose="020F0600000000000000" pitchFamily="50" charset="-128"/>
                  </a:rPr>
                  <a:t>事前の活動</a:t>
                </a:r>
              </a:p>
            </p:txBody>
          </p:sp>
        </p:grpSp>
      </p:grpSp>
      <p:grpSp>
        <p:nvGrpSpPr>
          <p:cNvPr id="12" name="グループ化 11">
            <a:extLst>
              <a:ext uri="{FF2B5EF4-FFF2-40B4-BE49-F238E27FC236}">
                <a16:creationId xmlns:a16="http://schemas.microsoft.com/office/drawing/2014/main" id="{989A8C01-B557-684B-DF49-C7E834D2FAA1}"/>
              </a:ext>
            </a:extLst>
          </p:cNvPr>
          <p:cNvGrpSpPr/>
          <p:nvPr/>
        </p:nvGrpSpPr>
        <p:grpSpPr>
          <a:xfrm>
            <a:off x="371478" y="3641565"/>
            <a:ext cx="5951286" cy="2138260"/>
            <a:chOff x="413302" y="3619780"/>
            <a:chExt cx="5951286" cy="2138260"/>
          </a:xfrm>
        </p:grpSpPr>
        <p:sp>
          <p:nvSpPr>
            <p:cNvPr id="74" name="角丸四角形 73">
              <a:extLst>
                <a:ext uri="{FF2B5EF4-FFF2-40B4-BE49-F238E27FC236}">
                  <a16:creationId xmlns:a16="http://schemas.microsoft.com/office/drawing/2014/main" id="{5DB34F67-993B-EC38-3488-327047697841}"/>
                </a:ext>
              </a:extLst>
            </p:cNvPr>
            <p:cNvSpPr/>
            <p:nvPr/>
          </p:nvSpPr>
          <p:spPr>
            <a:xfrm>
              <a:off x="413302" y="3935708"/>
              <a:ext cx="5818960" cy="1822332"/>
            </a:xfrm>
            <a:prstGeom prst="round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テキスト ボックス 66">
              <a:extLst>
                <a:ext uri="{FF2B5EF4-FFF2-40B4-BE49-F238E27FC236}">
                  <a16:creationId xmlns:a16="http://schemas.microsoft.com/office/drawing/2014/main" id="{E2F4A38F-ED92-A3AA-DB76-0C5F69D7291E}"/>
                </a:ext>
              </a:extLst>
            </p:cNvPr>
            <p:cNvSpPr txBox="1"/>
            <p:nvPr/>
          </p:nvSpPr>
          <p:spPr>
            <a:xfrm>
              <a:off x="605536" y="3968628"/>
              <a:ext cx="5759052" cy="415498"/>
            </a:xfrm>
            <a:prstGeom prst="rect">
              <a:avLst/>
            </a:prstGeom>
            <a:noFill/>
          </p:spPr>
          <p:txBody>
            <a:bodyPr wrap="square" rtlCol="0">
              <a:spAutoFit/>
            </a:bodyPr>
            <a:lstStyle/>
            <a:p>
              <a:r>
                <a:rPr lang="ja-JP" altLang="en-US" sz="1200" dirty="0"/>
                <a:t>③</a:t>
              </a:r>
              <a:r>
                <a:rPr kumimoji="1" lang="ja-JP" altLang="en-US" sz="1200" dirty="0"/>
                <a:t>話合い</a:t>
              </a:r>
              <a:endParaRPr lang="en-US" altLang="ja-JP" sz="1200" dirty="0">
                <a:latin typeface="ＭＳ 明朝" panose="02020609040205080304" pitchFamily="17" charset="-128"/>
                <a:ea typeface="ＭＳ 明朝" panose="02020609040205080304" pitchFamily="17" charset="-128"/>
              </a:endParaRPr>
            </a:p>
            <a:p>
              <a:endParaRPr kumimoji="1" lang="en-US" altLang="ja-JP" sz="900" dirty="0">
                <a:latin typeface="ＭＳ 明朝" panose="02020609040205080304" pitchFamily="17" charset="-128"/>
                <a:ea typeface="ＭＳ 明朝" panose="02020609040205080304" pitchFamily="17" charset="-128"/>
              </a:endParaRPr>
            </a:p>
          </p:txBody>
        </p:sp>
        <p:grpSp>
          <p:nvGrpSpPr>
            <p:cNvPr id="11" name="グループ化 10">
              <a:extLst>
                <a:ext uri="{FF2B5EF4-FFF2-40B4-BE49-F238E27FC236}">
                  <a16:creationId xmlns:a16="http://schemas.microsoft.com/office/drawing/2014/main" id="{89EB8F5C-F132-D351-399D-5DD49EDA1163}"/>
                </a:ext>
              </a:extLst>
            </p:cNvPr>
            <p:cNvGrpSpPr/>
            <p:nvPr/>
          </p:nvGrpSpPr>
          <p:grpSpPr>
            <a:xfrm>
              <a:off x="2204782" y="3619780"/>
              <a:ext cx="2669474" cy="532691"/>
              <a:chOff x="2204782" y="3619780"/>
              <a:chExt cx="2669474" cy="532691"/>
            </a:xfrm>
          </p:grpSpPr>
          <p:sp>
            <p:nvSpPr>
              <p:cNvPr id="72" name="角丸四角形 71">
                <a:extLst>
                  <a:ext uri="{FF2B5EF4-FFF2-40B4-BE49-F238E27FC236}">
                    <a16:creationId xmlns:a16="http://schemas.microsoft.com/office/drawing/2014/main" id="{6640438F-E60D-25D3-A2D6-CE352243E93E}"/>
                  </a:ext>
                </a:extLst>
              </p:cNvPr>
              <p:cNvSpPr/>
              <p:nvPr/>
            </p:nvSpPr>
            <p:spPr>
              <a:xfrm>
                <a:off x="2204782" y="3619780"/>
                <a:ext cx="2560560" cy="532691"/>
              </a:xfrm>
              <a:prstGeom prst="round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a:extLst>
                  <a:ext uri="{FF2B5EF4-FFF2-40B4-BE49-F238E27FC236}">
                    <a16:creationId xmlns:a16="http://schemas.microsoft.com/office/drawing/2014/main" id="{F04BD4C0-4AB6-BC8D-2FBC-C418E403AF76}"/>
                  </a:ext>
                </a:extLst>
              </p:cNvPr>
              <p:cNvSpPr txBox="1"/>
              <p:nvPr/>
            </p:nvSpPr>
            <p:spPr>
              <a:xfrm>
                <a:off x="2241108" y="3699177"/>
                <a:ext cx="2633148" cy="338554"/>
              </a:xfrm>
              <a:prstGeom prst="rect">
                <a:avLst/>
              </a:prstGeom>
              <a:noFill/>
            </p:spPr>
            <p:txBody>
              <a:bodyPr wrap="square" rtlCol="0">
                <a:spAutoFit/>
              </a:bodyPr>
              <a:lstStyle/>
              <a:p>
                <a:r>
                  <a:rPr kumimoji="1" lang="ja-JP" altLang="en-US" sz="1600" dirty="0">
                    <a:latin typeface="HG丸ｺﾞｼｯｸM-PRO" panose="020F0600000000000000" pitchFamily="50" charset="-128"/>
                    <a:ea typeface="HG丸ｺﾞｼｯｸM-PRO" panose="020F0600000000000000" pitchFamily="50" charset="-128"/>
                  </a:rPr>
                  <a:t>本時の活動・話合い活動</a:t>
                </a:r>
              </a:p>
            </p:txBody>
          </p:sp>
        </p:grpSp>
      </p:grpSp>
      <p:grpSp>
        <p:nvGrpSpPr>
          <p:cNvPr id="14" name="グループ化 13">
            <a:extLst>
              <a:ext uri="{FF2B5EF4-FFF2-40B4-BE49-F238E27FC236}">
                <a16:creationId xmlns:a16="http://schemas.microsoft.com/office/drawing/2014/main" id="{279B47E5-BF00-D5BD-EF82-FA5B7C6E159E}"/>
              </a:ext>
            </a:extLst>
          </p:cNvPr>
          <p:cNvGrpSpPr/>
          <p:nvPr/>
        </p:nvGrpSpPr>
        <p:grpSpPr>
          <a:xfrm>
            <a:off x="2632003" y="5873553"/>
            <a:ext cx="2111864" cy="532691"/>
            <a:chOff x="2632003" y="5873553"/>
            <a:chExt cx="2111864" cy="532691"/>
          </a:xfrm>
        </p:grpSpPr>
        <p:sp>
          <p:nvSpPr>
            <p:cNvPr id="76" name="角丸四角形 75">
              <a:extLst>
                <a:ext uri="{FF2B5EF4-FFF2-40B4-BE49-F238E27FC236}">
                  <a16:creationId xmlns:a16="http://schemas.microsoft.com/office/drawing/2014/main" id="{8214244F-6F09-5571-8151-67395558D709}"/>
                </a:ext>
              </a:extLst>
            </p:cNvPr>
            <p:cNvSpPr/>
            <p:nvPr/>
          </p:nvSpPr>
          <p:spPr>
            <a:xfrm>
              <a:off x="2632003" y="5873553"/>
              <a:ext cx="1438932" cy="532691"/>
            </a:xfrm>
            <a:prstGeom prst="roundRect">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a:extLst>
                <a:ext uri="{FF2B5EF4-FFF2-40B4-BE49-F238E27FC236}">
                  <a16:creationId xmlns:a16="http://schemas.microsoft.com/office/drawing/2014/main" id="{C4C65169-1436-CB36-7B70-E1571FA2128D}"/>
                </a:ext>
              </a:extLst>
            </p:cNvPr>
            <p:cNvSpPr txBox="1"/>
            <p:nvPr/>
          </p:nvSpPr>
          <p:spPr>
            <a:xfrm>
              <a:off x="2765596" y="5960836"/>
              <a:ext cx="1978271" cy="338554"/>
            </a:xfrm>
            <a:prstGeom prst="rect">
              <a:avLst/>
            </a:prstGeom>
            <a:noFill/>
          </p:spPr>
          <p:txBody>
            <a:bodyPr wrap="square" rtlCol="0">
              <a:spAutoFit/>
            </a:bodyPr>
            <a:lstStyle/>
            <a:p>
              <a:r>
                <a:rPr kumimoji="1" lang="ja-JP" altLang="en-US" sz="1600" dirty="0">
                  <a:latin typeface="HG丸ｺﾞｼｯｸM-PRO" panose="020F0600000000000000" pitchFamily="50" charset="-128"/>
                  <a:ea typeface="HG丸ｺﾞｼｯｸM-PRO" panose="020F0600000000000000" pitchFamily="50" charset="-128"/>
                </a:rPr>
                <a:t>事後の活動</a:t>
              </a:r>
            </a:p>
          </p:txBody>
        </p:sp>
      </p:grpSp>
      <p:cxnSp>
        <p:nvCxnSpPr>
          <p:cNvPr id="79" name="カギ線コネクタ 78">
            <a:extLst>
              <a:ext uri="{FF2B5EF4-FFF2-40B4-BE49-F238E27FC236}">
                <a16:creationId xmlns:a16="http://schemas.microsoft.com/office/drawing/2014/main" id="{943CA4F0-719B-49AC-63C4-D441222F1E7A}"/>
              </a:ext>
            </a:extLst>
          </p:cNvPr>
          <p:cNvCxnSpPr/>
          <p:nvPr/>
        </p:nvCxnSpPr>
        <p:spPr>
          <a:xfrm flipV="1">
            <a:off x="6603365" y="5883214"/>
            <a:ext cx="3324" cy="1265596"/>
          </a:xfrm>
          <a:prstGeom prst="bentConnector2">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83" name="テキスト ボックス 82">
            <a:extLst>
              <a:ext uri="{FF2B5EF4-FFF2-40B4-BE49-F238E27FC236}">
                <a16:creationId xmlns:a16="http://schemas.microsoft.com/office/drawing/2014/main" id="{06270B93-E60F-412D-B234-AC4108682806}"/>
              </a:ext>
            </a:extLst>
          </p:cNvPr>
          <p:cNvSpPr txBox="1"/>
          <p:nvPr/>
        </p:nvSpPr>
        <p:spPr>
          <a:xfrm>
            <a:off x="6391472" y="4180435"/>
            <a:ext cx="430887" cy="1764635"/>
          </a:xfrm>
          <a:prstGeom prst="rect">
            <a:avLst/>
          </a:prstGeom>
          <a:noFill/>
        </p:spPr>
        <p:txBody>
          <a:bodyPr vert="eaVert" wrap="square" rtlCol="0">
            <a:spAutoFit/>
          </a:bodyPr>
          <a:lstStyle/>
          <a:p>
            <a:r>
              <a:rPr kumimoji="1" lang="ja-JP" altLang="en-US" sz="1600" dirty="0">
                <a:latin typeface="HG丸ｺﾞｼｯｸM-PRO" panose="020F0600000000000000" pitchFamily="50" charset="-128"/>
                <a:ea typeface="HG丸ｺﾞｼｯｸM-PRO" panose="020F0600000000000000" pitchFamily="50" charset="-128"/>
              </a:rPr>
              <a:t>次の課題解決へ</a:t>
            </a:r>
          </a:p>
        </p:txBody>
      </p:sp>
      <p:cxnSp>
        <p:nvCxnSpPr>
          <p:cNvPr id="105" name="直線コネクタ 104">
            <a:extLst>
              <a:ext uri="{FF2B5EF4-FFF2-40B4-BE49-F238E27FC236}">
                <a16:creationId xmlns:a16="http://schemas.microsoft.com/office/drawing/2014/main" id="{B2E52A0C-1000-22B8-DF91-EB727E5EAA35}"/>
              </a:ext>
            </a:extLst>
          </p:cNvPr>
          <p:cNvCxnSpPr/>
          <p:nvPr/>
        </p:nvCxnSpPr>
        <p:spPr>
          <a:xfrm flipV="1">
            <a:off x="6606915" y="2601635"/>
            <a:ext cx="0" cy="1308658"/>
          </a:xfrm>
          <a:prstGeom prst="line">
            <a:avLst/>
          </a:prstGeom>
          <a:ln w="444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7" name="直線矢印コネクタ 106">
            <a:extLst>
              <a:ext uri="{FF2B5EF4-FFF2-40B4-BE49-F238E27FC236}">
                <a16:creationId xmlns:a16="http://schemas.microsoft.com/office/drawing/2014/main" id="{7A8A6C98-7F5F-AA6A-C134-B5C7119CEC3D}"/>
              </a:ext>
            </a:extLst>
          </p:cNvPr>
          <p:cNvCxnSpPr/>
          <p:nvPr/>
        </p:nvCxnSpPr>
        <p:spPr>
          <a:xfrm flipH="1">
            <a:off x="6255129" y="2617195"/>
            <a:ext cx="365959" cy="0"/>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直線矢印コネクタ 111">
            <a:extLst>
              <a:ext uri="{FF2B5EF4-FFF2-40B4-BE49-F238E27FC236}">
                <a16:creationId xmlns:a16="http://schemas.microsoft.com/office/drawing/2014/main" id="{3233E21D-6249-4C4F-6904-FE778D0E7D1F}"/>
              </a:ext>
            </a:extLst>
          </p:cNvPr>
          <p:cNvCxnSpPr/>
          <p:nvPr/>
        </p:nvCxnSpPr>
        <p:spPr>
          <a:xfrm>
            <a:off x="5579759" y="3521011"/>
            <a:ext cx="0" cy="365114"/>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直線矢印コネクタ 112">
            <a:extLst>
              <a:ext uri="{FF2B5EF4-FFF2-40B4-BE49-F238E27FC236}">
                <a16:creationId xmlns:a16="http://schemas.microsoft.com/office/drawing/2014/main" id="{4B12D6F6-4B0C-67CA-4E26-92EBCE6138BE}"/>
              </a:ext>
            </a:extLst>
          </p:cNvPr>
          <p:cNvCxnSpPr/>
          <p:nvPr/>
        </p:nvCxnSpPr>
        <p:spPr>
          <a:xfrm>
            <a:off x="5579759" y="5732623"/>
            <a:ext cx="0" cy="368791"/>
          </a:xfrm>
          <a:prstGeom prst="straightConnector1">
            <a:avLst/>
          </a:prstGeom>
          <a:ln w="444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14" name="テキスト ボックス 113">
            <a:extLst>
              <a:ext uri="{FF2B5EF4-FFF2-40B4-BE49-F238E27FC236}">
                <a16:creationId xmlns:a16="http://schemas.microsoft.com/office/drawing/2014/main" id="{643558CD-8E07-1933-D082-81EFB8590B82}"/>
              </a:ext>
            </a:extLst>
          </p:cNvPr>
          <p:cNvSpPr txBox="1"/>
          <p:nvPr/>
        </p:nvSpPr>
        <p:spPr>
          <a:xfrm>
            <a:off x="371478" y="779464"/>
            <a:ext cx="879230" cy="338554"/>
          </a:xfrm>
          <a:prstGeom prst="rect">
            <a:avLst/>
          </a:prstGeom>
          <a:noFill/>
        </p:spPr>
        <p:txBody>
          <a:bodyPr wrap="square" rtlCol="0">
            <a:spAutoFit/>
          </a:bodyPr>
          <a:lstStyle/>
          <a:p>
            <a:r>
              <a:rPr kumimoji="1" lang="ja-JP" altLang="en-US" sz="1600" dirty="0"/>
              <a:t>議題名</a:t>
            </a:r>
          </a:p>
        </p:txBody>
      </p:sp>
      <p:cxnSp>
        <p:nvCxnSpPr>
          <p:cNvPr id="129" name="直線コネクタ 128">
            <a:extLst>
              <a:ext uri="{FF2B5EF4-FFF2-40B4-BE49-F238E27FC236}">
                <a16:creationId xmlns:a16="http://schemas.microsoft.com/office/drawing/2014/main" id="{5D723CB8-5FCD-92B1-8ACD-B3C0A91D009B}"/>
              </a:ext>
            </a:extLst>
          </p:cNvPr>
          <p:cNvCxnSpPr/>
          <p:nvPr/>
        </p:nvCxnSpPr>
        <p:spPr>
          <a:xfrm>
            <a:off x="6210759" y="7153870"/>
            <a:ext cx="394306" cy="2136"/>
          </a:xfrm>
          <a:prstGeom prst="line">
            <a:avLst/>
          </a:prstGeom>
          <a:ln w="44450">
            <a:solidFill>
              <a:srgbClr val="0070C0"/>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9167EDB6-CE9A-6A09-7295-CCF89D643840}"/>
              </a:ext>
            </a:extLst>
          </p:cNvPr>
          <p:cNvSpPr txBox="1"/>
          <p:nvPr/>
        </p:nvSpPr>
        <p:spPr>
          <a:xfrm>
            <a:off x="451707" y="8002064"/>
            <a:ext cx="5702544" cy="230832"/>
          </a:xfrm>
          <a:prstGeom prst="rect">
            <a:avLst/>
          </a:prstGeom>
          <a:noFill/>
        </p:spPr>
        <p:txBody>
          <a:bodyPr wrap="square" rtlCol="0">
            <a:spAutoFit/>
          </a:bodyPr>
          <a:lstStyle/>
          <a:p>
            <a:r>
              <a:rPr kumimoji="1" lang="ja-JP" altLang="en-US" sz="900" dirty="0"/>
              <a:t>各教科等のどんな「見方・考え方」を子供の「人間関係形成」、「社会参画」、「自己実現」に関連づけましたか。</a:t>
            </a:r>
          </a:p>
        </p:txBody>
      </p:sp>
      <p:sp>
        <p:nvSpPr>
          <p:cNvPr id="18" name="角丸四角形 17">
            <a:extLst>
              <a:ext uri="{FF2B5EF4-FFF2-40B4-BE49-F238E27FC236}">
                <a16:creationId xmlns:a16="http://schemas.microsoft.com/office/drawing/2014/main" id="{A3148E49-A247-77E1-4B52-73F5922B95C3}"/>
              </a:ext>
            </a:extLst>
          </p:cNvPr>
          <p:cNvSpPr/>
          <p:nvPr/>
        </p:nvSpPr>
        <p:spPr>
          <a:xfrm>
            <a:off x="393499" y="8311214"/>
            <a:ext cx="5861630" cy="718486"/>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FC43871E-0FD2-D58C-B108-28CFF24E6AE2}"/>
              </a:ext>
            </a:extLst>
          </p:cNvPr>
          <p:cNvSpPr txBox="1"/>
          <p:nvPr/>
        </p:nvSpPr>
        <p:spPr>
          <a:xfrm>
            <a:off x="1277643" y="753406"/>
            <a:ext cx="4627947" cy="369332"/>
          </a:xfrm>
          <a:prstGeom prst="rect">
            <a:avLst/>
          </a:prstGeom>
          <a:noFill/>
        </p:spPr>
        <p:txBody>
          <a:bodyPr wrap="square" rtlCol="0">
            <a:spAutoFit/>
          </a:bodyPr>
          <a:lstStyle/>
          <a:p>
            <a:r>
              <a:rPr kumimoji="1" lang="ja-JP" altLang="en-US" dirty="0"/>
              <a:t>⑴２学期がんばったねの会を開こう</a:t>
            </a:r>
          </a:p>
        </p:txBody>
      </p:sp>
      <p:sp>
        <p:nvSpPr>
          <p:cNvPr id="15" name="テキスト ボックス 14">
            <a:extLst>
              <a:ext uri="{FF2B5EF4-FFF2-40B4-BE49-F238E27FC236}">
                <a16:creationId xmlns:a16="http://schemas.microsoft.com/office/drawing/2014/main" id="{D6CE89D8-B05B-4590-A21F-9DFD5D2202F3}"/>
              </a:ext>
            </a:extLst>
          </p:cNvPr>
          <p:cNvSpPr txBox="1"/>
          <p:nvPr/>
        </p:nvSpPr>
        <p:spPr>
          <a:xfrm>
            <a:off x="632538" y="2359039"/>
            <a:ext cx="5542334" cy="1061829"/>
          </a:xfrm>
          <a:prstGeom prst="rect">
            <a:avLst/>
          </a:prstGeom>
          <a:noFill/>
        </p:spPr>
        <p:txBody>
          <a:bodyPr wrap="square" rtlCol="0">
            <a:spAutoFit/>
          </a:bodyPr>
          <a:lstStyle/>
          <a:p>
            <a:pPr marL="93663" indent="-93663"/>
            <a:r>
              <a:rPr lang="ja-JP" altLang="en-US" sz="1050" dirty="0">
                <a:latin typeface="ＭＳ 明朝" panose="02020609040205080304" pitchFamily="17" charset="-128"/>
                <a:ea typeface="ＭＳ 明朝" panose="02020609040205080304" pitchFamily="17" charset="-128"/>
              </a:rPr>
              <a:t>・本学級の児童は、これまで集会やマスコットキャラクター作りを通して、学級で活動する楽しさを味わってきた。話合いを通して、みんなの意見を尊重しながらも全員が納得できるように合意形成を図ろうとする姿が見られるようになってきた。</a:t>
            </a:r>
            <a:endParaRPr lang="en-US" altLang="ja-JP" sz="1050" dirty="0">
              <a:latin typeface="ＭＳ 明朝" panose="02020609040205080304" pitchFamily="17" charset="-128"/>
              <a:ea typeface="ＭＳ 明朝" panose="02020609040205080304" pitchFamily="17" charset="-128"/>
            </a:endParaRPr>
          </a:p>
          <a:p>
            <a:pPr marL="93663" indent="-93663"/>
            <a:r>
              <a:rPr kumimoji="1" lang="ja-JP" altLang="en-US" sz="1050" dirty="0">
                <a:latin typeface="ＭＳ 明朝" panose="02020609040205080304" pitchFamily="17" charset="-128"/>
                <a:ea typeface="ＭＳ 明朝" panose="02020609040205080304" pitchFamily="17" charset="-128"/>
              </a:rPr>
              <a:t>・他の議題も出たが、会に向けての準備や運営をする過程で、クラス全員で協力して多くの子と関わろうとする姿勢や、会を通して互いを尊重し合うことの大切さを味わわせたいという理由から、児童とともに本議題を選定した。</a:t>
            </a:r>
            <a:endParaRPr lang="en-US" altLang="ja-JP" sz="1050" dirty="0">
              <a:latin typeface="ＭＳ 明朝" panose="02020609040205080304" pitchFamily="17" charset="-128"/>
              <a:ea typeface="ＭＳ 明朝" panose="02020609040205080304" pitchFamily="17" charset="-128"/>
            </a:endParaRPr>
          </a:p>
        </p:txBody>
      </p:sp>
      <p:sp>
        <p:nvSpPr>
          <p:cNvPr id="16" name="テキスト ボックス 15">
            <a:extLst>
              <a:ext uri="{FF2B5EF4-FFF2-40B4-BE49-F238E27FC236}">
                <a16:creationId xmlns:a16="http://schemas.microsoft.com/office/drawing/2014/main" id="{45412722-6938-A901-F3AF-BD721609B15A}"/>
              </a:ext>
            </a:extLst>
          </p:cNvPr>
          <p:cNvSpPr txBox="1"/>
          <p:nvPr/>
        </p:nvSpPr>
        <p:spPr>
          <a:xfrm>
            <a:off x="584236" y="4248247"/>
            <a:ext cx="5493978" cy="1708160"/>
          </a:xfrm>
          <a:prstGeom prst="rect">
            <a:avLst/>
          </a:prstGeom>
          <a:noFill/>
        </p:spPr>
        <p:txBody>
          <a:bodyPr wrap="square" rtlCol="0">
            <a:spAutoFit/>
          </a:bodyPr>
          <a:lstStyle/>
          <a:p>
            <a:r>
              <a:rPr kumimoji="1" lang="ja-JP" altLang="en-US" sz="1050" dirty="0">
                <a:latin typeface="ＭＳ 明朝" panose="02020609040205080304" pitchFamily="17" charset="-128"/>
                <a:ea typeface="ＭＳ 明朝" panose="02020609040205080304" pitchFamily="17" charset="-128"/>
              </a:rPr>
              <a:t>話し合うこと①</a:t>
            </a:r>
            <a:r>
              <a:rPr lang="ja-JP" altLang="en-US" sz="1050" dirty="0">
                <a:latin typeface="ＭＳ 明朝" panose="02020609040205080304" pitchFamily="17" charset="-128"/>
                <a:ea typeface="ＭＳ 明朝" panose="02020609040205080304" pitchFamily="17" charset="-128"/>
              </a:rPr>
              <a:t>「何をするか」</a:t>
            </a:r>
            <a:endParaRPr lang="en-US" altLang="ja-JP" sz="1050" dirty="0">
              <a:latin typeface="ＭＳ 明朝" panose="02020609040205080304" pitchFamily="17" charset="-128"/>
              <a:ea typeface="ＭＳ 明朝" panose="02020609040205080304" pitchFamily="17" charset="-128"/>
            </a:endParaRPr>
          </a:p>
          <a:p>
            <a:r>
              <a:rPr kumimoji="1" lang="ja-JP" altLang="en-US" sz="1050" dirty="0">
                <a:latin typeface="ＭＳ 明朝" panose="02020609040205080304" pitchFamily="17" charset="-128"/>
                <a:ea typeface="ＭＳ 明朝" panose="02020609040205080304" pitchFamily="17" charset="-128"/>
              </a:rPr>
              <a:t>話し合うこと②</a:t>
            </a:r>
            <a:r>
              <a:rPr lang="ja-JP" altLang="en-US" sz="1050" dirty="0">
                <a:latin typeface="ＭＳ 明朝" panose="02020609040205080304" pitchFamily="17" charset="-128"/>
                <a:ea typeface="ＭＳ 明朝" panose="02020609040205080304" pitchFamily="17" charset="-128"/>
              </a:rPr>
              <a:t>「友達のがんばりを認めるためにどんな工夫をするか」</a:t>
            </a:r>
            <a:endParaRPr lang="en-US" altLang="ja-JP" sz="1050" dirty="0">
              <a:latin typeface="ＭＳ 明朝" panose="02020609040205080304" pitchFamily="17" charset="-128"/>
              <a:ea typeface="ＭＳ 明朝" panose="02020609040205080304" pitchFamily="17" charset="-128"/>
            </a:endParaRPr>
          </a:p>
          <a:p>
            <a:r>
              <a:rPr lang="ja-JP" altLang="en-US" sz="1050" dirty="0">
                <a:latin typeface="ＭＳ 明朝" panose="02020609040205080304" pitchFamily="17" charset="-128"/>
                <a:ea typeface="ＭＳ 明朝" panose="02020609040205080304" pitchFamily="17" charset="-128"/>
              </a:rPr>
              <a:t>話し合うこと③「役割分担はどうするか」</a:t>
            </a:r>
          </a:p>
          <a:p>
            <a:pPr marL="266700" indent="-266700"/>
            <a:r>
              <a:rPr lang="ja-JP" altLang="en-US" sz="1050" dirty="0">
                <a:latin typeface="ＭＳ 明朝" panose="02020609040205080304" pitchFamily="17" charset="-128"/>
                <a:ea typeface="ＭＳ 明朝" panose="02020609040205080304" pitchFamily="17" charset="-128"/>
              </a:rPr>
              <a:t>　・話し合うこと①では「くらべ合う」段階から進められるように、事前に短冊を学級　会コーナーに掲示し、出されている意見を全員で共通理解できるようにしておく。</a:t>
            </a:r>
            <a:endParaRPr kumimoji="1" lang="en-US" altLang="ja-JP" sz="1050" dirty="0">
              <a:latin typeface="ＭＳ 明朝" panose="02020609040205080304" pitchFamily="17" charset="-128"/>
              <a:ea typeface="ＭＳ 明朝" panose="02020609040205080304" pitchFamily="17" charset="-128"/>
            </a:endParaRPr>
          </a:p>
          <a:p>
            <a:pPr marL="266700" indent="-266700"/>
            <a:r>
              <a:rPr lang="ja-JP" altLang="en-US" sz="1050" dirty="0">
                <a:latin typeface="ＭＳ 明朝" panose="02020609040205080304" pitchFamily="17" charset="-128"/>
                <a:ea typeface="ＭＳ 明朝" panose="02020609040205080304" pitchFamily="17" charset="-128"/>
              </a:rPr>
              <a:t>　・話合いが混乱したとき、ねらいや提案理由から大きくそれた場合や、話合いを深めるときには、話合いを止めて指導助言する。</a:t>
            </a:r>
            <a:endParaRPr lang="en-US" altLang="ja-JP" sz="1050" dirty="0">
              <a:latin typeface="ＭＳ 明朝" panose="02020609040205080304" pitchFamily="17" charset="-128"/>
              <a:ea typeface="ＭＳ 明朝" panose="02020609040205080304" pitchFamily="17" charset="-128"/>
            </a:endParaRPr>
          </a:p>
          <a:p>
            <a:pPr marL="266700" indent="-266700"/>
            <a:r>
              <a:rPr lang="ja-JP" altLang="en-US" sz="1050" dirty="0">
                <a:latin typeface="ＭＳ 明朝" panose="02020609040205080304" pitchFamily="17" charset="-128"/>
                <a:ea typeface="ＭＳ 明朝" panose="02020609040205080304" pitchFamily="17" charset="-128"/>
              </a:rPr>
              <a:t>　・自分の意見に固執せず、納得した上で考えを変えるなど、折り合いをつけることも必要であることについて助言する。</a:t>
            </a:r>
            <a:endParaRPr lang="en-US" altLang="ja-JP" sz="1050" dirty="0">
              <a:latin typeface="ＭＳ 明朝" panose="02020609040205080304" pitchFamily="17" charset="-128"/>
              <a:ea typeface="ＭＳ 明朝" panose="02020609040205080304" pitchFamily="17" charset="-128"/>
            </a:endParaRPr>
          </a:p>
          <a:p>
            <a:pPr marL="177800" indent="-177800"/>
            <a:r>
              <a:rPr lang="ja-JP" altLang="en-US" sz="1050" dirty="0">
                <a:latin typeface="ＭＳ 明朝" panose="02020609040205080304" pitchFamily="17" charset="-128"/>
                <a:ea typeface="ＭＳ 明朝" panose="02020609040205080304" pitchFamily="17" charset="-128"/>
              </a:rPr>
              <a:t>　</a:t>
            </a:r>
            <a:endParaRPr lang="en-US" altLang="ja-JP" sz="1050" dirty="0">
              <a:latin typeface="ＭＳ 明朝" panose="02020609040205080304" pitchFamily="17" charset="-128"/>
              <a:ea typeface="ＭＳ 明朝" panose="02020609040205080304" pitchFamily="17" charset="-128"/>
            </a:endParaRPr>
          </a:p>
        </p:txBody>
      </p:sp>
      <p:sp>
        <p:nvSpPr>
          <p:cNvPr id="19" name="テキスト ボックス 18">
            <a:extLst>
              <a:ext uri="{FF2B5EF4-FFF2-40B4-BE49-F238E27FC236}">
                <a16:creationId xmlns:a16="http://schemas.microsoft.com/office/drawing/2014/main" id="{AC4895D7-93F0-6EC5-C1CD-F115F93A0DBC}"/>
              </a:ext>
            </a:extLst>
          </p:cNvPr>
          <p:cNvSpPr txBox="1"/>
          <p:nvPr/>
        </p:nvSpPr>
        <p:spPr>
          <a:xfrm>
            <a:off x="680894" y="6463979"/>
            <a:ext cx="5397320" cy="738664"/>
          </a:xfrm>
          <a:prstGeom prst="rect">
            <a:avLst/>
          </a:prstGeom>
          <a:noFill/>
        </p:spPr>
        <p:txBody>
          <a:bodyPr wrap="square" rtlCol="0">
            <a:spAutoFit/>
          </a:bodyPr>
          <a:lstStyle/>
          <a:p>
            <a:pPr marL="93663" indent="-93663"/>
            <a:r>
              <a:rPr lang="ja-JP" altLang="en-US" sz="1050" dirty="0">
                <a:latin typeface="ＭＳ 明朝" panose="02020609040205080304" pitchFamily="17" charset="-128"/>
                <a:ea typeface="ＭＳ 明朝" panose="02020609040205080304" pitchFamily="17" charset="-128"/>
              </a:rPr>
              <a:t>・係は必ず複数名で担当し、協力して活動できるようにする。活動の途中経過を報告し合い、活動意欲を継続できるようにする。</a:t>
            </a:r>
            <a:endParaRPr lang="en-US" altLang="ja-JP" sz="1050" dirty="0">
              <a:latin typeface="ＭＳ 明朝" panose="02020609040205080304" pitchFamily="17" charset="-128"/>
              <a:ea typeface="ＭＳ 明朝" panose="02020609040205080304" pitchFamily="17" charset="-128"/>
            </a:endParaRPr>
          </a:p>
          <a:p>
            <a:pPr marL="93663" indent="-93663"/>
            <a:r>
              <a:rPr lang="ja-JP" altLang="en-US" sz="1050" dirty="0">
                <a:latin typeface="ＭＳ 明朝" panose="02020609040205080304" pitchFamily="17" charset="-128"/>
                <a:ea typeface="ＭＳ 明朝" panose="02020609040205080304" pitchFamily="17" charset="-128"/>
              </a:rPr>
              <a:t>・会の成功に向けて係同士で協力して取り組んでいる児童の姿を積極的に紹介することで、めあてに向けて努力したり協力したりすることの大切さを意識できるようにする。</a:t>
            </a:r>
            <a:endParaRPr lang="en-US" altLang="ja-JP" sz="1050" dirty="0">
              <a:latin typeface="ＭＳ 明朝" panose="02020609040205080304" pitchFamily="17" charset="-128"/>
              <a:ea typeface="ＭＳ 明朝" panose="02020609040205080304" pitchFamily="17" charset="-128"/>
            </a:endParaRPr>
          </a:p>
        </p:txBody>
      </p:sp>
      <p:sp>
        <p:nvSpPr>
          <p:cNvPr id="20" name="テキスト ボックス 19">
            <a:extLst>
              <a:ext uri="{FF2B5EF4-FFF2-40B4-BE49-F238E27FC236}">
                <a16:creationId xmlns:a16="http://schemas.microsoft.com/office/drawing/2014/main" id="{030B5448-63F7-CB32-4E24-975E9D7859B7}"/>
              </a:ext>
            </a:extLst>
          </p:cNvPr>
          <p:cNvSpPr txBox="1"/>
          <p:nvPr/>
        </p:nvSpPr>
        <p:spPr>
          <a:xfrm>
            <a:off x="667562" y="7455104"/>
            <a:ext cx="5864561" cy="253916"/>
          </a:xfrm>
          <a:prstGeom prst="rect">
            <a:avLst/>
          </a:prstGeom>
          <a:noFill/>
        </p:spPr>
        <p:txBody>
          <a:bodyPr wrap="square" rtlCol="0">
            <a:spAutoFit/>
          </a:bodyPr>
          <a:lstStyle/>
          <a:p>
            <a:r>
              <a:rPr lang="ja-JP" altLang="en-US" sz="1050" dirty="0">
                <a:latin typeface="ＭＳ 明朝" panose="02020609040205080304" pitchFamily="17" charset="-128"/>
                <a:ea typeface="ＭＳ 明朝" panose="02020609040205080304" pitchFamily="17" charset="-128"/>
              </a:rPr>
              <a:t>・自分の態度を振り返るとともに、友達のよかったところを認めるように助言する。</a:t>
            </a:r>
            <a:endParaRPr lang="en-US" altLang="ja-JP" sz="1050" dirty="0">
              <a:latin typeface="ＭＳ 明朝" panose="02020609040205080304" pitchFamily="17" charset="-128"/>
              <a:ea typeface="ＭＳ 明朝" panose="02020609040205080304" pitchFamily="17" charset="-128"/>
            </a:endParaRPr>
          </a:p>
        </p:txBody>
      </p:sp>
      <p:sp>
        <p:nvSpPr>
          <p:cNvPr id="21" name="テキスト ボックス 20">
            <a:extLst>
              <a:ext uri="{FF2B5EF4-FFF2-40B4-BE49-F238E27FC236}">
                <a16:creationId xmlns:a16="http://schemas.microsoft.com/office/drawing/2014/main" id="{2DE27481-63B4-FE84-A8E5-9C251964ACBA}"/>
              </a:ext>
            </a:extLst>
          </p:cNvPr>
          <p:cNvSpPr txBox="1"/>
          <p:nvPr/>
        </p:nvSpPr>
        <p:spPr>
          <a:xfrm>
            <a:off x="418066" y="8322303"/>
            <a:ext cx="5904698" cy="461665"/>
          </a:xfrm>
          <a:prstGeom prst="rect">
            <a:avLst/>
          </a:prstGeom>
          <a:noFill/>
        </p:spPr>
        <p:txBody>
          <a:bodyPr wrap="square" rtlCol="0">
            <a:spAutoFit/>
          </a:bodyPr>
          <a:lstStyle/>
          <a:p>
            <a:r>
              <a:rPr lang="ja-JP" altLang="en-US" sz="1200" dirty="0"/>
              <a:t>・マスコットキャラクター作りの話合いの際に、図画工作科の造形的な見方・考え方を働か　</a:t>
            </a:r>
            <a:endParaRPr lang="en-US" altLang="ja-JP" sz="1200" dirty="0"/>
          </a:p>
          <a:p>
            <a:r>
              <a:rPr lang="ja-JP" altLang="en-US" sz="1200"/>
              <a:t>　せて</a:t>
            </a:r>
            <a:r>
              <a:rPr lang="ja-JP" altLang="en-US" sz="1200" dirty="0"/>
              <a:t>、形や色などの造形的な視点で捉え、自分のイメージをもちながら話合いを行った。</a:t>
            </a:r>
          </a:p>
        </p:txBody>
      </p:sp>
      <p:sp>
        <p:nvSpPr>
          <p:cNvPr id="22" name="四角形: 角を丸くする 21">
            <a:extLst>
              <a:ext uri="{FF2B5EF4-FFF2-40B4-BE49-F238E27FC236}">
                <a16:creationId xmlns:a16="http://schemas.microsoft.com/office/drawing/2014/main" id="{F51B8679-17F1-4BAB-A3D0-E0B7FDB5F716}"/>
              </a:ext>
            </a:extLst>
          </p:cNvPr>
          <p:cNvSpPr/>
          <p:nvPr/>
        </p:nvSpPr>
        <p:spPr>
          <a:xfrm>
            <a:off x="4814403" y="131311"/>
            <a:ext cx="765356" cy="540458"/>
          </a:xfrm>
          <a:prstGeom prst="roundRect">
            <a:avLst/>
          </a:prstGeom>
          <a:ln w="38100">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a:solidFill>
                  <a:srgbClr val="FF0000"/>
                </a:solidFill>
              </a:rPr>
              <a:t>例</a:t>
            </a:r>
          </a:p>
        </p:txBody>
      </p:sp>
    </p:spTree>
    <p:extLst>
      <p:ext uri="{BB962C8B-B14F-4D97-AF65-F5344CB8AC3E}">
        <p14:creationId xmlns:p14="http://schemas.microsoft.com/office/powerpoint/2010/main" val="117945770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941</TotalTime>
  <Words>583</Words>
  <Application>Microsoft Office PowerPoint</Application>
  <PresentationFormat>画面に合わせる (4:3)</PresentationFormat>
  <Paragraphs>46</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ＤＦ特太ゴシック体</vt:lpstr>
      <vt:lpstr>HG丸ｺﾞｼｯｸM-PRO</vt:lpstr>
      <vt:lpstr>ＭＳ 明朝</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55</cp:revision>
  <cp:lastPrinted>2025-02-04T08:24:35Z</cp:lastPrinted>
  <dcterms:created xsi:type="dcterms:W3CDTF">2023-05-28T03:27:49Z</dcterms:created>
  <dcterms:modified xsi:type="dcterms:W3CDTF">2026-03-13T07:20:35Z</dcterms:modified>
</cp:coreProperties>
</file>