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0" r:id="rId2"/>
    <p:sldId id="267" r:id="rId3"/>
    <p:sldId id="271" r:id="rId4"/>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3" d="100"/>
          <a:sy n="83" d="100"/>
        </p:scale>
        <p:origin x="288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638448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3461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002295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1729934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9656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38613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254900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687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2582835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77257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5DEFD64-C387-47D5-9276-BAC8E643ACB6}" type="datetimeFigureOut">
              <a:rPr kumimoji="1" lang="ja-JP" altLang="en-US" smtClean="0"/>
              <a:t>2026/3/13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90797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5DEFD64-C387-47D5-9276-BAC8E643ACB6}" type="datetimeFigureOut">
              <a:rPr kumimoji="1" lang="ja-JP" altLang="en-US" smtClean="0"/>
              <a:t>2026/3/13</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703E2989-040B-42D0-9F06-7A4EFB8BE7A9}" type="slidenum">
              <a:rPr kumimoji="1" lang="ja-JP" altLang="en-US" smtClean="0"/>
              <a:t>‹#›</a:t>
            </a:fld>
            <a:endParaRPr kumimoji="1" lang="ja-JP" altLang="en-US"/>
          </a:p>
        </p:txBody>
      </p:sp>
    </p:spTree>
    <p:extLst>
      <p:ext uri="{BB962C8B-B14F-4D97-AF65-F5344CB8AC3E}">
        <p14:creationId xmlns:p14="http://schemas.microsoft.com/office/powerpoint/2010/main" val="377546807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83045" y="258633"/>
            <a:ext cx="1452194" cy="338554"/>
          </a:xfrm>
          <a:prstGeom prst="rect">
            <a:avLst/>
          </a:prstGeom>
          <a:noFill/>
        </p:spPr>
        <p:txBody>
          <a:bodyPr wrap="square" rtlCol="0">
            <a:spAutoFit/>
          </a:bodyPr>
          <a:lstStyle/>
          <a:p>
            <a:r>
              <a:rPr kumimoji="1" lang="en-US" altLang="ja-JP" sz="1600" dirty="0"/>
              <a:t>【</a:t>
            </a:r>
            <a:r>
              <a:rPr kumimoji="1" lang="ja-JP" altLang="en-US" sz="1600" dirty="0"/>
              <a:t>算数・数学</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416232" y="94627"/>
            <a:ext cx="2379784" cy="461665"/>
          </a:xfrm>
          <a:prstGeom prst="rect">
            <a:avLst/>
          </a:prstGeom>
          <a:noFill/>
        </p:spPr>
        <p:txBody>
          <a:bodyPr wrap="square" rtlCol="0">
            <a:spAutoFit/>
          </a:bodyPr>
          <a:lstStyle/>
          <a:p>
            <a:r>
              <a:rPr kumimoji="1" lang="ja-JP" altLang="en-US" sz="1200" dirty="0"/>
              <a:t>番号・学校名・名前</a:t>
            </a:r>
            <a:endParaRPr kumimoji="1" lang="en-US" altLang="ja-JP" sz="1200" dirty="0"/>
          </a:p>
          <a:p>
            <a:endParaRPr kumimoji="1" lang="ja-JP" altLang="en-US" sz="1200" dirty="0"/>
          </a:p>
        </p:txBody>
      </p:sp>
      <p:cxnSp>
        <p:nvCxnSpPr>
          <p:cNvPr id="8" name="直線コネクタ 7"/>
          <p:cNvCxnSpPr>
            <a:cxnSpLocks/>
          </p:cNvCxnSpPr>
          <p:nvPr/>
        </p:nvCxnSpPr>
        <p:spPr>
          <a:xfrm>
            <a:off x="3512285" y="598832"/>
            <a:ext cx="3194533" cy="66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「算数・数学科」の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3" name="正方形/長方形 12"/>
          <p:cNvSpPr/>
          <p:nvPr/>
        </p:nvSpPr>
        <p:spPr>
          <a:xfrm>
            <a:off x="1586393" y="695711"/>
            <a:ext cx="5103945" cy="560279"/>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586393" y="2469954"/>
            <a:ext cx="3343159"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5" name="グループ化 24"/>
          <p:cNvGrpSpPr/>
          <p:nvPr/>
        </p:nvGrpSpPr>
        <p:grpSpPr>
          <a:xfrm>
            <a:off x="555923" y="3298035"/>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6" y="3298035"/>
            <a:ext cx="2063068" cy="338554"/>
          </a:xfrm>
          <a:prstGeom prst="rect">
            <a:avLst/>
          </a:prstGeom>
          <a:noFill/>
        </p:spPr>
        <p:txBody>
          <a:bodyPr wrap="square" rtlCol="0">
            <a:spAutoFit/>
          </a:bodyPr>
          <a:lstStyle/>
          <a:p>
            <a:r>
              <a:rPr kumimoji="1" lang="ja-JP" altLang="en-US" sz="1600" b="1" dirty="0"/>
              <a:t>１．</a:t>
            </a:r>
            <a:r>
              <a:rPr lang="ja-JP" altLang="en-US" sz="1600" b="1" dirty="0"/>
              <a:t>まとめ</a:t>
            </a:r>
            <a:r>
              <a:rPr kumimoji="1" lang="ja-JP" altLang="en-US" sz="1600" b="1" dirty="0"/>
              <a:t>・振り返り</a:t>
            </a:r>
          </a:p>
        </p:txBody>
      </p:sp>
      <p:sp>
        <p:nvSpPr>
          <p:cNvPr id="30" name="正方形/長方形 29"/>
          <p:cNvSpPr/>
          <p:nvPr/>
        </p:nvSpPr>
        <p:spPr>
          <a:xfrm>
            <a:off x="3622422" y="5998156"/>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b="1" dirty="0"/>
              <a:t>３．思考・対話</a:t>
            </a:r>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b="1" dirty="0"/>
              <a:t>２．</a:t>
            </a:r>
            <a:r>
              <a:rPr lang="ja-JP" altLang="en-US" sz="1600" b="1" dirty="0" err="1"/>
              <a:t>め</a:t>
            </a:r>
            <a:r>
              <a:rPr lang="ja-JP" altLang="en-US" sz="1600" b="1" dirty="0"/>
              <a:t>あて</a:t>
            </a:r>
            <a:endParaRPr kumimoji="1" lang="en-US" altLang="ja-JP" sz="1600" b="1" dirty="0"/>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710619" y="2963173"/>
            <a:ext cx="975947" cy="284198"/>
            <a:chOff x="1330576" y="3116335"/>
            <a:chExt cx="975947" cy="284198"/>
          </a:xfrm>
        </p:grpSpPr>
        <p:sp>
          <p:nvSpPr>
            <p:cNvPr id="47" name="テキスト ボックス 46"/>
            <p:cNvSpPr txBox="1"/>
            <p:nvPr/>
          </p:nvSpPr>
          <p:spPr>
            <a:xfrm>
              <a:off x="1333507" y="3138923"/>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1330576" y="3116335"/>
              <a:ext cx="565634" cy="270342"/>
            </a:xfrm>
            <a:prstGeom prst="wedgeRoundRectCallout">
              <a:avLst>
                <a:gd name="adj1" fmla="val -10583"/>
                <a:gd name="adj2" fmla="val 101058"/>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5621216" cy="369332"/>
          </a:xfrm>
          <a:prstGeom prst="rect">
            <a:avLst/>
          </a:prstGeom>
          <a:noFill/>
        </p:spPr>
        <p:txBody>
          <a:bodyPr wrap="square" rtlCol="0">
            <a:spAutoFit/>
          </a:bodyPr>
          <a:lstStyle/>
          <a:p>
            <a:r>
              <a:rPr kumimoji="1" lang="ja-JP" altLang="en-US" dirty="0"/>
              <a:t>授業構想順（逆向き設計）　</a:t>
            </a:r>
            <a:r>
              <a:rPr kumimoji="1" lang="en-US" altLang="ja-JP" sz="1050" dirty="0"/>
              <a:t>※</a:t>
            </a:r>
            <a:r>
              <a:rPr kumimoji="1" lang="ja-JP" altLang="en-US" sz="1050" dirty="0"/>
              <a:t>別添の作成例をご参考ください。</a:t>
            </a:r>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Tree>
    <p:extLst>
      <p:ext uri="{BB962C8B-B14F-4D97-AF65-F5344CB8AC3E}">
        <p14:creationId xmlns:p14="http://schemas.microsoft.com/office/powerpoint/2010/main" val="193553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83045" y="258633"/>
            <a:ext cx="1452194" cy="338554"/>
          </a:xfrm>
          <a:prstGeom prst="rect">
            <a:avLst/>
          </a:prstGeom>
          <a:noFill/>
        </p:spPr>
        <p:txBody>
          <a:bodyPr wrap="square" rtlCol="0">
            <a:spAutoFit/>
          </a:bodyPr>
          <a:lstStyle/>
          <a:p>
            <a:r>
              <a:rPr kumimoji="1" lang="en-US" altLang="ja-JP" sz="1600" dirty="0"/>
              <a:t>【</a:t>
            </a:r>
            <a:r>
              <a:rPr kumimoji="1" lang="ja-JP" altLang="en-US" sz="1600" dirty="0"/>
              <a:t>算数・数学</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「算数・数学科」の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3" name="正方形/長方形 12"/>
          <p:cNvSpPr/>
          <p:nvPr/>
        </p:nvSpPr>
        <p:spPr>
          <a:xfrm>
            <a:off x="1586393" y="695711"/>
            <a:ext cx="5103945" cy="560279"/>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586393" y="2469954"/>
            <a:ext cx="3343159"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5" name="グループ化 24"/>
          <p:cNvGrpSpPr/>
          <p:nvPr/>
        </p:nvGrpSpPr>
        <p:grpSpPr>
          <a:xfrm>
            <a:off x="556842" y="3269779"/>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5" y="3298035"/>
            <a:ext cx="2149637" cy="338554"/>
          </a:xfrm>
          <a:prstGeom prst="rect">
            <a:avLst/>
          </a:prstGeom>
          <a:noFill/>
        </p:spPr>
        <p:txBody>
          <a:bodyPr wrap="square" rtlCol="0">
            <a:spAutoFit/>
          </a:bodyPr>
          <a:lstStyle/>
          <a:p>
            <a:r>
              <a:rPr kumimoji="1" lang="ja-JP" altLang="en-US" sz="1600" dirty="0"/>
              <a:t>１．まとめ</a:t>
            </a:r>
            <a:r>
              <a:rPr lang="ja-JP" altLang="en-US" sz="1600" dirty="0"/>
              <a:t>・振り返り</a:t>
            </a:r>
            <a:endParaRPr kumimoji="1" lang="ja-JP" altLang="en-US" sz="1600" dirty="0"/>
          </a:p>
        </p:txBody>
      </p:sp>
      <p:sp>
        <p:nvSpPr>
          <p:cNvPr id="27" name="テキスト ボックス 26"/>
          <p:cNvSpPr txBox="1"/>
          <p:nvPr/>
        </p:nvSpPr>
        <p:spPr>
          <a:xfrm>
            <a:off x="1080730" y="4183721"/>
            <a:ext cx="2239838"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「まとめ・振り返り」のとき、</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子供にこんなことを言って</a:t>
            </a:r>
            <a:endParaRPr kumimoji="1" lang="en-US" altLang="ja-JP" sz="1200" dirty="0">
              <a:latin typeface="HG丸ｺﾞｼｯｸM-PRO" panose="020F0600000000000000" pitchFamily="50" charset="-128"/>
              <a:ea typeface="HG丸ｺﾞｼｯｸM-PRO" panose="020F0600000000000000" pitchFamily="50" charset="-128"/>
            </a:endParaRPr>
          </a:p>
          <a:p>
            <a:r>
              <a:rPr lang="en-US" altLang="ja-JP" sz="1200" dirty="0">
                <a:latin typeface="HG丸ｺﾞｼｯｸM-PRO" panose="020F0600000000000000" pitchFamily="50" charset="-128"/>
                <a:ea typeface="HG丸ｺﾞｼｯｸM-PRO" panose="020F0600000000000000" pitchFamily="50" charset="-128"/>
              </a:rPr>
              <a:t> </a:t>
            </a:r>
            <a:r>
              <a:rPr kumimoji="1" lang="ja-JP" altLang="en-US" sz="1200" dirty="0">
                <a:latin typeface="HG丸ｺﾞｼｯｸM-PRO" panose="020F0600000000000000" pitchFamily="50" charset="-128"/>
                <a:ea typeface="HG丸ｺﾞｼｯｸM-PRO" panose="020F0600000000000000" pitchFamily="50" charset="-128"/>
              </a:rPr>
              <a:t>もらいたいな。</a:t>
            </a:r>
          </a:p>
        </p:txBody>
      </p:sp>
      <p:sp>
        <p:nvSpPr>
          <p:cNvPr id="28" name="雲 27"/>
          <p:cNvSpPr/>
          <p:nvPr/>
        </p:nvSpPr>
        <p:spPr>
          <a:xfrm>
            <a:off x="3918431" y="3916631"/>
            <a:ext cx="2359275"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3622422" y="5954088"/>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1802424" cy="338554"/>
          </a:xfrm>
          <a:prstGeom prst="rect">
            <a:avLst/>
          </a:prstGeom>
          <a:noFill/>
        </p:spPr>
        <p:txBody>
          <a:bodyPr wrap="square" rtlCol="0">
            <a:spAutoFit/>
          </a:bodyPr>
          <a:lstStyle/>
          <a:p>
            <a:r>
              <a:rPr kumimoji="1" lang="ja-JP" altLang="en-US" sz="1600" dirty="0"/>
              <a:t>３．思考・対話</a:t>
            </a:r>
          </a:p>
        </p:txBody>
      </p:sp>
      <p:sp>
        <p:nvSpPr>
          <p:cNvPr id="31" name="テキスト ボックス 30"/>
          <p:cNvSpPr txBox="1"/>
          <p:nvPr/>
        </p:nvSpPr>
        <p:spPr>
          <a:xfrm>
            <a:off x="4166226" y="6920942"/>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「見方・考え方」を働かせている子供の言動は</a:t>
            </a:r>
            <a:endParaRPr kumimoji="1"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どのようなものだろうか。</a:t>
            </a:r>
          </a:p>
        </p:txBody>
      </p:sp>
      <p:sp>
        <p:nvSpPr>
          <p:cNvPr id="32" name="雲 31"/>
          <p:cNvSpPr/>
          <p:nvPr/>
        </p:nvSpPr>
        <p:spPr>
          <a:xfrm>
            <a:off x="3924432" y="6579424"/>
            <a:ext cx="2467718"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622569" y="6034205"/>
            <a:ext cx="3094893" cy="33855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p>
        </p:txBody>
      </p:sp>
      <p:sp>
        <p:nvSpPr>
          <p:cNvPr id="34" name="テキスト ボックス 33"/>
          <p:cNvSpPr txBox="1"/>
          <p:nvPr/>
        </p:nvSpPr>
        <p:spPr>
          <a:xfrm>
            <a:off x="1034570" y="6982990"/>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こんな</a:t>
            </a:r>
            <a:r>
              <a:rPr lang="ja-JP" altLang="en-US" sz="1200" dirty="0">
                <a:latin typeface="HG丸ｺﾞｼｯｸM-PRO" panose="020F0600000000000000" pitchFamily="50" charset="-128"/>
                <a:ea typeface="HG丸ｺﾞｼｯｸM-PRO" panose="020F0600000000000000" pitchFamily="50" charset="-128"/>
              </a:rPr>
              <a:t>支援</a:t>
            </a:r>
            <a:r>
              <a:rPr kumimoji="1" lang="ja-JP" altLang="en-US" sz="1200" dirty="0">
                <a:latin typeface="HG丸ｺﾞｼｯｸM-PRO" panose="020F0600000000000000" pitchFamily="50" charset="-128"/>
                <a:ea typeface="HG丸ｺﾞｼｯｸM-PRO" panose="020F0600000000000000" pitchFamily="50" charset="-128"/>
              </a:rPr>
              <a:t>や手立てを</a:t>
            </a:r>
            <a:r>
              <a:rPr lang="ja-JP" altLang="en-US" sz="1200" dirty="0">
                <a:latin typeface="HG丸ｺﾞｼｯｸM-PRO" panose="020F0600000000000000" pitchFamily="50" charset="-128"/>
                <a:ea typeface="HG丸ｺﾞｼｯｸM-PRO" panose="020F0600000000000000" pitchFamily="50" charset="-128"/>
              </a:rPr>
              <a:t>すれば</a:t>
            </a:r>
            <a:r>
              <a:rPr kumimoji="1" lang="ja-JP" altLang="en-US" sz="1200" dirty="0">
                <a:latin typeface="HG丸ｺﾞｼｯｸM-PRO" panose="020F0600000000000000" pitchFamily="50" charset="-128"/>
                <a:ea typeface="HG丸ｺﾞｼｯｸM-PRO" panose="020F0600000000000000" pitchFamily="50" charset="-128"/>
              </a:rPr>
              <a:t>、「見方・考え方」が働くのではないか。</a:t>
            </a:r>
          </a:p>
        </p:txBody>
      </p:sp>
      <p:sp>
        <p:nvSpPr>
          <p:cNvPr id="35" name="雲 34"/>
          <p:cNvSpPr/>
          <p:nvPr/>
        </p:nvSpPr>
        <p:spPr>
          <a:xfrm>
            <a:off x="697523" y="6601385"/>
            <a:ext cx="2467718"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3710619" y="3327806"/>
            <a:ext cx="1978271" cy="338554"/>
          </a:xfrm>
          <a:prstGeom prst="rect">
            <a:avLst/>
          </a:prstGeom>
          <a:noFill/>
        </p:spPr>
        <p:txBody>
          <a:bodyPr wrap="square" rtlCol="0">
            <a:spAutoFit/>
          </a:bodyPr>
          <a:lstStyle/>
          <a:p>
            <a:r>
              <a:rPr kumimoji="1" lang="ja-JP" altLang="en-US" sz="1600" dirty="0"/>
              <a:t>２．</a:t>
            </a:r>
            <a:r>
              <a:rPr kumimoji="1" lang="ja-JP" altLang="en-US" sz="1600" dirty="0" err="1"/>
              <a:t>め</a:t>
            </a:r>
            <a:r>
              <a:rPr kumimoji="1" lang="ja-JP" altLang="en-US" sz="1600" dirty="0"/>
              <a:t>あて</a:t>
            </a:r>
            <a:endParaRPr kumimoji="1" lang="en-US" altLang="ja-JP" sz="1600" dirty="0"/>
          </a:p>
        </p:txBody>
      </p:sp>
      <p:sp>
        <p:nvSpPr>
          <p:cNvPr id="37" name="テキスト ボックス 36"/>
          <p:cNvSpPr txBox="1"/>
          <p:nvPr/>
        </p:nvSpPr>
        <p:spPr>
          <a:xfrm>
            <a:off x="4138366" y="4223196"/>
            <a:ext cx="2130671" cy="646331"/>
          </a:xfrm>
          <a:prstGeom prst="rect">
            <a:avLst/>
          </a:prstGeom>
          <a:noFill/>
        </p:spPr>
        <p:txBody>
          <a:bodyPr wrap="squar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子供にとって必然性のある「</a:t>
            </a:r>
            <a:r>
              <a:rPr lang="ja-JP" altLang="en-US" sz="1200" dirty="0">
                <a:latin typeface="HG丸ｺﾞｼｯｸM-PRO" panose="020F0600000000000000" pitchFamily="50" charset="-128"/>
                <a:ea typeface="HG丸ｺﾞｼｯｸM-PRO" panose="020F0600000000000000" pitchFamily="50" charset="-128"/>
              </a:rPr>
              <a:t>めあて</a:t>
            </a:r>
            <a:r>
              <a:rPr kumimoji="1" lang="ja-JP" altLang="en-US" sz="1200" dirty="0">
                <a:latin typeface="HG丸ｺﾞｼｯｸM-PRO" panose="020F0600000000000000" pitchFamily="50" charset="-128"/>
                <a:ea typeface="HG丸ｺﾞｼｯｸM-PRO" panose="020F0600000000000000" pitchFamily="50" charset="-128"/>
              </a:rPr>
              <a:t>」や学習活動は何だろう。</a:t>
            </a:r>
          </a:p>
        </p:txBody>
      </p:sp>
      <p:sp>
        <p:nvSpPr>
          <p:cNvPr id="38" name="雲 37"/>
          <p:cNvSpPr/>
          <p:nvPr/>
        </p:nvSpPr>
        <p:spPr>
          <a:xfrm>
            <a:off x="961292" y="3858059"/>
            <a:ext cx="2359275" cy="1415462"/>
          </a:xfrm>
          <a:prstGeom prst="clou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578729" y="2930035"/>
            <a:ext cx="817001" cy="284558"/>
            <a:chOff x="1537290" y="3139620"/>
            <a:chExt cx="1016709" cy="284558"/>
          </a:xfrm>
        </p:grpSpPr>
        <p:sp>
          <p:nvSpPr>
            <p:cNvPr id="47" name="テキスト ボックス 46"/>
            <p:cNvSpPr txBox="1"/>
            <p:nvPr/>
          </p:nvSpPr>
          <p:spPr>
            <a:xfrm>
              <a:off x="1580983" y="3162568"/>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1537290" y="3139620"/>
              <a:ext cx="750237"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endParaRPr>
            </a:p>
          </p:txBody>
        </p:sp>
      </p:grpSp>
      <p:grpSp>
        <p:nvGrpSpPr>
          <p:cNvPr id="50" name="グループ化 49"/>
          <p:cNvGrpSpPr/>
          <p:nvPr/>
        </p:nvGrpSpPr>
        <p:grpSpPr>
          <a:xfrm>
            <a:off x="567420" y="6330158"/>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84867"/>
                <a:gd name="adj2" fmla="val -58919"/>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571502" y="2935390"/>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正方形/長方形 61"/>
          <p:cNvSpPr/>
          <p:nvPr/>
        </p:nvSpPr>
        <p:spPr>
          <a:xfrm>
            <a:off x="1586392" y="1829233"/>
            <a:ext cx="5103945" cy="484041"/>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p:cNvSpPr txBox="1"/>
          <p:nvPr/>
        </p:nvSpPr>
        <p:spPr>
          <a:xfrm>
            <a:off x="85168" y="191808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grpSp>
        <p:nvGrpSpPr>
          <p:cNvPr id="65" name="グループ化 64"/>
          <p:cNvGrpSpPr/>
          <p:nvPr/>
        </p:nvGrpSpPr>
        <p:grpSpPr>
          <a:xfrm>
            <a:off x="4699757" y="2451412"/>
            <a:ext cx="2325732" cy="1188944"/>
            <a:chOff x="4547086" y="2296938"/>
            <a:chExt cx="2420830" cy="1188944"/>
          </a:xfrm>
          <a:solidFill>
            <a:schemeClr val="bg1"/>
          </a:solidFill>
        </p:grpSpPr>
        <p:sp>
          <p:nvSpPr>
            <p:cNvPr id="66" name="雲 65"/>
            <p:cNvSpPr/>
            <p:nvPr/>
          </p:nvSpPr>
          <p:spPr>
            <a:xfrm>
              <a:off x="4547086" y="2296938"/>
              <a:ext cx="2209799" cy="1188944"/>
            </a:xfrm>
            <a:prstGeom prst="cloud">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p:cNvSpPr txBox="1"/>
            <p:nvPr/>
          </p:nvSpPr>
          <p:spPr>
            <a:xfrm>
              <a:off x="4837245" y="2540964"/>
              <a:ext cx="2130671" cy="646331"/>
            </a:xfrm>
            <a:prstGeom prst="rect">
              <a:avLst/>
            </a:prstGeom>
            <a:noFill/>
          </p:spPr>
          <p:txBody>
            <a:bodyPr wrap="square" rtlCol="0">
              <a:spAutoFit/>
            </a:bodyPr>
            <a:lstStyle/>
            <a:p>
              <a:r>
                <a:rPr kumimoji="1" lang="ja-JP" altLang="en-US" sz="900" dirty="0">
                  <a:latin typeface="HG丸ｺﾞｼｯｸM-PRO" panose="020F0600000000000000" pitchFamily="50" charset="-128"/>
                  <a:ea typeface="HG丸ｺﾞｼｯｸM-PRO" panose="020F0600000000000000" pitchFamily="50" charset="-128"/>
                </a:rPr>
                <a:t>この授業で気付かせたいことは</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何ですか。</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そのためにどんな思考が</a:t>
              </a:r>
              <a:endParaRPr kumimoji="1" lang="en-US" altLang="ja-JP" sz="900" dirty="0">
                <a:latin typeface="HG丸ｺﾞｼｯｸM-PRO" panose="020F0600000000000000" pitchFamily="50" charset="-128"/>
                <a:ea typeface="HG丸ｺﾞｼｯｸM-PRO" panose="020F0600000000000000" pitchFamily="50" charset="-128"/>
              </a:endParaRPr>
            </a:p>
            <a:p>
              <a:r>
                <a:rPr kumimoji="1" lang="ja-JP" altLang="en-US" sz="900" dirty="0">
                  <a:latin typeface="HG丸ｺﾞｼｯｸM-PRO" panose="020F0600000000000000" pitchFamily="50" charset="-128"/>
                  <a:ea typeface="HG丸ｺﾞｼｯｸM-PRO" panose="020F0600000000000000" pitchFamily="50" charset="-128"/>
                </a:rPr>
                <a:t>あるとよいですか。</a:t>
              </a:r>
            </a:p>
          </p:txBody>
        </p:sp>
      </p:grpSp>
      <p:sp>
        <p:nvSpPr>
          <p:cNvPr id="64" name="四角形: 角を丸くする 63">
            <a:extLst>
              <a:ext uri="{FF2B5EF4-FFF2-40B4-BE49-F238E27FC236}">
                <a16:creationId xmlns:a16="http://schemas.microsoft.com/office/drawing/2014/main" id="{36EECEB3-9704-475D-A381-C31510371382}"/>
              </a:ext>
            </a:extLst>
          </p:cNvPr>
          <p:cNvSpPr/>
          <p:nvPr/>
        </p:nvSpPr>
        <p:spPr>
          <a:xfrm>
            <a:off x="4560047" y="94900"/>
            <a:ext cx="2193458"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lang="ja-JP" altLang="en-US" dirty="0">
                <a:solidFill>
                  <a:srgbClr val="FF0000"/>
                </a:solidFill>
              </a:rPr>
              <a:t>次項に例があります</a:t>
            </a:r>
            <a:endParaRPr kumimoji="1" lang="ja-JP" altLang="en-US" dirty="0">
              <a:solidFill>
                <a:srgbClr val="FF0000"/>
              </a:solidFill>
            </a:endParaRPr>
          </a:p>
        </p:txBody>
      </p:sp>
    </p:spTree>
    <p:extLst>
      <p:ext uri="{BB962C8B-B14F-4D97-AF65-F5344CB8AC3E}">
        <p14:creationId xmlns:p14="http://schemas.microsoft.com/office/powerpoint/2010/main" val="1754407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083045" y="258633"/>
            <a:ext cx="1452194" cy="338554"/>
          </a:xfrm>
          <a:prstGeom prst="rect">
            <a:avLst/>
          </a:prstGeom>
          <a:noFill/>
        </p:spPr>
        <p:txBody>
          <a:bodyPr wrap="square" rtlCol="0">
            <a:spAutoFit/>
          </a:bodyPr>
          <a:lstStyle/>
          <a:p>
            <a:r>
              <a:rPr kumimoji="1" lang="en-US" altLang="ja-JP" sz="1600" dirty="0"/>
              <a:t>【</a:t>
            </a:r>
            <a:r>
              <a:rPr kumimoji="1" lang="ja-JP" altLang="en-US" sz="1600" dirty="0"/>
              <a:t>算数・数学</a:t>
            </a:r>
            <a:r>
              <a:rPr kumimoji="1" lang="en-US" altLang="ja-JP" sz="1600" dirty="0"/>
              <a:t>】</a:t>
            </a:r>
            <a:endParaRPr kumimoji="1" lang="ja-JP" altLang="en-US" sz="1600" dirty="0"/>
          </a:p>
        </p:txBody>
      </p:sp>
      <p:sp>
        <p:nvSpPr>
          <p:cNvPr id="5" name="テキスト ボックス 4"/>
          <p:cNvSpPr txBox="1"/>
          <p:nvPr/>
        </p:nvSpPr>
        <p:spPr>
          <a:xfrm>
            <a:off x="70338" y="225943"/>
            <a:ext cx="2332892" cy="369332"/>
          </a:xfrm>
          <a:prstGeom prst="rect">
            <a:avLst/>
          </a:prstGeom>
          <a:noFill/>
        </p:spPr>
        <p:txBody>
          <a:bodyPr wrap="square" rtlCol="0">
            <a:spAutoFit/>
          </a:bodyPr>
          <a:lstStyle/>
          <a:p>
            <a:r>
              <a:rPr kumimoji="1" lang="ja-JP" altLang="en-US" dirty="0">
                <a:latin typeface="HGP創英角ﾎﾟｯﾌﾟ体" panose="040B0A00000000000000" pitchFamily="50" charset="-128"/>
                <a:ea typeface="HGP創英角ﾎﾟｯﾌﾟ体" panose="040B0A00000000000000" pitchFamily="50" charset="-128"/>
              </a:rPr>
              <a:t>授業デザインシート</a:t>
            </a:r>
          </a:p>
        </p:txBody>
      </p:sp>
      <p:sp>
        <p:nvSpPr>
          <p:cNvPr id="6" name="テキスト ボックス 5"/>
          <p:cNvSpPr txBox="1"/>
          <p:nvPr/>
        </p:nvSpPr>
        <p:spPr>
          <a:xfrm>
            <a:off x="3601913" y="325471"/>
            <a:ext cx="2379784" cy="276999"/>
          </a:xfrm>
          <a:prstGeom prst="rect">
            <a:avLst/>
          </a:prstGeom>
          <a:noFill/>
        </p:spPr>
        <p:txBody>
          <a:bodyPr wrap="square" rtlCol="0">
            <a:spAutoFit/>
          </a:bodyPr>
          <a:lstStyle/>
          <a:p>
            <a:r>
              <a:rPr kumimoji="1" lang="ja-JP" altLang="en-US" sz="1200" dirty="0"/>
              <a:t>番号・学校名・名前</a:t>
            </a:r>
          </a:p>
        </p:txBody>
      </p:sp>
      <p:cxnSp>
        <p:nvCxnSpPr>
          <p:cNvPr id="8" name="直線コネクタ 7"/>
          <p:cNvCxnSpPr/>
          <p:nvPr/>
        </p:nvCxnSpPr>
        <p:spPr>
          <a:xfrm>
            <a:off x="4929552" y="562930"/>
            <a:ext cx="186396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85168" y="595275"/>
            <a:ext cx="1752248" cy="846386"/>
          </a:xfrm>
          <a:prstGeom prst="rect">
            <a:avLst/>
          </a:prstGeom>
          <a:noFill/>
        </p:spPr>
        <p:txBody>
          <a:bodyPr wrap="square" rtlCol="0">
            <a:spAutoFit/>
          </a:bodyPr>
          <a:lstStyle/>
          <a:p>
            <a:r>
              <a:rPr kumimoji="1" lang="ja-JP" altLang="en-US" sz="1100" dirty="0"/>
              <a:t>「算数・数学科」の</a:t>
            </a:r>
            <a:endParaRPr kumimoji="1" lang="en-US" altLang="ja-JP" sz="1100" dirty="0"/>
          </a:p>
          <a:p>
            <a:r>
              <a:rPr kumimoji="1" lang="ja-JP" altLang="en-US" sz="1100" dirty="0"/>
              <a:t>「見方・考え方」とは？</a:t>
            </a:r>
            <a:endParaRPr kumimoji="1" lang="en-US" altLang="ja-JP" sz="1100" dirty="0"/>
          </a:p>
          <a:p>
            <a:r>
              <a:rPr lang="ja-JP" altLang="en-US" sz="900" dirty="0"/>
              <a:t>（学習指導要領、埼玉県教育</a:t>
            </a:r>
            <a:endParaRPr lang="en-US" altLang="ja-JP" sz="900" dirty="0"/>
          </a:p>
          <a:p>
            <a:r>
              <a:rPr lang="ja-JP" altLang="en-US" sz="900" dirty="0"/>
              <a:t>課程指導・評価資料等を</a:t>
            </a:r>
            <a:endParaRPr lang="en-US" altLang="ja-JP" sz="900" dirty="0"/>
          </a:p>
          <a:p>
            <a:r>
              <a:rPr lang="ja-JP" altLang="en-US" sz="900" dirty="0"/>
              <a:t>参考に）</a:t>
            </a:r>
            <a:endParaRPr kumimoji="1" lang="ja-JP" altLang="en-US" sz="900" dirty="0"/>
          </a:p>
        </p:txBody>
      </p:sp>
      <p:sp>
        <p:nvSpPr>
          <p:cNvPr id="12" name="テキスト ボックス 11"/>
          <p:cNvSpPr txBox="1"/>
          <p:nvPr/>
        </p:nvSpPr>
        <p:spPr>
          <a:xfrm>
            <a:off x="312434" y="1462474"/>
            <a:ext cx="741494" cy="261610"/>
          </a:xfrm>
          <a:prstGeom prst="rect">
            <a:avLst/>
          </a:prstGeom>
          <a:noFill/>
        </p:spPr>
        <p:txBody>
          <a:bodyPr wrap="square" rtlCol="0">
            <a:spAutoFit/>
          </a:bodyPr>
          <a:lstStyle/>
          <a:p>
            <a:r>
              <a:rPr kumimoji="1" lang="ja-JP" altLang="en-US" sz="1100" dirty="0"/>
              <a:t>単元名</a:t>
            </a:r>
          </a:p>
        </p:txBody>
      </p:sp>
      <p:sp>
        <p:nvSpPr>
          <p:cNvPr id="13" name="正方形/長方形 12"/>
          <p:cNvSpPr/>
          <p:nvPr/>
        </p:nvSpPr>
        <p:spPr>
          <a:xfrm>
            <a:off x="1586393" y="695711"/>
            <a:ext cx="5103945" cy="560279"/>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rPr>
              <a:t>事象を数量や図形及びそれらの関係などに着目して捉え，</a:t>
            </a:r>
            <a:endParaRPr lang="en-US" altLang="ja-JP" sz="1050" dirty="0">
              <a:solidFill>
                <a:schemeClr val="tx1"/>
              </a:solidFill>
            </a:endParaRPr>
          </a:p>
          <a:p>
            <a:r>
              <a:rPr lang="ja-JP" altLang="en-US" sz="1050" dirty="0">
                <a:solidFill>
                  <a:schemeClr val="tx1"/>
                </a:solidFill>
              </a:rPr>
              <a:t>根拠を基に筋道を立てて考え，統合的・発展的に考えること。</a:t>
            </a:r>
            <a:endParaRPr kumimoji="1" lang="ja-JP" altLang="en-US" sz="1050" dirty="0">
              <a:solidFill>
                <a:schemeClr val="tx1"/>
              </a:solidFill>
            </a:endParaRPr>
          </a:p>
        </p:txBody>
      </p:sp>
      <p:sp>
        <p:nvSpPr>
          <p:cNvPr id="17" name="テキスト ボックス 16"/>
          <p:cNvSpPr txBox="1"/>
          <p:nvPr/>
        </p:nvSpPr>
        <p:spPr>
          <a:xfrm>
            <a:off x="184647" y="2461650"/>
            <a:ext cx="1336431" cy="276999"/>
          </a:xfrm>
          <a:prstGeom prst="rect">
            <a:avLst/>
          </a:prstGeom>
          <a:noFill/>
        </p:spPr>
        <p:txBody>
          <a:bodyPr wrap="square" rtlCol="0">
            <a:spAutoFit/>
          </a:bodyPr>
          <a:lstStyle/>
          <a:p>
            <a:r>
              <a:rPr kumimoji="1" lang="ja-JP" altLang="en-US" sz="1200" dirty="0"/>
              <a:t>本時の目標</a:t>
            </a:r>
          </a:p>
        </p:txBody>
      </p:sp>
      <p:sp>
        <p:nvSpPr>
          <p:cNvPr id="18" name="正方形/長方形 17"/>
          <p:cNvSpPr/>
          <p:nvPr/>
        </p:nvSpPr>
        <p:spPr>
          <a:xfrm>
            <a:off x="1586393" y="2469954"/>
            <a:ext cx="4395304" cy="331016"/>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三角形の面積の求め方を、既習事項を基に考え説明することができる。</a:t>
            </a:r>
          </a:p>
        </p:txBody>
      </p:sp>
      <p:grpSp>
        <p:nvGrpSpPr>
          <p:cNvPr id="25" name="グループ化 24"/>
          <p:cNvGrpSpPr/>
          <p:nvPr/>
        </p:nvGrpSpPr>
        <p:grpSpPr>
          <a:xfrm>
            <a:off x="555923" y="3298035"/>
            <a:ext cx="6134414" cy="5375299"/>
            <a:chOff x="638903" y="3614769"/>
            <a:chExt cx="5720864" cy="5032800"/>
          </a:xfrm>
        </p:grpSpPr>
        <p:sp>
          <p:nvSpPr>
            <p:cNvPr id="21" name="正方形/長方形 20"/>
            <p:cNvSpPr/>
            <p:nvPr/>
          </p:nvSpPr>
          <p:spPr>
            <a:xfrm>
              <a:off x="638903"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3499336" y="36147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499335"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638903" y="6131169"/>
              <a:ext cx="2860431" cy="2516400"/>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6" name="テキスト ボックス 25"/>
          <p:cNvSpPr txBox="1"/>
          <p:nvPr/>
        </p:nvSpPr>
        <p:spPr>
          <a:xfrm>
            <a:off x="558615" y="3298035"/>
            <a:ext cx="2976623" cy="2185214"/>
          </a:xfrm>
          <a:prstGeom prst="rect">
            <a:avLst/>
          </a:prstGeom>
          <a:noFill/>
        </p:spPr>
        <p:txBody>
          <a:bodyPr wrap="square" rtlCol="0">
            <a:spAutoFit/>
          </a:bodyPr>
          <a:lstStyle/>
          <a:p>
            <a:r>
              <a:rPr kumimoji="1" lang="ja-JP" altLang="en-US" sz="1600" b="1" dirty="0"/>
              <a:t>１．</a:t>
            </a:r>
            <a:r>
              <a:rPr lang="ja-JP" altLang="en-US" sz="1600" b="1" dirty="0"/>
              <a:t>まとめ・振り返り</a:t>
            </a:r>
            <a:endParaRPr kumimoji="1" lang="en-US" altLang="ja-JP" sz="1600" b="1" dirty="0"/>
          </a:p>
          <a:p>
            <a:r>
              <a:rPr lang="ja-JP" altLang="en-US" sz="1200" dirty="0"/>
              <a:t>（まとめ）</a:t>
            </a:r>
            <a:endParaRPr lang="en-US" altLang="ja-JP" sz="1200" dirty="0"/>
          </a:p>
          <a:p>
            <a:r>
              <a:rPr kumimoji="1" lang="ja-JP" altLang="en-US" sz="1200" dirty="0"/>
              <a:t>三角形の面積は、形の特ちょうに注目して、面積の求め方がわかっている長方形や平行四辺形に形を変えれば求めることができる。</a:t>
            </a:r>
            <a:endParaRPr kumimoji="1" lang="en-US" altLang="ja-JP" sz="1200" dirty="0"/>
          </a:p>
          <a:p>
            <a:r>
              <a:rPr lang="ja-JP" altLang="en-US" sz="1200" dirty="0"/>
              <a:t>（振り返り）</a:t>
            </a:r>
            <a:endParaRPr lang="en-US" altLang="ja-JP" sz="1200" dirty="0"/>
          </a:p>
          <a:p>
            <a:r>
              <a:rPr lang="ja-JP" altLang="en-US" sz="1200" dirty="0"/>
              <a:t>同じ三角形をもう１枚合わせたりすることで、長方形や平行四辺形へと変形することができるので、これまでの四角形の面積を求める方法と共通していることが分かりました。</a:t>
            </a:r>
            <a:endParaRPr kumimoji="1" lang="ja-JP" altLang="en-US" sz="1200" dirty="0"/>
          </a:p>
        </p:txBody>
      </p:sp>
      <p:sp>
        <p:nvSpPr>
          <p:cNvPr id="30" name="正方形/長方形 29"/>
          <p:cNvSpPr/>
          <p:nvPr/>
        </p:nvSpPr>
        <p:spPr>
          <a:xfrm>
            <a:off x="3622422" y="5987139"/>
            <a:ext cx="3077357" cy="2669254"/>
          </a:xfrm>
          <a:prstGeom prst="rect">
            <a:avLst/>
          </a:prstGeom>
          <a:solidFill>
            <a:schemeClr val="bg1"/>
          </a:solidFill>
          <a:ln w="412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3740940" y="6034205"/>
            <a:ext cx="2882042" cy="2492990"/>
          </a:xfrm>
          <a:prstGeom prst="rect">
            <a:avLst/>
          </a:prstGeom>
          <a:noFill/>
        </p:spPr>
        <p:txBody>
          <a:bodyPr wrap="square" rtlCol="0">
            <a:spAutoFit/>
          </a:bodyPr>
          <a:lstStyle/>
          <a:p>
            <a:r>
              <a:rPr kumimoji="1" lang="ja-JP" altLang="en-US" sz="1600" b="1" dirty="0"/>
              <a:t>３．思考・対話</a:t>
            </a:r>
            <a:endParaRPr kumimoji="1" lang="en-US" altLang="ja-JP" sz="1600" b="1" dirty="0"/>
          </a:p>
          <a:p>
            <a:r>
              <a:rPr lang="en-US" altLang="ja-JP" sz="1000" dirty="0">
                <a:latin typeface="+mj-ea"/>
                <a:ea typeface="+mj-ea"/>
              </a:rPr>
              <a:t>T</a:t>
            </a:r>
            <a:r>
              <a:rPr lang="ja-JP" altLang="en-US" sz="1000" dirty="0">
                <a:latin typeface="+mj-ea"/>
                <a:ea typeface="+mj-ea"/>
              </a:rPr>
              <a:t>　　どのようにすれば三角形の面積を求めること</a:t>
            </a:r>
            <a:endParaRPr lang="en-US" altLang="ja-JP" sz="1000" dirty="0">
              <a:latin typeface="+mj-ea"/>
              <a:ea typeface="+mj-ea"/>
            </a:endParaRPr>
          </a:p>
          <a:p>
            <a:r>
              <a:rPr lang="ja-JP" altLang="en-US" sz="1000" dirty="0">
                <a:latin typeface="+mj-ea"/>
                <a:ea typeface="+mj-ea"/>
              </a:rPr>
              <a:t>　　　ができるでしょうか。</a:t>
            </a:r>
            <a:endParaRPr lang="en-US" altLang="ja-JP" sz="1000" dirty="0">
              <a:latin typeface="+mj-ea"/>
              <a:ea typeface="+mj-ea"/>
            </a:endParaRPr>
          </a:p>
          <a:p>
            <a:r>
              <a:rPr lang="en-US" altLang="ja-JP" sz="1000" dirty="0">
                <a:latin typeface="+mj-ea"/>
                <a:ea typeface="+mj-ea"/>
              </a:rPr>
              <a:t>C</a:t>
            </a:r>
            <a:r>
              <a:rPr lang="ja-JP" altLang="en-US" sz="1000" dirty="0">
                <a:latin typeface="+mj-ea"/>
                <a:ea typeface="+mj-ea"/>
              </a:rPr>
              <a:t>１　これまで四角形の面積の求め方を学習して</a:t>
            </a:r>
            <a:endParaRPr lang="en-US" altLang="ja-JP" sz="1000" dirty="0">
              <a:latin typeface="+mj-ea"/>
              <a:ea typeface="+mj-ea"/>
            </a:endParaRPr>
          </a:p>
          <a:p>
            <a:r>
              <a:rPr lang="ja-JP" altLang="en-US" sz="1000">
                <a:latin typeface="+mj-ea"/>
                <a:ea typeface="+mj-ea"/>
              </a:rPr>
              <a:t>　　　きたから</a:t>
            </a:r>
            <a:r>
              <a:rPr lang="ja-JP" altLang="en-US" sz="1000" dirty="0">
                <a:latin typeface="+mj-ea"/>
                <a:ea typeface="+mj-ea"/>
              </a:rPr>
              <a:t>、四角形に変形すれば良いのでは？</a:t>
            </a:r>
            <a:endParaRPr lang="en-US" altLang="ja-JP" sz="1000" dirty="0">
              <a:latin typeface="+mj-ea"/>
              <a:ea typeface="+mj-ea"/>
            </a:endParaRPr>
          </a:p>
          <a:p>
            <a:r>
              <a:rPr lang="en-US" altLang="ja-JP" sz="1000" dirty="0">
                <a:latin typeface="+mj-ea"/>
                <a:ea typeface="+mj-ea"/>
              </a:rPr>
              <a:t>T</a:t>
            </a:r>
            <a:r>
              <a:rPr lang="ja-JP" altLang="en-US" sz="1000" dirty="0">
                <a:latin typeface="+mj-ea"/>
                <a:ea typeface="+mj-ea"/>
              </a:rPr>
              <a:t>　　それでは、三角形をどのようにして四角形に</a:t>
            </a:r>
            <a:endParaRPr lang="en-US" altLang="ja-JP" sz="1000" dirty="0">
              <a:latin typeface="+mj-ea"/>
              <a:ea typeface="+mj-ea"/>
            </a:endParaRPr>
          </a:p>
          <a:p>
            <a:r>
              <a:rPr lang="ja-JP" altLang="en-US" sz="1000" dirty="0">
                <a:latin typeface="+mj-ea"/>
                <a:ea typeface="+mj-ea"/>
              </a:rPr>
              <a:t>　　　変形するか考えてみましょう。</a:t>
            </a:r>
            <a:endParaRPr lang="en-US" altLang="ja-JP" sz="1000" dirty="0">
              <a:latin typeface="+mj-ea"/>
              <a:ea typeface="+mj-ea"/>
            </a:endParaRPr>
          </a:p>
          <a:p>
            <a:r>
              <a:rPr lang="ja-JP" altLang="en-US" sz="1000" dirty="0">
                <a:latin typeface="+mj-ea"/>
                <a:ea typeface="+mj-ea"/>
              </a:rPr>
              <a:t>　　　　　（グループにするなど）</a:t>
            </a:r>
            <a:endParaRPr lang="en-US" altLang="ja-JP" sz="1000" dirty="0">
              <a:latin typeface="+mj-ea"/>
              <a:ea typeface="+mj-ea"/>
            </a:endParaRPr>
          </a:p>
          <a:p>
            <a:r>
              <a:rPr lang="en-US" altLang="ja-JP" sz="1000" dirty="0">
                <a:latin typeface="+mj-ea"/>
                <a:ea typeface="+mj-ea"/>
              </a:rPr>
              <a:t>C</a:t>
            </a:r>
            <a:r>
              <a:rPr lang="ja-JP" altLang="en-US" sz="1000" dirty="0">
                <a:latin typeface="+mj-ea"/>
                <a:ea typeface="+mj-ea"/>
              </a:rPr>
              <a:t>２ 　 三角形を長方形に変形してみたよ。</a:t>
            </a:r>
            <a:endParaRPr lang="en-US" altLang="ja-JP" sz="1000" dirty="0">
              <a:latin typeface="+mj-ea"/>
              <a:ea typeface="+mj-ea"/>
            </a:endParaRPr>
          </a:p>
          <a:p>
            <a:r>
              <a:rPr lang="en-US" altLang="ja-JP" sz="1000" dirty="0">
                <a:latin typeface="+mj-ea"/>
                <a:ea typeface="+mj-ea"/>
              </a:rPr>
              <a:t>C</a:t>
            </a:r>
            <a:r>
              <a:rPr lang="ja-JP" altLang="en-US" sz="1000" dirty="0">
                <a:latin typeface="+mj-ea"/>
                <a:ea typeface="+mj-ea"/>
              </a:rPr>
              <a:t>３　　私は同じ三角形をもう１枚用意して、それを</a:t>
            </a:r>
            <a:endParaRPr lang="en-US" altLang="ja-JP" sz="1000" dirty="0">
              <a:latin typeface="+mj-ea"/>
              <a:ea typeface="+mj-ea"/>
            </a:endParaRPr>
          </a:p>
          <a:p>
            <a:r>
              <a:rPr lang="ja-JP" altLang="en-US" sz="1000" dirty="0">
                <a:latin typeface="+mj-ea"/>
                <a:ea typeface="+mj-ea"/>
              </a:rPr>
              <a:t>　　　　裏返してくっつけ平行四辺形へと変形してみ　</a:t>
            </a:r>
            <a:endParaRPr lang="en-US" altLang="ja-JP" sz="1000" dirty="0">
              <a:latin typeface="+mj-ea"/>
              <a:ea typeface="+mj-ea"/>
            </a:endParaRPr>
          </a:p>
          <a:p>
            <a:r>
              <a:rPr lang="ja-JP" altLang="en-US" sz="1000" dirty="0">
                <a:latin typeface="+mj-ea"/>
                <a:ea typeface="+mj-ea"/>
              </a:rPr>
              <a:t>　　　　たよ。</a:t>
            </a:r>
            <a:endParaRPr lang="en-US" altLang="ja-JP" sz="1000" dirty="0">
              <a:latin typeface="+mj-ea"/>
              <a:ea typeface="+mj-ea"/>
            </a:endParaRPr>
          </a:p>
          <a:p>
            <a:r>
              <a:rPr lang="en-US" altLang="ja-JP" sz="1000" dirty="0">
                <a:latin typeface="+mj-ea"/>
                <a:ea typeface="+mj-ea"/>
              </a:rPr>
              <a:t>C</a:t>
            </a:r>
            <a:r>
              <a:rPr lang="ja-JP" altLang="en-US" sz="1000" dirty="0">
                <a:latin typeface="+mj-ea"/>
                <a:ea typeface="+mj-ea"/>
              </a:rPr>
              <a:t>４　　私も平行四辺形にしたけど、〇〇さんとは</a:t>
            </a:r>
            <a:endParaRPr lang="en-US" altLang="ja-JP" sz="1000" dirty="0">
              <a:latin typeface="+mj-ea"/>
              <a:ea typeface="+mj-ea"/>
            </a:endParaRPr>
          </a:p>
          <a:p>
            <a:r>
              <a:rPr lang="ja-JP" altLang="en-US" sz="1000" dirty="0">
                <a:latin typeface="+mj-ea"/>
                <a:ea typeface="+mj-ea"/>
              </a:rPr>
              <a:t>　　　　違う方法だ。</a:t>
            </a:r>
            <a:endParaRPr lang="en-US" altLang="ja-JP" sz="1000" dirty="0">
              <a:latin typeface="+mj-ea"/>
              <a:ea typeface="+mj-ea"/>
            </a:endParaRPr>
          </a:p>
          <a:p>
            <a:r>
              <a:rPr lang="ja-JP" altLang="en-US" sz="1000" dirty="0">
                <a:latin typeface="+mj-ea"/>
                <a:ea typeface="+mj-ea"/>
              </a:rPr>
              <a:t>　</a:t>
            </a:r>
            <a:endParaRPr lang="en-US" altLang="ja-JP" sz="1000" dirty="0">
              <a:latin typeface="+mj-ea"/>
              <a:ea typeface="+mj-ea"/>
            </a:endParaRPr>
          </a:p>
        </p:txBody>
      </p:sp>
      <p:sp>
        <p:nvSpPr>
          <p:cNvPr id="33" name="テキスト ボックス 32"/>
          <p:cNvSpPr txBox="1"/>
          <p:nvPr/>
        </p:nvSpPr>
        <p:spPr>
          <a:xfrm>
            <a:off x="622569" y="6034205"/>
            <a:ext cx="3094893" cy="2308324"/>
          </a:xfrm>
          <a:prstGeom prst="rect">
            <a:avLst/>
          </a:prstGeom>
          <a:noFill/>
        </p:spPr>
        <p:txBody>
          <a:bodyPr wrap="square" rtlCol="0">
            <a:spAutoFit/>
          </a:bodyPr>
          <a:lstStyle/>
          <a:p>
            <a:r>
              <a:rPr kumimoji="1" lang="ja-JP" altLang="en-US" sz="1600" b="1" dirty="0"/>
              <a:t>４．思考するための</a:t>
            </a:r>
            <a:r>
              <a:rPr lang="ja-JP" altLang="en-US" sz="1600" b="1" dirty="0"/>
              <a:t>支援</a:t>
            </a:r>
            <a:r>
              <a:rPr kumimoji="1" lang="ja-JP" altLang="en-US" sz="1600" b="1" dirty="0"/>
              <a:t>・手立て</a:t>
            </a:r>
            <a:endParaRPr kumimoji="1" lang="en-US" altLang="ja-JP" sz="1600" b="1" dirty="0"/>
          </a:p>
          <a:p>
            <a:endParaRPr lang="en-US" altLang="ja-JP" sz="1600" b="1" dirty="0"/>
          </a:p>
          <a:p>
            <a:r>
              <a:rPr kumimoji="1" lang="ja-JP" altLang="en-US" sz="1200" dirty="0">
                <a:latin typeface="+mn-ea"/>
              </a:rPr>
              <a:t>・（必要な児童には）これまでの四角形の面積　</a:t>
            </a:r>
            <a:endParaRPr kumimoji="1" lang="en-US" altLang="ja-JP" sz="1200" dirty="0">
              <a:latin typeface="+mn-ea"/>
            </a:endParaRPr>
          </a:p>
          <a:p>
            <a:r>
              <a:rPr lang="ja-JP" altLang="en-US" sz="1200" dirty="0">
                <a:latin typeface="+mn-ea"/>
              </a:rPr>
              <a:t>　</a:t>
            </a:r>
            <a:r>
              <a:rPr kumimoji="1" lang="ja-JP" altLang="en-US" sz="1200" dirty="0">
                <a:latin typeface="+mn-ea"/>
              </a:rPr>
              <a:t>の求め方について、振り返らせる。</a:t>
            </a:r>
            <a:endParaRPr kumimoji="1" lang="en-US" altLang="ja-JP" sz="1200" dirty="0">
              <a:latin typeface="+mn-ea"/>
            </a:endParaRPr>
          </a:p>
          <a:p>
            <a:r>
              <a:rPr lang="ja-JP" altLang="en-US" sz="1200" dirty="0">
                <a:latin typeface="+mn-ea"/>
              </a:rPr>
              <a:t>・四角形への変形方法について、タブレットを</a:t>
            </a:r>
            <a:endParaRPr lang="en-US" altLang="ja-JP" sz="1200" dirty="0">
              <a:latin typeface="+mn-ea"/>
            </a:endParaRPr>
          </a:p>
          <a:p>
            <a:r>
              <a:rPr lang="ja-JP" altLang="en-US" sz="1200" dirty="0">
                <a:latin typeface="+mn-ea"/>
              </a:rPr>
              <a:t>　活用して多様な考え方を共有させる。そのう</a:t>
            </a:r>
            <a:endParaRPr lang="en-US" altLang="ja-JP" sz="1200" dirty="0">
              <a:latin typeface="+mn-ea"/>
            </a:endParaRPr>
          </a:p>
          <a:p>
            <a:r>
              <a:rPr lang="ja-JP" altLang="en-US" sz="1200" dirty="0">
                <a:latin typeface="+mn-ea"/>
              </a:rPr>
              <a:t>　えで、求め方の共通点に気づかせる。</a:t>
            </a:r>
            <a:endParaRPr lang="en-US" altLang="ja-JP" sz="1200" dirty="0">
              <a:latin typeface="+mn-ea"/>
            </a:endParaRPr>
          </a:p>
          <a:p>
            <a:r>
              <a:rPr kumimoji="1" lang="ja-JP" altLang="en-US" sz="1200" dirty="0">
                <a:latin typeface="+mn-ea"/>
              </a:rPr>
              <a:t>・児童の実態に応じて、紙</a:t>
            </a:r>
            <a:r>
              <a:rPr lang="ja-JP" altLang="en-US" sz="1200" dirty="0">
                <a:latin typeface="+mn-ea"/>
              </a:rPr>
              <a:t>とタブレットどちらで</a:t>
            </a:r>
            <a:endParaRPr lang="en-US" altLang="ja-JP" sz="1200" dirty="0">
              <a:latin typeface="+mn-ea"/>
            </a:endParaRPr>
          </a:p>
          <a:p>
            <a:r>
              <a:rPr lang="ja-JP" altLang="en-US" sz="1200" dirty="0">
                <a:latin typeface="+mn-ea"/>
              </a:rPr>
              <a:t>　も思考できるように準備し、方略を児童個々</a:t>
            </a:r>
            <a:endParaRPr lang="en-US" altLang="ja-JP" sz="1200" dirty="0">
              <a:latin typeface="+mn-ea"/>
            </a:endParaRPr>
          </a:p>
          <a:p>
            <a:r>
              <a:rPr lang="ja-JP" altLang="en-US" sz="1200" dirty="0">
                <a:latin typeface="+mn-ea"/>
              </a:rPr>
              <a:t>　に選ばせる。</a:t>
            </a:r>
            <a:endParaRPr kumimoji="1" lang="en-US" altLang="ja-JP" sz="1200" dirty="0">
              <a:latin typeface="+mn-ea"/>
            </a:endParaRPr>
          </a:p>
          <a:p>
            <a:endParaRPr kumimoji="1" lang="ja-JP" altLang="en-US" sz="1600" b="1" dirty="0"/>
          </a:p>
        </p:txBody>
      </p:sp>
      <p:sp>
        <p:nvSpPr>
          <p:cNvPr id="36" name="テキスト ボックス 35"/>
          <p:cNvSpPr txBox="1"/>
          <p:nvPr/>
        </p:nvSpPr>
        <p:spPr>
          <a:xfrm>
            <a:off x="3710618" y="3327806"/>
            <a:ext cx="2979717" cy="1077218"/>
          </a:xfrm>
          <a:prstGeom prst="rect">
            <a:avLst/>
          </a:prstGeom>
          <a:noFill/>
        </p:spPr>
        <p:txBody>
          <a:bodyPr wrap="square" rtlCol="0">
            <a:spAutoFit/>
          </a:bodyPr>
          <a:lstStyle/>
          <a:p>
            <a:r>
              <a:rPr kumimoji="1" lang="ja-JP" altLang="en-US" sz="1600" b="1" dirty="0"/>
              <a:t>２．</a:t>
            </a:r>
            <a:r>
              <a:rPr lang="ja-JP" altLang="en-US" sz="1600" b="1" dirty="0" err="1"/>
              <a:t>め</a:t>
            </a:r>
            <a:r>
              <a:rPr lang="ja-JP" altLang="en-US" sz="1600" b="1" dirty="0"/>
              <a:t>あて</a:t>
            </a:r>
            <a:endParaRPr kumimoji="1" lang="en-US" altLang="ja-JP" sz="1600" b="1" dirty="0"/>
          </a:p>
          <a:p>
            <a:endParaRPr lang="en-US" altLang="ja-JP" sz="1600" dirty="0"/>
          </a:p>
          <a:p>
            <a:r>
              <a:rPr kumimoji="1" lang="ja-JP" altLang="en-US" sz="1600" dirty="0"/>
              <a:t>三角形の面積の求め方について説明しよう</a:t>
            </a:r>
          </a:p>
        </p:txBody>
      </p:sp>
      <p:sp>
        <p:nvSpPr>
          <p:cNvPr id="40" name="ストライプ矢印 39"/>
          <p:cNvSpPr/>
          <p:nvPr/>
        </p:nvSpPr>
        <p:spPr>
          <a:xfrm>
            <a:off x="3467359" y="3376203"/>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ストライプ矢印 40"/>
          <p:cNvSpPr/>
          <p:nvPr/>
        </p:nvSpPr>
        <p:spPr>
          <a:xfrm rot="5400000">
            <a:off x="6271080" y="5828260"/>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ストライプ矢印 41"/>
          <p:cNvSpPr/>
          <p:nvPr/>
        </p:nvSpPr>
        <p:spPr>
          <a:xfrm flipH="1">
            <a:off x="3452449" y="8379901"/>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9" name="グループ化 48"/>
          <p:cNvGrpSpPr/>
          <p:nvPr/>
        </p:nvGrpSpPr>
        <p:grpSpPr>
          <a:xfrm>
            <a:off x="3523245" y="3004130"/>
            <a:ext cx="973016" cy="283618"/>
            <a:chOff x="737551" y="3115244"/>
            <a:chExt cx="973016" cy="283618"/>
          </a:xfrm>
        </p:grpSpPr>
        <p:sp>
          <p:nvSpPr>
            <p:cNvPr id="47" name="テキスト ボックス 46"/>
            <p:cNvSpPr txBox="1"/>
            <p:nvPr/>
          </p:nvSpPr>
          <p:spPr>
            <a:xfrm>
              <a:off x="737551" y="3137252"/>
              <a:ext cx="973016" cy="261610"/>
            </a:xfrm>
            <a:prstGeom prst="rect">
              <a:avLst/>
            </a:prstGeom>
            <a:noFill/>
          </p:spPr>
          <p:txBody>
            <a:bodyPr wrap="square" rtlCol="0">
              <a:spAutoFit/>
            </a:bodyPr>
            <a:lstStyle/>
            <a:p>
              <a:r>
                <a:rPr kumimoji="1" lang="ja-JP" altLang="en-US" sz="1100" dirty="0"/>
                <a:t>子供の</a:t>
              </a:r>
            </a:p>
          </p:txBody>
        </p:sp>
        <p:sp>
          <p:nvSpPr>
            <p:cNvPr id="48" name="角丸四角形吹き出し 47"/>
            <p:cNvSpPr/>
            <p:nvPr/>
          </p:nvSpPr>
          <p:spPr>
            <a:xfrm>
              <a:off x="737551" y="3115244"/>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0" name="グループ化 49"/>
          <p:cNvGrpSpPr/>
          <p:nvPr/>
        </p:nvGrpSpPr>
        <p:grpSpPr>
          <a:xfrm>
            <a:off x="1073910" y="5650164"/>
            <a:ext cx="973016" cy="283554"/>
            <a:chOff x="1333507" y="3116979"/>
            <a:chExt cx="973016" cy="283554"/>
          </a:xfrm>
        </p:grpSpPr>
        <p:sp>
          <p:nvSpPr>
            <p:cNvPr id="51" name="テキスト ボックス 50"/>
            <p:cNvSpPr txBox="1"/>
            <p:nvPr/>
          </p:nvSpPr>
          <p:spPr>
            <a:xfrm>
              <a:off x="1333507" y="3138923"/>
              <a:ext cx="973016" cy="261610"/>
            </a:xfrm>
            <a:prstGeom prst="rect">
              <a:avLst/>
            </a:prstGeom>
            <a:noFill/>
          </p:spPr>
          <p:txBody>
            <a:bodyPr wrap="square" rtlCol="0">
              <a:spAutoFit/>
            </a:bodyPr>
            <a:lstStyle/>
            <a:p>
              <a:r>
                <a:rPr kumimoji="1" lang="ja-JP" altLang="en-US" sz="1100" dirty="0"/>
                <a:t>子供が</a:t>
              </a:r>
            </a:p>
          </p:txBody>
        </p:sp>
        <p:sp>
          <p:nvSpPr>
            <p:cNvPr id="52" name="角丸四角形吹き出し 51"/>
            <p:cNvSpPr/>
            <p:nvPr/>
          </p:nvSpPr>
          <p:spPr>
            <a:xfrm>
              <a:off x="1346690" y="3116979"/>
              <a:ext cx="565634" cy="270342"/>
            </a:xfrm>
            <a:prstGeom prst="wedgeRoundRectCallout">
              <a:avLst>
                <a:gd name="adj1" fmla="val -33943"/>
                <a:gd name="adj2" fmla="val 95937"/>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56" name="グループ化 55"/>
          <p:cNvGrpSpPr/>
          <p:nvPr/>
        </p:nvGrpSpPr>
        <p:grpSpPr>
          <a:xfrm>
            <a:off x="312434" y="3003433"/>
            <a:ext cx="973016" cy="270342"/>
            <a:chOff x="4961779" y="3178013"/>
            <a:chExt cx="973016" cy="270342"/>
          </a:xfrm>
        </p:grpSpPr>
        <p:sp>
          <p:nvSpPr>
            <p:cNvPr id="54" name="テキスト ボックス 53"/>
            <p:cNvSpPr txBox="1"/>
            <p:nvPr/>
          </p:nvSpPr>
          <p:spPr>
            <a:xfrm>
              <a:off x="4961779" y="3186745"/>
              <a:ext cx="973016" cy="261610"/>
            </a:xfrm>
            <a:prstGeom prst="rect">
              <a:avLst/>
            </a:prstGeom>
            <a:noFill/>
          </p:spPr>
          <p:txBody>
            <a:bodyPr wrap="square" rtlCol="0">
              <a:spAutoFit/>
            </a:bodyPr>
            <a:lstStyle/>
            <a:p>
              <a:r>
                <a:rPr kumimoji="1" lang="ja-JP" altLang="en-US" sz="1100" dirty="0"/>
                <a:t>子供の</a:t>
              </a:r>
            </a:p>
          </p:txBody>
        </p:sp>
        <p:sp>
          <p:nvSpPr>
            <p:cNvPr id="55" name="角丸四角形吹き出し 54"/>
            <p:cNvSpPr/>
            <p:nvPr/>
          </p:nvSpPr>
          <p:spPr>
            <a:xfrm>
              <a:off x="4961779" y="3178013"/>
              <a:ext cx="565634" cy="270342"/>
            </a:xfrm>
            <a:prstGeom prst="wedgeRoundRectCallout">
              <a:avLst>
                <a:gd name="adj1" fmla="val -8398"/>
                <a:gd name="adj2" fmla="val 110200"/>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7" name="グループ化 56"/>
          <p:cNvGrpSpPr/>
          <p:nvPr/>
        </p:nvGrpSpPr>
        <p:grpSpPr>
          <a:xfrm>
            <a:off x="3630212" y="5643688"/>
            <a:ext cx="977406" cy="270342"/>
            <a:chOff x="4015145" y="4010234"/>
            <a:chExt cx="977406" cy="270342"/>
          </a:xfrm>
        </p:grpSpPr>
        <p:sp>
          <p:nvSpPr>
            <p:cNvPr id="58" name="テキスト ボックス 57"/>
            <p:cNvSpPr txBox="1"/>
            <p:nvPr/>
          </p:nvSpPr>
          <p:spPr>
            <a:xfrm>
              <a:off x="4019535" y="4018966"/>
              <a:ext cx="973016" cy="261610"/>
            </a:xfrm>
            <a:prstGeom prst="rect">
              <a:avLst/>
            </a:prstGeom>
            <a:noFill/>
          </p:spPr>
          <p:txBody>
            <a:bodyPr wrap="square" rtlCol="0">
              <a:spAutoFit/>
            </a:bodyPr>
            <a:lstStyle/>
            <a:p>
              <a:r>
                <a:rPr kumimoji="1" lang="ja-JP" altLang="en-US" sz="1100" dirty="0"/>
                <a:t>子供の</a:t>
              </a:r>
            </a:p>
          </p:txBody>
        </p:sp>
        <p:sp>
          <p:nvSpPr>
            <p:cNvPr id="59" name="角丸四角形吹き出し 58"/>
            <p:cNvSpPr/>
            <p:nvPr/>
          </p:nvSpPr>
          <p:spPr>
            <a:xfrm>
              <a:off x="4015145" y="4010234"/>
              <a:ext cx="565634" cy="270342"/>
            </a:xfrm>
            <a:prstGeom prst="wedgeRoundRectCallout">
              <a:avLst>
                <a:gd name="adj1" fmla="val 14153"/>
                <a:gd name="adj2" fmla="val 115266"/>
                <a:gd name="adj3" fmla="val 16667"/>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3" name="ストライプ矢印 39">
            <a:extLst>
              <a:ext uri="{FF2B5EF4-FFF2-40B4-BE49-F238E27FC236}">
                <a16:creationId xmlns:a16="http://schemas.microsoft.com/office/drawing/2014/main" id="{B4E8419B-4C2B-4377-A7D9-1FB5212C4218}"/>
              </a:ext>
            </a:extLst>
          </p:cNvPr>
          <p:cNvSpPr/>
          <p:nvPr/>
        </p:nvSpPr>
        <p:spPr>
          <a:xfrm rot="16200000">
            <a:off x="590694" y="5840342"/>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ストライプ矢印 39">
            <a:extLst>
              <a:ext uri="{FF2B5EF4-FFF2-40B4-BE49-F238E27FC236}">
                <a16:creationId xmlns:a16="http://schemas.microsoft.com/office/drawing/2014/main" id="{4D526A4D-09A4-4C09-A1AF-E60053712C8D}"/>
              </a:ext>
            </a:extLst>
          </p:cNvPr>
          <p:cNvSpPr/>
          <p:nvPr/>
        </p:nvSpPr>
        <p:spPr>
          <a:xfrm>
            <a:off x="787651" y="8762179"/>
            <a:ext cx="293078" cy="234173"/>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59B23D86-DD55-4C22-A38C-AA6975A689DF}"/>
              </a:ext>
            </a:extLst>
          </p:cNvPr>
          <p:cNvSpPr txBox="1"/>
          <p:nvPr/>
        </p:nvSpPr>
        <p:spPr>
          <a:xfrm>
            <a:off x="1236784" y="8686611"/>
            <a:ext cx="3522793" cy="369332"/>
          </a:xfrm>
          <a:prstGeom prst="rect">
            <a:avLst/>
          </a:prstGeom>
          <a:noFill/>
        </p:spPr>
        <p:txBody>
          <a:bodyPr wrap="square" rtlCol="0">
            <a:spAutoFit/>
          </a:bodyPr>
          <a:lstStyle/>
          <a:p>
            <a:r>
              <a:rPr kumimoji="1" lang="ja-JP" altLang="en-US" dirty="0"/>
              <a:t>授業構想順（逆向き設計）</a:t>
            </a:r>
          </a:p>
        </p:txBody>
      </p:sp>
      <p:sp>
        <p:nvSpPr>
          <p:cNvPr id="61" name="正方形/長方形 60"/>
          <p:cNvSpPr/>
          <p:nvPr/>
        </p:nvSpPr>
        <p:spPr>
          <a:xfrm>
            <a:off x="1595834" y="1360594"/>
            <a:ext cx="5103945" cy="31418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５学年　「面積の求め方を考えよう」</a:t>
            </a:r>
          </a:p>
        </p:txBody>
      </p:sp>
      <p:sp>
        <p:nvSpPr>
          <p:cNvPr id="62" name="正方形/長方形 61"/>
          <p:cNvSpPr/>
          <p:nvPr/>
        </p:nvSpPr>
        <p:spPr>
          <a:xfrm>
            <a:off x="1586392" y="1746433"/>
            <a:ext cx="5103945" cy="671554"/>
          </a:xfrm>
          <a:prstGeom prst="rect">
            <a:avLst/>
          </a:prstGeom>
          <a:solidFill>
            <a:schemeClr val="bg1">
              <a:alpha val="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latin typeface="+mn-ea"/>
              </a:rPr>
              <a:t>・　図形の一部を移動して，計算による求積が可能な図形に等積変形する</a:t>
            </a:r>
            <a:endParaRPr lang="en-US" altLang="ja-JP" sz="1000" dirty="0">
              <a:solidFill>
                <a:schemeClr val="tx1"/>
              </a:solidFill>
              <a:latin typeface="+mn-ea"/>
            </a:endParaRPr>
          </a:p>
          <a:p>
            <a:r>
              <a:rPr lang="ja-JP" altLang="en-US" sz="1000" dirty="0">
                <a:solidFill>
                  <a:schemeClr val="tx1"/>
                </a:solidFill>
                <a:latin typeface="+mn-ea"/>
              </a:rPr>
              <a:t>・　既習の計算による求積が可能な図形の半分の面積であるとみる</a:t>
            </a:r>
            <a:endParaRPr lang="en-US" altLang="ja-JP" sz="1000" dirty="0">
              <a:solidFill>
                <a:schemeClr val="tx1"/>
              </a:solidFill>
              <a:latin typeface="+mn-ea"/>
            </a:endParaRPr>
          </a:p>
          <a:p>
            <a:r>
              <a:rPr lang="ja-JP" altLang="en-US" sz="1000" dirty="0">
                <a:solidFill>
                  <a:schemeClr val="tx1"/>
                </a:solidFill>
                <a:latin typeface="+mn-ea"/>
              </a:rPr>
              <a:t>・　既習の計算による求積が可能な図形に分割する　等</a:t>
            </a:r>
          </a:p>
        </p:txBody>
      </p:sp>
      <p:sp>
        <p:nvSpPr>
          <p:cNvPr id="63" name="テキスト ボックス 62"/>
          <p:cNvSpPr txBox="1"/>
          <p:nvPr/>
        </p:nvSpPr>
        <p:spPr>
          <a:xfrm>
            <a:off x="123091" y="1835907"/>
            <a:ext cx="2227385" cy="430887"/>
          </a:xfrm>
          <a:prstGeom prst="rect">
            <a:avLst/>
          </a:prstGeom>
          <a:noFill/>
        </p:spPr>
        <p:txBody>
          <a:bodyPr wrap="square" rtlCol="0">
            <a:spAutoFit/>
          </a:bodyPr>
          <a:lstStyle/>
          <a:p>
            <a:r>
              <a:rPr kumimoji="1" lang="ja-JP" altLang="en-US" sz="1100" dirty="0"/>
              <a:t>本単元で働かせたい</a:t>
            </a:r>
            <a:endParaRPr kumimoji="1" lang="en-US" altLang="ja-JP" sz="1100" dirty="0"/>
          </a:p>
          <a:p>
            <a:r>
              <a:rPr kumimoji="1" lang="ja-JP" altLang="en-US" sz="1100" dirty="0"/>
              <a:t>「見方・考え方」は？</a:t>
            </a:r>
          </a:p>
        </p:txBody>
      </p:sp>
      <p:sp>
        <p:nvSpPr>
          <p:cNvPr id="43" name="四角形: 角を丸くする 42">
            <a:extLst>
              <a:ext uri="{FF2B5EF4-FFF2-40B4-BE49-F238E27FC236}">
                <a16:creationId xmlns:a16="http://schemas.microsoft.com/office/drawing/2014/main" id="{88ADEB93-40E1-4F84-B060-86249F9FB485}"/>
              </a:ext>
            </a:extLst>
          </p:cNvPr>
          <p:cNvSpPr/>
          <p:nvPr/>
        </p:nvSpPr>
        <p:spPr>
          <a:xfrm>
            <a:off x="5412444" y="116204"/>
            <a:ext cx="785346" cy="424989"/>
          </a:xfrm>
          <a:prstGeom prst="roundRect">
            <a:avLst/>
          </a:prstGeom>
          <a:noFill/>
          <a:ln w="38100">
            <a:solidFill>
              <a:srgbClr val="FF0000"/>
            </a:solidFill>
          </a:ln>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a:solidFill>
                  <a:srgbClr val="FF0000"/>
                </a:solidFill>
              </a:rPr>
              <a:t>例</a:t>
            </a:r>
          </a:p>
        </p:txBody>
      </p:sp>
      <p:sp>
        <p:nvSpPr>
          <p:cNvPr id="3" name="吹き出し: 角を丸めた四角形 2">
            <a:extLst>
              <a:ext uri="{FF2B5EF4-FFF2-40B4-BE49-F238E27FC236}">
                <a16:creationId xmlns:a16="http://schemas.microsoft.com/office/drawing/2014/main" id="{1E034E47-C366-4080-A66D-55FB6C247A85}"/>
              </a:ext>
            </a:extLst>
          </p:cNvPr>
          <p:cNvSpPr/>
          <p:nvPr/>
        </p:nvSpPr>
        <p:spPr>
          <a:xfrm>
            <a:off x="4652399" y="2910688"/>
            <a:ext cx="1781451" cy="338577"/>
          </a:xfrm>
          <a:prstGeom prst="wedgeRoundRectCallout">
            <a:avLst>
              <a:gd name="adj1" fmla="val -66018"/>
              <a:gd name="adj2" fmla="val -8962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050" dirty="0">
                <a:solidFill>
                  <a:schemeClr val="tx1"/>
                </a:solidFill>
              </a:rPr>
              <a:t>指導案の“本時の目標”</a:t>
            </a:r>
            <a:r>
              <a:rPr lang="ja-JP" altLang="en-US" sz="1050" dirty="0">
                <a:solidFill>
                  <a:schemeClr val="tx1"/>
                </a:solidFill>
              </a:rPr>
              <a:t>にあたります</a:t>
            </a:r>
            <a:endParaRPr kumimoji="1" lang="ja-JP" altLang="en-US" sz="1050" dirty="0">
              <a:solidFill>
                <a:schemeClr val="tx1"/>
              </a:solidFill>
            </a:endParaRPr>
          </a:p>
        </p:txBody>
      </p:sp>
    </p:spTree>
    <p:extLst>
      <p:ext uri="{BB962C8B-B14F-4D97-AF65-F5344CB8AC3E}">
        <p14:creationId xmlns:p14="http://schemas.microsoft.com/office/powerpoint/2010/main" val="262895765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2151</TotalTime>
  <Words>828</Words>
  <Application>Microsoft Office PowerPoint</Application>
  <PresentationFormat>画面に合わせる (4:3)</PresentationFormat>
  <Paragraphs>113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HGP創英角ﾎﾟｯﾌﾟ体</vt:lpstr>
      <vt:lpstr>HG丸ｺﾞｼｯｸM-PRO</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68</cp:revision>
  <cp:lastPrinted>2024-08-06T06:19:34Z</cp:lastPrinted>
  <dcterms:created xsi:type="dcterms:W3CDTF">2023-05-28T03:27:49Z</dcterms:created>
  <dcterms:modified xsi:type="dcterms:W3CDTF">2026-03-13T07:18:12Z</dcterms:modified>
</cp:coreProperties>
</file>