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1" r:id="rId2"/>
    <p:sldId id="256" r:id="rId3"/>
    <p:sldId id="269" r:id="rId4"/>
    <p:sldId id="270" r:id="rId5"/>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3" d="100"/>
          <a:sy n="83" d="100"/>
        </p:scale>
        <p:origin x="288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崎 寛幸" userId="39c771caab219428" providerId="LiveId" clId="{8FD8A14D-B1C3-4149-8C2D-600A32F163E6}"/>
    <pc:docChg chg="undo custSel modSld">
      <pc:chgData name="山崎 寛幸" userId="39c771caab219428" providerId="LiveId" clId="{8FD8A14D-B1C3-4149-8C2D-600A32F163E6}" dt="2023-08-12T06:39:57.069" v="7085" actId="20577"/>
      <pc:docMkLst>
        <pc:docMk/>
      </pc:docMkLst>
      <pc:sldChg chg="addSp modSp mod">
        <pc:chgData name="山崎 寛幸" userId="39c771caab219428" providerId="LiveId" clId="{8FD8A14D-B1C3-4149-8C2D-600A32F163E6}" dt="2023-08-12T06:33:37.274" v="6392" actId="20577"/>
        <pc:sldMkLst>
          <pc:docMk/>
          <pc:sldMk cId="429878195" sldId="269"/>
        </pc:sldMkLst>
        <pc:spChg chg="mod">
          <ac:chgData name="山崎 寛幸" userId="39c771caab219428" providerId="LiveId" clId="{8FD8A14D-B1C3-4149-8C2D-600A32F163E6}" dt="2023-08-12T06:07:11.280" v="3813" actId="20577"/>
          <ac:spMkLst>
            <pc:docMk/>
            <pc:sldMk cId="429878195" sldId="269"/>
            <ac:spMk id="3" creationId="{00000000-0000-0000-0000-000000000000}"/>
          </ac:spMkLst>
        </pc:spChg>
        <pc:spChg chg="add mod">
          <ac:chgData name="山崎 寛幸" userId="39c771caab219428" providerId="LiveId" clId="{8FD8A14D-B1C3-4149-8C2D-600A32F163E6}" dt="2023-08-12T06:33:37.274" v="6392" actId="20577"/>
          <ac:spMkLst>
            <pc:docMk/>
            <pc:sldMk cId="429878195" sldId="269"/>
            <ac:spMk id="7" creationId="{2E96EAE6-FFF1-4168-211D-C9E1A77810DF}"/>
          </ac:spMkLst>
        </pc:spChg>
        <pc:spChg chg="mod">
          <ac:chgData name="山崎 寛幸" userId="39c771caab219428" providerId="LiveId" clId="{8FD8A14D-B1C3-4149-8C2D-600A32F163E6}" dt="2023-08-12T06:11:41.173" v="4000" actId="20577"/>
          <ac:spMkLst>
            <pc:docMk/>
            <pc:sldMk cId="429878195" sldId="269"/>
            <ac:spMk id="18" creationId="{00000000-0000-0000-0000-000000000000}"/>
          </ac:spMkLst>
        </pc:spChg>
        <pc:spChg chg="mod">
          <ac:chgData name="山崎 寛幸" userId="39c771caab219428" providerId="LiveId" clId="{8FD8A14D-B1C3-4149-8C2D-600A32F163E6}" dt="2023-08-12T06:00:05" v="3264" actId="20577"/>
          <ac:spMkLst>
            <pc:docMk/>
            <pc:sldMk cId="429878195" sldId="269"/>
            <ac:spMk id="44" creationId="{00000000-0000-0000-0000-000000000000}"/>
          </ac:spMkLst>
        </pc:spChg>
        <pc:spChg chg="mod">
          <ac:chgData name="山崎 寛幸" userId="39c771caab219428" providerId="LiveId" clId="{8FD8A14D-B1C3-4149-8C2D-600A32F163E6}" dt="2023-08-12T06:07:01.221" v="3799" actId="20577"/>
          <ac:spMkLst>
            <pc:docMk/>
            <pc:sldMk cId="429878195" sldId="269"/>
            <ac:spMk id="45" creationId="{00000000-0000-0000-0000-000000000000}"/>
          </ac:spMkLst>
        </pc:spChg>
        <pc:spChg chg="mod">
          <ac:chgData name="山崎 寛幸" userId="39c771caab219428" providerId="LiveId" clId="{8FD8A14D-B1C3-4149-8C2D-600A32F163E6}" dt="2023-08-12T06:09:55.705" v="3982" actId="14100"/>
          <ac:spMkLst>
            <pc:docMk/>
            <pc:sldMk cId="429878195" sldId="269"/>
            <ac:spMk id="61" creationId="{00000000-0000-0000-0000-000000000000}"/>
          </ac:spMkLst>
        </pc:spChg>
        <pc:spChg chg="mod">
          <ac:chgData name="山崎 寛幸" userId="39c771caab219428" providerId="LiveId" clId="{8FD8A14D-B1C3-4149-8C2D-600A32F163E6}" dt="2023-08-12T06:14:20.337" v="4275" actId="20577"/>
          <ac:spMkLst>
            <pc:docMk/>
            <pc:sldMk cId="429878195" sldId="269"/>
            <ac:spMk id="62" creationId="{00000000-0000-0000-0000-000000000000}"/>
          </ac:spMkLst>
        </pc:spChg>
      </pc:sldChg>
      <pc:sldChg chg="modSp mod">
        <pc:chgData name="山崎 寛幸" userId="39c771caab219428" providerId="LiveId" clId="{8FD8A14D-B1C3-4149-8C2D-600A32F163E6}" dt="2023-08-12T06:39:57.069" v="7085" actId="20577"/>
        <pc:sldMkLst>
          <pc:docMk/>
          <pc:sldMk cId="1438402808" sldId="270"/>
        </pc:sldMkLst>
        <pc:spChg chg="mod">
          <ac:chgData name="山崎 寛幸" userId="39c771caab219428" providerId="LiveId" clId="{8FD8A14D-B1C3-4149-8C2D-600A32F163E6}" dt="2023-08-12T06:26:28.691" v="5855" actId="20577"/>
          <ac:spMkLst>
            <pc:docMk/>
            <pc:sldMk cId="1438402808" sldId="270"/>
            <ac:spMk id="3" creationId="{00000000-0000-0000-0000-000000000000}"/>
          </ac:spMkLst>
        </pc:spChg>
        <pc:spChg chg="mod">
          <ac:chgData name="山崎 寛幸" userId="39c771caab219428" providerId="LiveId" clId="{8FD8A14D-B1C3-4149-8C2D-600A32F163E6}" dt="2023-08-12T06:39:57.069" v="7085" actId="20577"/>
          <ac:spMkLst>
            <pc:docMk/>
            <pc:sldMk cId="1438402808" sldId="270"/>
            <ac:spMk id="7" creationId="{2E96EAE6-FFF1-4168-211D-C9E1A77810DF}"/>
          </ac:spMkLst>
        </pc:spChg>
        <pc:spChg chg="mod">
          <ac:chgData name="山崎 寛幸" userId="39c771caab219428" providerId="LiveId" clId="{8FD8A14D-B1C3-4149-8C2D-600A32F163E6}" dt="2023-08-12T06:11:26.285" v="3987" actId="20577"/>
          <ac:spMkLst>
            <pc:docMk/>
            <pc:sldMk cId="1438402808" sldId="270"/>
            <ac:spMk id="18" creationId="{00000000-0000-0000-0000-000000000000}"/>
          </ac:spMkLst>
        </pc:spChg>
        <pc:spChg chg="mod">
          <ac:chgData name="山崎 寛幸" userId="39c771caab219428" providerId="LiveId" clId="{8FD8A14D-B1C3-4149-8C2D-600A32F163E6}" dt="2023-08-12T06:15:20.545" v="4373" actId="20577"/>
          <ac:spMkLst>
            <pc:docMk/>
            <pc:sldMk cId="1438402808" sldId="270"/>
            <ac:spMk id="44" creationId="{00000000-0000-0000-0000-000000000000}"/>
          </ac:spMkLst>
        </pc:spChg>
        <pc:spChg chg="mod">
          <ac:chgData name="山崎 寛幸" userId="39c771caab219428" providerId="LiveId" clId="{8FD8A14D-B1C3-4149-8C2D-600A32F163E6}" dt="2023-08-12T06:23:58.566" v="5447" actId="20577"/>
          <ac:spMkLst>
            <pc:docMk/>
            <pc:sldMk cId="1438402808" sldId="270"/>
            <ac:spMk id="45" creationId="{00000000-0000-0000-0000-000000000000}"/>
          </ac:spMkLst>
        </pc:spChg>
        <pc:spChg chg="mod">
          <ac:chgData name="山崎 寛幸" userId="39c771caab219428" providerId="LiveId" clId="{8FD8A14D-B1C3-4149-8C2D-600A32F163E6}" dt="2023-08-12T06:09:45.359" v="3980" actId="403"/>
          <ac:spMkLst>
            <pc:docMk/>
            <pc:sldMk cId="1438402808" sldId="270"/>
            <ac:spMk id="61" creationId="{00000000-0000-0000-0000-000000000000}"/>
          </ac:spMkLst>
        </pc:spChg>
        <pc:spChg chg="mod">
          <ac:chgData name="山崎 寛幸" userId="39c771caab219428" providerId="LiveId" clId="{8FD8A14D-B1C3-4149-8C2D-600A32F163E6}" dt="2023-08-12T06:30:00.776" v="6328" actId="20577"/>
          <ac:spMkLst>
            <pc:docMk/>
            <pc:sldMk cId="1438402808" sldId="270"/>
            <ac:spMk id="6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638448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3461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00229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1729934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965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3861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25490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687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5828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77257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797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5468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99186" y="228088"/>
            <a:ext cx="1277083" cy="400110"/>
          </a:xfrm>
          <a:prstGeom prst="rect">
            <a:avLst/>
          </a:prstGeom>
          <a:noFill/>
        </p:spPr>
        <p:txBody>
          <a:bodyPr wrap="square" rtlCol="0">
            <a:spAutoFit/>
          </a:bodyPr>
          <a:lstStyle/>
          <a:p>
            <a:r>
              <a:rPr kumimoji="1" lang="en-US" altLang="ja-JP" sz="2000" dirty="0"/>
              <a:t>【</a:t>
            </a:r>
            <a:r>
              <a:rPr kumimoji="1" lang="ja-JP" altLang="en-US" sz="2000" dirty="0"/>
              <a:t>国語</a:t>
            </a:r>
            <a:r>
              <a:rPr kumimoji="1" lang="en-US" altLang="ja-JP" sz="2000" dirty="0"/>
              <a:t>】</a:t>
            </a:r>
            <a:endParaRPr kumimoji="1" lang="ja-JP" altLang="en-US" sz="20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576269" y="53888"/>
            <a:ext cx="2379784" cy="276999"/>
          </a:xfrm>
          <a:prstGeom prst="rect">
            <a:avLst/>
          </a:prstGeom>
          <a:noFill/>
        </p:spPr>
        <p:txBody>
          <a:bodyPr wrap="square" rtlCol="0">
            <a:spAutoFit/>
          </a:bodyPr>
          <a:lstStyle/>
          <a:p>
            <a:r>
              <a:rPr kumimoji="1" lang="ja-JP" altLang="en-US" sz="1200" dirty="0"/>
              <a:t>番号・学校名・名前　</a:t>
            </a:r>
          </a:p>
        </p:txBody>
      </p:sp>
      <p:cxnSp>
        <p:nvCxnSpPr>
          <p:cNvPr id="8" name="直線コネクタ 7"/>
          <p:cNvCxnSpPr>
            <a:cxnSpLocks/>
          </p:cNvCxnSpPr>
          <p:nvPr/>
        </p:nvCxnSpPr>
        <p:spPr>
          <a:xfrm>
            <a:off x="3467359" y="562930"/>
            <a:ext cx="33261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「国語科」の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1208644" cy="261610"/>
          </a:xfrm>
          <a:prstGeom prst="rect">
            <a:avLst/>
          </a:prstGeom>
          <a:noFill/>
        </p:spPr>
        <p:txBody>
          <a:bodyPr wrap="square" rtlCol="0">
            <a:spAutoFit/>
          </a:bodyPr>
          <a:lstStyle/>
          <a:p>
            <a:r>
              <a:rPr kumimoji="1" lang="ja-JP" altLang="en-US" sz="1100" dirty="0"/>
              <a:t>単元名・教材名</a:t>
            </a:r>
          </a:p>
        </p:txBody>
      </p:sp>
      <p:sp>
        <p:nvSpPr>
          <p:cNvPr id="13" name="正方形/長方形 12"/>
          <p:cNvSpPr/>
          <p:nvPr/>
        </p:nvSpPr>
        <p:spPr>
          <a:xfrm>
            <a:off x="1586393" y="695712"/>
            <a:ext cx="5103945" cy="4239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100" dirty="0"/>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604101" y="2423372"/>
            <a:ext cx="5069251" cy="44372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200" dirty="0">
              <a:solidFill>
                <a:schemeClr val="tx1"/>
              </a:solidFill>
            </a:endParaRPr>
          </a:p>
        </p:txBody>
      </p:sp>
      <p:grpSp>
        <p:nvGrpSpPr>
          <p:cNvPr id="25" name="グループ化 24"/>
          <p:cNvGrpSpPr/>
          <p:nvPr/>
        </p:nvGrpSpPr>
        <p:grpSpPr>
          <a:xfrm>
            <a:off x="580603" y="3282544"/>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5" y="3298035"/>
            <a:ext cx="2149637" cy="338554"/>
          </a:xfrm>
          <a:prstGeom prst="rect">
            <a:avLst/>
          </a:prstGeom>
          <a:noFill/>
        </p:spPr>
        <p:txBody>
          <a:bodyPr wrap="square" rtlCol="0">
            <a:spAutoFit/>
          </a:bodyPr>
          <a:lstStyle/>
          <a:p>
            <a:r>
              <a:rPr kumimoji="1" lang="ja-JP" altLang="en-US" sz="1600" dirty="0"/>
              <a:t>１．</a:t>
            </a:r>
            <a:r>
              <a:rPr lang="ja-JP" altLang="en-US" sz="1600" dirty="0"/>
              <a:t>まとめ・振り返り</a:t>
            </a:r>
            <a:endParaRPr kumimoji="1" lang="ja-JP" altLang="en-US" sz="1600" dirty="0"/>
          </a:p>
        </p:txBody>
      </p:sp>
      <p:sp>
        <p:nvSpPr>
          <p:cNvPr id="30" name="正方形/長方形 29"/>
          <p:cNvSpPr/>
          <p:nvPr/>
        </p:nvSpPr>
        <p:spPr>
          <a:xfrm>
            <a:off x="3622422" y="5976122"/>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３．思考・対話</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４．思考するための支援・手立て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２．めあて</a:t>
            </a:r>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5297922" cy="369332"/>
          </a:xfrm>
          <a:prstGeom prst="rect">
            <a:avLst/>
          </a:prstGeom>
          <a:noFill/>
        </p:spPr>
        <p:txBody>
          <a:bodyPr wrap="square" rtlCol="0">
            <a:spAutoFit/>
          </a:bodyPr>
          <a:lstStyle/>
          <a:p>
            <a:r>
              <a:rPr kumimoji="1" lang="ja-JP" altLang="en-US" dirty="0"/>
              <a:t>授業構想順（逆向き設計）　</a:t>
            </a:r>
            <a:r>
              <a:rPr kumimoji="1" lang="en-US" altLang="ja-JP" sz="1200" dirty="0"/>
              <a:t>※</a:t>
            </a:r>
            <a:r>
              <a:rPr kumimoji="1" lang="ja-JP" altLang="en-US" sz="1200" dirty="0"/>
              <a:t>別添の作成例をご参考ください。</a:t>
            </a:r>
          </a:p>
        </p:txBody>
      </p:sp>
      <p:sp>
        <p:nvSpPr>
          <p:cNvPr id="61" name="正方形/長方形 60"/>
          <p:cNvSpPr/>
          <p:nvPr/>
        </p:nvSpPr>
        <p:spPr>
          <a:xfrm>
            <a:off x="1576720" y="1236467"/>
            <a:ext cx="5203695" cy="520068"/>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200" dirty="0">
              <a:solidFill>
                <a:schemeClr val="tx1"/>
              </a:solidFill>
            </a:endParaRPr>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200" dirty="0"/>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grpSp>
        <p:nvGrpSpPr>
          <p:cNvPr id="43" name="グループ化 42">
            <a:extLst>
              <a:ext uri="{FF2B5EF4-FFF2-40B4-BE49-F238E27FC236}">
                <a16:creationId xmlns:a16="http://schemas.microsoft.com/office/drawing/2014/main" id="{3C83423F-87E7-4116-A22F-CACB147FA066}"/>
              </a:ext>
            </a:extLst>
          </p:cNvPr>
          <p:cNvGrpSpPr/>
          <p:nvPr/>
        </p:nvGrpSpPr>
        <p:grpSpPr>
          <a:xfrm>
            <a:off x="3784718" y="2924105"/>
            <a:ext cx="973016" cy="270342"/>
            <a:chOff x="4961779" y="3178013"/>
            <a:chExt cx="973016" cy="270342"/>
          </a:xfrm>
        </p:grpSpPr>
        <p:sp>
          <p:nvSpPr>
            <p:cNvPr id="44" name="テキスト ボックス 43">
              <a:extLst>
                <a:ext uri="{FF2B5EF4-FFF2-40B4-BE49-F238E27FC236}">
                  <a16:creationId xmlns:a16="http://schemas.microsoft.com/office/drawing/2014/main" id="{9D24531B-A505-4B72-908A-470945BA4F91}"/>
                </a:ext>
              </a:extLst>
            </p:cNvPr>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45" name="角丸四角形吹き出し 54">
              <a:extLst>
                <a:ext uri="{FF2B5EF4-FFF2-40B4-BE49-F238E27FC236}">
                  <a16:creationId xmlns:a16="http://schemas.microsoft.com/office/drawing/2014/main" id="{CFA0C03E-72EF-454B-82DA-0DCD5F8A737D}"/>
                </a:ext>
              </a:extLst>
            </p:cNvPr>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1453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99186" y="228088"/>
            <a:ext cx="1277083" cy="400110"/>
          </a:xfrm>
          <a:prstGeom prst="rect">
            <a:avLst/>
          </a:prstGeom>
          <a:noFill/>
        </p:spPr>
        <p:txBody>
          <a:bodyPr wrap="square" rtlCol="0">
            <a:spAutoFit/>
          </a:bodyPr>
          <a:lstStyle/>
          <a:p>
            <a:r>
              <a:rPr kumimoji="1" lang="en-US" altLang="ja-JP" sz="2000" dirty="0"/>
              <a:t>【</a:t>
            </a:r>
            <a:r>
              <a:rPr kumimoji="1" lang="ja-JP" altLang="en-US" sz="2000" dirty="0"/>
              <a:t>国語</a:t>
            </a:r>
            <a:r>
              <a:rPr kumimoji="1" lang="en-US" altLang="ja-JP" sz="2000" dirty="0"/>
              <a:t>】</a:t>
            </a:r>
            <a:endParaRPr kumimoji="1" lang="ja-JP" altLang="en-US" sz="20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「国語科」の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3" y="1462474"/>
            <a:ext cx="1152035" cy="261610"/>
          </a:xfrm>
          <a:prstGeom prst="rect">
            <a:avLst/>
          </a:prstGeom>
          <a:noFill/>
        </p:spPr>
        <p:txBody>
          <a:bodyPr wrap="square" rtlCol="0">
            <a:spAutoFit/>
          </a:bodyPr>
          <a:lstStyle/>
          <a:p>
            <a:r>
              <a:rPr kumimoji="1" lang="ja-JP" altLang="en-US" sz="1100" dirty="0"/>
              <a:t>単元名・教材名</a:t>
            </a:r>
          </a:p>
        </p:txBody>
      </p:sp>
      <p:sp>
        <p:nvSpPr>
          <p:cNvPr id="13" name="正方形/長方形 12"/>
          <p:cNvSpPr/>
          <p:nvPr/>
        </p:nvSpPr>
        <p:spPr>
          <a:xfrm>
            <a:off x="1586393" y="695711"/>
            <a:ext cx="5103945" cy="560279"/>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586393" y="2469954"/>
            <a:ext cx="3343159"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5" name="グループ化 24"/>
          <p:cNvGrpSpPr/>
          <p:nvPr/>
        </p:nvGrpSpPr>
        <p:grpSpPr>
          <a:xfrm>
            <a:off x="580294" y="3266438"/>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6" y="3298035"/>
            <a:ext cx="2063068" cy="338554"/>
          </a:xfrm>
          <a:prstGeom prst="rect">
            <a:avLst/>
          </a:prstGeom>
          <a:noFill/>
        </p:spPr>
        <p:txBody>
          <a:bodyPr wrap="square" rtlCol="0">
            <a:spAutoFit/>
          </a:bodyPr>
          <a:lstStyle/>
          <a:p>
            <a:r>
              <a:rPr kumimoji="1" lang="ja-JP" altLang="en-US" sz="1600" dirty="0"/>
              <a:t>１．</a:t>
            </a:r>
            <a:r>
              <a:rPr lang="ja-JP" altLang="en-US" sz="1600" dirty="0"/>
              <a:t>まとめ・振り返り</a:t>
            </a:r>
            <a:endParaRPr kumimoji="1" lang="ja-JP" altLang="en-US" sz="1600" dirty="0"/>
          </a:p>
        </p:txBody>
      </p:sp>
      <p:sp>
        <p:nvSpPr>
          <p:cNvPr id="27" name="テキスト ボックス 26"/>
          <p:cNvSpPr txBox="1"/>
          <p:nvPr/>
        </p:nvSpPr>
        <p:spPr>
          <a:xfrm>
            <a:off x="1080730" y="4183721"/>
            <a:ext cx="2239838"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「まとめ・振り返り」のとき、</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子供にこんなことを言って</a:t>
            </a:r>
            <a:endParaRPr kumimoji="1" lang="en-US" altLang="ja-JP" sz="1200" dirty="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もらいたいな。</a:t>
            </a:r>
          </a:p>
        </p:txBody>
      </p:sp>
      <p:sp>
        <p:nvSpPr>
          <p:cNvPr id="28" name="雲 27"/>
          <p:cNvSpPr/>
          <p:nvPr/>
        </p:nvSpPr>
        <p:spPr>
          <a:xfrm>
            <a:off x="3918431" y="3916631"/>
            <a:ext cx="2359275"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３．思考・対話</a:t>
            </a:r>
          </a:p>
        </p:txBody>
      </p:sp>
      <p:sp>
        <p:nvSpPr>
          <p:cNvPr id="31" name="テキスト ボックス 30"/>
          <p:cNvSpPr txBox="1"/>
          <p:nvPr/>
        </p:nvSpPr>
        <p:spPr>
          <a:xfrm>
            <a:off x="4166226" y="6920942"/>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「見方・考え方」を働かせている子供の言動は</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どのようなものだろうか。</a:t>
            </a:r>
          </a:p>
        </p:txBody>
      </p:sp>
      <p:sp>
        <p:nvSpPr>
          <p:cNvPr id="32" name="雲 31"/>
          <p:cNvSpPr/>
          <p:nvPr/>
        </p:nvSpPr>
        <p:spPr>
          <a:xfrm>
            <a:off x="3924432" y="6579424"/>
            <a:ext cx="2467718"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4" name="テキスト ボックス 33"/>
          <p:cNvSpPr txBox="1"/>
          <p:nvPr/>
        </p:nvSpPr>
        <p:spPr>
          <a:xfrm>
            <a:off x="1034570" y="6982990"/>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こんな</a:t>
            </a:r>
            <a:r>
              <a:rPr lang="ja-JP" altLang="en-US" sz="1200" dirty="0">
                <a:latin typeface="HG丸ｺﾞｼｯｸM-PRO" panose="020F0600000000000000" pitchFamily="50" charset="-128"/>
                <a:ea typeface="HG丸ｺﾞｼｯｸM-PRO" panose="020F0600000000000000" pitchFamily="50" charset="-128"/>
              </a:rPr>
              <a:t>支援</a:t>
            </a:r>
            <a:r>
              <a:rPr kumimoji="1" lang="ja-JP" altLang="en-US" sz="1200" dirty="0">
                <a:latin typeface="HG丸ｺﾞｼｯｸM-PRO" panose="020F0600000000000000" pitchFamily="50" charset="-128"/>
                <a:ea typeface="HG丸ｺﾞｼｯｸM-PRO" panose="020F0600000000000000" pitchFamily="50" charset="-128"/>
              </a:rPr>
              <a:t>や手立て</a:t>
            </a:r>
            <a:r>
              <a:rPr lang="ja-JP" altLang="en-US" sz="1200" dirty="0">
                <a:latin typeface="HG丸ｺﾞｼｯｸM-PRO" panose="020F0600000000000000" pitchFamily="50" charset="-128"/>
                <a:ea typeface="HG丸ｺﾞｼｯｸM-PRO" panose="020F0600000000000000" pitchFamily="50" charset="-128"/>
              </a:rPr>
              <a:t>があれば</a:t>
            </a:r>
            <a:r>
              <a:rPr kumimoji="1" lang="ja-JP" altLang="en-US" sz="1200" dirty="0">
                <a:latin typeface="HG丸ｺﾞｼｯｸM-PRO" panose="020F0600000000000000" pitchFamily="50" charset="-128"/>
                <a:ea typeface="HG丸ｺﾞｼｯｸM-PRO" panose="020F0600000000000000" pitchFamily="50" charset="-128"/>
              </a:rPr>
              <a:t>、「見方・考え方」が働くのではないか。</a:t>
            </a:r>
          </a:p>
        </p:txBody>
      </p:sp>
      <p:sp>
        <p:nvSpPr>
          <p:cNvPr id="35" name="雲 34"/>
          <p:cNvSpPr/>
          <p:nvPr/>
        </p:nvSpPr>
        <p:spPr>
          <a:xfrm>
            <a:off x="697523" y="6601385"/>
            <a:ext cx="2467718"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a:t>
            </a:r>
            <a:r>
              <a:rPr lang="ja-JP" altLang="en-US" sz="1600" dirty="0" err="1"/>
              <a:t>め</a:t>
            </a:r>
            <a:r>
              <a:rPr lang="ja-JP" altLang="en-US" sz="1600" dirty="0"/>
              <a:t>あて</a:t>
            </a:r>
            <a:endParaRPr kumimoji="1" lang="en-US" altLang="ja-JP" sz="1600" dirty="0"/>
          </a:p>
        </p:txBody>
      </p:sp>
      <p:sp>
        <p:nvSpPr>
          <p:cNvPr id="37" name="テキスト ボックス 36"/>
          <p:cNvSpPr txBox="1"/>
          <p:nvPr/>
        </p:nvSpPr>
        <p:spPr>
          <a:xfrm>
            <a:off x="4138366" y="4223196"/>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子供にとって必然性のある「</a:t>
            </a:r>
            <a:r>
              <a:rPr lang="ja-JP" altLang="en-US" sz="1200" dirty="0">
                <a:latin typeface="HG丸ｺﾞｼｯｸM-PRO" panose="020F0600000000000000" pitchFamily="50" charset="-128"/>
                <a:ea typeface="HG丸ｺﾞｼｯｸM-PRO" panose="020F0600000000000000" pitchFamily="50" charset="-128"/>
              </a:rPr>
              <a:t>めあて</a:t>
            </a:r>
            <a:r>
              <a:rPr kumimoji="1" lang="ja-JP" altLang="en-US" sz="1200" dirty="0">
                <a:latin typeface="HG丸ｺﾞｼｯｸM-PRO" panose="020F0600000000000000" pitchFamily="50" charset="-128"/>
                <a:ea typeface="HG丸ｺﾞｼｯｸM-PRO" panose="020F0600000000000000" pitchFamily="50" charset="-128"/>
              </a:rPr>
              <a:t>」や学習活動は何だろう。</a:t>
            </a:r>
          </a:p>
        </p:txBody>
      </p:sp>
      <p:sp>
        <p:nvSpPr>
          <p:cNvPr id="38" name="雲 37"/>
          <p:cNvSpPr/>
          <p:nvPr/>
        </p:nvSpPr>
        <p:spPr>
          <a:xfrm>
            <a:off x="961292" y="3858059"/>
            <a:ext cx="2359275"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750181" y="2930365"/>
            <a:ext cx="973016" cy="283554"/>
            <a:chOff x="1333507" y="3116979"/>
            <a:chExt cx="973016" cy="283554"/>
          </a:xfrm>
        </p:grpSpPr>
        <p:sp>
          <p:nvSpPr>
            <p:cNvPr id="47" name="テキスト ボックス 46"/>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95834" y="1323503"/>
            <a:ext cx="5103945" cy="456785"/>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grpSp>
        <p:nvGrpSpPr>
          <p:cNvPr id="65" name="グループ化 64"/>
          <p:cNvGrpSpPr/>
          <p:nvPr/>
        </p:nvGrpSpPr>
        <p:grpSpPr>
          <a:xfrm>
            <a:off x="4699757" y="2451412"/>
            <a:ext cx="2325732" cy="1188944"/>
            <a:chOff x="4547086" y="2296938"/>
            <a:chExt cx="2420830" cy="1188944"/>
          </a:xfrm>
          <a:solidFill>
            <a:schemeClr val="bg1"/>
          </a:solidFill>
        </p:grpSpPr>
        <p:sp>
          <p:nvSpPr>
            <p:cNvPr id="66" name="雲 65"/>
            <p:cNvSpPr/>
            <p:nvPr/>
          </p:nvSpPr>
          <p:spPr>
            <a:xfrm>
              <a:off x="4547086" y="2296938"/>
              <a:ext cx="2209799" cy="1188944"/>
            </a:xfrm>
            <a:prstGeom prst="cloud">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4837245" y="2540964"/>
              <a:ext cx="2130671" cy="646331"/>
            </a:xfrm>
            <a:prstGeom prst="rect">
              <a:avLst/>
            </a:prstGeom>
            <a:noFill/>
          </p:spPr>
          <p:txBody>
            <a:bodyPr wrap="square" rtlCol="0">
              <a:spAutoFit/>
            </a:bodyPr>
            <a:lstStyle/>
            <a:p>
              <a:r>
                <a:rPr kumimoji="1" lang="ja-JP" altLang="en-US" sz="900" dirty="0">
                  <a:latin typeface="HG丸ｺﾞｼｯｸM-PRO" panose="020F0600000000000000" pitchFamily="50" charset="-128"/>
                  <a:ea typeface="HG丸ｺﾞｼｯｸM-PRO" panose="020F0600000000000000" pitchFamily="50" charset="-128"/>
                </a:rPr>
                <a:t>この授業で気付かせたいことは</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何ですか。</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そのためにどんな思考が</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あるとよいですか。</a:t>
              </a:r>
            </a:p>
          </p:txBody>
        </p:sp>
      </p:grpSp>
      <p:sp>
        <p:nvSpPr>
          <p:cNvPr id="64" name="四角形: 角を丸くする 63">
            <a:extLst>
              <a:ext uri="{FF2B5EF4-FFF2-40B4-BE49-F238E27FC236}">
                <a16:creationId xmlns:a16="http://schemas.microsoft.com/office/drawing/2014/main" id="{34F1DEA0-8F2E-43D7-A4F9-DEA9FB830BCF}"/>
              </a:ext>
            </a:extLst>
          </p:cNvPr>
          <p:cNvSpPr/>
          <p:nvPr/>
        </p:nvSpPr>
        <p:spPr>
          <a:xfrm>
            <a:off x="4642152" y="61771"/>
            <a:ext cx="2193458"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ja-JP" altLang="en-US" dirty="0">
                <a:solidFill>
                  <a:srgbClr val="FF0000"/>
                </a:solidFill>
              </a:rPr>
              <a:t>次項に例があります</a:t>
            </a:r>
            <a:endParaRPr kumimoji="1" lang="ja-JP" altLang="en-US" dirty="0">
              <a:solidFill>
                <a:srgbClr val="FF0000"/>
              </a:solidFill>
            </a:endParaRPr>
          </a:p>
        </p:txBody>
      </p:sp>
    </p:spTree>
    <p:extLst>
      <p:ext uri="{BB962C8B-B14F-4D97-AF65-F5344CB8AC3E}">
        <p14:creationId xmlns:p14="http://schemas.microsoft.com/office/powerpoint/2010/main" val="1320633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99186" y="228088"/>
            <a:ext cx="1277083" cy="400110"/>
          </a:xfrm>
          <a:prstGeom prst="rect">
            <a:avLst/>
          </a:prstGeom>
          <a:noFill/>
        </p:spPr>
        <p:txBody>
          <a:bodyPr wrap="square" rtlCol="0">
            <a:spAutoFit/>
          </a:bodyPr>
          <a:lstStyle/>
          <a:p>
            <a:r>
              <a:rPr kumimoji="1" lang="en-US" altLang="ja-JP" sz="2000" dirty="0"/>
              <a:t>【</a:t>
            </a:r>
            <a:r>
              <a:rPr kumimoji="1" lang="ja-JP" altLang="en-US" sz="2000" dirty="0"/>
              <a:t>国語</a:t>
            </a:r>
            <a:r>
              <a:rPr kumimoji="1" lang="en-US" altLang="ja-JP" sz="2000" dirty="0"/>
              <a:t>】</a:t>
            </a:r>
            <a:endParaRPr kumimoji="1" lang="ja-JP" altLang="en-US" sz="20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　</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「国語科」の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1208644" cy="261610"/>
          </a:xfrm>
          <a:prstGeom prst="rect">
            <a:avLst/>
          </a:prstGeom>
          <a:noFill/>
        </p:spPr>
        <p:txBody>
          <a:bodyPr wrap="square" rtlCol="0">
            <a:spAutoFit/>
          </a:bodyPr>
          <a:lstStyle/>
          <a:p>
            <a:r>
              <a:rPr kumimoji="1" lang="ja-JP" altLang="en-US" sz="1100" dirty="0"/>
              <a:t>単元名・教材名</a:t>
            </a:r>
          </a:p>
        </p:txBody>
      </p:sp>
      <p:sp>
        <p:nvSpPr>
          <p:cNvPr id="13" name="正方形/長方形 12"/>
          <p:cNvSpPr/>
          <p:nvPr/>
        </p:nvSpPr>
        <p:spPr>
          <a:xfrm>
            <a:off x="1586393" y="695712"/>
            <a:ext cx="5103945" cy="4239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rPr>
              <a:t>自分の思いや考えを深めるため、対象と言葉、言葉と言葉の関係を、言葉の意味、働き、使い方等に着目して捉えたり問い直したりして、言葉への自覚を高めること。</a:t>
            </a:r>
            <a:endParaRPr kumimoji="1" lang="ja-JP" altLang="en-US" sz="1100" dirty="0"/>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604101" y="2423372"/>
            <a:ext cx="5069251" cy="44372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事柄の順序などを考えながら、内容の大体を捉えることができる。</a:t>
            </a:r>
          </a:p>
        </p:txBody>
      </p:sp>
      <p:grpSp>
        <p:nvGrpSpPr>
          <p:cNvPr id="25" name="グループ化 24"/>
          <p:cNvGrpSpPr/>
          <p:nvPr/>
        </p:nvGrpSpPr>
        <p:grpSpPr>
          <a:xfrm>
            <a:off x="556842" y="3269779"/>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5" y="3298035"/>
            <a:ext cx="2149637" cy="338554"/>
          </a:xfrm>
          <a:prstGeom prst="rect">
            <a:avLst/>
          </a:prstGeom>
          <a:noFill/>
        </p:spPr>
        <p:txBody>
          <a:bodyPr wrap="square" rtlCol="0">
            <a:spAutoFit/>
          </a:bodyPr>
          <a:lstStyle/>
          <a:p>
            <a:r>
              <a:rPr kumimoji="1" lang="ja-JP" altLang="en-US" sz="1600" dirty="0"/>
              <a:t>１．</a:t>
            </a:r>
            <a:r>
              <a:rPr lang="ja-JP" altLang="en-US" sz="1600" dirty="0"/>
              <a:t>まとめ・振り返り</a:t>
            </a:r>
            <a:endParaRPr kumimoji="1" lang="ja-JP" altLang="en-US" sz="1600" dirty="0"/>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３．思考・対話</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４．思考するための支援・手立て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a:t>
            </a:r>
            <a:r>
              <a:rPr lang="ja-JP" altLang="en-US" sz="1600" dirty="0" err="1"/>
              <a:t>め</a:t>
            </a:r>
            <a:r>
              <a:rPr lang="ja-JP" altLang="en-US" sz="1600" dirty="0"/>
              <a:t>あて</a:t>
            </a:r>
            <a:endParaRPr kumimoji="1" lang="en-US" altLang="ja-JP" sz="1600" dirty="0"/>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750181" y="2930365"/>
            <a:ext cx="973016" cy="283554"/>
            <a:chOff x="1333507" y="3116979"/>
            <a:chExt cx="973016" cy="283554"/>
          </a:xfrm>
        </p:grpSpPr>
        <p:sp>
          <p:nvSpPr>
            <p:cNvPr id="47" name="テキスト ボックス 46"/>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69137" y="1199067"/>
            <a:ext cx="5203695" cy="520068"/>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単元名　</a:t>
            </a:r>
            <a:r>
              <a:rPr kumimoji="1" lang="ja-JP" altLang="en-US" sz="1200" dirty="0">
                <a:solidFill>
                  <a:schemeClr val="tx1"/>
                </a:solidFill>
              </a:rPr>
              <a:t>せつめいのしかたに気をつけて読み、それをいかして書こう</a:t>
            </a:r>
            <a:endParaRPr kumimoji="1" lang="en-US" altLang="ja-JP" sz="1200" dirty="0">
              <a:solidFill>
                <a:schemeClr val="tx1"/>
              </a:solidFill>
            </a:endParaRPr>
          </a:p>
          <a:p>
            <a:pPr algn="ctr"/>
            <a:r>
              <a:rPr kumimoji="1" lang="ja-JP" altLang="en-US" sz="1400" dirty="0">
                <a:solidFill>
                  <a:schemeClr val="tx1"/>
                </a:solidFill>
              </a:rPr>
              <a:t>教材名「馬のおもちゃの作り方」「おもちゃのつくりかたを説明しよう」</a:t>
            </a:r>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説明的順序を表す文章構成や言葉に着目して、相手にとって伝わりやすい表現を考える。</a:t>
            </a:r>
            <a:endParaRPr kumimoji="1" lang="ja-JP" altLang="en-US" sz="1200" dirty="0"/>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3" name="テキスト ボックス 2"/>
          <p:cNvSpPr txBox="1"/>
          <p:nvPr/>
        </p:nvSpPr>
        <p:spPr>
          <a:xfrm>
            <a:off x="601540" y="3630772"/>
            <a:ext cx="3019429" cy="2308324"/>
          </a:xfrm>
          <a:prstGeom prst="rect">
            <a:avLst/>
          </a:prstGeom>
          <a:noFill/>
        </p:spPr>
        <p:txBody>
          <a:bodyPr wrap="square" rtlCol="0">
            <a:spAutoFit/>
          </a:bodyPr>
          <a:lstStyle/>
          <a:p>
            <a:r>
              <a:rPr kumimoji="1" lang="ja-JP" altLang="en-US" sz="1200" dirty="0"/>
              <a:t>（まとめ）</a:t>
            </a:r>
            <a:endParaRPr kumimoji="1" lang="en-US" altLang="ja-JP" sz="1200" dirty="0"/>
          </a:p>
          <a:p>
            <a:r>
              <a:rPr lang="ja-JP" altLang="en-US" sz="1200" dirty="0"/>
              <a:t>　わかりやすく伝えるために、おもちゃを作るじゅんじょでせつめいする工夫をしている。</a:t>
            </a:r>
            <a:endParaRPr lang="en-US" altLang="ja-JP" sz="1200" dirty="0"/>
          </a:p>
          <a:p>
            <a:endParaRPr lang="en-US" altLang="ja-JP" sz="1200" dirty="0"/>
          </a:p>
          <a:p>
            <a:r>
              <a:rPr kumimoji="1" lang="ja-JP" altLang="en-US" sz="1200" dirty="0"/>
              <a:t>（振り返り）</a:t>
            </a:r>
            <a:endParaRPr kumimoji="1" lang="en-US" altLang="ja-JP" sz="1200" dirty="0"/>
          </a:p>
          <a:p>
            <a:r>
              <a:rPr lang="ja-JP" altLang="en-US" sz="1200" dirty="0"/>
              <a:t>　おもちゃを作るじゅんじょでせつめいすると、わかりやすい文しょうになることを学びました。文のはじめに、「まず」「次に」「それから」「さいごに」などの言葉を使うとじゅんじょがよく分かることも学びました。これから、せつめいカードを書くときに、今日学んだせつめいのくふうを生かして書きたいです。</a:t>
            </a:r>
            <a:endParaRPr kumimoji="1" lang="ja-JP" altLang="en-US" sz="1200" dirty="0"/>
          </a:p>
        </p:txBody>
      </p:sp>
      <p:sp>
        <p:nvSpPr>
          <p:cNvPr id="44" name="テキスト ボックス 43"/>
          <p:cNvSpPr txBox="1"/>
          <p:nvPr/>
        </p:nvSpPr>
        <p:spPr>
          <a:xfrm>
            <a:off x="3884994" y="3921313"/>
            <a:ext cx="2532625" cy="830997"/>
          </a:xfrm>
          <a:prstGeom prst="rect">
            <a:avLst/>
          </a:prstGeom>
          <a:noFill/>
        </p:spPr>
        <p:txBody>
          <a:bodyPr wrap="square" rtlCol="0">
            <a:spAutoFit/>
          </a:bodyPr>
          <a:lstStyle/>
          <a:p>
            <a:endParaRPr kumimoji="1" lang="en-US" altLang="ja-JP" sz="1600" dirty="0"/>
          </a:p>
          <a:p>
            <a:r>
              <a:rPr lang="ja-JP" altLang="en-US" sz="1600" dirty="0"/>
              <a:t>きょうざい文のせつめいのしかたのくふうをみつけよう。</a:t>
            </a:r>
            <a:endParaRPr kumimoji="1" lang="ja-JP" altLang="en-US" sz="1600" dirty="0"/>
          </a:p>
        </p:txBody>
      </p:sp>
      <p:sp>
        <p:nvSpPr>
          <p:cNvPr id="45" name="テキスト ボックス 44"/>
          <p:cNvSpPr txBox="1"/>
          <p:nvPr/>
        </p:nvSpPr>
        <p:spPr>
          <a:xfrm>
            <a:off x="3576269" y="6412817"/>
            <a:ext cx="3179608" cy="2031325"/>
          </a:xfrm>
          <a:prstGeom prst="rect">
            <a:avLst/>
          </a:prstGeom>
          <a:noFill/>
        </p:spPr>
        <p:txBody>
          <a:bodyPr wrap="square" rtlCol="0">
            <a:spAutoFit/>
          </a:bodyPr>
          <a:lstStyle>
            <a:defPPr>
              <a:defRPr lang="ja-JP"/>
            </a:defPPr>
            <a:lvl1pPr>
              <a:defRPr sz="1050"/>
            </a:lvl1pPr>
          </a:lstStyle>
          <a:p>
            <a:r>
              <a:rPr lang="en-US" altLang="ja-JP" dirty="0"/>
              <a:t>T</a:t>
            </a:r>
            <a:r>
              <a:rPr lang="ja-JP" altLang="en-US" dirty="0"/>
              <a:t>　　エラー文と教材文（馬のおもちゃの作り方）の説明　　</a:t>
            </a:r>
            <a:endParaRPr lang="en-US" altLang="ja-JP" dirty="0"/>
          </a:p>
          <a:p>
            <a:r>
              <a:rPr lang="ja-JP" altLang="en-US" dirty="0"/>
              <a:t>　　では、どちらのほうが分かりやすかったですか</a:t>
            </a:r>
            <a:endParaRPr lang="en-US" altLang="ja-JP" dirty="0"/>
          </a:p>
          <a:p>
            <a:r>
              <a:rPr lang="en-US" altLang="ja-JP" dirty="0"/>
              <a:t>C</a:t>
            </a:r>
            <a:r>
              <a:rPr lang="ja-JP" altLang="en-US" dirty="0"/>
              <a:t>１　エラー文は作り方の順序がばらばらなので、どう</a:t>
            </a:r>
            <a:endParaRPr lang="en-US" altLang="ja-JP" dirty="0"/>
          </a:p>
          <a:p>
            <a:r>
              <a:rPr lang="ja-JP" altLang="en-US" dirty="0"/>
              <a:t>　　やって作ればよいのかよくわからなかった・・・。</a:t>
            </a:r>
            <a:endParaRPr lang="en-US" altLang="ja-JP" dirty="0"/>
          </a:p>
          <a:p>
            <a:r>
              <a:rPr lang="en-US" altLang="ja-JP" dirty="0"/>
              <a:t>C2</a:t>
            </a:r>
            <a:r>
              <a:rPr lang="ja-JP" altLang="en-US" dirty="0"/>
              <a:t>　教材文はおもちゃを作る順序通りに書いてあるの</a:t>
            </a:r>
            <a:endParaRPr lang="en-US" altLang="ja-JP" dirty="0"/>
          </a:p>
          <a:p>
            <a:r>
              <a:rPr lang="ja-JP" altLang="en-US" dirty="0"/>
              <a:t>　　で、わかりやすい。</a:t>
            </a:r>
            <a:endParaRPr lang="en-US" altLang="ja-JP" dirty="0"/>
          </a:p>
          <a:p>
            <a:r>
              <a:rPr lang="en-US" altLang="ja-JP" dirty="0"/>
              <a:t>C</a:t>
            </a:r>
            <a:r>
              <a:rPr lang="ja-JP" altLang="en-US" dirty="0"/>
              <a:t>３　やっぱり、つくる順序でせつめいするって大切な　　</a:t>
            </a:r>
            <a:endParaRPr lang="en-US" altLang="ja-JP" dirty="0"/>
          </a:p>
          <a:p>
            <a:r>
              <a:rPr lang="ja-JP" altLang="en-US" dirty="0"/>
              <a:t>　　　んだね。</a:t>
            </a:r>
            <a:endParaRPr lang="en-US" altLang="ja-JP" dirty="0"/>
          </a:p>
          <a:p>
            <a:r>
              <a:rPr lang="en-US" altLang="ja-JP" dirty="0"/>
              <a:t>T</a:t>
            </a:r>
            <a:r>
              <a:rPr lang="ja-JP" altLang="en-US" dirty="0"/>
              <a:t>　　そうですね。では、教材文は順序を分かりやすく　</a:t>
            </a:r>
            <a:endParaRPr lang="en-US" altLang="ja-JP" dirty="0"/>
          </a:p>
          <a:p>
            <a:r>
              <a:rPr lang="ja-JP" altLang="en-US" dirty="0"/>
              <a:t>　　　説明するために、どんな言葉を使っていますか？</a:t>
            </a:r>
            <a:endParaRPr lang="en-US" altLang="ja-JP" dirty="0"/>
          </a:p>
          <a:p>
            <a:r>
              <a:rPr lang="en-US" altLang="ja-JP" dirty="0"/>
              <a:t>C3</a:t>
            </a:r>
            <a:r>
              <a:rPr lang="ja-JP" altLang="en-US" dirty="0"/>
              <a:t>　「さいしょに」「つぎに」「さいごに」などということば　</a:t>
            </a:r>
            <a:endParaRPr lang="en-US" altLang="ja-JP" dirty="0"/>
          </a:p>
          <a:p>
            <a:r>
              <a:rPr lang="ja-JP" altLang="en-US" dirty="0"/>
              <a:t>　　　を文の最初に使っています。</a:t>
            </a:r>
            <a:endParaRPr lang="en-US" altLang="ja-JP" dirty="0"/>
          </a:p>
        </p:txBody>
      </p:sp>
      <p:sp>
        <p:nvSpPr>
          <p:cNvPr id="7" name="テキスト ボックス 6">
            <a:extLst>
              <a:ext uri="{FF2B5EF4-FFF2-40B4-BE49-F238E27FC236}">
                <a16:creationId xmlns:a16="http://schemas.microsoft.com/office/drawing/2014/main" id="{2E96EAE6-FFF1-4168-211D-C9E1A77810DF}"/>
              </a:ext>
            </a:extLst>
          </p:cNvPr>
          <p:cNvSpPr txBox="1"/>
          <p:nvPr/>
        </p:nvSpPr>
        <p:spPr>
          <a:xfrm>
            <a:off x="652412" y="6682841"/>
            <a:ext cx="2867744" cy="1954381"/>
          </a:xfrm>
          <a:prstGeom prst="rect">
            <a:avLst/>
          </a:prstGeom>
          <a:noFill/>
        </p:spPr>
        <p:txBody>
          <a:bodyPr wrap="square" rtlCol="0">
            <a:spAutoFit/>
          </a:bodyPr>
          <a:lstStyle/>
          <a:p>
            <a:r>
              <a:rPr kumimoji="1" lang="ja-JP" altLang="en-US" sz="1100" dirty="0"/>
              <a:t>①エラー文（説明の順序をばらばらにした文）を提示する。</a:t>
            </a:r>
            <a:r>
              <a:rPr lang="ja-JP" altLang="en-US" sz="1100" dirty="0"/>
              <a:t>→エラー文をもとに、おもちゃを作ってみて、順序よく書いていないと分かりにくいことを実感できるようにする。</a:t>
            </a:r>
            <a:endParaRPr lang="en-US" altLang="ja-JP" sz="1100" dirty="0"/>
          </a:p>
          <a:p>
            <a:r>
              <a:rPr kumimoji="1" lang="ja-JP" altLang="en-US" sz="1100" dirty="0"/>
              <a:t>②教材を段落ごとのカードにして配付し、並び替える作業をさせる。→並び替えをする中で、順序を表す言葉に着目したり、説明の順序に着目できるようにする。</a:t>
            </a:r>
            <a:endParaRPr kumimoji="1" lang="en-US" altLang="ja-JP" sz="1100" dirty="0"/>
          </a:p>
          <a:p>
            <a:r>
              <a:rPr lang="ja-JP" altLang="en-US" sz="1100" dirty="0"/>
              <a:t>③順序を表す言葉を抜いた説明文を提示する。→分かりにくさを実感し、順序を表す言葉のよさに気付けるようにする。</a:t>
            </a:r>
            <a:endParaRPr kumimoji="1" lang="en-US" altLang="ja-JP" sz="1100" dirty="0"/>
          </a:p>
        </p:txBody>
      </p:sp>
      <p:sp>
        <p:nvSpPr>
          <p:cNvPr id="10" name="四角形: 角を丸くする 9">
            <a:extLst>
              <a:ext uri="{FF2B5EF4-FFF2-40B4-BE49-F238E27FC236}">
                <a16:creationId xmlns:a16="http://schemas.microsoft.com/office/drawing/2014/main" id="{7EB230D2-EDBD-4F34-8515-24AC94B279BB}"/>
              </a:ext>
            </a:extLst>
          </p:cNvPr>
          <p:cNvSpPr/>
          <p:nvPr/>
        </p:nvSpPr>
        <p:spPr>
          <a:xfrm>
            <a:off x="5412444" y="116204"/>
            <a:ext cx="785346"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a:solidFill>
                  <a:srgbClr val="FF0000"/>
                </a:solidFill>
              </a:rPr>
              <a:t>例１</a:t>
            </a:r>
          </a:p>
        </p:txBody>
      </p:sp>
    </p:spTree>
    <p:extLst>
      <p:ext uri="{BB962C8B-B14F-4D97-AF65-F5344CB8AC3E}">
        <p14:creationId xmlns:p14="http://schemas.microsoft.com/office/powerpoint/2010/main" val="429878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99186" y="228088"/>
            <a:ext cx="1277083" cy="400110"/>
          </a:xfrm>
          <a:prstGeom prst="rect">
            <a:avLst/>
          </a:prstGeom>
          <a:noFill/>
        </p:spPr>
        <p:txBody>
          <a:bodyPr wrap="square" rtlCol="0">
            <a:spAutoFit/>
          </a:bodyPr>
          <a:lstStyle/>
          <a:p>
            <a:r>
              <a:rPr kumimoji="1" lang="en-US" altLang="ja-JP" sz="2000" dirty="0"/>
              <a:t>【</a:t>
            </a:r>
            <a:r>
              <a:rPr kumimoji="1" lang="ja-JP" altLang="en-US" sz="2000" dirty="0"/>
              <a:t>国語</a:t>
            </a:r>
            <a:r>
              <a:rPr kumimoji="1" lang="en-US" altLang="ja-JP" sz="2000" dirty="0"/>
              <a:t>】</a:t>
            </a:r>
            <a:endParaRPr kumimoji="1" lang="ja-JP" altLang="en-US" sz="20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　</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「国語科」の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260103" y="1421176"/>
            <a:ext cx="1210285" cy="261610"/>
          </a:xfrm>
          <a:prstGeom prst="rect">
            <a:avLst/>
          </a:prstGeom>
          <a:noFill/>
        </p:spPr>
        <p:txBody>
          <a:bodyPr wrap="square" rtlCol="0">
            <a:spAutoFit/>
          </a:bodyPr>
          <a:lstStyle/>
          <a:p>
            <a:r>
              <a:rPr kumimoji="1" lang="ja-JP" altLang="en-US" sz="1100" dirty="0"/>
              <a:t>単元名・教材名</a:t>
            </a:r>
          </a:p>
        </p:txBody>
      </p:sp>
      <p:sp>
        <p:nvSpPr>
          <p:cNvPr id="13" name="正方形/長方形 12"/>
          <p:cNvSpPr/>
          <p:nvPr/>
        </p:nvSpPr>
        <p:spPr>
          <a:xfrm>
            <a:off x="1586393" y="695712"/>
            <a:ext cx="5103945" cy="4239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rPr>
              <a:t>自分の思いや考えを深めるため、対象と言葉、言葉と言葉の関係を、言葉の意味、働き、使い方等に着目して捉えたり問い直したりして、言葉への自覚を高めること。</a:t>
            </a:r>
            <a:endParaRPr kumimoji="1" lang="ja-JP" altLang="en-US" sz="1100" dirty="0"/>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604102" y="2423372"/>
            <a:ext cx="4617854" cy="44372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場面の様子に着目して、登場人物の行動を具体的に想像することができる。　</a:t>
            </a:r>
          </a:p>
        </p:txBody>
      </p:sp>
      <p:grpSp>
        <p:nvGrpSpPr>
          <p:cNvPr id="25" name="グループ化 24"/>
          <p:cNvGrpSpPr/>
          <p:nvPr/>
        </p:nvGrpSpPr>
        <p:grpSpPr>
          <a:xfrm>
            <a:off x="556842" y="3269779"/>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6" y="3298035"/>
            <a:ext cx="2063068" cy="338554"/>
          </a:xfrm>
          <a:prstGeom prst="rect">
            <a:avLst/>
          </a:prstGeom>
          <a:noFill/>
        </p:spPr>
        <p:txBody>
          <a:bodyPr wrap="square" rtlCol="0">
            <a:spAutoFit/>
          </a:bodyPr>
          <a:lstStyle/>
          <a:p>
            <a:r>
              <a:rPr kumimoji="1" lang="ja-JP" altLang="en-US" sz="1600" dirty="0"/>
              <a:t>１．</a:t>
            </a:r>
            <a:r>
              <a:rPr lang="ja-JP" altLang="en-US" sz="1600" dirty="0"/>
              <a:t>まとめ・振り返り</a:t>
            </a:r>
            <a:endParaRPr kumimoji="1" lang="ja-JP" altLang="en-US" sz="1600" dirty="0"/>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３．思考・対話</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a:t>
            </a:r>
            <a:r>
              <a:rPr lang="ja-JP" altLang="en-US" sz="1600" dirty="0" err="1"/>
              <a:t>め</a:t>
            </a:r>
            <a:r>
              <a:rPr lang="ja-JP" altLang="en-US" sz="1600" dirty="0"/>
              <a:t>あて</a:t>
            </a:r>
            <a:endParaRPr kumimoji="1" lang="en-US" altLang="ja-JP" sz="1600" dirty="0"/>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279588" y="838916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750181" y="2930365"/>
            <a:ext cx="973016" cy="283554"/>
            <a:chOff x="1333507" y="3116979"/>
            <a:chExt cx="973016" cy="283554"/>
          </a:xfrm>
        </p:grpSpPr>
        <p:sp>
          <p:nvSpPr>
            <p:cNvPr id="47" name="テキスト ボックス 46"/>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69137" y="1199067"/>
            <a:ext cx="5103945" cy="520068"/>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単元名　そうぞうしたことを、音読げきであらわそう</a:t>
            </a:r>
            <a:endParaRPr kumimoji="1" lang="en-US" altLang="ja-JP" sz="1200" dirty="0">
              <a:solidFill>
                <a:schemeClr val="tx1"/>
              </a:solidFill>
            </a:endParaRPr>
          </a:p>
          <a:p>
            <a:pPr algn="ctr"/>
            <a:r>
              <a:rPr kumimoji="1" lang="ja-JP" altLang="en-US" sz="1400" dirty="0">
                <a:solidFill>
                  <a:schemeClr val="tx1"/>
                </a:solidFill>
              </a:rPr>
              <a:t>教材名「お手紙」</a:t>
            </a:r>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場面の様子を比べて読み、登場人物の行動や気持ちを叙述に着目しながら想像する。</a:t>
            </a:r>
            <a:endParaRPr kumimoji="1" lang="ja-JP" altLang="en-US" sz="1200" dirty="0"/>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3" name="テキスト ボックス 2"/>
          <p:cNvSpPr txBox="1"/>
          <p:nvPr/>
        </p:nvSpPr>
        <p:spPr>
          <a:xfrm>
            <a:off x="601540" y="3630772"/>
            <a:ext cx="3019429" cy="2308324"/>
          </a:xfrm>
          <a:prstGeom prst="rect">
            <a:avLst/>
          </a:prstGeom>
          <a:noFill/>
        </p:spPr>
        <p:txBody>
          <a:bodyPr wrap="square" rtlCol="0">
            <a:spAutoFit/>
          </a:bodyPr>
          <a:lstStyle/>
          <a:p>
            <a:r>
              <a:rPr kumimoji="1" lang="ja-JP" altLang="en-US" sz="1200" dirty="0"/>
              <a:t>（まとめ）</a:t>
            </a:r>
            <a:endParaRPr kumimoji="1" lang="en-US" altLang="ja-JP" sz="1200" dirty="0"/>
          </a:p>
          <a:p>
            <a:r>
              <a:rPr lang="ja-JP" altLang="en-US" sz="1200" dirty="0"/>
              <a:t>　がまくんの気持ちが一番大きく変わったところは、かえるくんがお手紙の内容を教えてくれているときです。</a:t>
            </a:r>
            <a:endParaRPr lang="en-US" altLang="ja-JP" sz="1200" dirty="0"/>
          </a:p>
          <a:p>
            <a:r>
              <a:rPr kumimoji="1" lang="ja-JP" altLang="en-US" sz="1200" dirty="0"/>
              <a:t>（振り返り）</a:t>
            </a:r>
            <a:endParaRPr kumimoji="1" lang="en-US" altLang="ja-JP" sz="1200" dirty="0"/>
          </a:p>
          <a:p>
            <a:r>
              <a:rPr lang="ja-JP" altLang="en-US" sz="1200" dirty="0"/>
              <a:t>　なんども文を読んだりみんなで話し合ったりして、気持ちが大きく変わったところはお手紙の内容をかえるくんから教えてもらった時だと思いました。なぜなら教科書の〇ページに「〇〇〇〇」と書いてあったからです。音読では、がまくんの気持ちが変わったことがわかるように表現したいです。</a:t>
            </a:r>
            <a:endParaRPr kumimoji="1" lang="ja-JP" altLang="en-US" sz="1200" dirty="0"/>
          </a:p>
        </p:txBody>
      </p:sp>
      <p:sp>
        <p:nvSpPr>
          <p:cNvPr id="44" name="テキスト ボックス 43"/>
          <p:cNvSpPr txBox="1"/>
          <p:nvPr/>
        </p:nvSpPr>
        <p:spPr>
          <a:xfrm>
            <a:off x="3884994" y="3921313"/>
            <a:ext cx="2532625" cy="1077218"/>
          </a:xfrm>
          <a:prstGeom prst="rect">
            <a:avLst/>
          </a:prstGeom>
          <a:noFill/>
        </p:spPr>
        <p:txBody>
          <a:bodyPr wrap="square" rtlCol="0">
            <a:spAutoFit/>
          </a:bodyPr>
          <a:lstStyle/>
          <a:p>
            <a:endParaRPr kumimoji="1" lang="en-US" altLang="ja-JP" sz="1600" dirty="0"/>
          </a:p>
          <a:p>
            <a:r>
              <a:rPr lang="ja-JP" altLang="en-US" sz="1600" dirty="0"/>
              <a:t>がまくんの気持ちが一番大きく変わったところはどこだろう。</a:t>
            </a:r>
            <a:endParaRPr kumimoji="1" lang="ja-JP" altLang="en-US" sz="1600" dirty="0"/>
          </a:p>
        </p:txBody>
      </p:sp>
      <p:sp>
        <p:nvSpPr>
          <p:cNvPr id="45" name="テキスト ボックス 44"/>
          <p:cNvSpPr txBox="1"/>
          <p:nvPr/>
        </p:nvSpPr>
        <p:spPr>
          <a:xfrm>
            <a:off x="3601913" y="6345777"/>
            <a:ext cx="3179608" cy="2292935"/>
          </a:xfrm>
          <a:prstGeom prst="rect">
            <a:avLst/>
          </a:prstGeom>
          <a:noFill/>
        </p:spPr>
        <p:txBody>
          <a:bodyPr wrap="square" rtlCol="0">
            <a:spAutoFit/>
          </a:bodyPr>
          <a:lstStyle/>
          <a:p>
            <a:r>
              <a:rPr lang="en-US" altLang="ja-JP" sz="1100" dirty="0"/>
              <a:t>T</a:t>
            </a:r>
            <a:r>
              <a:rPr lang="ja-JP" altLang="en-US" sz="1100" dirty="0"/>
              <a:t>がまくんは最初不幸せな気持ちでしたが、最後には幸せな気持ちになりました。では、どこで気持ちが変わったのでしょう？</a:t>
            </a:r>
            <a:endParaRPr lang="en-US" altLang="ja-JP" sz="1100" dirty="0"/>
          </a:p>
          <a:p>
            <a:r>
              <a:rPr kumimoji="1" lang="en-US" altLang="ja-JP" sz="1100" dirty="0"/>
              <a:t>C</a:t>
            </a:r>
            <a:r>
              <a:rPr kumimoji="1" lang="ja-JP" altLang="en-US" sz="1100" dirty="0"/>
              <a:t>１かえるくんがお手紙を出したと教えてくれたところだと思うよ。「きみが」と驚いて言っているから。</a:t>
            </a:r>
            <a:endParaRPr kumimoji="1" lang="en-US" altLang="ja-JP" sz="1100" dirty="0"/>
          </a:p>
          <a:p>
            <a:r>
              <a:rPr kumimoji="1" lang="en-US" altLang="ja-JP" sz="1100" dirty="0"/>
              <a:t>C</a:t>
            </a:r>
            <a:r>
              <a:rPr kumimoji="1" lang="ja-JP" altLang="en-US" sz="1100" dirty="0"/>
              <a:t>２</a:t>
            </a:r>
            <a:r>
              <a:rPr lang="ja-JP" altLang="en-US" sz="1100" dirty="0"/>
              <a:t>かえるくん</a:t>
            </a:r>
            <a:r>
              <a:rPr kumimoji="1" lang="ja-JP" altLang="en-US" sz="1100" dirty="0"/>
              <a:t>がお手紙の内容を読んだときだと思うよ。「とてもいいお手紙だ。」と感動しているから。</a:t>
            </a:r>
            <a:endParaRPr kumimoji="1" lang="en-US" altLang="ja-JP" sz="1100" dirty="0"/>
          </a:p>
          <a:p>
            <a:r>
              <a:rPr lang="en-US" altLang="ja-JP" sz="1100" dirty="0"/>
              <a:t>C3</a:t>
            </a:r>
            <a:r>
              <a:rPr lang="ja-JP" altLang="en-US" sz="1100" dirty="0"/>
              <a:t>そのあと、二人で手紙を待っている時ではないかな。「しあわせな気持ちでそこにすわっていました。」と書いてあるし、長いこと待っているから。</a:t>
            </a:r>
            <a:endParaRPr lang="en-US" altLang="ja-JP" sz="1100" dirty="0"/>
          </a:p>
          <a:p>
            <a:r>
              <a:rPr kumimoji="1" lang="en-US" altLang="ja-JP" sz="1100" dirty="0"/>
              <a:t>C</a:t>
            </a:r>
            <a:r>
              <a:rPr kumimoji="1" lang="ja-JP" altLang="en-US" sz="1100" dirty="0"/>
              <a:t>４三人の意見を聞いてなるほどと思ったよ。ぼくは</a:t>
            </a:r>
            <a:r>
              <a:rPr kumimoji="1" lang="en-US" altLang="ja-JP" sz="1100" dirty="0"/>
              <a:t>C</a:t>
            </a:r>
            <a:r>
              <a:rPr kumimoji="1" lang="ja-JP" altLang="en-US" sz="1100" dirty="0"/>
              <a:t>２さんの意見に近いかな。「ああ」っていう言葉にがまくんの感動が表れている感じがするな。</a:t>
            </a:r>
            <a:endParaRPr kumimoji="1" lang="en-US" altLang="ja-JP" sz="1100" dirty="0"/>
          </a:p>
        </p:txBody>
      </p:sp>
      <p:sp>
        <p:nvSpPr>
          <p:cNvPr id="7" name="テキスト ボックス 6">
            <a:extLst>
              <a:ext uri="{FF2B5EF4-FFF2-40B4-BE49-F238E27FC236}">
                <a16:creationId xmlns:a16="http://schemas.microsoft.com/office/drawing/2014/main" id="{2E96EAE6-FFF1-4168-211D-C9E1A77810DF}"/>
              </a:ext>
            </a:extLst>
          </p:cNvPr>
          <p:cNvSpPr txBox="1"/>
          <p:nvPr/>
        </p:nvSpPr>
        <p:spPr>
          <a:xfrm>
            <a:off x="652412" y="6682841"/>
            <a:ext cx="2867744" cy="1954381"/>
          </a:xfrm>
          <a:prstGeom prst="rect">
            <a:avLst/>
          </a:prstGeom>
          <a:noFill/>
        </p:spPr>
        <p:txBody>
          <a:bodyPr wrap="square" rtlCol="0">
            <a:spAutoFit/>
          </a:bodyPr>
          <a:lstStyle/>
          <a:p>
            <a:r>
              <a:rPr kumimoji="1" lang="ja-JP" altLang="en-US" sz="1100" dirty="0"/>
              <a:t>①学習課題の工夫→「一番変わったところ」を　</a:t>
            </a:r>
            <a:endParaRPr kumimoji="1" lang="en-US" altLang="ja-JP" sz="1100" dirty="0"/>
          </a:p>
          <a:p>
            <a:r>
              <a:rPr lang="ja-JP" altLang="en-US" sz="1100" dirty="0"/>
              <a:t>　</a:t>
            </a:r>
            <a:r>
              <a:rPr kumimoji="1" lang="ja-JP" altLang="en-US" sz="1100" dirty="0"/>
              <a:t>問うことで、根拠（叙述）を明確にして考えを　</a:t>
            </a:r>
            <a:endParaRPr kumimoji="1" lang="en-US" altLang="ja-JP" sz="1100" dirty="0"/>
          </a:p>
          <a:p>
            <a:r>
              <a:rPr lang="ja-JP" altLang="en-US" sz="1100" dirty="0"/>
              <a:t>　</a:t>
            </a:r>
            <a:r>
              <a:rPr kumimoji="1" lang="ja-JP" altLang="en-US" sz="1100" dirty="0"/>
              <a:t>持つことができるようにする。</a:t>
            </a:r>
            <a:endParaRPr kumimoji="1" lang="en-US" altLang="ja-JP" sz="1100" dirty="0"/>
          </a:p>
          <a:p>
            <a:r>
              <a:rPr lang="ja-JP" altLang="en-US" sz="1100" dirty="0"/>
              <a:t>②</a:t>
            </a:r>
            <a:r>
              <a:rPr kumimoji="1" lang="ja-JP" altLang="en-US" sz="1100" dirty="0"/>
              <a:t>場面絵の掲示→がまくんの気持ちの変化を　</a:t>
            </a:r>
            <a:endParaRPr kumimoji="1" lang="en-US" altLang="ja-JP" sz="1100" dirty="0"/>
          </a:p>
          <a:p>
            <a:r>
              <a:rPr lang="ja-JP" altLang="en-US" sz="1100" dirty="0"/>
              <a:t>　</a:t>
            </a:r>
            <a:r>
              <a:rPr kumimoji="1" lang="ja-JP" altLang="en-US" sz="1100" dirty="0"/>
              <a:t>視覚的にとらえられるようにする。</a:t>
            </a:r>
            <a:endParaRPr kumimoji="1" lang="en-US" altLang="ja-JP" sz="1100" dirty="0"/>
          </a:p>
          <a:p>
            <a:r>
              <a:rPr lang="ja-JP" altLang="en-US" sz="1100" dirty="0"/>
              <a:t>③音読の工夫→役割読みをして、登場人物の</a:t>
            </a:r>
            <a:endParaRPr lang="en-US" altLang="ja-JP" sz="1100" dirty="0"/>
          </a:p>
          <a:p>
            <a:r>
              <a:rPr lang="ja-JP" altLang="en-US" sz="1100" dirty="0"/>
              <a:t>　気持ちを考えながら読めるようにする。</a:t>
            </a:r>
            <a:endParaRPr lang="en-US" altLang="ja-JP" sz="1100" dirty="0"/>
          </a:p>
          <a:p>
            <a:r>
              <a:rPr kumimoji="1" lang="ja-JP" altLang="en-US" sz="1100" dirty="0"/>
              <a:t>④単元計画の工夫→はじめと終わりの登場人</a:t>
            </a:r>
            <a:endParaRPr kumimoji="1" lang="en-US" altLang="ja-JP" sz="1100" dirty="0"/>
          </a:p>
          <a:p>
            <a:r>
              <a:rPr lang="ja-JP" altLang="en-US" sz="1100" dirty="0"/>
              <a:t>　</a:t>
            </a:r>
            <a:r>
              <a:rPr kumimoji="1" lang="ja-JP" altLang="en-US" sz="1100" dirty="0"/>
              <a:t>物の気持ちの変化を先に読み取り、その変</a:t>
            </a:r>
            <a:endParaRPr kumimoji="1" lang="en-US" altLang="ja-JP" sz="1100" dirty="0"/>
          </a:p>
          <a:p>
            <a:r>
              <a:rPr lang="ja-JP" altLang="en-US" sz="1100" dirty="0"/>
              <a:t>　</a:t>
            </a:r>
            <a:r>
              <a:rPr kumimoji="1" lang="ja-JP" altLang="en-US" sz="1100" dirty="0"/>
              <a:t>化の過程にあるものを読みとる意義を持た　</a:t>
            </a:r>
            <a:endParaRPr kumimoji="1" lang="en-US" altLang="ja-JP" sz="1100" dirty="0"/>
          </a:p>
          <a:p>
            <a:r>
              <a:rPr lang="ja-JP" altLang="en-US" sz="1100" dirty="0"/>
              <a:t>　</a:t>
            </a:r>
            <a:r>
              <a:rPr kumimoji="1" lang="ja-JP" altLang="en-US" sz="1100" dirty="0"/>
              <a:t>せられるように学習計画を工夫する。</a:t>
            </a:r>
            <a:endParaRPr kumimoji="1" lang="en-US" altLang="ja-JP" sz="1100" dirty="0"/>
          </a:p>
        </p:txBody>
      </p:sp>
      <p:sp>
        <p:nvSpPr>
          <p:cNvPr id="46" name="四角形: 角を丸くする 45">
            <a:extLst>
              <a:ext uri="{FF2B5EF4-FFF2-40B4-BE49-F238E27FC236}">
                <a16:creationId xmlns:a16="http://schemas.microsoft.com/office/drawing/2014/main" id="{630745C2-3F8C-4565-BC63-CDEB7D04F44E}"/>
              </a:ext>
            </a:extLst>
          </p:cNvPr>
          <p:cNvSpPr/>
          <p:nvPr/>
        </p:nvSpPr>
        <p:spPr>
          <a:xfrm>
            <a:off x="5412444" y="116204"/>
            <a:ext cx="785346"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a:solidFill>
                  <a:srgbClr val="FF0000"/>
                </a:solidFill>
              </a:rPr>
              <a:t>例２</a:t>
            </a:r>
          </a:p>
        </p:txBody>
      </p:sp>
      <p:sp>
        <p:nvSpPr>
          <p:cNvPr id="64" name="吹き出し: 角を丸めた四角形 63">
            <a:extLst>
              <a:ext uri="{FF2B5EF4-FFF2-40B4-BE49-F238E27FC236}">
                <a16:creationId xmlns:a16="http://schemas.microsoft.com/office/drawing/2014/main" id="{0A7FE3BA-4898-4AD2-9B3B-1D6AD2051FA1}"/>
              </a:ext>
            </a:extLst>
          </p:cNvPr>
          <p:cNvSpPr/>
          <p:nvPr/>
        </p:nvSpPr>
        <p:spPr>
          <a:xfrm>
            <a:off x="4652399" y="2910688"/>
            <a:ext cx="1781451" cy="338577"/>
          </a:xfrm>
          <a:prstGeom prst="wedgeRoundRectCallout">
            <a:avLst>
              <a:gd name="adj1" fmla="val -66018"/>
              <a:gd name="adj2" fmla="val -8962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a:solidFill>
                  <a:schemeClr val="tx1"/>
                </a:solidFill>
              </a:rPr>
              <a:t>指導案の“本時の目標”</a:t>
            </a:r>
            <a:r>
              <a:rPr lang="ja-JP" altLang="en-US" sz="1050" dirty="0">
                <a:solidFill>
                  <a:schemeClr val="tx1"/>
                </a:solidFill>
              </a:rPr>
              <a:t>に</a:t>
            </a:r>
            <a:endParaRPr lang="en-US" altLang="ja-JP" sz="1050" dirty="0">
              <a:solidFill>
                <a:schemeClr val="tx1"/>
              </a:solidFill>
            </a:endParaRPr>
          </a:p>
          <a:p>
            <a:pPr algn="ctr"/>
            <a:r>
              <a:rPr kumimoji="1" lang="ja-JP" altLang="en-US" sz="1050" dirty="0">
                <a:solidFill>
                  <a:schemeClr val="tx1"/>
                </a:solidFill>
              </a:rPr>
              <a:t>あたります</a:t>
            </a:r>
          </a:p>
        </p:txBody>
      </p:sp>
    </p:spTree>
    <p:extLst>
      <p:ext uri="{BB962C8B-B14F-4D97-AF65-F5344CB8AC3E}">
        <p14:creationId xmlns:p14="http://schemas.microsoft.com/office/powerpoint/2010/main" val="14384028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1114</TotalTime>
  <Words>1460</Words>
  <Application>Microsoft Office PowerPoint</Application>
  <PresentationFormat>画面に合わせる (4:3)</PresentationFormat>
  <Paragraphs>154</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HGP創英角ﾎﾟｯﾌﾟ体</vt:lpstr>
      <vt:lpstr>HG丸ｺﾞｼｯｸM-PRO</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62</cp:revision>
  <cp:lastPrinted>2024-08-06T06:27:29Z</cp:lastPrinted>
  <dcterms:created xsi:type="dcterms:W3CDTF">2023-05-28T03:27:49Z</dcterms:created>
  <dcterms:modified xsi:type="dcterms:W3CDTF">2026-03-13T07:13:53Z</dcterms:modified>
</cp:coreProperties>
</file>