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2" r:id="rId2"/>
    <p:sldId id="268" r:id="rId3"/>
    <p:sldId id="271" r:id="rId4"/>
  </p:sldIdLst>
  <p:sldSz cx="6858000" cy="9144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3" d="100"/>
          <a:sy n="83" d="100"/>
        </p:scale>
        <p:origin x="288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638448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3461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00229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1729934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965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3861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25490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687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5828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77257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797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5DEFD64-C387-47D5-9276-BAC8E643ACB6}" type="datetimeFigureOut">
              <a:rPr kumimoji="1" lang="ja-JP" altLang="en-US" smtClean="0"/>
              <a:t>2026/3/14</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5468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06845" y="258633"/>
            <a:ext cx="1835386" cy="338554"/>
          </a:xfrm>
          <a:prstGeom prst="rect">
            <a:avLst/>
          </a:prstGeom>
          <a:noFill/>
        </p:spPr>
        <p:txBody>
          <a:bodyPr wrap="square" rtlCol="0">
            <a:spAutoFit/>
          </a:bodyPr>
          <a:lstStyle/>
          <a:p>
            <a:r>
              <a:rPr kumimoji="1" lang="en-US" altLang="ja-JP" sz="1600" dirty="0"/>
              <a:t>【</a:t>
            </a:r>
            <a:r>
              <a:rPr kumimoji="1" lang="ja-JP" altLang="en-US" sz="1600" dirty="0"/>
              <a:t>外国語（活動）</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598988" y="20366"/>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a:cxnSpLocks/>
          </p:cNvCxnSpPr>
          <p:nvPr/>
        </p:nvCxnSpPr>
        <p:spPr>
          <a:xfrm>
            <a:off x="3613898" y="562930"/>
            <a:ext cx="317962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「外国語（活動）」の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grpSp>
        <p:nvGrpSpPr>
          <p:cNvPr id="25" name="グループ化 24"/>
          <p:cNvGrpSpPr/>
          <p:nvPr/>
        </p:nvGrpSpPr>
        <p:grpSpPr>
          <a:xfrm>
            <a:off x="556842" y="3269779"/>
            <a:ext cx="6147829" cy="5375299"/>
            <a:chOff x="638903" y="3614769"/>
            <a:chExt cx="5733375"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dirty="0">
                <a:solidFill>
                  <a:schemeClr val="tx1"/>
                </a:solidFill>
              </a:endParaRPr>
            </a:p>
          </p:txBody>
        </p:sp>
        <p:sp>
          <p:nvSpPr>
            <p:cNvPr id="22" name="正方形/長方形 21"/>
            <p:cNvSpPr/>
            <p:nvPr/>
          </p:nvSpPr>
          <p:spPr>
            <a:xfrm>
              <a:off x="3511847" y="3621706"/>
              <a:ext cx="2860431" cy="2563793"/>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a:p>
              <a:pPr algn="ctr"/>
              <a:endParaRPr kumimoji="1" lang="en-US" altLang="ja-JP" sz="1600" dirty="0">
                <a:solidFill>
                  <a:schemeClr val="tx1"/>
                </a:solidFill>
              </a:endParaRPr>
            </a:p>
            <a:p>
              <a:endParaRPr lang="en-US" altLang="ja-JP" sz="1600" dirty="0">
                <a:solidFill>
                  <a:schemeClr val="tx1"/>
                </a:solidFill>
              </a:endParaRPr>
            </a:p>
            <a:p>
              <a:pPr algn="ctr"/>
              <a:endParaRPr kumimoji="1" lang="ja-JP" altLang="en-US" dirty="0">
                <a:solidFill>
                  <a:schemeClr val="tx1"/>
                </a:solidFill>
              </a:endParaRPr>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　</a:t>
              </a:r>
              <a:endParaRPr kumimoji="1" lang="en-US" altLang="ja-JP" sz="1600" dirty="0">
                <a:solidFill>
                  <a:schemeClr val="tx1"/>
                </a:solidFill>
              </a:endParaRPr>
            </a:p>
          </p:txBody>
        </p:sp>
      </p:grpSp>
      <p:sp>
        <p:nvSpPr>
          <p:cNvPr id="26" name="テキスト ボックス 25"/>
          <p:cNvSpPr txBox="1"/>
          <p:nvPr/>
        </p:nvSpPr>
        <p:spPr>
          <a:xfrm>
            <a:off x="558616" y="3298035"/>
            <a:ext cx="2136222" cy="338554"/>
          </a:xfrm>
          <a:prstGeom prst="rect">
            <a:avLst/>
          </a:prstGeom>
          <a:noFill/>
        </p:spPr>
        <p:txBody>
          <a:bodyPr wrap="square" rtlCol="0">
            <a:spAutoFit/>
          </a:bodyPr>
          <a:lstStyle/>
          <a:p>
            <a:r>
              <a:rPr kumimoji="1" lang="ja-JP" altLang="en-US" sz="1600" b="1" dirty="0"/>
              <a:t>１．</a:t>
            </a:r>
            <a:r>
              <a:rPr lang="ja-JP" altLang="en-US" sz="1600" b="1" dirty="0"/>
              <a:t>まとめ・振り返り</a:t>
            </a:r>
            <a:endParaRPr kumimoji="1" lang="ja-JP" altLang="en-US" sz="1600" b="1" dirty="0"/>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endParaRPr lang="en-US" altLang="ja-JP" sz="1600" dirty="0">
              <a:solidFill>
                <a:schemeClr val="tx1"/>
              </a:solidFill>
            </a:endParaRPr>
          </a:p>
          <a:p>
            <a:endParaRPr lang="en-US" altLang="ja-JP" sz="1400" dirty="0">
              <a:solidFill>
                <a:schemeClr val="tx1"/>
              </a:solidFill>
            </a:endParaRPr>
          </a:p>
          <a:p>
            <a:endParaRPr lang="en-US" altLang="ja-JP" sz="1400" dirty="0">
              <a:solidFill>
                <a:schemeClr val="tx1"/>
              </a:solidFill>
            </a:endParaRPr>
          </a:p>
          <a:p>
            <a:endParaRPr lang="en-US" altLang="ja-JP" sz="1200" dirty="0">
              <a:solidFill>
                <a:schemeClr val="tx1"/>
              </a:solidFill>
            </a:endParaRPr>
          </a:p>
          <a:p>
            <a:endParaRPr lang="en-US" altLang="ja-JP" sz="1200" dirty="0">
              <a:solidFill>
                <a:schemeClr val="tx1"/>
              </a:solidFill>
            </a:endParaRPr>
          </a:p>
          <a:p>
            <a:pPr algn="ctr"/>
            <a:endParaRPr lang="en-US" altLang="ja-JP" dirty="0">
              <a:solidFill>
                <a:schemeClr val="tx1"/>
              </a:solidFill>
            </a:endParaRPr>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b="1" dirty="0"/>
              <a:t>３．言語活動</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b="1" dirty="0"/>
              <a:t>２．</a:t>
            </a:r>
            <a:r>
              <a:rPr lang="ja-JP" altLang="en-US" sz="1600" b="1" dirty="0" err="1"/>
              <a:t>め</a:t>
            </a:r>
            <a:r>
              <a:rPr lang="ja-JP" altLang="en-US" sz="1600" b="1" dirty="0"/>
              <a:t>あて</a:t>
            </a:r>
            <a:endParaRPr kumimoji="1" lang="en-US" altLang="ja-JP" sz="1600" b="1" dirty="0"/>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622002" y="6325150"/>
            <a:ext cx="863852" cy="326818"/>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5297922" cy="369332"/>
          </a:xfrm>
          <a:prstGeom prst="rect">
            <a:avLst/>
          </a:prstGeom>
          <a:noFill/>
        </p:spPr>
        <p:txBody>
          <a:bodyPr wrap="square" rtlCol="0">
            <a:spAutoFit/>
          </a:bodyPr>
          <a:lstStyle/>
          <a:p>
            <a:r>
              <a:rPr kumimoji="1" lang="ja-JP" altLang="en-US" dirty="0"/>
              <a:t>授業構想順（逆向き設計）　</a:t>
            </a:r>
            <a:r>
              <a:rPr lang="en-US" altLang="ja-JP" sz="1050" dirty="0"/>
              <a:t>※</a:t>
            </a:r>
            <a:r>
              <a:rPr lang="ja-JP" altLang="en-US" sz="1050" dirty="0"/>
              <a:t>別添の作成例をご参考ください。</a:t>
            </a:r>
            <a:endParaRPr kumimoji="1" lang="ja-JP" altLang="en-US" sz="1050" dirty="0"/>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ｎ</a:t>
            </a:r>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43" name="正方形/長方形 42">
            <a:extLst>
              <a:ext uri="{FF2B5EF4-FFF2-40B4-BE49-F238E27FC236}">
                <a16:creationId xmlns:a16="http://schemas.microsoft.com/office/drawing/2014/main" id="{62D50A8C-B1CD-4476-8215-CCF8F9A0F664}"/>
              </a:ext>
            </a:extLst>
          </p:cNvPr>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4" name="正方形/長方形 43">
            <a:extLst>
              <a:ext uri="{FF2B5EF4-FFF2-40B4-BE49-F238E27FC236}">
                <a16:creationId xmlns:a16="http://schemas.microsoft.com/office/drawing/2014/main" id="{FCC455B7-5485-4B23-A2EE-28FF713EAD18}"/>
              </a:ext>
            </a:extLst>
          </p:cNvPr>
          <p:cNvSpPr/>
          <p:nvPr/>
        </p:nvSpPr>
        <p:spPr>
          <a:xfrm>
            <a:off x="1569137" y="663011"/>
            <a:ext cx="5103945" cy="6145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chemeClr val="tx1"/>
              </a:solidFill>
            </a:endParaRPr>
          </a:p>
        </p:txBody>
      </p:sp>
      <p:sp>
        <p:nvSpPr>
          <p:cNvPr id="45" name="正方形/長方形 44">
            <a:extLst>
              <a:ext uri="{FF2B5EF4-FFF2-40B4-BE49-F238E27FC236}">
                <a16:creationId xmlns:a16="http://schemas.microsoft.com/office/drawing/2014/main" id="{F977DC37-2CD8-43B0-91F2-BB6864D84A08}"/>
              </a:ext>
            </a:extLst>
          </p:cNvPr>
          <p:cNvSpPr/>
          <p:nvPr/>
        </p:nvSpPr>
        <p:spPr>
          <a:xfrm>
            <a:off x="1586393" y="2469954"/>
            <a:ext cx="3343159"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endParaRPr>
          </a:p>
        </p:txBody>
      </p:sp>
      <p:grpSp>
        <p:nvGrpSpPr>
          <p:cNvPr id="46" name="グループ化 45">
            <a:extLst>
              <a:ext uri="{FF2B5EF4-FFF2-40B4-BE49-F238E27FC236}">
                <a16:creationId xmlns:a16="http://schemas.microsoft.com/office/drawing/2014/main" id="{E4E7A0B3-B247-4002-967D-1A2E234C0CC3}"/>
              </a:ext>
            </a:extLst>
          </p:cNvPr>
          <p:cNvGrpSpPr/>
          <p:nvPr/>
        </p:nvGrpSpPr>
        <p:grpSpPr>
          <a:xfrm>
            <a:off x="3750181" y="2930365"/>
            <a:ext cx="973016" cy="283554"/>
            <a:chOff x="1333507" y="3116979"/>
            <a:chExt cx="973016" cy="283554"/>
          </a:xfrm>
        </p:grpSpPr>
        <p:sp>
          <p:nvSpPr>
            <p:cNvPr id="62" name="テキスト ボックス 61">
              <a:extLst>
                <a:ext uri="{FF2B5EF4-FFF2-40B4-BE49-F238E27FC236}">
                  <a16:creationId xmlns:a16="http://schemas.microsoft.com/office/drawing/2014/main" id="{3E61F2E0-6DDB-4800-AF66-DE2E6BE01520}"/>
                </a:ext>
              </a:extLst>
            </p:cNvPr>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64" name="角丸四角形吹き出し 47">
              <a:extLst>
                <a:ext uri="{FF2B5EF4-FFF2-40B4-BE49-F238E27FC236}">
                  <a16:creationId xmlns:a16="http://schemas.microsoft.com/office/drawing/2014/main" id="{F060B930-E45D-4A56-9A8B-215E4E09B576}"/>
                </a:ext>
              </a:extLst>
            </p:cNvPr>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extLst>
      <p:ext uri="{BB962C8B-B14F-4D97-AF65-F5344CB8AC3E}">
        <p14:creationId xmlns:p14="http://schemas.microsoft.com/office/powerpoint/2010/main" val="218744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06845" y="258633"/>
            <a:ext cx="1835386" cy="338554"/>
          </a:xfrm>
          <a:prstGeom prst="rect">
            <a:avLst/>
          </a:prstGeom>
          <a:noFill/>
        </p:spPr>
        <p:txBody>
          <a:bodyPr wrap="square" rtlCol="0">
            <a:spAutoFit/>
          </a:bodyPr>
          <a:lstStyle/>
          <a:p>
            <a:r>
              <a:rPr kumimoji="1" lang="en-US" altLang="ja-JP" sz="1600" dirty="0"/>
              <a:t>【</a:t>
            </a:r>
            <a:r>
              <a:rPr kumimoji="1" lang="ja-JP" altLang="en-US" sz="1600" dirty="0"/>
              <a:t>外国語（活動）</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「外国語（活動）」の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3" name="正方形/長方形 12"/>
          <p:cNvSpPr/>
          <p:nvPr/>
        </p:nvSpPr>
        <p:spPr>
          <a:xfrm>
            <a:off x="1595834" y="682587"/>
            <a:ext cx="5103945" cy="6145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endParaRPr>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586393" y="2469954"/>
            <a:ext cx="5113386"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solidFill>
                <a:schemeClr val="tx1"/>
              </a:solidFill>
            </a:endParaRPr>
          </a:p>
        </p:txBody>
      </p:sp>
      <p:grpSp>
        <p:nvGrpSpPr>
          <p:cNvPr id="25" name="グループ化 24"/>
          <p:cNvGrpSpPr/>
          <p:nvPr/>
        </p:nvGrpSpPr>
        <p:grpSpPr>
          <a:xfrm>
            <a:off x="556842" y="3269779"/>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6" y="3298035"/>
            <a:ext cx="2063068" cy="338554"/>
          </a:xfrm>
          <a:prstGeom prst="rect">
            <a:avLst/>
          </a:prstGeom>
          <a:noFill/>
        </p:spPr>
        <p:txBody>
          <a:bodyPr wrap="square" rtlCol="0">
            <a:spAutoFit/>
          </a:bodyPr>
          <a:lstStyle/>
          <a:p>
            <a:r>
              <a:rPr kumimoji="1" lang="ja-JP" altLang="en-US" sz="1600" dirty="0"/>
              <a:t>１．まとめ・振り返り</a:t>
            </a:r>
          </a:p>
        </p:txBody>
      </p:sp>
      <p:sp>
        <p:nvSpPr>
          <p:cNvPr id="27" name="テキスト ボックス 26"/>
          <p:cNvSpPr txBox="1"/>
          <p:nvPr/>
        </p:nvSpPr>
        <p:spPr>
          <a:xfrm>
            <a:off x="1080730" y="4183721"/>
            <a:ext cx="2239838"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言語面・内容面で</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こんな姿になっていてほしい。</a:t>
            </a:r>
            <a:endParaRPr lang="en-US" altLang="ja-JP" sz="1200" dirty="0">
              <a:latin typeface="HG丸ｺﾞｼｯｸM-PRO" panose="020F0600000000000000" pitchFamily="50" charset="-128"/>
              <a:ea typeface="HG丸ｺﾞｼｯｸM-PRO" panose="020F0600000000000000" pitchFamily="50" charset="-128"/>
            </a:endParaRPr>
          </a:p>
          <a:p>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8" name="雲 27"/>
          <p:cNvSpPr/>
          <p:nvPr/>
        </p:nvSpPr>
        <p:spPr>
          <a:xfrm>
            <a:off x="3630212" y="3916631"/>
            <a:ext cx="2904493" cy="160133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622422" y="5954088"/>
            <a:ext cx="3077357" cy="265346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p:cNvSpPr txBox="1"/>
          <p:nvPr/>
        </p:nvSpPr>
        <p:spPr>
          <a:xfrm>
            <a:off x="3690949" y="5978799"/>
            <a:ext cx="1802424" cy="338554"/>
          </a:xfrm>
          <a:prstGeom prst="rect">
            <a:avLst/>
          </a:prstGeom>
          <a:noFill/>
        </p:spPr>
        <p:txBody>
          <a:bodyPr wrap="square" rtlCol="0">
            <a:spAutoFit/>
          </a:bodyPr>
          <a:lstStyle/>
          <a:p>
            <a:r>
              <a:rPr kumimoji="1" lang="ja-JP" altLang="en-US" sz="1600" dirty="0"/>
              <a:t>３．言語活動</a:t>
            </a:r>
          </a:p>
        </p:txBody>
      </p:sp>
      <p:sp>
        <p:nvSpPr>
          <p:cNvPr id="32" name="雲 31"/>
          <p:cNvSpPr/>
          <p:nvPr/>
        </p:nvSpPr>
        <p:spPr>
          <a:xfrm>
            <a:off x="3282161" y="6155155"/>
            <a:ext cx="3511360" cy="2425915"/>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4" name="テキスト ボックス 33"/>
          <p:cNvSpPr txBox="1"/>
          <p:nvPr/>
        </p:nvSpPr>
        <p:spPr>
          <a:xfrm>
            <a:off x="1034570" y="6982990"/>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こんな</a:t>
            </a:r>
            <a:r>
              <a:rPr lang="ja-JP" altLang="en-US" sz="1200" dirty="0">
                <a:latin typeface="HG丸ｺﾞｼｯｸM-PRO" panose="020F0600000000000000" pitchFamily="50" charset="-128"/>
                <a:ea typeface="HG丸ｺﾞｼｯｸM-PRO" panose="020F0600000000000000" pitchFamily="50" charset="-128"/>
              </a:rPr>
              <a:t>支援</a:t>
            </a:r>
            <a:r>
              <a:rPr kumimoji="1" lang="ja-JP" altLang="en-US" sz="1200" dirty="0">
                <a:latin typeface="HG丸ｺﾞｼｯｸM-PRO" panose="020F0600000000000000" pitchFamily="50" charset="-128"/>
                <a:ea typeface="HG丸ｺﾞｼｯｸM-PRO" panose="020F0600000000000000" pitchFamily="50" charset="-128"/>
              </a:rPr>
              <a:t>や手立て</a:t>
            </a:r>
            <a:r>
              <a:rPr lang="ja-JP" altLang="en-US" sz="1200" dirty="0">
                <a:latin typeface="HG丸ｺﾞｼｯｸM-PRO" panose="020F0600000000000000" pitchFamily="50" charset="-128"/>
                <a:ea typeface="HG丸ｺﾞｼｯｸM-PRO" panose="020F0600000000000000" pitchFamily="50" charset="-128"/>
              </a:rPr>
              <a:t>があれば</a:t>
            </a:r>
            <a:r>
              <a:rPr kumimoji="1" lang="ja-JP" altLang="en-US" sz="1200" dirty="0">
                <a:latin typeface="HG丸ｺﾞｼｯｸM-PRO" panose="020F0600000000000000" pitchFamily="50" charset="-128"/>
                <a:ea typeface="HG丸ｺﾞｼｯｸM-PRO" panose="020F0600000000000000" pitchFamily="50" charset="-128"/>
              </a:rPr>
              <a:t>、「見方・考え方」が働くのではないか。</a:t>
            </a:r>
          </a:p>
        </p:txBody>
      </p:sp>
      <p:sp>
        <p:nvSpPr>
          <p:cNvPr id="35" name="雲 34"/>
          <p:cNvSpPr/>
          <p:nvPr/>
        </p:nvSpPr>
        <p:spPr>
          <a:xfrm>
            <a:off x="697523" y="6601385"/>
            <a:ext cx="2467718"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２．めあて</a:t>
            </a:r>
          </a:p>
        </p:txBody>
      </p:sp>
      <p:sp>
        <p:nvSpPr>
          <p:cNvPr id="37" name="テキスト ボックス 36"/>
          <p:cNvSpPr txBox="1"/>
          <p:nvPr/>
        </p:nvSpPr>
        <p:spPr>
          <a:xfrm>
            <a:off x="4028498" y="4203806"/>
            <a:ext cx="2350608" cy="461665"/>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「何のために」その活動を行うのかを“めあて”に入れる。</a:t>
            </a:r>
          </a:p>
        </p:txBody>
      </p:sp>
      <p:sp>
        <p:nvSpPr>
          <p:cNvPr id="38" name="雲 37"/>
          <p:cNvSpPr/>
          <p:nvPr/>
        </p:nvSpPr>
        <p:spPr>
          <a:xfrm>
            <a:off x="961292" y="3858059"/>
            <a:ext cx="2359275"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2" name="正方形/長方形 61"/>
          <p:cNvSpPr/>
          <p:nvPr/>
        </p:nvSpPr>
        <p:spPr>
          <a:xfrm>
            <a:off x="1576418" y="1820249"/>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64" name="テキスト ボックス 63"/>
          <p:cNvSpPr txBox="1"/>
          <p:nvPr/>
        </p:nvSpPr>
        <p:spPr>
          <a:xfrm>
            <a:off x="4019079" y="6444967"/>
            <a:ext cx="2515626" cy="1569660"/>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４技能</a:t>
            </a:r>
            <a:r>
              <a:rPr kumimoji="1" lang="en-US" altLang="ja-JP" sz="1200" dirty="0">
                <a:latin typeface="HG丸ｺﾞｼｯｸM-PRO" panose="020F0600000000000000" pitchFamily="50" charset="-128"/>
                <a:ea typeface="HG丸ｺﾞｼｯｸM-PRO" panose="020F0600000000000000" pitchFamily="50" charset="-128"/>
              </a:rPr>
              <a:t>5</a:t>
            </a:r>
            <a:r>
              <a:rPr kumimoji="1" lang="ja-JP" altLang="en-US" sz="1200" dirty="0">
                <a:latin typeface="HG丸ｺﾞｼｯｸM-PRO" panose="020F0600000000000000" pitchFamily="50" charset="-128"/>
                <a:ea typeface="HG丸ｺﾞｼｯｸM-PRO" panose="020F0600000000000000" pitchFamily="50" charset="-128"/>
              </a:rPr>
              <a:t>領域で、この言語活動は</a:t>
            </a:r>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どこにあたる活動か。</a:t>
            </a:r>
            <a:endParaRPr lang="en-US" altLang="ja-JP" sz="1200" dirty="0">
              <a:latin typeface="HG丸ｺﾞｼｯｸM-PRO" panose="020F0600000000000000" pitchFamily="50" charset="-128"/>
              <a:ea typeface="HG丸ｺﾞｼｯｸM-PRO" panose="020F0600000000000000" pitchFamily="50" charset="-128"/>
            </a:endParaRPr>
          </a:p>
          <a:p>
            <a:endParaRPr kumimoji="1"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子供</a:t>
            </a:r>
            <a:r>
              <a:rPr kumimoji="1" lang="ja-JP" altLang="en-US" sz="1200" dirty="0">
                <a:latin typeface="HG丸ｺﾞｼｯｸM-PRO" panose="020F0600000000000000" pitchFamily="50" charset="-128"/>
                <a:ea typeface="HG丸ｺﾞｼｯｸM-PRO" panose="020F0600000000000000" pitchFamily="50" charset="-128"/>
              </a:rPr>
              <a:t>が目的意識（何のためにその活動をするのか）を持ち、そのために、★どんな内容で★どんな英語を使うのかを自分で考えられるような活動にする。</a:t>
            </a:r>
            <a:endParaRPr kumimoji="1" lang="en-US" altLang="ja-JP" sz="1200" dirty="0">
              <a:latin typeface="HG丸ｺﾞｼｯｸM-PRO" panose="020F0600000000000000" pitchFamily="50" charset="-128"/>
              <a:ea typeface="HG丸ｺﾞｼｯｸM-PRO" panose="020F0600000000000000" pitchFamily="50" charset="-128"/>
            </a:endParaRPr>
          </a:p>
        </p:txBody>
      </p:sp>
      <p:sp>
        <p:nvSpPr>
          <p:cNvPr id="68" name="吹き出し: 角を丸めた四角形 67">
            <a:extLst>
              <a:ext uri="{FF2B5EF4-FFF2-40B4-BE49-F238E27FC236}">
                <a16:creationId xmlns:a16="http://schemas.microsoft.com/office/drawing/2014/main" id="{63E701D1-8176-4F71-9E6B-AF422BA19287}"/>
              </a:ext>
            </a:extLst>
          </p:cNvPr>
          <p:cNvSpPr/>
          <p:nvPr/>
        </p:nvSpPr>
        <p:spPr>
          <a:xfrm>
            <a:off x="2545178" y="1473168"/>
            <a:ext cx="3436519" cy="845448"/>
          </a:xfrm>
          <a:prstGeom prst="wedgeRoundRectCallout">
            <a:avLst>
              <a:gd name="adj1" fmla="val -70135"/>
              <a:gd name="adj2" fmla="val 19806"/>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コミュニケーションの目的・場面・状況に</a:t>
            </a:r>
            <a:endParaRPr kumimoji="1" lang="en-US" altLang="ja-JP" sz="1400" dirty="0">
              <a:solidFill>
                <a:schemeClr val="tx1"/>
              </a:solidFill>
            </a:endParaRPr>
          </a:p>
          <a:p>
            <a:pPr algn="ctr"/>
            <a:r>
              <a:rPr kumimoji="1" lang="ja-JP" altLang="en-US" sz="1400" dirty="0">
                <a:solidFill>
                  <a:schemeClr val="tx1"/>
                </a:solidFill>
              </a:rPr>
              <a:t>応じて、表現する内容・英語のどちらも</a:t>
            </a:r>
            <a:endParaRPr kumimoji="1" lang="en-US" altLang="ja-JP" sz="1400" dirty="0">
              <a:solidFill>
                <a:schemeClr val="tx1"/>
              </a:solidFill>
            </a:endParaRPr>
          </a:p>
          <a:p>
            <a:pPr algn="ctr"/>
            <a:r>
              <a:rPr lang="ja-JP" altLang="en-US" sz="1400" dirty="0">
                <a:solidFill>
                  <a:schemeClr val="tx1"/>
                </a:solidFill>
              </a:rPr>
              <a:t>子供</a:t>
            </a:r>
            <a:r>
              <a:rPr kumimoji="1" lang="ja-JP" altLang="en-US" sz="1400" dirty="0">
                <a:solidFill>
                  <a:schemeClr val="tx1"/>
                </a:solidFill>
              </a:rPr>
              <a:t>に考えさせるようにする。</a:t>
            </a:r>
          </a:p>
        </p:txBody>
      </p:sp>
      <p:sp>
        <p:nvSpPr>
          <p:cNvPr id="65" name="四角形: 角を丸くする 64">
            <a:extLst>
              <a:ext uri="{FF2B5EF4-FFF2-40B4-BE49-F238E27FC236}">
                <a16:creationId xmlns:a16="http://schemas.microsoft.com/office/drawing/2014/main" id="{4171FD03-4D2D-42CF-AB8D-AB9175066385}"/>
              </a:ext>
            </a:extLst>
          </p:cNvPr>
          <p:cNvSpPr/>
          <p:nvPr/>
        </p:nvSpPr>
        <p:spPr>
          <a:xfrm>
            <a:off x="4592161" y="94285"/>
            <a:ext cx="2193458"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ja-JP" altLang="en-US" dirty="0">
                <a:solidFill>
                  <a:srgbClr val="FF0000"/>
                </a:solidFill>
              </a:rPr>
              <a:t>次項に例があります</a:t>
            </a:r>
            <a:endParaRPr kumimoji="1" lang="ja-JP" altLang="en-US" dirty="0">
              <a:solidFill>
                <a:srgbClr val="FF0000"/>
              </a:solidFill>
            </a:endParaRPr>
          </a:p>
        </p:txBody>
      </p:sp>
      <p:grpSp>
        <p:nvGrpSpPr>
          <p:cNvPr id="66" name="グループ化 65">
            <a:extLst>
              <a:ext uri="{FF2B5EF4-FFF2-40B4-BE49-F238E27FC236}">
                <a16:creationId xmlns:a16="http://schemas.microsoft.com/office/drawing/2014/main" id="{772FD6A9-361C-44C7-A5A7-2722C569AD2B}"/>
              </a:ext>
            </a:extLst>
          </p:cNvPr>
          <p:cNvGrpSpPr/>
          <p:nvPr/>
        </p:nvGrpSpPr>
        <p:grpSpPr>
          <a:xfrm>
            <a:off x="3750181" y="2930365"/>
            <a:ext cx="973016" cy="283554"/>
            <a:chOff x="1333507" y="3116979"/>
            <a:chExt cx="973016" cy="283554"/>
          </a:xfrm>
        </p:grpSpPr>
        <p:sp>
          <p:nvSpPr>
            <p:cNvPr id="67" name="テキスト ボックス 66">
              <a:extLst>
                <a:ext uri="{FF2B5EF4-FFF2-40B4-BE49-F238E27FC236}">
                  <a16:creationId xmlns:a16="http://schemas.microsoft.com/office/drawing/2014/main" id="{039AC2F1-226A-464D-8501-5AF26C51E2A5}"/>
                </a:ext>
              </a:extLst>
            </p:cNvPr>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69" name="角丸四角形吹き出し 47">
              <a:extLst>
                <a:ext uri="{FF2B5EF4-FFF2-40B4-BE49-F238E27FC236}">
                  <a16:creationId xmlns:a16="http://schemas.microsoft.com/office/drawing/2014/main" id="{EF21D288-8C0C-430A-8DD0-A6C880EC13F8}"/>
                </a:ext>
              </a:extLst>
            </p:cNvPr>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extLst>
      <p:ext uri="{BB962C8B-B14F-4D97-AF65-F5344CB8AC3E}">
        <p14:creationId xmlns:p14="http://schemas.microsoft.com/office/powerpoint/2010/main" val="2243009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06845" y="258633"/>
            <a:ext cx="1835386" cy="338554"/>
          </a:xfrm>
          <a:prstGeom prst="rect">
            <a:avLst/>
          </a:prstGeom>
          <a:noFill/>
        </p:spPr>
        <p:txBody>
          <a:bodyPr wrap="square" rtlCol="0">
            <a:spAutoFit/>
          </a:bodyPr>
          <a:lstStyle/>
          <a:p>
            <a:r>
              <a:rPr kumimoji="1" lang="en-US" altLang="ja-JP" sz="1600" dirty="0"/>
              <a:t>【</a:t>
            </a:r>
            <a:r>
              <a:rPr kumimoji="1" lang="ja-JP" altLang="en-US" sz="1600" dirty="0"/>
              <a:t>外国語（活動）</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「外国語（活動）」の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grpSp>
        <p:nvGrpSpPr>
          <p:cNvPr id="25" name="グループ化 24"/>
          <p:cNvGrpSpPr/>
          <p:nvPr/>
        </p:nvGrpSpPr>
        <p:grpSpPr>
          <a:xfrm>
            <a:off x="546494" y="3310533"/>
            <a:ext cx="6167436" cy="5376078"/>
            <a:chOff x="620618" y="3614040"/>
            <a:chExt cx="5751660" cy="5033529"/>
          </a:xfrm>
        </p:grpSpPr>
        <p:sp>
          <p:nvSpPr>
            <p:cNvPr id="21" name="正方形/長方形 20"/>
            <p:cNvSpPr/>
            <p:nvPr/>
          </p:nvSpPr>
          <p:spPr>
            <a:xfrm>
              <a:off x="620618" y="3614040"/>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400" dirty="0">
                <a:solidFill>
                  <a:schemeClr val="tx1"/>
                </a:solidFill>
              </a:endParaRPr>
            </a:p>
            <a:p>
              <a:pPr algn="ctr"/>
              <a:endParaRPr lang="en-US" altLang="ja-JP" sz="1400" dirty="0">
                <a:solidFill>
                  <a:schemeClr val="tx1"/>
                </a:solidFill>
              </a:endParaRPr>
            </a:p>
            <a:p>
              <a:r>
                <a:rPr lang="ja-JP" altLang="en-US" sz="1400" dirty="0">
                  <a:solidFill>
                    <a:schemeClr val="tx1"/>
                  </a:solidFill>
                </a:rPr>
                <a:t>（まとめ）</a:t>
              </a:r>
              <a:endParaRPr lang="en-US" altLang="ja-JP" sz="1400" dirty="0">
                <a:solidFill>
                  <a:schemeClr val="tx1"/>
                </a:solidFill>
              </a:endParaRPr>
            </a:p>
            <a:p>
              <a:r>
                <a:rPr lang="en-US" altLang="ja-JP" sz="1200" dirty="0">
                  <a:solidFill>
                    <a:schemeClr val="tx1"/>
                  </a:solidFill>
                </a:rPr>
                <a:t>What</a:t>
              </a:r>
              <a:r>
                <a:rPr lang="ja-JP" altLang="en-US" sz="1200" dirty="0">
                  <a:solidFill>
                    <a:schemeClr val="tx1"/>
                  </a:solidFill>
                </a:rPr>
                <a:t>（　　）</a:t>
              </a:r>
              <a:r>
                <a:rPr lang="en-US" altLang="ja-JP" sz="1200" dirty="0">
                  <a:solidFill>
                    <a:schemeClr val="tx1"/>
                  </a:solidFill>
                </a:rPr>
                <a:t>do you like? </a:t>
              </a:r>
              <a:r>
                <a:rPr lang="ja-JP" altLang="en-US" sz="1200" dirty="0">
                  <a:solidFill>
                    <a:schemeClr val="tx1"/>
                  </a:solidFill>
                </a:rPr>
                <a:t>や</a:t>
              </a:r>
              <a:r>
                <a:rPr lang="en-US" altLang="ja-JP" sz="1200" dirty="0">
                  <a:solidFill>
                    <a:schemeClr val="tx1"/>
                  </a:solidFill>
                </a:rPr>
                <a:t>Do you usually</a:t>
              </a:r>
              <a:r>
                <a:rPr lang="ja-JP" altLang="en-US" sz="1200" dirty="0">
                  <a:solidFill>
                    <a:schemeClr val="tx1"/>
                  </a:solidFill>
                </a:rPr>
                <a:t>～</a:t>
              </a:r>
              <a:r>
                <a:rPr lang="en-US" altLang="ja-JP" sz="1200" dirty="0">
                  <a:solidFill>
                    <a:schemeClr val="tx1"/>
                  </a:solidFill>
                </a:rPr>
                <a:t>?</a:t>
              </a:r>
              <a:r>
                <a:rPr lang="ja-JP" altLang="en-US" sz="1200" dirty="0">
                  <a:solidFill>
                    <a:schemeClr val="tx1"/>
                  </a:solidFill>
                </a:rPr>
                <a:t>などを使うと、相手の好きなことや普段することをたくさん知ることができる。</a:t>
              </a:r>
              <a:endParaRPr lang="en-US" altLang="ja-JP" sz="1200" dirty="0">
                <a:solidFill>
                  <a:schemeClr val="tx1"/>
                </a:solidFill>
              </a:endParaRPr>
            </a:p>
            <a:p>
              <a:r>
                <a:rPr lang="ja-JP" altLang="en-US" sz="1400" dirty="0">
                  <a:solidFill>
                    <a:schemeClr val="tx1"/>
                  </a:solidFill>
                </a:rPr>
                <a:t>（振り返り）</a:t>
              </a:r>
              <a:endParaRPr lang="en-US" altLang="ja-JP" sz="1400" dirty="0">
                <a:solidFill>
                  <a:schemeClr val="tx1"/>
                </a:solidFill>
              </a:endParaRPr>
            </a:p>
            <a:p>
              <a:r>
                <a:rPr lang="ja-JP" altLang="en-US" sz="1200" dirty="0">
                  <a:solidFill>
                    <a:schemeClr val="tx1"/>
                  </a:solidFill>
                </a:rPr>
                <a:t>・</a:t>
              </a:r>
              <a:r>
                <a:rPr lang="en-US" altLang="ja-JP" sz="1200" dirty="0">
                  <a:solidFill>
                    <a:schemeClr val="tx1"/>
                  </a:solidFill>
                </a:rPr>
                <a:t>What </a:t>
              </a:r>
              <a:r>
                <a:rPr lang="ja-JP" altLang="en-US" sz="1200" dirty="0">
                  <a:solidFill>
                    <a:schemeClr val="tx1"/>
                  </a:solidFill>
                </a:rPr>
                <a:t>スナック</a:t>
              </a:r>
              <a:r>
                <a:rPr lang="en-US" altLang="ja-JP" sz="1200" dirty="0">
                  <a:solidFill>
                    <a:schemeClr val="tx1"/>
                  </a:solidFill>
                </a:rPr>
                <a:t>do you like?</a:t>
              </a:r>
              <a:r>
                <a:rPr lang="ja-JP" altLang="en-US" sz="1200" dirty="0">
                  <a:solidFill>
                    <a:schemeClr val="tx1"/>
                  </a:solidFill>
                </a:rPr>
                <a:t>で聞いたら、</a:t>
              </a:r>
              <a:endParaRPr lang="en-US" altLang="ja-JP" sz="1200" dirty="0">
                <a:solidFill>
                  <a:schemeClr val="tx1"/>
                </a:solidFill>
              </a:endParaRPr>
            </a:p>
            <a:p>
              <a:r>
                <a:rPr lang="ja-JP" altLang="en-US" sz="1200" dirty="0">
                  <a:solidFill>
                    <a:schemeClr val="tx1"/>
                  </a:solidFill>
                </a:rPr>
                <a:t>ポテトチップスが好きなことがわかった。ポテトチップスの何味が好きなのか聞きたかったけど聞けなかった。</a:t>
              </a:r>
              <a:endParaRPr lang="en-US" altLang="ja-JP" sz="1200" dirty="0">
                <a:solidFill>
                  <a:schemeClr val="tx1"/>
                </a:solidFill>
              </a:endParaRPr>
            </a:p>
            <a:p>
              <a:r>
                <a:rPr lang="ja-JP" altLang="en-US" sz="1200" dirty="0">
                  <a:solidFill>
                    <a:schemeClr val="tx1"/>
                  </a:solidFill>
                </a:rPr>
                <a:t>・ふだん本は読まないけどずかんは読むことがわかった。ずかんをプレゼントにできそうかなと思った。</a:t>
              </a:r>
              <a:r>
                <a:rPr lang="ja-JP" altLang="en-US" sz="1100" dirty="0">
                  <a:solidFill>
                    <a:schemeClr val="tx1"/>
                  </a:solidFill>
                </a:rPr>
                <a:t>英語でずかんってなんて言うのかな。</a:t>
              </a:r>
              <a:endParaRPr lang="en-US" altLang="ja-JP" sz="1200" dirty="0">
                <a:solidFill>
                  <a:schemeClr val="tx1"/>
                </a:solidFill>
              </a:endParaRPr>
            </a:p>
          </p:txBody>
        </p:sp>
        <p:sp>
          <p:nvSpPr>
            <p:cNvPr id="22" name="正方形/長方形 21"/>
            <p:cNvSpPr/>
            <p:nvPr/>
          </p:nvSpPr>
          <p:spPr>
            <a:xfrm>
              <a:off x="3511847" y="3621706"/>
              <a:ext cx="2860431" cy="2563793"/>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endParaRPr>
            </a:p>
            <a:p>
              <a:pPr algn="ctr"/>
              <a:endParaRPr kumimoji="1" lang="en-US" altLang="ja-JP" sz="1600" dirty="0">
                <a:solidFill>
                  <a:schemeClr val="tx1"/>
                </a:solidFill>
              </a:endParaRPr>
            </a:p>
            <a:p>
              <a:pPr algn="ctr"/>
              <a:r>
                <a:rPr lang="ja-JP" altLang="en-US" dirty="0">
                  <a:solidFill>
                    <a:schemeClr val="tx1"/>
                  </a:solidFill>
                </a:rPr>
                <a:t>相手のことをたくさん知るためにインタビューをしよう。</a:t>
              </a:r>
            </a:p>
            <a:p>
              <a:pPr algn="ctr"/>
              <a:endParaRPr kumimoji="1" lang="ja-JP" altLang="en-US" dirty="0">
                <a:solidFill>
                  <a:schemeClr val="tx1"/>
                </a:solidFill>
              </a:endParaRPr>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a:solidFill>
                    <a:schemeClr val="tx1"/>
                  </a:solidFill>
                </a:rPr>
                <a:t>　　　　　　</a:t>
              </a:r>
              <a:endParaRPr kumimoji="1" lang="en-US" altLang="ja-JP" sz="1600" dirty="0">
                <a:solidFill>
                  <a:schemeClr val="tx1"/>
                </a:solidFill>
              </a:endParaRPr>
            </a:p>
            <a:p>
              <a:endParaRPr lang="en-US" altLang="ja-JP" sz="1600" dirty="0">
                <a:solidFill>
                  <a:schemeClr val="tx1"/>
                </a:solidFill>
              </a:endParaRPr>
            </a:p>
            <a:p>
              <a:r>
                <a:rPr kumimoji="1" lang="ja-JP" altLang="en-US" sz="1400" dirty="0">
                  <a:solidFill>
                    <a:schemeClr val="tx1"/>
                  </a:solidFill>
                </a:rPr>
                <a:t>①マッピング</a:t>
              </a:r>
              <a:endParaRPr kumimoji="1" lang="en-US" altLang="ja-JP" sz="1400" dirty="0">
                <a:solidFill>
                  <a:schemeClr val="tx1"/>
                </a:solidFill>
              </a:endParaRPr>
            </a:p>
            <a:p>
              <a:r>
                <a:rPr kumimoji="1" lang="ja-JP" altLang="en-US" sz="1400" dirty="0">
                  <a:solidFill>
                    <a:schemeClr val="tx1"/>
                  </a:solidFill>
                </a:rPr>
                <a:t>インタビュー前　</a:t>
              </a:r>
              <a:r>
                <a:rPr lang="ja-JP" altLang="en-US" sz="1400" dirty="0">
                  <a:solidFill>
                    <a:schemeClr val="tx1"/>
                  </a:solidFill>
                </a:rPr>
                <a:t>聞きたい内容を整理する。</a:t>
              </a:r>
              <a:endParaRPr lang="en-US" altLang="ja-JP" sz="1400" dirty="0">
                <a:solidFill>
                  <a:schemeClr val="tx1"/>
                </a:solidFill>
              </a:endParaRPr>
            </a:p>
            <a:p>
              <a:r>
                <a:rPr lang="ja-JP" altLang="en-US" sz="1400" dirty="0">
                  <a:solidFill>
                    <a:schemeClr val="tx1"/>
                  </a:solidFill>
                </a:rPr>
                <a:t>②聞き方を考え、わからないところは調べたり質問したりする。</a:t>
              </a:r>
              <a:endParaRPr lang="en-US" altLang="ja-JP" sz="1400" dirty="0">
                <a:solidFill>
                  <a:schemeClr val="tx1"/>
                </a:solidFill>
              </a:endParaRPr>
            </a:p>
            <a:p>
              <a:r>
                <a:rPr lang="ja-JP" altLang="en-US" sz="1400" dirty="0">
                  <a:solidFill>
                    <a:schemeClr val="tx1"/>
                  </a:solidFill>
                </a:rPr>
                <a:t>③</a:t>
              </a:r>
              <a:r>
                <a:rPr kumimoji="1" lang="ja-JP" altLang="en-US" sz="1400" dirty="0">
                  <a:solidFill>
                    <a:schemeClr val="tx1"/>
                  </a:solidFill>
                </a:rPr>
                <a:t>デモンストレーション</a:t>
              </a:r>
              <a:endParaRPr kumimoji="1" lang="en-US" altLang="ja-JP" sz="1400" dirty="0">
                <a:solidFill>
                  <a:schemeClr val="tx1"/>
                </a:solidFill>
              </a:endParaRPr>
            </a:p>
            <a:p>
              <a:r>
                <a:rPr kumimoji="1" lang="ja-JP" altLang="en-US" sz="1400" dirty="0">
                  <a:solidFill>
                    <a:schemeClr val="tx1"/>
                  </a:solidFill>
                </a:rPr>
                <a:t>モデルを見せてインタビューの時のポイントを考えさせる。</a:t>
              </a:r>
              <a:endParaRPr kumimoji="1" lang="en-US" altLang="ja-JP" sz="1400" dirty="0">
                <a:solidFill>
                  <a:schemeClr val="tx1"/>
                </a:solidFill>
              </a:endParaRPr>
            </a:p>
          </p:txBody>
        </p:sp>
      </p:grpSp>
      <p:sp>
        <p:nvSpPr>
          <p:cNvPr id="26" name="テキスト ボックス 25"/>
          <p:cNvSpPr txBox="1"/>
          <p:nvPr/>
        </p:nvSpPr>
        <p:spPr>
          <a:xfrm>
            <a:off x="643300" y="3323378"/>
            <a:ext cx="2136222" cy="338554"/>
          </a:xfrm>
          <a:prstGeom prst="rect">
            <a:avLst/>
          </a:prstGeom>
          <a:noFill/>
        </p:spPr>
        <p:txBody>
          <a:bodyPr wrap="square" rtlCol="0">
            <a:spAutoFit/>
          </a:bodyPr>
          <a:lstStyle/>
          <a:p>
            <a:r>
              <a:rPr kumimoji="1" lang="ja-JP" altLang="en-US" sz="1600" dirty="0"/>
              <a:t>１．まとめ・振り返り</a:t>
            </a:r>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endParaRPr lang="en-US" altLang="ja-JP" sz="1400" dirty="0">
              <a:solidFill>
                <a:schemeClr val="tx1"/>
              </a:solidFill>
            </a:endParaRPr>
          </a:p>
          <a:p>
            <a:endParaRPr lang="en-US" altLang="ja-JP" sz="1400" dirty="0">
              <a:solidFill>
                <a:schemeClr val="tx1"/>
              </a:solidFill>
            </a:endParaRPr>
          </a:p>
          <a:p>
            <a:r>
              <a:rPr lang="en-US" altLang="ja-JP" sz="1600" dirty="0">
                <a:solidFill>
                  <a:schemeClr val="tx1"/>
                </a:solidFill>
              </a:rPr>
              <a:t>【</a:t>
            </a:r>
            <a:r>
              <a:rPr lang="ja-JP" altLang="en-US" sz="1600" dirty="0">
                <a:solidFill>
                  <a:schemeClr val="tx1"/>
                </a:solidFill>
              </a:rPr>
              <a:t>話すこと（やり取り）</a:t>
            </a:r>
            <a:r>
              <a:rPr lang="en-US" altLang="ja-JP" sz="1600" dirty="0">
                <a:solidFill>
                  <a:schemeClr val="tx1"/>
                </a:solidFill>
              </a:rPr>
              <a:t>】</a:t>
            </a:r>
            <a:r>
              <a:rPr lang="ja-JP" altLang="en-US" sz="1600" dirty="0">
                <a:solidFill>
                  <a:schemeClr val="tx1"/>
                </a:solidFill>
              </a:rPr>
              <a:t>　　</a:t>
            </a:r>
            <a:endParaRPr lang="en-US" altLang="ja-JP" sz="1600" dirty="0">
              <a:solidFill>
                <a:schemeClr val="tx1"/>
              </a:solidFill>
            </a:endParaRPr>
          </a:p>
          <a:p>
            <a:r>
              <a:rPr lang="ja-JP" altLang="en-US" sz="1600" dirty="0">
                <a:solidFill>
                  <a:schemeClr val="tx1"/>
                </a:solidFill>
              </a:rPr>
              <a:t>ペアになってメモを取りながらインタビューをし合う。</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＊質問をしたい内容・質問文とも　</a:t>
            </a:r>
            <a:endParaRPr lang="en-US" altLang="ja-JP" sz="1600" dirty="0">
              <a:solidFill>
                <a:schemeClr val="tx1"/>
              </a:solidFill>
            </a:endParaRPr>
          </a:p>
          <a:p>
            <a:r>
              <a:rPr lang="ja-JP" altLang="en-US" sz="1600" dirty="0">
                <a:solidFill>
                  <a:schemeClr val="tx1"/>
                </a:solidFill>
              </a:rPr>
              <a:t>　　に児童が考えるようにする。</a:t>
            </a:r>
            <a:endParaRPr lang="en-US" altLang="ja-JP" sz="1600" dirty="0">
              <a:solidFill>
                <a:schemeClr val="tx1"/>
              </a:solidFill>
            </a:endParaRPr>
          </a:p>
          <a:p>
            <a:endParaRPr lang="en-US" altLang="ja-JP" sz="1400" dirty="0">
              <a:solidFill>
                <a:schemeClr val="tx1"/>
              </a:solidFill>
            </a:endParaRPr>
          </a:p>
          <a:p>
            <a:endParaRPr lang="en-US" altLang="ja-JP" sz="1400" dirty="0">
              <a:solidFill>
                <a:schemeClr val="tx1"/>
              </a:solidFill>
            </a:endParaRPr>
          </a:p>
          <a:p>
            <a:endParaRPr lang="en-US" altLang="ja-JP" sz="1200" dirty="0">
              <a:solidFill>
                <a:schemeClr val="tx1"/>
              </a:solidFill>
            </a:endParaRPr>
          </a:p>
          <a:p>
            <a:endParaRPr lang="en-US" altLang="ja-JP" sz="1200" dirty="0">
              <a:solidFill>
                <a:schemeClr val="tx1"/>
              </a:solidFill>
            </a:endParaRPr>
          </a:p>
          <a:p>
            <a:pPr algn="ctr"/>
            <a:endParaRPr lang="en-US" altLang="ja-JP" dirty="0">
              <a:solidFill>
                <a:schemeClr val="tx1"/>
              </a:solidFill>
            </a:endParaRPr>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３．言語活動</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２．めあて</a:t>
            </a:r>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0" name="グループ化 49"/>
          <p:cNvGrpSpPr/>
          <p:nvPr/>
        </p:nvGrpSpPr>
        <p:grpSpPr>
          <a:xfrm>
            <a:off x="622002" y="6325150"/>
            <a:ext cx="863852" cy="326818"/>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678352" y="298386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480074" y="59833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５学年　　「</a:t>
            </a:r>
            <a:r>
              <a:rPr kumimoji="1" lang="en-US" altLang="ja-JP" dirty="0">
                <a:solidFill>
                  <a:schemeClr val="tx1"/>
                </a:solidFill>
              </a:rPr>
              <a:t>Happy Birthday</a:t>
            </a:r>
            <a:r>
              <a:rPr kumimoji="1" lang="ja-JP" altLang="en-US" dirty="0">
                <a:solidFill>
                  <a:schemeClr val="tx1"/>
                </a:solidFill>
              </a:rPr>
              <a:t>」</a:t>
            </a:r>
            <a:r>
              <a:rPr kumimoji="1" lang="ja-JP" altLang="en-US" dirty="0"/>
              <a:t>５ｎ</a:t>
            </a:r>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43" name="正方形/長方形 42">
            <a:extLst>
              <a:ext uri="{FF2B5EF4-FFF2-40B4-BE49-F238E27FC236}">
                <a16:creationId xmlns:a16="http://schemas.microsoft.com/office/drawing/2014/main" id="{62D50A8C-B1CD-4476-8215-CCF8F9A0F664}"/>
              </a:ext>
            </a:extLst>
          </p:cNvPr>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相手に喜んでもらうために、誕生日プレゼントを自分で</a:t>
            </a:r>
            <a:endParaRPr kumimoji="1" lang="en-US" altLang="ja-JP" sz="1600" dirty="0">
              <a:solidFill>
                <a:schemeClr val="tx1"/>
              </a:solidFill>
            </a:endParaRPr>
          </a:p>
          <a:p>
            <a:pPr algn="ctr"/>
            <a:r>
              <a:rPr kumimoji="1" lang="ja-JP" altLang="en-US" sz="1600" dirty="0">
                <a:solidFill>
                  <a:schemeClr val="tx1"/>
                </a:solidFill>
              </a:rPr>
              <a:t>考え提案する</a:t>
            </a:r>
            <a:r>
              <a:rPr kumimoji="1" lang="ja-JP" altLang="en-US" dirty="0">
                <a:solidFill>
                  <a:schemeClr val="tx1"/>
                </a:solidFill>
              </a:rPr>
              <a:t>。</a:t>
            </a:r>
          </a:p>
        </p:txBody>
      </p:sp>
      <p:sp>
        <p:nvSpPr>
          <p:cNvPr id="44" name="正方形/長方形 43">
            <a:extLst>
              <a:ext uri="{FF2B5EF4-FFF2-40B4-BE49-F238E27FC236}">
                <a16:creationId xmlns:a16="http://schemas.microsoft.com/office/drawing/2014/main" id="{FCC455B7-5485-4B23-A2EE-28FF713EAD18}"/>
              </a:ext>
            </a:extLst>
          </p:cNvPr>
          <p:cNvSpPr/>
          <p:nvPr/>
        </p:nvSpPr>
        <p:spPr>
          <a:xfrm>
            <a:off x="1569137" y="663011"/>
            <a:ext cx="5103945" cy="61453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外国語で表現し伝え合うため、外国語やその背景にある文化を、社会や世界、他者との関わりに着目して捉え、コミュニケーションを行う目的や場面、状況等に応じて、情報を整理しながら考えなどを形成し、再構築すること。</a:t>
            </a:r>
          </a:p>
        </p:txBody>
      </p:sp>
      <p:sp>
        <p:nvSpPr>
          <p:cNvPr id="45" name="正方形/長方形 44">
            <a:extLst>
              <a:ext uri="{FF2B5EF4-FFF2-40B4-BE49-F238E27FC236}">
                <a16:creationId xmlns:a16="http://schemas.microsoft.com/office/drawing/2014/main" id="{F977DC37-2CD8-43B0-91F2-BB6864D84A08}"/>
              </a:ext>
            </a:extLst>
          </p:cNvPr>
          <p:cNvSpPr/>
          <p:nvPr/>
        </p:nvSpPr>
        <p:spPr>
          <a:xfrm>
            <a:off x="1249354" y="2459097"/>
            <a:ext cx="5354145"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自分や相手のこと及び身の回りの物に関する事柄について、簡単な語句や基本的な表現を用いてその場で質問をしたり質問に答えたりして、伝え合うことができるようにする。</a:t>
            </a:r>
          </a:p>
        </p:txBody>
      </p:sp>
      <p:sp>
        <p:nvSpPr>
          <p:cNvPr id="46" name="四角形: 角を丸くする 45">
            <a:extLst>
              <a:ext uri="{FF2B5EF4-FFF2-40B4-BE49-F238E27FC236}">
                <a16:creationId xmlns:a16="http://schemas.microsoft.com/office/drawing/2014/main" id="{45434D6A-3D70-429C-B885-A2D3733DC4E2}"/>
              </a:ext>
            </a:extLst>
          </p:cNvPr>
          <p:cNvSpPr/>
          <p:nvPr/>
        </p:nvSpPr>
        <p:spPr>
          <a:xfrm>
            <a:off x="5412444" y="116204"/>
            <a:ext cx="768019"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a:solidFill>
                  <a:srgbClr val="FF0000"/>
                </a:solidFill>
              </a:rPr>
              <a:t>例</a:t>
            </a:r>
          </a:p>
        </p:txBody>
      </p:sp>
      <p:grpSp>
        <p:nvGrpSpPr>
          <p:cNvPr id="62" name="グループ化 61">
            <a:extLst>
              <a:ext uri="{FF2B5EF4-FFF2-40B4-BE49-F238E27FC236}">
                <a16:creationId xmlns:a16="http://schemas.microsoft.com/office/drawing/2014/main" id="{A7B4794A-B5D9-41CD-9F87-A70DDC2E07C2}"/>
              </a:ext>
            </a:extLst>
          </p:cNvPr>
          <p:cNvGrpSpPr/>
          <p:nvPr/>
        </p:nvGrpSpPr>
        <p:grpSpPr>
          <a:xfrm>
            <a:off x="3750181" y="2930365"/>
            <a:ext cx="973016" cy="283554"/>
            <a:chOff x="1333507" y="3116979"/>
            <a:chExt cx="973016" cy="283554"/>
          </a:xfrm>
        </p:grpSpPr>
        <p:sp>
          <p:nvSpPr>
            <p:cNvPr id="64" name="テキスト ボックス 63">
              <a:extLst>
                <a:ext uri="{FF2B5EF4-FFF2-40B4-BE49-F238E27FC236}">
                  <a16:creationId xmlns:a16="http://schemas.microsoft.com/office/drawing/2014/main" id="{5F494248-E5C8-4D04-A1AA-2798ADCE9307}"/>
                </a:ext>
              </a:extLst>
            </p:cNvPr>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65" name="角丸四角形吹き出し 47">
              <a:extLst>
                <a:ext uri="{FF2B5EF4-FFF2-40B4-BE49-F238E27FC236}">
                  <a16:creationId xmlns:a16="http://schemas.microsoft.com/office/drawing/2014/main" id="{AD1B554C-97F4-4910-9C73-916F9EB140AD}"/>
                </a:ext>
              </a:extLst>
            </p:cNvPr>
            <p:cNvSpPr/>
            <p:nvPr/>
          </p:nvSpPr>
          <p:spPr>
            <a:xfrm>
              <a:off x="1346690" y="3116979"/>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47" name="吹き出し: 角を丸めた四角形 46">
            <a:extLst>
              <a:ext uri="{FF2B5EF4-FFF2-40B4-BE49-F238E27FC236}">
                <a16:creationId xmlns:a16="http://schemas.microsoft.com/office/drawing/2014/main" id="{880E3505-EDC4-4823-9D9D-6CF8AA3F7926}"/>
              </a:ext>
            </a:extLst>
          </p:cNvPr>
          <p:cNvSpPr/>
          <p:nvPr/>
        </p:nvSpPr>
        <p:spPr>
          <a:xfrm>
            <a:off x="4652399" y="2910688"/>
            <a:ext cx="1781451" cy="338577"/>
          </a:xfrm>
          <a:prstGeom prst="wedgeRoundRectCallout">
            <a:avLst>
              <a:gd name="adj1" fmla="val -66018"/>
              <a:gd name="adj2" fmla="val -8962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a:solidFill>
                  <a:schemeClr val="tx1"/>
                </a:solidFill>
              </a:rPr>
              <a:t>指導案の“本時の目標”</a:t>
            </a:r>
            <a:r>
              <a:rPr lang="ja-JP" altLang="en-US" sz="1050" dirty="0">
                <a:solidFill>
                  <a:schemeClr val="tx1"/>
                </a:solidFill>
              </a:rPr>
              <a:t>に</a:t>
            </a:r>
            <a:endParaRPr lang="en-US" altLang="ja-JP" sz="1050" dirty="0">
              <a:solidFill>
                <a:schemeClr val="tx1"/>
              </a:solidFill>
            </a:endParaRPr>
          </a:p>
          <a:p>
            <a:pPr algn="ctr"/>
            <a:r>
              <a:rPr kumimoji="1" lang="ja-JP" altLang="en-US" sz="1050" dirty="0">
                <a:solidFill>
                  <a:schemeClr val="tx1"/>
                </a:solidFill>
              </a:rPr>
              <a:t>あたります</a:t>
            </a:r>
          </a:p>
        </p:txBody>
      </p:sp>
    </p:spTree>
    <p:extLst>
      <p:ext uri="{BB962C8B-B14F-4D97-AF65-F5344CB8AC3E}">
        <p14:creationId xmlns:p14="http://schemas.microsoft.com/office/powerpoint/2010/main" val="9871777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971</TotalTime>
  <Words>764</Words>
  <Application>Microsoft Office PowerPoint</Application>
  <PresentationFormat>画面に合わせる (4:3)</PresentationFormat>
  <Paragraphs>121</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HGP創英角ﾎﾟｯﾌﾟ体</vt:lpstr>
      <vt:lpstr>HG丸ｺﾞｼｯｸM-PRO</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revision>72</cp:revision>
  <cp:lastPrinted>2024-08-07T08:45:50Z</cp:lastPrinted>
  <dcterms:created xsi:type="dcterms:W3CDTF">2023-05-28T03:27:49Z</dcterms:created>
  <dcterms:modified xsi:type="dcterms:W3CDTF">2026-03-13T15:05:31Z</dcterms:modified>
</cp:coreProperties>
</file>