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7" r:id="rId2"/>
    <p:sldId id="366"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00B0F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180" autoAdjust="0"/>
    <p:restoredTop sz="94660"/>
  </p:normalViewPr>
  <p:slideViewPr>
    <p:cSldViewPr snapToGrid="0">
      <p:cViewPr varScale="1">
        <p:scale>
          <a:sx n="110" d="100"/>
          <a:sy n="110" d="100"/>
        </p:scale>
        <p:origin x="1254" y="114"/>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804D6A-3F32-30BE-0D69-3C08407A0A1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EC2FCE6-8EA2-177D-FF2A-EA2193A39E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E1FD753-607A-ACEB-4F1D-899FD3D46059}"/>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5" name="フッター プレースホルダー 4">
            <a:extLst>
              <a:ext uri="{FF2B5EF4-FFF2-40B4-BE49-F238E27FC236}">
                <a16:creationId xmlns:a16="http://schemas.microsoft.com/office/drawing/2014/main" id="{0E4F7803-5FCD-26A6-C16F-ECE3924D286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0D39181-C868-14F8-C75C-536B812E7D18}"/>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886395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F7F819-5986-47B9-46CD-7D2964E4C43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228806A-6675-6735-FF6B-8E0B42EE3B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53FB0D-F026-5B7E-7437-AD38EA4F028E}"/>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5" name="フッター プレースホルダー 4">
            <a:extLst>
              <a:ext uri="{FF2B5EF4-FFF2-40B4-BE49-F238E27FC236}">
                <a16:creationId xmlns:a16="http://schemas.microsoft.com/office/drawing/2014/main" id="{F6BB7163-C03F-751A-8BCF-2E71031F4CB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FC701F-7A24-C116-FF3B-0B6C44908E7A}"/>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2280612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630D07-FE10-5846-9F3D-9FFE83AC578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7CF5C8-EA4E-6989-86B8-105C6720F87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F5FDC2-84DA-821B-D4DB-FE89E6129B0A}"/>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5" name="フッター プレースホルダー 4">
            <a:extLst>
              <a:ext uri="{FF2B5EF4-FFF2-40B4-BE49-F238E27FC236}">
                <a16:creationId xmlns:a16="http://schemas.microsoft.com/office/drawing/2014/main" id="{E445E8DA-64A5-8440-C950-E8EB444545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25C8CA-1C8B-FAB9-94DA-067C67944D0C}"/>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1674668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0CBFB0-5C39-CF4B-C6E5-A5FCA02EC10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C6409D5-ECA6-3116-A236-A2FC92D6CA0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6796A4-9C73-F27A-9885-9FD081716F5C}"/>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5" name="フッター プレースホルダー 4">
            <a:extLst>
              <a:ext uri="{FF2B5EF4-FFF2-40B4-BE49-F238E27FC236}">
                <a16:creationId xmlns:a16="http://schemas.microsoft.com/office/drawing/2014/main" id="{932A4C7F-0F0D-6151-B3EA-B18232D68B7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2B7168-2850-C256-9DEE-DAB139642BED}"/>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1615728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1FA380-CA5C-39A7-9DF4-5D34F87D32E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F654ECD-8877-F03A-D86C-E13D9A0FF9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4EFE69F-6405-9F39-B1C0-25FBEC819CA7}"/>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5" name="フッター プレースホルダー 4">
            <a:extLst>
              <a:ext uri="{FF2B5EF4-FFF2-40B4-BE49-F238E27FC236}">
                <a16:creationId xmlns:a16="http://schemas.microsoft.com/office/drawing/2014/main" id="{F5BC2554-0572-ECB8-3EFD-38F2B06FF0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0A66585-4F63-9C03-0272-06E1936B1B48}"/>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123095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E14530-4699-A1A0-CA49-5ACB1396B3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3988A6-B182-C2A1-5FE5-40EC8D65212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0A05385-D6C8-E7EB-30BF-88F1C750003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5E70D20-2A63-760A-CE04-04D5B9541FFC}"/>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6" name="フッター プレースホルダー 5">
            <a:extLst>
              <a:ext uri="{FF2B5EF4-FFF2-40B4-BE49-F238E27FC236}">
                <a16:creationId xmlns:a16="http://schemas.microsoft.com/office/drawing/2014/main" id="{86E9BC7F-5A61-ADBD-5A66-FB30FB4F3D5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CC4B38-8831-E457-305E-C315998C8617}"/>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1272971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1B150E-7367-3DE6-1111-9A27014E572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44104B-052D-C714-82F9-F5D0914700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99A38AE-684E-005A-2485-57CBA6E8CEB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DA9F779-EF8D-2635-463E-FD96C801C7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FB96081-9830-3C4D-0F0E-FDDA9268AB2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7EA2697-0D32-8F93-2DBB-4F8EED71B716}"/>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8" name="フッター プレースホルダー 7">
            <a:extLst>
              <a:ext uri="{FF2B5EF4-FFF2-40B4-BE49-F238E27FC236}">
                <a16:creationId xmlns:a16="http://schemas.microsoft.com/office/drawing/2014/main" id="{0BDD52D8-7FA1-5C99-C747-704DC3280C3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9C37248-E9E3-4AA8-1AA3-E84E4FB135FF}"/>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3070391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D8A1AC-26B0-5E7E-9E52-BC1582CF908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4941578-427B-C26E-0502-8F8D2AD2BB7F}"/>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4" name="フッター プレースホルダー 3">
            <a:extLst>
              <a:ext uri="{FF2B5EF4-FFF2-40B4-BE49-F238E27FC236}">
                <a16:creationId xmlns:a16="http://schemas.microsoft.com/office/drawing/2014/main" id="{A3DC74B5-B50A-7C85-A8C1-3AA0342AA67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431EFF6-01F8-BC61-0F03-FF2635A656B7}"/>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7518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018CD2B-123C-380E-0C81-23CD4C7AC73F}"/>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3" name="フッター プレースホルダー 2">
            <a:extLst>
              <a:ext uri="{FF2B5EF4-FFF2-40B4-BE49-F238E27FC236}">
                <a16:creationId xmlns:a16="http://schemas.microsoft.com/office/drawing/2014/main" id="{41C70E7D-F2DE-C3BB-D9A5-8343E8BCEB8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3825CC2-B507-D268-0E1F-24F1D9EA27FA}"/>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1027902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F222B3-8801-FE98-9A49-507449681E1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EA656F4-A8D0-73ED-6645-E78A976C88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DB780BE-55CC-7C93-7EB7-5F0DC62DE1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16C9981-800B-D23B-3F9E-6C3209E75CCB}"/>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6" name="フッター プレースホルダー 5">
            <a:extLst>
              <a:ext uri="{FF2B5EF4-FFF2-40B4-BE49-F238E27FC236}">
                <a16:creationId xmlns:a16="http://schemas.microsoft.com/office/drawing/2014/main" id="{1E6DF698-2AB7-29FE-C47D-7FD8CFF83A5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F537AB-127B-163B-8737-B2384890734A}"/>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2121588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3F7D3C-20E6-3307-FABA-C053B7429B5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C8B3603-1AEE-C08B-70DA-D401904B29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18F0EC4-C814-8F6D-0D45-1552DC6FA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94EA97A-5B74-CC14-BB61-214F3369755F}"/>
              </a:ext>
            </a:extLst>
          </p:cNvPr>
          <p:cNvSpPr>
            <a:spLocks noGrp="1"/>
          </p:cNvSpPr>
          <p:nvPr>
            <p:ph type="dt" sz="half" idx="10"/>
          </p:nvPr>
        </p:nvSpPr>
        <p:spPr/>
        <p:txBody>
          <a:bodyPr/>
          <a:lstStyle/>
          <a:p>
            <a:fld id="{2020151A-7A1C-406D-8829-1D4D1A2F5389}" type="datetimeFigureOut">
              <a:rPr kumimoji="1" lang="ja-JP" altLang="en-US" smtClean="0"/>
              <a:t>2026/6/23</a:t>
            </a:fld>
            <a:endParaRPr kumimoji="1" lang="ja-JP" altLang="en-US"/>
          </a:p>
        </p:txBody>
      </p:sp>
      <p:sp>
        <p:nvSpPr>
          <p:cNvPr id="6" name="フッター プレースホルダー 5">
            <a:extLst>
              <a:ext uri="{FF2B5EF4-FFF2-40B4-BE49-F238E27FC236}">
                <a16:creationId xmlns:a16="http://schemas.microsoft.com/office/drawing/2014/main" id="{A350A9C7-68F2-89A7-9C71-E9A277CB158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671FF64-F2BF-048F-3201-CC66BECB15EF}"/>
              </a:ext>
            </a:extLst>
          </p:cNvPr>
          <p:cNvSpPr>
            <a:spLocks noGrp="1"/>
          </p:cNvSpPr>
          <p:nvPr>
            <p:ph type="sldNum" sz="quarter" idx="12"/>
          </p:nvPr>
        </p:nvSpPr>
        <p:spPr/>
        <p:txBody>
          <a:body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66806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C145B31-8D28-2559-55F0-F46FACB4BC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3508C6-2FD8-5A6C-EE07-95570F1707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D79DFB-4409-3F9C-DD23-FEF296EBFE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20151A-7A1C-406D-8829-1D4D1A2F5389}" type="datetimeFigureOut">
              <a:rPr kumimoji="1" lang="ja-JP" altLang="en-US" smtClean="0"/>
              <a:t>2026/6/23</a:t>
            </a:fld>
            <a:endParaRPr kumimoji="1" lang="ja-JP" altLang="en-US"/>
          </a:p>
        </p:txBody>
      </p:sp>
      <p:sp>
        <p:nvSpPr>
          <p:cNvPr id="5" name="フッター プレースホルダー 4">
            <a:extLst>
              <a:ext uri="{FF2B5EF4-FFF2-40B4-BE49-F238E27FC236}">
                <a16:creationId xmlns:a16="http://schemas.microsoft.com/office/drawing/2014/main" id="{BE94D7B5-96C7-4DBC-E6BC-AB1C52BCD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8687D54-4D9C-660E-27C0-94733B4FF7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C7BF77-1A4B-4583-B5AB-AFEA962BF705}" type="slidenum">
              <a:rPr kumimoji="1" lang="ja-JP" altLang="en-US" smtClean="0"/>
              <a:t>‹#›</a:t>
            </a:fld>
            <a:endParaRPr kumimoji="1" lang="ja-JP" altLang="en-US"/>
          </a:p>
        </p:txBody>
      </p:sp>
    </p:spTree>
    <p:extLst>
      <p:ext uri="{BB962C8B-B14F-4D97-AF65-F5344CB8AC3E}">
        <p14:creationId xmlns:p14="http://schemas.microsoft.com/office/powerpoint/2010/main" val="745758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561F5A6-031A-5D5D-A965-8B55D2FF2E12}"/>
              </a:ext>
            </a:extLst>
          </p:cNvPr>
          <p:cNvSpPr/>
          <p:nvPr/>
        </p:nvSpPr>
        <p:spPr>
          <a:xfrm>
            <a:off x="0" y="0"/>
            <a:ext cx="12192000" cy="1320782"/>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099574B8-AAF7-7899-9ED3-D8B2B664567A}"/>
              </a:ext>
            </a:extLst>
          </p:cNvPr>
          <p:cNvSpPr txBox="1"/>
          <p:nvPr/>
        </p:nvSpPr>
        <p:spPr>
          <a:xfrm>
            <a:off x="483275" y="74910"/>
            <a:ext cx="11091498" cy="1170962"/>
          </a:xfrm>
          <a:prstGeom prst="rect">
            <a:avLst/>
          </a:prstGeom>
          <a:noFill/>
        </p:spPr>
        <p:txBody>
          <a:bodyPr wrap="none" rtlCol="0">
            <a:spAutoFit/>
          </a:bodyPr>
          <a:lstStyle/>
          <a:p>
            <a:pPr>
              <a:lnSpc>
                <a:spcPct val="114000"/>
              </a:lnSpc>
            </a:pPr>
            <a:r>
              <a:rPr lang="ja-JP" altLang="en-US" sz="1050" dirty="0">
                <a:latin typeface="BIZ UDゴシック" panose="020B0400000000000000" pitchFamily="49" charset="-128"/>
                <a:ea typeface="BIZ UDゴシック" panose="020B0400000000000000" pitchFamily="49" charset="-128"/>
              </a:rPr>
              <a:t>別紙</a:t>
            </a:r>
            <a:r>
              <a:rPr kumimoji="1" lang="ja-JP" altLang="en-US" sz="1050" dirty="0">
                <a:latin typeface="BIZ UDゴシック" panose="020B0400000000000000" pitchFamily="49" charset="-128"/>
                <a:ea typeface="BIZ UDゴシック" panose="020B0400000000000000" pitchFamily="49" charset="-128"/>
              </a:rPr>
              <a:t>２補足資料「業務効率化全体計画」は、</a:t>
            </a:r>
            <a:r>
              <a:rPr lang="ja-JP" altLang="en-US" sz="1050" dirty="0">
                <a:latin typeface="BIZ UDゴシック" panose="020B0400000000000000" pitchFamily="49" charset="-128"/>
                <a:ea typeface="BIZ UDゴシック" panose="020B0400000000000000" pitchFamily="49" charset="-128"/>
              </a:rPr>
              <a:t>別紙２</a:t>
            </a:r>
            <a:r>
              <a:rPr kumimoji="1" lang="ja-JP" altLang="en-US" sz="1050" dirty="0">
                <a:latin typeface="BIZ UDゴシック" panose="020B0400000000000000" pitchFamily="49" charset="-128"/>
                <a:ea typeface="BIZ UDゴシック" panose="020B0400000000000000" pitchFamily="49" charset="-128"/>
              </a:rPr>
              <a:t>「業務効率化計画」を補足する資料として作成すること。</a:t>
            </a:r>
            <a:endParaRPr kumimoji="1" lang="en-US" altLang="ja-JP" sz="1050" dirty="0">
              <a:latin typeface="BIZ UDゴシック" panose="020B0400000000000000" pitchFamily="49" charset="-128"/>
              <a:ea typeface="BIZ UDゴシック" panose="020B0400000000000000" pitchFamily="49" charset="-128"/>
            </a:endParaRPr>
          </a:p>
          <a:p>
            <a:pPr>
              <a:lnSpc>
                <a:spcPct val="114000"/>
              </a:lnSpc>
            </a:pPr>
            <a:r>
              <a:rPr lang="ja-JP" altLang="en-US" sz="1050" dirty="0">
                <a:latin typeface="BIZ UDゴシック" panose="020B0400000000000000" pitchFamily="49" charset="-128"/>
                <a:ea typeface="BIZ UDゴシック" panose="020B0400000000000000" pitchFamily="49" charset="-128"/>
              </a:rPr>
              <a:t>以下の資料は作成例であり任意様式で作成してよい。ただし、以下の点に留意すること。</a:t>
            </a:r>
            <a:endParaRPr lang="en-US" altLang="ja-JP" sz="1050" dirty="0">
              <a:latin typeface="BIZ UDゴシック" panose="020B0400000000000000" pitchFamily="49" charset="-128"/>
              <a:ea typeface="BIZ UDゴシック" panose="020B0400000000000000" pitchFamily="49" charset="-128"/>
            </a:endParaRPr>
          </a:p>
          <a:p>
            <a:pPr>
              <a:lnSpc>
                <a:spcPct val="114000"/>
              </a:lnSpc>
            </a:pPr>
            <a:r>
              <a:rPr kumimoji="1" lang="ja-JP" altLang="en-US" sz="1050" dirty="0">
                <a:latin typeface="BIZ UDゴシック" panose="020B0400000000000000" pitchFamily="49" charset="-128"/>
                <a:ea typeface="BIZ UDゴシック" panose="020B0400000000000000" pitchFamily="49" charset="-128"/>
              </a:rPr>
              <a:t>　</a:t>
            </a:r>
            <a:r>
              <a:rPr lang="en-US" altLang="ja-JP" sz="1050" dirty="0">
                <a:latin typeface="BIZ UDゴシック" panose="020B0400000000000000" pitchFamily="49" charset="-128"/>
                <a:ea typeface="BIZ UDゴシック" panose="020B0400000000000000" pitchFamily="49" charset="-128"/>
              </a:rPr>
              <a:t>(1)</a:t>
            </a:r>
            <a:r>
              <a:rPr lang="ja-JP" altLang="en-US" sz="1050" dirty="0">
                <a:latin typeface="BIZ UDゴシック" panose="020B0400000000000000" pitchFamily="49" charset="-128"/>
                <a:ea typeface="BIZ UDゴシック" panose="020B0400000000000000" pitchFamily="49" charset="-128"/>
              </a:rPr>
              <a:t> </a:t>
            </a:r>
            <a:r>
              <a:rPr kumimoji="1" lang="ja-JP" altLang="en-US" sz="1050" dirty="0">
                <a:latin typeface="BIZ UDゴシック" panose="020B0400000000000000" pitchFamily="49" charset="-128"/>
                <a:ea typeface="BIZ UDゴシック" panose="020B0400000000000000" pitchFamily="49" charset="-128"/>
              </a:rPr>
              <a:t>今回補助申請を行う取組が、病院全体の業務効率化計画の中でどのような位置付けにあるかを簡潔に記載すること。</a:t>
            </a:r>
          </a:p>
          <a:p>
            <a:pPr>
              <a:lnSpc>
                <a:spcPct val="114000"/>
              </a:lnSpc>
            </a:pPr>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(2) </a:t>
            </a:r>
            <a:r>
              <a:rPr kumimoji="1" lang="ja-JP" altLang="en-US" sz="1050" dirty="0">
                <a:latin typeface="BIZ UDゴシック" panose="020B0400000000000000" pitchFamily="49" charset="-128"/>
                <a:ea typeface="BIZ UDゴシック" panose="020B0400000000000000" pitchFamily="49" charset="-128"/>
              </a:rPr>
              <a:t>業務フロー図により業務効率化の取組全体が分かるように図示すること。作成例はあくまで例示であり各病院の状況に合わせて作成すること。</a:t>
            </a:r>
          </a:p>
          <a:p>
            <a:pPr>
              <a:lnSpc>
                <a:spcPct val="114000"/>
              </a:lnSpc>
            </a:pPr>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(3) </a:t>
            </a:r>
            <a:r>
              <a:rPr kumimoji="1" lang="ja-JP" altLang="en-US" sz="1050" dirty="0">
                <a:latin typeface="BIZ UDゴシック" panose="020B0400000000000000" pitchFamily="49" charset="-128"/>
                <a:ea typeface="BIZ UDゴシック" panose="020B0400000000000000" pitchFamily="49" charset="-128"/>
              </a:rPr>
              <a:t>病院として取り組む業務効率化計画の進捗状況（実施済</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今後実施するもの</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補助申請するもの）</a:t>
            </a:r>
            <a:r>
              <a:rPr lang="ja-JP" altLang="en-US" sz="1050" dirty="0">
                <a:latin typeface="BIZ UDゴシック" panose="020B0400000000000000" pitchFamily="49" charset="-128"/>
                <a:ea typeface="BIZ UDゴシック" panose="020B0400000000000000" pitchFamily="49" charset="-128"/>
              </a:rPr>
              <a:t>が分かるように</a:t>
            </a:r>
            <a:r>
              <a:rPr kumimoji="1" lang="ja-JP" altLang="en-US" sz="1050" dirty="0">
                <a:latin typeface="BIZ UDゴシック" panose="020B0400000000000000" pitchFamily="49" charset="-128"/>
                <a:ea typeface="BIZ UDゴシック" panose="020B0400000000000000" pitchFamily="49" charset="-128"/>
              </a:rPr>
              <a:t>、部門ごとに記載すること。</a:t>
            </a:r>
          </a:p>
          <a:p>
            <a:pPr>
              <a:lnSpc>
                <a:spcPct val="114000"/>
              </a:lnSpc>
            </a:pPr>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(4) </a:t>
            </a:r>
            <a:r>
              <a:rPr kumimoji="1" lang="ja-JP" altLang="en-US" sz="1050" dirty="0">
                <a:latin typeface="BIZ UDゴシック" panose="020B0400000000000000" pitchFamily="49" charset="-128"/>
                <a:ea typeface="BIZ UDゴシック" panose="020B0400000000000000" pitchFamily="49" charset="-128"/>
              </a:rPr>
              <a:t>部門は「医師部門」「調剤部門」「看護部門」「その他コメディカル部門」「事務部門」「その他のバックアップ部門」の</a:t>
            </a:r>
            <a:r>
              <a:rPr lang="ja-JP" altLang="en-US" sz="1050" dirty="0">
                <a:latin typeface="BIZ UDゴシック" panose="020B0400000000000000" pitchFamily="49" charset="-128"/>
                <a:ea typeface="BIZ UDゴシック" panose="020B0400000000000000" pitchFamily="49" charset="-128"/>
              </a:rPr>
              <a:t>分類とすること。（</a:t>
            </a:r>
            <a:r>
              <a:rPr kumimoji="1" lang="ja-JP" altLang="en-US" sz="1050" dirty="0">
                <a:latin typeface="BIZ UDゴシック" panose="020B0400000000000000" pitchFamily="49" charset="-128"/>
                <a:ea typeface="BIZ UDゴシック" panose="020B0400000000000000" pitchFamily="49" charset="-128"/>
              </a:rPr>
              <a:t>必要に応じて追加しても良い）</a:t>
            </a:r>
          </a:p>
        </p:txBody>
      </p:sp>
      <p:sp>
        <p:nvSpPr>
          <p:cNvPr id="8" name="正方形/長方形 7">
            <a:extLst>
              <a:ext uri="{FF2B5EF4-FFF2-40B4-BE49-F238E27FC236}">
                <a16:creationId xmlns:a16="http://schemas.microsoft.com/office/drawing/2014/main" id="{AE0B6FFD-8E2E-8105-4DD7-F99557820473}"/>
              </a:ext>
            </a:extLst>
          </p:cNvPr>
          <p:cNvSpPr/>
          <p:nvPr/>
        </p:nvSpPr>
        <p:spPr>
          <a:xfrm>
            <a:off x="9788434" y="1985554"/>
            <a:ext cx="2151017" cy="339635"/>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900" b="1" dirty="0">
                <a:solidFill>
                  <a:schemeClr val="bg1"/>
                </a:solidFill>
                <a:latin typeface="BIZ UDゴシック" panose="020B0400000000000000" pitchFamily="49" charset="-128"/>
                <a:ea typeface="BIZ UDゴシック" panose="020B0400000000000000" pitchFamily="49" charset="-128"/>
              </a:rPr>
              <a:t>(1) </a:t>
            </a:r>
            <a:r>
              <a:rPr kumimoji="1" lang="ja-JP" altLang="en-US" sz="900" b="1" dirty="0">
                <a:solidFill>
                  <a:schemeClr val="bg1"/>
                </a:solidFill>
                <a:latin typeface="BIZ UDゴシック" panose="020B0400000000000000" pitchFamily="49" charset="-128"/>
                <a:ea typeface="BIZ UDゴシック" panose="020B0400000000000000" pitchFamily="49" charset="-128"/>
              </a:rPr>
              <a:t>計画における位置づけの記載例</a:t>
            </a:r>
          </a:p>
        </p:txBody>
      </p:sp>
      <p:cxnSp>
        <p:nvCxnSpPr>
          <p:cNvPr id="10" name="直線矢印コネクタ 9">
            <a:extLst>
              <a:ext uri="{FF2B5EF4-FFF2-40B4-BE49-F238E27FC236}">
                <a16:creationId xmlns:a16="http://schemas.microsoft.com/office/drawing/2014/main" id="{CB66AAD2-C4AF-9F0B-9DBF-C072E198D163}"/>
              </a:ext>
            </a:extLst>
          </p:cNvPr>
          <p:cNvCxnSpPr>
            <a:cxnSpLocks/>
            <a:stCxn id="8" idx="1"/>
          </p:cNvCxnSpPr>
          <p:nvPr/>
        </p:nvCxnSpPr>
        <p:spPr>
          <a:xfrm flipH="1" flipV="1">
            <a:off x="9265920" y="2151017"/>
            <a:ext cx="522514" cy="4355"/>
          </a:xfrm>
          <a:prstGeom prst="straightConnector1">
            <a:avLst/>
          </a:prstGeom>
          <a:ln>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2" name="正方形/長方形 11">
            <a:extLst>
              <a:ext uri="{FF2B5EF4-FFF2-40B4-BE49-F238E27FC236}">
                <a16:creationId xmlns:a16="http://schemas.microsoft.com/office/drawing/2014/main" id="{0097BD13-B56A-F160-4DE4-8B3607E6BBC8}"/>
              </a:ext>
            </a:extLst>
          </p:cNvPr>
          <p:cNvSpPr/>
          <p:nvPr/>
        </p:nvSpPr>
        <p:spPr>
          <a:xfrm>
            <a:off x="9788434" y="2815789"/>
            <a:ext cx="2151017" cy="339635"/>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900" b="1" dirty="0">
                <a:solidFill>
                  <a:schemeClr val="bg1"/>
                </a:solidFill>
                <a:latin typeface="BIZ UDゴシック" panose="020B0400000000000000" pitchFamily="49" charset="-128"/>
                <a:ea typeface="BIZ UDゴシック" panose="020B0400000000000000" pitchFamily="49" charset="-128"/>
              </a:rPr>
              <a:t>(</a:t>
            </a:r>
            <a:r>
              <a:rPr lang="en-US" altLang="ja-JP" sz="900" b="1" dirty="0">
                <a:solidFill>
                  <a:schemeClr val="bg1"/>
                </a:solidFill>
                <a:latin typeface="BIZ UDゴシック" panose="020B0400000000000000" pitchFamily="49" charset="-128"/>
                <a:ea typeface="BIZ UDゴシック" panose="020B0400000000000000" pitchFamily="49" charset="-128"/>
              </a:rPr>
              <a:t>2</a:t>
            </a:r>
            <a:r>
              <a:rPr kumimoji="1" lang="en-US" altLang="ja-JP" sz="900" b="1" dirty="0">
                <a:solidFill>
                  <a:schemeClr val="bg1"/>
                </a:solidFill>
                <a:latin typeface="BIZ UDゴシック" panose="020B0400000000000000" pitchFamily="49" charset="-128"/>
                <a:ea typeface="BIZ UDゴシック" panose="020B0400000000000000" pitchFamily="49" charset="-128"/>
              </a:rPr>
              <a:t>) </a:t>
            </a:r>
            <a:r>
              <a:rPr kumimoji="1" lang="ja-JP" altLang="en-US" sz="900" b="1" dirty="0">
                <a:solidFill>
                  <a:schemeClr val="bg1"/>
                </a:solidFill>
                <a:latin typeface="BIZ UDゴシック" panose="020B0400000000000000" pitchFamily="49" charset="-128"/>
                <a:ea typeface="BIZ UDゴシック" panose="020B0400000000000000" pitchFamily="49" charset="-128"/>
              </a:rPr>
              <a:t>業務フロー図の記載例</a:t>
            </a:r>
          </a:p>
        </p:txBody>
      </p:sp>
      <p:cxnSp>
        <p:nvCxnSpPr>
          <p:cNvPr id="13" name="直線矢印コネクタ 12">
            <a:extLst>
              <a:ext uri="{FF2B5EF4-FFF2-40B4-BE49-F238E27FC236}">
                <a16:creationId xmlns:a16="http://schemas.microsoft.com/office/drawing/2014/main" id="{DF965A8C-0CD6-F0C0-8435-501D0383DA19}"/>
              </a:ext>
            </a:extLst>
          </p:cNvPr>
          <p:cNvCxnSpPr>
            <a:cxnSpLocks/>
            <a:stCxn id="12" idx="1"/>
          </p:cNvCxnSpPr>
          <p:nvPr/>
        </p:nvCxnSpPr>
        <p:spPr>
          <a:xfrm flipH="1">
            <a:off x="8142514" y="2985607"/>
            <a:ext cx="1645920" cy="0"/>
          </a:xfrm>
          <a:prstGeom prst="straightConnector1">
            <a:avLst/>
          </a:prstGeom>
          <a:ln>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6" name="正方形/長方形 15">
            <a:extLst>
              <a:ext uri="{FF2B5EF4-FFF2-40B4-BE49-F238E27FC236}">
                <a16:creationId xmlns:a16="http://schemas.microsoft.com/office/drawing/2014/main" id="{A9DD5D6B-50F1-AD35-C5DF-DC3FBC1226C3}"/>
              </a:ext>
            </a:extLst>
          </p:cNvPr>
          <p:cNvSpPr/>
          <p:nvPr/>
        </p:nvSpPr>
        <p:spPr>
          <a:xfrm>
            <a:off x="9788434" y="3815842"/>
            <a:ext cx="2151017" cy="339635"/>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900" b="1" dirty="0">
                <a:solidFill>
                  <a:schemeClr val="bg1"/>
                </a:solidFill>
                <a:latin typeface="BIZ UDゴシック" panose="020B0400000000000000" pitchFamily="49" charset="-128"/>
                <a:ea typeface="BIZ UDゴシック" panose="020B0400000000000000" pitchFamily="49" charset="-128"/>
              </a:rPr>
              <a:t>(3)</a:t>
            </a:r>
            <a:r>
              <a:rPr kumimoji="1" lang="ja-JP" altLang="en-US" sz="900" b="1" dirty="0">
                <a:solidFill>
                  <a:schemeClr val="bg1"/>
                </a:solidFill>
                <a:latin typeface="BIZ UDゴシック" panose="020B0400000000000000" pitchFamily="49" charset="-128"/>
                <a:ea typeface="BIZ UDゴシック" panose="020B0400000000000000" pitchFamily="49" charset="-128"/>
              </a:rPr>
              <a:t>及び</a:t>
            </a:r>
            <a:r>
              <a:rPr kumimoji="1" lang="en-US" altLang="ja-JP" sz="900" b="1" dirty="0">
                <a:solidFill>
                  <a:schemeClr val="bg1"/>
                </a:solidFill>
                <a:latin typeface="BIZ UDゴシック" panose="020B0400000000000000" pitchFamily="49" charset="-128"/>
                <a:ea typeface="BIZ UDゴシック" panose="020B0400000000000000" pitchFamily="49" charset="-128"/>
              </a:rPr>
              <a:t>(4) </a:t>
            </a:r>
            <a:r>
              <a:rPr kumimoji="1" lang="ja-JP" altLang="en-US" sz="900" b="1" dirty="0">
                <a:solidFill>
                  <a:schemeClr val="bg1"/>
                </a:solidFill>
                <a:latin typeface="BIZ UDゴシック" panose="020B0400000000000000" pitchFamily="49" charset="-128"/>
                <a:ea typeface="BIZ UDゴシック" panose="020B0400000000000000" pitchFamily="49" charset="-128"/>
              </a:rPr>
              <a:t>の記載例</a:t>
            </a:r>
          </a:p>
        </p:txBody>
      </p:sp>
      <p:cxnSp>
        <p:nvCxnSpPr>
          <p:cNvPr id="17" name="直線矢印コネクタ 16">
            <a:extLst>
              <a:ext uri="{FF2B5EF4-FFF2-40B4-BE49-F238E27FC236}">
                <a16:creationId xmlns:a16="http://schemas.microsoft.com/office/drawing/2014/main" id="{7527DE48-B89A-D316-79A5-95ED6AD3FBAD}"/>
              </a:ext>
            </a:extLst>
          </p:cNvPr>
          <p:cNvCxnSpPr>
            <a:cxnSpLocks/>
          </p:cNvCxnSpPr>
          <p:nvPr/>
        </p:nvCxnSpPr>
        <p:spPr>
          <a:xfrm>
            <a:off x="7907384" y="3985659"/>
            <a:ext cx="0" cy="328060"/>
          </a:xfrm>
          <a:prstGeom prst="straightConnector1">
            <a:avLst/>
          </a:prstGeom>
          <a:ln>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19" name="直線コネクタ 18">
            <a:extLst>
              <a:ext uri="{FF2B5EF4-FFF2-40B4-BE49-F238E27FC236}">
                <a16:creationId xmlns:a16="http://schemas.microsoft.com/office/drawing/2014/main" id="{D591DB91-4A86-A6CB-0A34-A74CCBEE2751}"/>
              </a:ext>
            </a:extLst>
          </p:cNvPr>
          <p:cNvCxnSpPr>
            <a:cxnSpLocks/>
            <a:stCxn id="16" idx="1"/>
          </p:cNvCxnSpPr>
          <p:nvPr/>
        </p:nvCxnSpPr>
        <p:spPr>
          <a:xfrm flipH="1" flipV="1">
            <a:off x="7898674" y="3985659"/>
            <a:ext cx="1889760" cy="1"/>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1" name="図 10">
            <a:extLst>
              <a:ext uri="{FF2B5EF4-FFF2-40B4-BE49-F238E27FC236}">
                <a16:creationId xmlns:a16="http://schemas.microsoft.com/office/drawing/2014/main" id="{C7E2F8D4-FF09-2400-2052-AC902538D962}"/>
              </a:ext>
            </a:extLst>
          </p:cNvPr>
          <p:cNvPicPr>
            <a:picLocks noChangeAspect="1"/>
          </p:cNvPicPr>
          <p:nvPr/>
        </p:nvPicPr>
        <p:blipFill>
          <a:blip r:embed="rId2"/>
          <a:stretch>
            <a:fillRect/>
          </a:stretch>
        </p:blipFill>
        <p:spPr>
          <a:xfrm>
            <a:off x="287385" y="1481867"/>
            <a:ext cx="9146938" cy="5066976"/>
          </a:xfrm>
          <a:prstGeom prst="rect">
            <a:avLst/>
          </a:prstGeom>
          <a:ln>
            <a:solidFill>
              <a:schemeClr val="tx1">
                <a:lumMod val="85000"/>
                <a:lumOff val="15000"/>
              </a:schemeClr>
            </a:solidFill>
          </a:ln>
        </p:spPr>
      </p:pic>
    </p:spTree>
    <p:extLst>
      <p:ext uri="{BB962C8B-B14F-4D97-AF65-F5344CB8AC3E}">
        <p14:creationId xmlns:p14="http://schemas.microsoft.com/office/powerpoint/2010/main" val="470416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E1BEF-7EC5-60D3-60CC-8AE1132A4FD7}"/>
            </a:ext>
          </a:extLst>
        </p:cNvPr>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110B49BF-45C7-C9D3-EA13-775F851B06F3}"/>
              </a:ext>
            </a:extLst>
          </p:cNvPr>
          <p:cNvSpPr/>
          <p:nvPr/>
        </p:nvSpPr>
        <p:spPr>
          <a:xfrm>
            <a:off x="954708" y="1420893"/>
            <a:ext cx="1246358" cy="759948"/>
          </a:xfrm>
          <a:prstGeom prst="rect">
            <a:avLst/>
          </a:prstGeom>
          <a:solidFill>
            <a:schemeClr val="accent6">
              <a:lumMod val="20000"/>
              <a:lumOff val="80000"/>
            </a:schemeClr>
          </a:solidFill>
          <a:ln/>
        </p:spPr>
        <p:style>
          <a:lnRef idx="1">
            <a:schemeClr val="accent3"/>
          </a:lnRef>
          <a:fillRef idx="2">
            <a:schemeClr val="accent3"/>
          </a:fillRef>
          <a:effectRef idx="1">
            <a:schemeClr val="accent3"/>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59" name="正方形/長方形 58">
            <a:extLst>
              <a:ext uri="{FF2B5EF4-FFF2-40B4-BE49-F238E27FC236}">
                <a16:creationId xmlns:a16="http://schemas.microsoft.com/office/drawing/2014/main" id="{7C48E434-D722-8277-AC39-4F43A16B38F5}"/>
              </a:ext>
            </a:extLst>
          </p:cNvPr>
          <p:cNvSpPr/>
          <p:nvPr/>
        </p:nvSpPr>
        <p:spPr>
          <a:xfrm>
            <a:off x="7663531" y="1356327"/>
            <a:ext cx="1596387" cy="1278901"/>
          </a:xfrm>
          <a:prstGeom prst="rect">
            <a:avLst/>
          </a:pr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rgbClr val="ED7D31"/>
              </a:solidFill>
              <a:effectLst/>
              <a:uLnTx/>
              <a:uFillTx/>
              <a:latin typeface="游ゴシック" panose="02110004020202020204"/>
              <a:ea typeface="游ゴシック" panose="020B0400000000000000" pitchFamily="50" charset="-128"/>
              <a:cs typeface="+mn-cs"/>
            </a:endParaRPr>
          </a:p>
        </p:txBody>
      </p:sp>
      <p:sp>
        <p:nvSpPr>
          <p:cNvPr id="5" name="正方形/長方形 4">
            <a:extLst>
              <a:ext uri="{FF2B5EF4-FFF2-40B4-BE49-F238E27FC236}">
                <a16:creationId xmlns:a16="http://schemas.microsoft.com/office/drawing/2014/main" id="{959A8A92-E023-A605-D363-1A92E60C4D96}"/>
              </a:ext>
            </a:extLst>
          </p:cNvPr>
          <p:cNvSpPr/>
          <p:nvPr/>
        </p:nvSpPr>
        <p:spPr>
          <a:xfrm>
            <a:off x="9373198" y="1420893"/>
            <a:ext cx="903201" cy="1036934"/>
          </a:xfrm>
          <a:prstGeom prst="rect">
            <a:avLst/>
          </a:prstGeom>
          <a:solidFill>
            <a:schemeClr val="accent6">
              <a:lumMod val="20000"/>
              <a:lumOff val="80000"/>
            </a:schemeClr>
          </a:solidFill>
          <a:ln/>
        </p:spPr>
        <p:style>
          <a:lnRef idx="1">
            <a:schemeClr val="accent3"/>
          </a:lnRef>
          <a:fillRef idx="2">
            <a:schemeClr val="accent3"/>
          </a:fillRef>
          <a:effectRef idx="1">
            <a:schemeClr val="accent3"/>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9" name="正方形/長方形 28">
            <a:extLst>
              <a:ext uri="{FF2B5EF4-FFF2-40B4-BE49-F238E27FC236}">
                <a16:creationId xmlns:a16="http://schemas.microsoft.com/office/drawing/2014/main" id="{29A8FD96-1A05-90FD-07BE-EB2D6032756B}"/>
              </a:ext>
            </a:extLst>
          </p:cNvPr>
          <p:cNvSpPr/>
          <p:nvPr/>
        </p:nvSpPr>
        <p:spPr>
          <a:xfrm>
            <a:off x="3229692" y="1356329"/>
            <a:ext cx="3397625" cy="1278900"/>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rgbClr val="ED7D31"/>
              </a:solidFill>
              <a:effectLst/>
              <a:uLnTx/>
              <a:uFillTx/>
              <a:latin typeface="游ゴシック" panose="02110004020202020204"/>
              <a:ea typeface="游ゴシック" panose="020B0400000000000000" pitchFamily="50" charset="-128"/>
              <a:cs typeface="+mn-cs"/>
            </a:endParaRPr>
          </a:p>
        </p:txBody>
      </p:sp>
      <p:sp>
        <p:nvSpPr>
          <p:cNvPr id="21" name="正方形/長方形 20">
            <a:extLst>
              <a:ext uri="{FF2B5EF4-FFF2-40B4-BE49-F238E27FC236}">
                <a16:creationId xmlns:a16="http://schemas.microsoft.com/office/drawing/2014/main" id="{4E7FAAE8-0767-1065-3E0B-B52031BCF302}"/>
              </a:ext>
            </a:extLst>
          </p:cNvPr>
          <p:cNvSpPr/>
          <p:nvPr/>
        </p:nvSpPr>
        <p:spPr>
          <a:xfrm>
            <a:off x="3381054" y="1426464"/>
            <a:ext cx="360000" cy="548749"/>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vert="horz"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診　察　①</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3" name="正方形/長方形 22">
            <a:extLst>
              <a:ext uri="{FF2B5EF4-FFF2-40B4-BE49-F238E27FC236}">
                <a16:creationId xmlns:a16="http://schemas.microsoft.com/office/drawing/2014/main" id="{C787440A-2C0B-D310-01FB-A21B3959EA34}"/>
              </a:ext>
            </a:extLst>
          </p:cNvPr>
          <p:cNvSpPr/>
          <p:nvPr/>
        </p:nvSpPr>
        <p:spPr>
          <a:xfrm>
            <a:off x="4068472" y="1426464"/>
            <a:ext cx="360000" cy="548749"/>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vert="horz"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検　査</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3" name="正方形/長方形 42">
            <a:extLst>
              <a:ext uri="{FF2B5EF4-FFF2-40B4-BE49-F238E27FC236}">
                <a16:creationId xmlns:a16="http://schemas.microsoft.com/office/drawing/2014/main" id="{8A2EADA6-4EDE-6EC6-8B14-ED1C01376AE3}"/>
              </a:ext>
            </a:extLst>
          </p:cNvPr>
          <p:cNvSpPr/>
          <p:nvPr/>
        </p:nvSpPr>
        <p:spPr>
          <a:xfrm>
            <a:off x="5443308" y="1426464"/>
            <a:ext cx="360000" cy="548749"/>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vert="horz"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処　置</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9" name="正方形/長方形 48">
            <a:extLst>
              <a:ext uri="{FF2B5EF4-FFF2-40B4-BE49-F238E27FC236}">
                <a16:creationId xmlns:a16="http://schemas.microsoft.com/office/drawing/2014/main" id="{38B98B52-A3A0-1281-5825-9F5077F729AA}"/>
              </a:ext>
            </a:extLst>
          </p:cNvPr>
          <p:cNvSpPr/>
          <p:nvPr/>
        </p:nvSpPr>
        <p:spPr>
          <a:xfrm>
            <a:off x="6130726" y="1426464"/>
            <a:ext cx="360000" cy="548749"/>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vert="horz"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処　方</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54" name="直線矢印コネクタ 53">
            <a:extLst>
              <a:ext uri="{FF2B5EF4-FFF2-40B4-BE49-F238E27FC236}">
                <a16:creationId xmlns:a16="http://schemas.microsoft.com/office/drawing/2014/main" id="{F78B1DCC-77DD-6C2B-BFD1-AB853523BC7F}"/>
              </a:ext>
            </a:extLst>
          </p:cNvPr>
          <p:cNvCxnSpPr>
            <a:cxnSpLocks/>
            <a:stCxn id="21" idx="3"/>
            <a:endCxn id="23" idx="1"/>
          </p:cNvCxnSpPr>
          <p:nvPr/>
        </p:nvCxnSpPr>
        <p:spPr>
          <a:xfrm>
            <a:off x="3741054" y="1700839"/>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6" name="直線矢印コネクタ 55">
            <a:extLst>
              <a:ext uri="{FF2B5EF4-FFF2-40B4-BE49-F238E27FC236}">
                <a16:creationId xmlns:a16="http://schemas.microsoft.com/office/drawing/2014/main" id="{D1D29433-0CBC-DA04-A1A0-239F8A8DF244}"/>
              </a:ext>
            </a:extLst>
          </p:cNvPr>
          <p:cNvCxnSpPr>
            <a:cxnSpLocks/>
            <a:stCxn id="43" idx="3"/>
            <a:endCxn id="49" idx="1"/>
          </p:cNvCxnSpPr>
          <p:nvPr/>
        </p:nvCxnSpPr>
        <p:spPr>
          <a:xfrm>
            <a:off x="5803308" y="1700839"/>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8" name="直線矢印コネクタ 57">
            <a:extLst>
              <a:ext uri="{FF2B5EF4-FFF2-40B4-BE49-F238E27FC236}">
                <a16:creationId xmlns:a16="http://schemas.microsoft.com/office/drawing/2014/main" id="{3710AC43-7513-681F-B52B-DA2595BFF27F}"/>
              </a:ext>
            </a:extLst>
          </p:cNvPr>
          <p:cNvCxnSpPr>
            <a:cxnSpLocks/>
            <a:stCxn id="61" idx="3"/>
            <a:endCxn id="43" idx="1"/>
          </p:cNvCxnSpPr>
          <p:nvPr/>
        </p:nvCxnSpPr>
        <p:spPr>
          <a:xfrm>
            <a:off x="5115890" y="1700839"/>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61" name="正方形/長方形 60">
            <a:extLst>
              <a:ext uri="{FF2B5EF4-FFF2-40B4-BE49-F238E27FC236}">
                <a16:creationId xmlns:a16="http://schemas.microsoft.com/office/drawing/2014/main" id="{9B7FE22B-44EF-A797-CC5B-B1F41ACBCBD0}"/>
              </a:ext>
            </a:extLst>
          </p:cNvPr>
          <p:cNvSpPr/>
          <p:nvPr/>
        </p:nvSpPr>
        <p:spPr>
          <a:xfrm>
            <a:off x="4755890" y="1426464"/>
            <a:ext cx="360000" cy="548749"/>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vert="horz"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診　察　②</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62" name="直線矢印コネクタ 61">
            <a:extLst>
              <a:ext uri="{FF2B5EF4-FFF2-40B4-BE49-F238E27FC236}">
                <a16:creationId xmlns:a16="http://schemas.microsoft.com/office/drawing/2014/main" id="{D156EF66-F281-FBBF-C640-4528BB8CEAC7}"/>
              </a:ext>
            </a:extLst>
          </p:cNvPr>
          <p:cNvCxnSpPr>
            <a:cxnSpLocks/>
            <a:stCxn id="23" idx="3"/>
            <a:endCxn id="61" idx="1"/>
          </p:cNvCxnSpPr>
          <p:nvPr/>
        </p:nvCxnSpPr>
        <p:spPr>
          <a:xfrm>
            <a:off x="4428472" y="1700839"/>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63" name="正方形/長方形 62">
            <a:extLst>
              <a:ext uri="{FF2B5EF4-FFF2-40B4-BE49-F238E27FC236}">
                <a16:creationId xmlns:a16="http://schemas.microsoft.com/office/drawing/2014/main" id="{6DDBF025-B9AB-5D48-0BD1-750BE75DE65D}"/>
              </a:ext>
            </a:extLst>
          </p:cNvPr>
          <p:cNvSpPr/>
          <p:nvPr/>
        </p:nvSpPr>
        <p:spPr>
          <a:xfrm>
            <a:off x="3138649" y="1145864"/>
            <a:ext cx="4439664" cy="208271"/>
          </a:xfrm>
          <a:prstGeom prst="rect">
            <a:avLst/>
          </a:prstGeom>
          <a:ln/>
        </p:spPr>
        <p:style>
          <a:lnRef idx="1">
            <a:schemeClr val="accent2"/>
          </a:lnRef>
          <a:fillRef idx="3">
            <a:schemeClr val="accent2"/>
          </a:fillRef>
          <a:effectRef idx="2">
            <a:schemeClr val="accent2"/>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prstClr val="white"/>
                </a:solidFill>
                <a:latin typeface="BIZ UDPゴシック" panose="020B0400000000000000" pitchFamily="50" charset="-128"/>
                <a:ea typeface="BIZ UDPゴシック" panose="020B0400000000000000" pitchFamily="50" charset="-128"/>
              </a:rPr>
              <a:t>診察</a:t>
            </a:r>
            <a:endParaRPr kumimoji="1" lang="ja-JP" altLang="en-US" sz="105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121" name="直線矢印コネクタ 120">
            <a:extLst>
              <a:ext uri="{FF2B5EF4-FFF2-40B4-BE49-F238E27FC236}">
                <a16:creationId xmlns:a16="http://schemas.microsoft.com/office/drawing/2014/main" id="{5A05AA0E-B34A-9526-A586-5B796E0BCD15}"/>
              </a:ext>
            </a:extLst>
          </p:cNvPr>
          <p:cNvCxnSpPr>
            <a:cxnSpLocks/>
          </p:cNvCxnSpPr>
          <p:nvPr/>
        </p:nvCxnSpPr>
        <p:spPr>
          <a:xfrm>
            <a:off x="7445123" y="2002464"/>
            <a:ext cx="270717" cy="0"/>
          </a:xfrm>
          <a:prstGeom prst="straightConnector1">
            <a:avLst/>
          </a:prstGeom>
          <a:ln>
            <a:solidFill>
              <a:schemeClr val="tx1">
                <a:lumMod val="85000"/>
                <a:lumOff val="15000"/>
              </a:schemeClr>
            </a:solidFill>
            <a:tailEnd type="triangle"/>
          </a:ln>
        </p:spPr>
        <p:style>
          <a:lnRef idx="3">
            <a:schemeClr val="accent4"/>
          </a:lnRef>
          <a:fillRef idx="0">
            <a:schemeClr val="accent4"/>
          </a:fillRef>
          <a:effectRef idx="2">
            <a:schemeClr val="accent4"/>
          </a:effectRef>
          <a:fontRef idx="minor">
            <a:schemeClr val="tx1"/>
          </a:fontRef>
        </p:style>
      </p:cxnSp>
      <p:sp>
        <p:nvSpPr>
          <p:cNvPr id="123" name="正方形/長方形 122">
            <a:extLst>
              <a:ext uri="{FF2B5EF4-FFF2-40B4-BE49-F238E27FC236}">
                <a16:creationId xmlns:a16="http://schemas.microsoft.com/office/drawing/2014/main" id="{4194E145-CAEE-564A-A59A-73CA8D12F35F}"/>
              </a:ext>
            </a:extLst>
          </p:cNvPr>
          <p:cNvSpPr/>
          <p:nvPr/>
        </p:nvSpPr>
        <p:spPr>
          <a:xfrm>
            <a:off x="8327746" y="1426463"/>
            <a:ext cx="754373" cy="850619"/>
          </a:xfrm>
          <a:prstGeom prst="rect">
            <a:avLst/>
          </a:prstGeom>
          <a:solidFill>
            <a:schemeClr val="accent4">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薬剤受取</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服薬指導</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125" name="直線矢印コネクタ 124">
            <a:extLst>
              <a:ext uri="{FF2B5EF4-FFF2-40B4-BE49-F238E27FC236}">
                <a16:creationId xmlns:a16="http://schemas.microsoft.com/office/drawing/2014/main" id="{CD9CBF70-958D-7DA8-1BB4-A37EE26994C1}"/>
              </a:ext>
            </a:extLst>
          </p:cNvPr>
          <p:cNvCxnSpPr>
            <a:cxnSpLocks/>
          </p:cNvCxnSpPr>
          <p:nvPr/>
        </p:nvCxnSpPr>
        <p:spPr>
          <a:xfrm>
            <a:off x="8075840" y="2002751"/>
            <a:ext cx="268935"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126" name="直線矢印コネクタ 125">
            <a:extLst>
              <a:ext uri="{FF2B5EF4-FFF2-40B4-BE49-F238E27FC236}">
                <a16:creationId xmlns:a16="http://schemas.microsoft.com/office/drawing/2014/main" id="{3F0F1FBE-FFFF-6503-ED7B-58C37D43CBC2}"/>
              </a:ext>
            </a:extLst>
          </p:cNvPr>
          <p:cNvCxnSpPr>
            <a:cxnSpLocks/>
          </p:cNvCxnSpPr>
          <p:nvPr/>
        </p:nvCxnSpPr>
        <p:spPr>
          <a:xfrm>
            <a:off x="9082119" y="2002464"/>
            <a:ext cx="277922"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27" name="正方形/長方形 126">
            <a:extLst>
              <a:ext uri="{FF2B5EF4-FFF2-40B4-BE49-F238E27FC236}">
                <a16:creationId xmlns:a16="http://schemas.microsoft.com/office/drawing/2014/main" id="{68C36CBA-60A4-1D87-4688-D9951C96AE11}"/>
              </a:ext>
            </a:extLst>
          </p:cNvPr>
          <p:cNvSpPr/>
          <p:nvPr/>
        </p:nvSpPr>
        <p:spPr>
          <a:xfrm>
            <a:off x="7648375" y="1145865"/>
            <a:ext cx="1600172" cy="208275"/>
          </a:xfrm>
          <a:prstGeom prst="rect">
            <a:avLst/>
          </a:prstGeom>
          <a:ln/>
        </p:spPr>
        <p:style>
          <a:lnRef idx="1">
            <a:schemeClr val="accent4"/>
          </a:lnRef>
          <a:fillRef idx="3">
            <a:schemeClr val="accent4"/>
          </a:fillRef>
          <a:effectRef idx="2">
            <a:schemeClr val="accent4"/>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調剤</a:t>
            </a:r>
          </a:p>
        </p:txBody>
      </p:sp>
      <p:sp>
        <p:nvSpPr>
          <p:cNvPr id="139" name="正方形/長方形 138">
            <a:extLst>
              <a:ext uri="{FF2B5EF4-FFF2-40B4-BE49-F238E27FC236}">
                <a16:creationId xmlns:a16="http://schemas.microsoft.com/office/drawing/2014/main" id="{8A48FB2A-DA2E-257A-1EE3-00F2B339207E}"/>
              </a:ext>
            </a:extLst>
          </p:cNvPr>
          <p:cNvSpPr/>
          <p:nvPr/>
        </p:nvSpPr>
        <p:spPr>
          <a:xfrm>
            <a:off x="4416289" y="1163260"/>
            <a:ext cx="1039201" cy="179987"/>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ED7D31"/>
                </a:solidFill>
                <a:effectLst/>
                <a:uLnTx/>
                <a:uFillTx/>
                <a:latin typeface="BIZ UDPゴシック" panose="020B0400000000000000" pitchFamily="50" charset="-128"/>
                <a:ea typeface="BIZ UDPゴシック" panose="020B0400000000000000" pitchFamily="50" charset="-128"/>
                <a:cs typeface="+mn-cs"/>
              </a:rPr>
              <a:t>診　療</a:t>
            </a:r>
          </a:p>
        </p:txBody>
      </p:sp>
      <p:sp>
        <p:nvSpPr>
          <p:cNvPr id="9" name="正方形/長方形 8">
            <a:extLst>
              <a:ext uri="{FF2B5EF4-FFF2-40B4-BE49-F238E27FC236}">
                <a16:creationId xmlns:a16="http://schemas.microsoft.com/office/drawing/2014/main" id="{01F0BCCF-A560-99D7-5A84-CD0D27573896}"/>
              </a:ext>
            </a:extLst>
          </p:cNvPr>
          <p:cNvSpPr/>
          <p:nvPr/>
        </p:nvSpPr>
        <p:spPr>
          <a:xfrm>
            <a:off x="499072" y="1141405"/>
            <a:ext cx="271991" cy="1466127"/>
          </a:xfrm>
          <a:prstGeom prst="rect">
            <a:avLst/>
          </a:prstGeom>
          <a:solidFill>
            <a:schemeClr val="accent2">
              <a:lumMod val="60000"/>
              <a:lumOff val="40000"/>
            </a:schemeClr>
          </a:solidFill>
        </p:spPr>
        <p:style>
          <a:lnRef idx="0">
            <a:schemeClr val="accent2"/>
          </a:lnRef>
          <a:fillRef idx="3">
            <a:schemeClr val="accent2"/>
          </a:fillRef>
          <a:effectRef idx="3">
            <a:schemeClr val="accent2"/>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患者フロー</a:t>
            </a:r>
          </a:p>
        </p:txBody>
      </p:sp>
      <p:sp>
        <p:nvSpPr>
          <p:cNvPr id="11" name="正方形/長方形 10">
            <a:extLst>
              <a:ext uri="{FF2B5EF4-FFF2-40B4-BE49-F238E27FC236}">
                <a16:creationId xmlns:a16="http://schemas.microsoft.com/office/drawing/2014/main" id="{C3F5915E-B0B7-D1E5-88D0-47D3A893C46F}"/>
              </a:ext>
            </a:extLst>
          </p:cNvPr>
          <p:cNvSpPr/>
          <p:nvPr/>
        </p:nvSpPr>
        <p:spPr>
          <a:xfrm>
            <a:off x="499072" y="2670114"/>
            <a:ext cx="271992" cy="1015214"/>
          </a:xfrm>
          <a:prstGeom prst="rect">
            <a:avLst/>
          </a:prstGeom>
          <a:solidFill>
            <a:schemeClr val="accent5">
              <a:lumMod val="60000"/>
              <a:lumOff val="40000"/>
            </a:schemeClr>
          </a:solidFill>
        </p:spPr>
        <p:style>
          <a:lnRef idx="0">
            <a:schemeClr val="accent2"/>
          </a:lnRef>
          <a:fillRef idx="3">
            <a:schemeClr val="accent2"/>
          </a:fillRef>
          <a:effectRef idx="3">
            <a:schemeClr val="accent2"/>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バックオフィス</a:t>
            </a:r>
          </a:p>
        </p:txBody>
      </p:sp>
      <p:sp>
        <p:nvSpPr>
          <p:cNvPr id="6" name="正方形/長方形 5">
            <a:extLst>
              <a:ext uri="{FF2B5EF4-FFF2-40B4-BE49-F238E27FC236}">
                <a16:creationId xmlns:a16="http://schemas.microsoft.com/office/drawing/2014/main" id="{D1C93B92-DA09-2F57-A4BB-B8E53ADAA168}"/>
              </a:ext>
            </a:extLst>
          </p:cNvPr>
          <p:cNvSpPr/>
          <p:nvPr/>
        </p:nvSpPr>
        <p:spPr>
          <a:xfrm>
            <a:off x="2691258" y="1420893"/>
            <a:ext cx="360000" cy="1175937"/>
          </a:xfrm>
          <a:prstGeom prst="rect">
            <a:avLst/>
          </a:prstGeom>
          <a:solidFill>
            <a:schemeClr val="accent6">
              <a:lumMod val="20000"/>
              <a:lumOff val="80000"/>
            </a:schemeClr>
          </a:solidFill>
          <a:ln/>
        </p:spPr>
        <p:style>
          <a:lnRef idx="1">
            <a:schemeClr val="accent3"/>
          </a:lnRef>
          <a:fillRef idx="2">
            <a:schemeClr val="accent3"/>
          </a:fillRef>
          <a:effectRef idx="1">
            <a:schemeClr val="accent3"/>
          </a:effectRef>
          <a:fontRef idx="minor">
            <a:schemeClr val="dk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自動受付</a:t>
            </a:r>
          </a:p>
        </p:txBody>
      </p:sp>
      <p:sp>
        <p:nvSpPr>
          <p:cNvPr id="12" name="テキスト ボックス 11">
            <a:extLst>
              <a:ext uri="{FF2B5EF4-FFF2-40B4-BE49-F238E27FC236}">
                <a16:creationId xmlns:a16="http://schemas.microsoft.com/office/drawing/2014/main" id="{17317D55-5D82-C2E0-912C-00D30C5BBA47}"/>
              </a:ext>
            </a:extLst>
          </p:cNvPr>
          <p:cNvSpPr txBox="1"/>
          <p:nvPr/>
        </p:nvSpPr>
        <p:spPr>
          <a:xfrm>
            <a:off x="1030665" y="1430313"/>
            <a:ext cx="1294509" cy="73866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予約</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資格確認</a:t>
            </a:r>
            <a:endParaRPr lang="en-US" altLang="ja-JP" sz="1050" dirty="0">
              <a:solidFill>
                <a:prstClr val="black"/>
              </a:solidFill>
              <a:latin typeface="BIZ UDPゴシック" panose="020B0400000000000000" pitchFamily="50" charset="-128"/>
              <a:ea typeface="BIZ UDPゴシック" panose="020B0400000000000000"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（保険証・診察券）</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8" name="正方形/長方形 17">
            <a:extLst>
              <a:ext uri="{FF2B5EF4-FFF2-40B4-BE49-F238E27FC236}">
                <a16:creationId xmlns:a16="http://schemas.microsoft.com/office/drawing/2014/main" id="{B5F8DEAA-3FE5-F53A-E464-5BB8BD044091}"/>
              </a:ext>
            </a:extLst>
          </p:cNvPr>
          <p:cNvSpPr/>
          <p:nvPr/>
        </p:nvSpPr>
        <p:spPr>
          <a:xfrm>
            <a:off x="2216294" y="2238183"/>
            <a:ext cx="500755" cy="36000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連携</a:t>
            </a:r>
          </a:p>
        </p:txBody>
      </p:sp>
      <p:sp>
        <p:nvSpPr>
          <p:cNvPr id="41" name="正方形/長方形 40">
            <a:extLst>
              <a:ext uri="{FF2B5EF4-FFF2-40B4-BE49-F238E27FC236}">
                <a16:creationId xmlns:a16="http://schemas.microsoft.com/office/drawing/2014/main" id="{4D4D0300-0739-FD61-20A2-051CB5DD46BC}"/>
              </a:ext>
            </a:extLst>
          </p:cNvPr>
          <p:cNvSpPr/>
          <p:nvPr/>
        </p:nvSpPr>
        <p:spPr>
          <a:xfrm>
            <a:off x="3387677" y="2239784"/>
            <a:ext cx="3119261" cy="306192"/>
          </a:xfrm>
          <a:prstGeom prst="rect">
            <a:avLst/>
          </a:prstGeom>
          <a:ln/>
        </p:spPr>
        <p:style>
          <a:lnRef idx="1">
            <a:schemeClr val="accent2"/>
          </a:lnRef>
          <a:fillRef idx="2">
            <a:schemeClr val="accent2"/>
          </a:fillRef>
          <a:effectRef idx="1">
            <a:schemeClr val="accent2"/>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電子カルテ</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2" name="二等辺三角形 41">
            <a:extLst>
              <a:ext uri="{FF2B5EF4-FFF2-40B4-BE49-F238E27FC236}">
                <a16:creationId xmlns:a16="http://schemas.microsoft.com/office/drawing/2014/main" id="{780AC33E-7448-58B6-162B-2180E3CA13D2}"/>
              </a:ext>
            </a:extLst>
          </p:cNvPr>
          <p:cNvSpPr/>
          <p:nvPr/>
        </p:nvSpPr>
        <p:spPr>
          <a:xfrm flipV="1">
            <a:off x="3388570" y="1963529"/>
            <a:ext cx="351591" cy="28499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
        <p:nvSpPr>
          <p:cNvPr id="108" name="二等辺三角形 107">
            <a:extLst>
              <a:ext uri="{FF2B5EF4-FFF2-40B4-BE49-F238E27FC236}">
                <a16:creationId xmlns:a16="http://schemas.microsoft.com/office/drawing/2014/main" id="{D1491320-950E-D57C-EBE1-E70BC973C79D}"/>
              </a:ext>
            </a:extLst>
          </p:cNvPr>
          <p:cNvSpPr/>
          <p:nvPr/>
        </p:nvSpPr>
        <p:spPr>
          <a:xfrm flipV="1">
            <a:off x="4071803" y="1963529"/>
            <a:ext cx="351591" cy="28499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
        <p:nvSpPr>
          <p:cNvPr id="109" name="二等辺三角形 108">
            <a:extLst>
              <a:ext uri="{FF2B5EF4-FFF2-40B4-BE49-F238E27FC236}">
                <a16:creationId xmlns:a16="http://schemas.microsoft.com/office/drawing/2014/main" id="{C53F956D-8823-72F7-552C-39AB6CEC8898}"/>
              </a:ext>
            </a:extLst>
          </p:cNvPr>
          <p:cNvSpPr/>
          <p:nvPr/>
        </p:nvSpPr>
        <p:spPr>
          <a:xfrm flipV="1">
            <a:off x="4765446" y="1949802"/>
            <a:ext cx="351591" cy="28499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endParaRPr>
          </a:p>
        </p:txBody>
      </p:sp>
      <p:sp>
        <p:nvSpPr>
          <p:cNvPr id="110" name="二等辺三角形 109">
            <a:extLst>
              <a:ext uri="{FF2B5EF4-FFF2-40B4-BE49-F238E27FC236}">
                <a16:creationId xmlns:a16="http://schemas.microsoft.com/office/drawing/2014/main" id="{CC308A08-9625-CF44-5BD7-A73DD78708B8}"/>
              </a:ext>
            </a:extLst>
          </p:cNvPr>
          <p:cNvSpPr/>
          <p:nvPr/>
        </p:nvSpPr>
        <p:spPr>
          <a:xfrm flipV="1">
            <a:off x="5452020" y="1949802"/>
            <a:ext cx="351591" cy="28499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
        <p:nvSpPr>
          <p:cNvPr id="111" name="二等辺三角形 110">
            <a:extLst>
              <a:ext uri="{FF2B5EF4-FFF2-40B4-BE49-F238E27FC236}">
                <a16:creationId xmlns:a16="http://schemas.microsoft.com/office/drawing/2014/main" id="{85BEFD6D-BB52-1057-BE48-3AE854C0C662}"/>
              </a:ext>
            </a:extLst>
          </p:cNvPr>
          <p:cNvSpPr/>
          <p:nvPr/>
        </p:nvSpPr>
        <p:spPr>
          <a:xfrm flipV="1">
            <a:off x="6139135" y="1949802"/>
            <a:ext cx="351591" cy="28499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
        <p:nvSpPr>
          <p:cNvPr id="112" name="正方形/長方形 111">
            <a:extLst>
              <a:ext uri="{FF2B5EF4-FFF2-40B4-BE49-F238E27FC236}">
                <a16:creationId xmlns:a16="http://schemas.microsoft.com/office/drawing/2014/main" id="{6F054BE2-F82E-AB05-C3F8-5783876D3DD4}"/>
              </a:ext>
            </a:extLst>
          </p:cNvPr>
          <p:cNvSpPr/>
          <p:nvPr/>
        </p:nvSpPr>
        <p:spPr>
          <a:xfrm>
            <a:off x="6838171" y="1426465"/>
            <a:ext cx="624913" cy="1208764"/>
          </a:xfrm>
          <a:prstGeom prst="rect">
            <a:avLst/>
          </a:prstGeom>
          <a:solidFill>
            <a:schemeClr val="accent2">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14" name="テキスト ボックス 113">
            <a:extLst>
              <a:ext uri="{FF2B5EF4-FFF2-40B4-BE49-F238E27FC236}">
                <a16:creationId xmlns:a16="http://schemas.microsoft.com/office/drawing/2014/main" id="{CB03DF22-A7FE-F35F-C14A-31E9AB06CC14}"/>
              </a:ext>
            </a:extLst>
          </p:cNvPr>
          <p:cNvSpPr txBox="1"/>
          <p:nvPr/>
        </p:nvSpPr>
        <p:spPr>
          <a:xfrm>
            <a:off x="6973764" y="1457311"/>
            <a:ext cx="323165" cy="1244514"/>
          </a:xfrm>
          <a:prstGeom prst="rect">
            <a:avLst/>
          </a:prstGeom>
          <a:noFill/>
        </p:spPr>
        <p:txBody>
          <a:bodyPr vert="eaVert" wrap="square" lIns="0" rIns="0"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処方箋の送付指示</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5725" indent="-85725">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次回予約</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122" name="直線矢印コネクタ 121">
            <a:extLst>
              <a:ext uri="{FF2B5EF4-FFF2-40B4-BE49-F238E27FC236}">
                <a16:creationId xmlns:a16="http://schemas.microsoft.com/office/drawing/2014/main" id="{7C1D6F96-AB34-A570-BB7A-6C2A67B3EB42}"/>
              </a:ext>
            </a:extLst>
          </p:cNvPr>
          <p:cNvCxnSpPr>
            <a:cxnSpLocks/>
          </p:cNvCxnSpPr>
          <p:nvPr/>
        </p:nvCxnSpPr>
        <p:spPr>
          <a:xfrm>
            <a:off x="3056513" y="1700839"/>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29" name="直線矢印コネクタ 128">
            <a:extLst>
              <a:ext uri="{FF2B5EF4-FFF2-40B4-BE49-F238E27FC236}">
                <a16:creationId xmlns:a16="http://schemas.microsoft.com/office/drawing/2014/main" id="{6E0E938A-44E0-3D00-B4C2-D37D5D520B96}"/>
              </a:ext>
            </a:extLst>
          </p:cNvPr>
          <p:cNvCxnSpPr>
            <a:cxnSpLocks/>
          </p:cNvCxnSpPr>
          <p:nvPr/>
        </p:nvCxnSpPr>
        <p:spPr>
          <a:xfrm>
            <a:off x="6490896" y="2002464"/>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33" name="正方形/長方形 132">
            <a:extLst>
              <a:ext uri="{FF2B5EF4-FFF2-40B4-BE49-F238E27FC236}">
                <a16:creationId xmlns:a16="http://schemas.microsoft.com/office/drawing/2014/main" id="{268F8BB8-9EFB-1678-0F96-414C8FD2396E}"/>
              </a:ext>
            </a:extLst>
          </p:cNvPr>
          <p:cNvSpPr/>
          <p:nvPr/>
        </p:nvSpPr>
        <p:spPr>
          <a:xfrm>
            <a:off x="7715840" y="1418851"/>
            <a:ext cx="360000" cy="850618"/>
          </a:xfrm>
          <a:prstGeom prst="rect">
            <a:avLst/>
          </a:prstGeom>
          <a:solidFill>
            <a:schemeClr val="accent4">
              <a:lumMod val="20000"/>
              <a:lumOff val="80000"/>
            </a:schemeClr>
          </a:solidFill>
          <a:ln>
            <a:noFill/>
          </a:ln>
        </p:spPr>
        <p:style>
          <a:lnRef idx="1">
            <a:schemeClr val="accent4"/>
          </a:lnRef>
          <a:fillRef idx="2">
            <a:schemeClr val="accent4"/>
          </a:fillRef>
          <a:effectRef idx="1">
            <a:schemeClr val="accent4"/>
          </a:effectRef>
          <a:fontRef idx="minor">
            <a:schemeClr val="dk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調　剤</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150" name="直線矢印コネクタ 149">
            <a:extLst>
              <a:ext uri="{FF2B5EF4-FFF2-40B4-BE49-F238E27FC236}">
                <a16:creationId xmlns:a16="http://schemas.microsoft.com/office/drawing/2014/main" id="{AF3E92CF-8AB3-8ED7-0985-A5E428E347A2}"/>
              </a:ext>
            </a:extLst>
          </p:cNvPr>
          <p:cNvCxnSpPr>
            <a:cxnSpLocks/>
          </p:cNvCxnSpPr>
          <p:nvPr/>
        </p:nvCxnSpPr>
        <p:spPr>
          <a:xfrm>
            <a:off x="2201066" y="1678745"/>
            <a:ext cx="490192" cy="0"/>
          </a:xfrm>
          <a:prstGeom prst="straightConnector1">
            <a:avLst/>
          </a:prstGeom>
          <a:ln>
            <a:solidFill>
              <a:schemeClr val="tx1">
                <a:lumMod val="75000"/>
                <a:lumOff val="25000"/>
              </a:schemeClr>
            </a:solidFill>
            <a:tailEnd type="triangle"/>
          </a:ln>
        </p:spPr>
        <p:style>
          <a:lnRef idx="3">
            <a:schemeClr val="accent2"/>
          </a:lnRef>
          <a:fillRef idx="0">
            <a:schemeClr val="accent2"/>
          </a:fillRef>
          <a:effectRef idx="2">
            <a:schemeClr val="accent2"/>
          </a:effectRef>
          <a:fontRef idx="minor">
            <a:schemeClr val="tx1"/>
          </a:fontRef>
        </p:style>
      </p:cxnSp>
      <p:sp>
        <p:nvSpPr>
          <p:cNvPr id="13" name="正方形/長方形 12">
            <a:extLst>
              <a:ext uri="{FF2B5EF4-FFF2-40B4-BE49-F238E27FC236}">
                <a16:creationId xmlns:a16="http://schemas.microsoft.com/office/drawing/2014/main" id="{B77C8733-ED60-E4D1-9B47-973840DCCC77}"/>
              </a:ext>
            </a:extLst>
          </p:cNvPr>
          <p:cNvSpPr/>
          <p:nvPr/>
        </p:nvSpPr>
        <p:spPr>
          <a:xfrm>
            <a:off x="-69669" y="-1"/>
            <a:ext cx="12261669" cy="49638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dirty="0">
                <a:solidFill>
                  <a:prstClr val="white"/>
                </a:solidFill>
                <a:latin typeface="BIZ UDPゴシック" panose="020B0400000000000000" pitchFamily="50" charset="-128"/>
                <a:ea typeface="BIZ UDPゴシック" panose="020B0400000000000000" pitchFamily="50" charset="-128"/>
              </a:rPr>
              <a:t>　別紙２補足資料</a:t>
            </a:r>
            <a:r>
              <a:rPr kumimoji="1" lang="ja-JP" altLang="en-US"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○○病院における業務効率化全体計画（令和</a:t>
            </a:r>
            <a:r>
              <a:rPr kumimoji="1" lang="en-US" altLang="ja-JP"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8</a:t>
            </a:r>
            <a:r>
              <a:rPr kumimoji="1" lang="ja-JP" altLang="en-US"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年～</a:t>
            </a:r>
            <a:r>
              <a:rPr kumimoji="1" lang="en-US" altLang="ja-JP"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年）</a:t>
            </a:r>
          </a:p>
        </p:txBody>
      </p:sp>
      <p:sp>
        <p:nvSpPr>
          <p:cNvPr id="16" name="正方形/長方形 15">
            <a:extLst>
              <a:ext uri="{FF2B5EF4-FFF2-40B4-BE49-F238E27FC236}">
                <a16:creationId xmlns:a16="http://schemas.microsoft.com/office/drawing/2014/main" id="{B473D0B6-8571-9ECB-87C8-E2CB6271D223}"/>
              </a:ext>
            </a:extLst>
          </p:cNvPr>
          <p:cNvSpPr/>
          <p:nvPr/>
        </p:nvSpPr>
        <p:spPr>
          <a:xfrm>
            <a:off x="2079163" y="1636592"/>
            <a:ext cx="702679" cy="36000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自動化</a:t>
            </a:r>
          </a:p>
        </p:txBody>
      </p:sp>
      <p:sp>
        <p:nvSpPr>
          <p:cNvPr id="143" name="テキスト ボックス 142">
            <a:extLst>
              <a:ext uri="{FF2B5EF4-FFF2-40B4-BE49-F238E27FC236}">
                <a16:creationId xmlns:a16="http://schemas.microsoft.com/office/drawing/2014/main" id="{EC105DB9-4703-2141-3D1F-B82D4D1DE9CC}"/>
              </a:ext>
            </a:extLst>
          </p:cNvPr>
          <p:cNvSpPr txBox="1"/>
          <p:nvPr/>
        </p:nvSpPr>
        <p:spPr>
          <a:xfrm>
            <a:off x="9553307" y="1825652"/>
            <a:ext cx="936085" cy="253916"/>
          </a:xfrm>
          <a:prstGeom prst="rect">
            <a:avLst/>
          </a:prstGeom>
          <a:noFill/>
        </p:spPr>
        <p:txBody>
          <a:bodyPr wrap="square" lIns="0" rIns="0" rtlCol="0">
            <a:spAutoFit/>
          </a:bodyPr>
          <a:lstStyle/>
          <a:p>
            <a:pPr marL="85725" indent="-85725">
              <a:defRPr/>
            </a:pPr>
            <a:r>
              <a:rPr lang="ja-JP" altLang="en-US" sz="1050" dirty="0">
                <a:solidFill>
                  <a:prstClr val="black"/>
                </a:solidFill>
                <a:latin typeface="BIZ UDPゴシック" panose="020B0400000000000000" pitchFamily="50" charset="-128"/>
                <a:ea typeface="BIZ UDPゴシック" panose="020B0400000000000000" pitchFamily="50" charset="-128"/>
              </a:rPr>
              <a:t>自動会計</a:t>
            </a:r>
            <a:endParaRPr lang="en-US" altLang="ja-JP" sz="1050" dirty="0">
              <a:solidFill>
                <a:prstClr val="black"/>
              </a:solidFill>
              <a:latin typeface="BIZ UDPゴシック" panose="020B0400000000000000" pitchFamily="50" charset="-128"/>
              <a:ea typeface="BIZ UDPゴシック" panose="020B0400000000000000" pitchFamily="50" charset="-128"/>
            </a:endParaRPr>
          </a:p>
        </p:txBody>
      </p:sp>
      <p:sp>
        <p:nvSpPr>
          <p:cNvPr id="157" name="正方形/長方形 156">
            <a:extLst>
              <a:ext uri="{FF2B5EF4-FFF2-40B4-BE49-F238E27FC236}">
                <a16:creationId xmlns:a16="http://schemas.microsoft.com/office/drawing/2014/main" id="{6963CF6A-751A-A856-9469-025A9E9AAB36}"/>
              </a:ext>
            </a:extLst>
          </p:cNvPr>
          <p:cNvSpPr/>
          <p:nvPr/>
        </p:nvSpPr>
        <p:spPr>
          <a:xfrm>
            <a:off x="9360041" y="1145865"/>
            <a:ext cx="936085" cy="208275"/>
          </a:xfrm>
          <a:prstGeom prst="rect">
            <a:avLst/>
          </a:prstGeom>
          <a:ln/>
        </p:spPr>
        <p:style>
          <a:lnRef idx="1">
            <a:schemeClr val="accent6"/>
          </a:lnRef>
          <a:fillRef idx="2">
            <a:schemeClr val="accent6"/>
          </a:fillRef>
          <a:effectRef idx="1">
            <a:schemeClr val="accent6"/>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会計</a:t>
            </a:r>
          </a:p>
        </p:txBody>
      </p:sp>
      <p:sp>
        <p:nvSpPr>
          <p:cNvPr id="71" name="正方形/長方形 70">
            <a:extLst>
              <a:ext uri="{FF2B5EF4-FFF2-40B4-BE49-F238E27FC236}">
                <a16:creationId xmlns:a16="http://schemas.microsoft.com/office/drawing/2014/main" id="{F7E39E99-C978-08D0-DEE9-F6C301E7BB94}"/>
              </a:ext>
            </a:extLst>
          </p:cNvPr>
          <p:cNvSpPr/>
          <p:nvPr/>
        </p:nvSpPr>
        <p:spPr>
          <a:xfrm>
            <a:off x="841125" y="1145864"/>
            <a:ext cx="2227461" cy="208271"/>
          </a:xfrm>
          <a:prstGeom prst="rect">
            <a:avLst/>
          </a:prstGeom>
          <a:ln/>
        </p:spPr>
        <p:style>
          <a:lnRef idx="1">
            <a:schemeClr val="accent6"/>
          </a:lnRef>
          <a:fillRef idx="2">
            <a:schemeClr val="accent6"/>
          </a:fillRef>
          <a:effectRef idx="1">
            <a:schemeClr val="accent6"/>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受付</a:t>
            </a:r>
          </a:p>
        </p:txBody>
      </p:sp>
      <p:graphicFrame>
        <p:nvGraphicFramePr>
          <p:cNvPr id="14" name="表 13">
            <a:extLst>
              <a:ext uri="{FF2B5EF4-FFF2-40B4-BE49-F238E27FC236}">
                <a16:creationId xmlns:a16="http://schemas.microsoft.com/office/drawing/2014/main" id="{D105CCCB-6FE3-B660-ECC2-47D46A706276}"/>
              </a:ext>
            </a:extLst>
          </p:cNvPr>
          <p:cNvGraphicFramePr>
            <a:graphicFrameLocks noGrp="1"/>
          </p:cNvGraphicFramePr>
          <p:nvPr>
            <p:extLst>
              <p:ext uri="{D42A27DB-BD31-4B8C-83A1-F6EECF244321}">
                <p14:modId xmlns:p14="http://schemas.microsoft.com/office/powerpoint/2010/main" val="2764651844"/>
              </p:ext>
            </p:extLst>
          </p:nvPr>
        </p:nvGraphicFramePr>
        <p:xfrm>
          <a:off x="499072" y="3819608"/>
          <a:ext cx="11321984" cy="295468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51179985"/>
                    </a:ext>
                  </a:extLst>
                </a:gridCol>
                <a:gridCol w="1678797">
                  <a:extLst>
                    <a:ext uri="{9D8B030D-6E8A-4147-A177-3AD203B41FA5}">
                      <a16:colId xmlns:a16="http://schemas.microsoft.com/office/drawing/2014/main" val="3285625148"/>
                    </a:ext>
                  </a:extLst>
                </a:gridCol>
                <a:gridCol w="365760">
                  <a:extLst>
                    <a:ext uri="{9D8B030D-6E8A-4147-A177-3AD203B41FA5}">
                      <a16:colId xmlns:a16="http://schemas.microsoft.com/office/drawing/2014/main" val="3033866934"/>
                    </a:ext>
                  </a:extLst>
                </a:gridCol>
                <a:gridCol w="1715588">
                  <a:extLst>
                    <a:ext uri="{9D8B030D-6E8A-4147-A177-3AD203B41FA5}">
                      <a16:colId xmlns:a16="http://schemas.microsoft.com/office/drawing/2014/main" val="3489444374"/>
                    </a:ext>
                  </a:extLst>
                </a:gridCol>
                <a:gridCol w="2941054">
                  <a:extLst>
                    <a:ext uri="{9D8B030D-6E8A-4147-A177-3AD203B41FA5}">
                      <a16:colId xmlns:a16="http://schemas.microsoft.com/office/drawing/2014/main" val="1455756382"/>
                    </a:ext>
                  </a:extLst>
                </a:gridCol>
                <a:gridCol w="546835">
                  <a:extLst>
                    <a:ext uri="{9D8B030D-6E8A-4147-A177-3AD203B41FA5}">
                      <a16:colId xmlns:a16="http://schemas.microsoft.com/office/drawing/2014/main" val="1205620863"/>
                    </a:ext>
                  </a:extLst>
                </a:gridCol>
                <a:gridCol w="546835">
                  <a:extLst>
                    <a:ext uri="{9D8B030D-6E8A-4147-A177-3AD203B41FA5}">
                      <a16:colId xmlns:a16="http://schemas.microsoft.com/office/drawing/2014/main" val="3302756050"/>
                    </a:ext>
                  </a:extLst>
                </a:gridCol>
                <a:gridCol w="546835">
                  <a:extLst>
                    <a:ext uri="{9D8B030D-6E8A-4147-A177-3AD203B41FA5}">
                      <a16:colId xmlns:a16="http://schemas.microsoft.com/office/drawing/2014/main" val="1317040605"/>
                    </a:ext>
                  </a:extLst>
                </a:gridCol>
                <a:gridCol w="2772000">
                  <a:extLst>
                    <a:ext uri="{9D8B030D-6E8A-4147-A177-3AD203B41FA5}">
                      <a16:colId xmlns:a16="http://schemas.microsoft.com/office/drawing/2014/main" val="3757282488"/>
                    </a:ext>
                  </a:extLst>
                </a:gridCol>
              </a:tblGrid>
              <a:tr h="154572">
                <a:tc rowSpan="2" gridSpan="2">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対象部門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solidFill>
                      <a:schemeClr val="bg1">
                        <a:lumMod val="85000"/>
                      </a:schemeClr>
                    </a:solidFill>
                  </a:tcPr>
                </a:tc>
                <a:tc rowSpan="2" hMerge="1">
                  <a:txBody>
                    <a:bodyPr/>
                    <a:lstStyle/>
                    <a:p>
                      <a:endParaRPr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rowSpan="2" gridSpan="2">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フロー見直しの対象となる業務内容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endParaRPr kumimoji="1" lang="ja-JP" altLang="en-US"/>
                    </a:p>
                  </a:txBody>
                  <a:tcPr/>
                </a:tc>
                <a:tc rowSpan="2">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導入機器等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計画の進捗に関する事項</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rowSpan="2">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導入効果</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67761968"/>
                  </a:ext>
                </a:extLst>
              </a:tr>
              <a:tr h="154572">
                <a:tc gridSpan="2" vMerge="1">
                  <a:txBody>
                    <a:bodyPr/>
                    <a:lstStyle/>
                    <a:p>
                      <a:endParaRPr kumimoji="1" lang="ja-JP" altLang="en-US"/>
                    </a:p>
                  </a:txBody>
                  <a:tcPr/>
                </a:tc>
                <a:tc hMerge="1" vMerge="1">
                  <a:txBody>
                    <a:bodyPr/>
                    <a:lstStyle/>
                    <a:p>
                      <a:endParaRPr dirty="0"/>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gridSpan="2" vMerge="1">
                  <a:txBody>
                    <a:bodyPr/>
                    <a:lstStyle/>
                    <a:p>
                      <a:endParaRPr dirty="0"/>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vMerge="1">
                  <a:txBody>
                    <a:bodyPr/>
                    <a:lstStyle/>
                    <a:p>
                      <a:endParaRPr dirty="0"/>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vMerge="1">
                  <a:txBody>
                    <a:bodyPr/>
                    <a:lstStyle/>
                    <a:p>
                      <a:endParaRPr dirty="0"/>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導入済</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今後実施</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補助申請</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vMerge="1">
                  <a:txBody>
                    <a:bodyPr/>
                    <a:lstStyle/>
                    <a:p>
                      <a:endParaRPr dirty="0"/>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05549571"/>
                  </a:ext>
                </a:extLst>
              </a:tr>
              <a:tr h="154572">
                <a:tc rowSpan="5">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診療部門</a:t>
                      </a:r>
                    </a:p>
                  </a:txBody>
                  <a:tcPr vert="eaVert"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医師部門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1</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診察記録入力</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電子カルテ</a:t>
                      </a:r>
                      <a:r>
                        <a:rPr kumimoji="1" lang="en-US" altLang="ja-JP" sz="800" b="0" dirty="0">
                          <a:solidFill>
                            <a:schemeClr val="tx1"/>
                          </a:solidFill>
                          <a:latin typeface="BIZ UDゴシック" panose="020B0400000000000000" pitchFamily="49" charset="-128"/>
                          <a:ea typeface="BIZ UDゴシック" panose="020B0400000000000000" pitchFamily="49" charset="-128"/>
                        </a:rPr>
                        <a:t>AI</a:t>
                      </a:r>
                      <a:r>
                        <a:rPr kumimoji="1" lang="ja-JP" altLang="en-US" sz="800" b="0" dirty="0">
                          <a:solidFill>
                            <a:schemeClr val="tx1"/>
                          </a:solidFill>
                          <a:latin typeface="BIZ UDゴシック" panose="020B0400000000000000" pitchFamily="49" charset="-128"/>
                          <a:ea typeface="BIZ UDゴシック" panose="020B0400000000000000" pitchFamily="49" charset="-128"/>
                        </a:rPr>
                        <a:t>・音声入力支援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診察記録に係る入力時間の縮減</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69283417"/>
                  </a:ext>
                </a:extLst>
              </a:tr>
              <a:tr h="154572">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rowSpan="2">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看護部門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2</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問診補助</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AI</a:t>
                      </a:r>
                      <a:r>
                        <a:rPr kumimoji="1" lang="ja-JP" altLang="en-US" sz="800" b="0" dirty="0">
                          <a:solidFill>
                            <a:schemeClr val="tx1"/>
                          </a:solidFill>
                          <a:latin typeface="BIZ UDゴシック" panose="020B0400000000000000" pitchFamily="49" charset="-128"/>
                          <a:ea typeface="BIZ UDゴシック" panose="020B0400000000000000" pitchFamily="49" charset="-128"/>
                        </a:rPr>
                        <a:t>問診（電子カルテ連携）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問診に係る時間縮減、患者満足度の向上</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16750166"/>
                  </a:ext>
                </a:extLst>
              </a:tr>
              <a:tr h="162847">
                <a:tc vMerge="1">
                  <a:txBody>
                    <a:bodyPr/>
                    <a:lstStyle/>
                    <a:p>
                      <a:endParaRPr kumimoji="1" lang="ja-JP" altLang="en-US"/>
                    </a:p>
                  </a:txBody>
                  <a:tcPr/>
                </a:tc>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3</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患者状態記録・測定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ベッドサイド情報端末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センサ記録による測定等の負担軽減</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10246253"/>
                  </a:ext>
                </a:extLst>
              </a:tr>
              <a:tr h="120492">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調剤部門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4</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医薬品管理</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ゴシック" panose="020B0400000000000000" pitchFamily="49" charset="-128"/>
                          <a:ea typeface="BIZ UDゴシック" panose="020B0400000000000000" pitchFamily="49" charset="-128"/>
                        </a:rPr>
                        <a:t>薬剤自動入出庫システム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作業効率化、</a:t>
                      </a:r>
                      <a:r>
                        <a:rPr lang="ja-JP" altLang="en-US" sz="800" dirty="0">
                          <a:solidFill>
                            <a:prstClr val="black"/>
                          </a:solidFill>
                          <a:latin typeface="BIZ UDPゴシック" panose="020B0400000000000000" pitchFamily="50" charset="-128"/>
                          <a:ea typeface="BIZ UDPゴシック" panose="020B0400000000000000" pitchFamily="50" charset="-128"/>
                        </a:rPr>
                        <a:t>省スペース化</a:t>
                      </a:r>
                      <a:endPar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58196100"/>
                  </a:ext>
                </a:extLst>
              </a:tr>
              <a:tr h="242900">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その他コメディカル部門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5</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入院に関する患者説明</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説明動画・タブレット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対面説明の時間縮減、多言語対応</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1147720"/>
                  </a:ext>
                </a:extLst>
              </a:tr>
              <a:tr h="154572">
                <a:tc rowSpan="5">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バックアップ部門</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txBody>
                  <a:tcPr vert="eaVert"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solidFill>
                      <a:schemeClr val="bg1"/>
                    </a:solidFill>
                  </a:tcPr>
                </a:tc>
                <a:tc rowSpan="2">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事務部門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6</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受付、資格確認、予約管理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受付専用アプリ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自動受付による受付業務時間の縮減</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41107"/>
                  </a:ext>
                </a:extLst>
              </a:tr>
              <a:tr h="154572">
                <a:tc vMerge="1">
                  <a:txBody>
                    <a:bodyPr/>
                    <a:lstStyle/>
                    <a:p>
                      <a:endParaRPr kumimoji="1" lang="ja-JP" altLang="en-US"/>
                    </a:p>
                  </a:txBody>
                  <a:tcPr/>
                </a:tc>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7</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会計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自動会計システム、事前登録ｸﾚｼﾞｯﾄｶｰﾄﾞによる支払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会計事務に係る時間縮減、患者満足度の向上</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90287677"/>
                  </a:ext>
                </a:extLst>
              </a:tr>
              <a:tr h="242900">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rowSpan="3">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その他</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800" b="0" dirty="0">
                          <a:solidFill>
                            <a:schemeClr val="tx1"/>
                          </a:solidFill>
                          <a:latin typeface="BIZ UDゴシック" panose="020B0400000000000000" pitchFamily="49" charset="-128"/>
                          <a:ea typeface="BIZ UDゴシック" panose="020B0400000000000000" pitchFamily="49" charset="-128"/>
                        </a:rPr>
                        <a:t>バックアップ部門</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8</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solidFill>
                            <a:prstClr val="black"/>
                          </a:solidFill>
                          <a:latin typeface="BIZ UDPゴシック" panose="020B0400000000000000" pitchFamily="50" charset="-128"/>
                          <a:ea typeface="BIZ UDPゴシック" panose="020B0400000000000000" pitchFamily="50" charset="-128"/>
                        </a:rPr>
                        <a:t>医療資材在庫管理</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solidFill>
                            <a:prstClr val="black"/>
                          </a:solidFill>
                          <a:latin typeface="BIZ UDPゴシック" panose="020B0400000000000000" pitchFamily="50" charset="-128"/>
                          <a:ea typeface="BIZ UDPゴシック" panose="020B0400000000000000" pitchFamily="50" charset="-128"/>
                        </a:rPr>
                        <a:t>医療資材在庫管理システム</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lang="ja-JP" altLang="en-US" sz="800" dirty="0">
                          <a:solidFill>
                            <a:prstClr val="black"/>
                          </a:solidFill>
                          <a:latin typeface="BIZ UDPゴシック" panose="020B0400000000000000" pitchFamily="50" charset="-128"/>
                          <a:ea typeface="BIZ UDPゴシック" panose="020B0400000000000000" pitchFamily="50" charset="-128"/>
                        </a:rPr>
                        <a:t>資材管理業務時間の縮減、使用期限等管理の精度向上</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0754286"/>
                  </a:ext>
                </a:extLst>
              </a:tr>
              <a:tr h="154572">
                <a:tc vMerge="1">
                  <a:txBody>
                    <a:bodyPr/>
                    <a:lstStyle/>
                    <a:p>
                      <a:endParaRPr kumimoji="1" lang="ja-JP" altLang="en-US"/>
                    </a:p>
                  </a:txBody>
                  <a:tcPr/>
                </a:tc>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9</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solidFill>
                            <a:prstClr val="black"/>
                          </a:solidFill>
                          <a:latin typeface="BIZ UDPゴシック" panose="020B0400000000000000" pitchFamily="50" charset="-128"/>
                          <a:ea typeface="BIZ UDPゴシック" panose="020B0400000000000000" pitchFamily="50" charset="-128"/>
                        </a:rPr>
                        <a:t>勤務時間管理、配置人員管理</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dirty="0">
                          <a:solidFill>
                            <a:prstClr val="black"/>
                          </a:solidFill>
                          <a:latin typeface="BIZ UDPゴシック" panose="020B0400000000000000" pitchFamily="50" charset="-128"/>
                          <a:ea typeface="BIZ UDPゴシック" panose="020B0400000000000000" pitchFamily="50" charset="-128"/>
                        </a:rPr>
                        <a:t>AI</a:t>
                      </a:r>
                      <a:r>
                        <a:rPr lang="ja-JP" altLang="en-US" sz="800" dirty="0">
                          <a:solidFill>
                            <a:prstClr val="black"/>
                          </a:solidFill>
                          <a:latin typeface="BIZ UDPゴシック" panose="020B0400000000000000" pitchFamily="50" charset="-128"/>
                          <a:ea typeface="BIZ UDPゴシック" panose="020B0400000000000000" pitchFamily="50" charset="-128"/>
                        </a:rPr>
                        <a:t>による勤怠管理システム</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lang="ja-JP" altLang="en-US" sz="800" dirty="0">
                          <a:solidFill>
                            <a:prstClr val="black"/>
                          </a:solidFill>
                          <a:latin typeface="BIZ UDPゴシック" panose="020B0400000000000000" pitchFamily="50" charset="-128"/>
                          <a:ea typeface="BIZ UDPゴシック" panose="020B0400000000000000" pitchFamily="50" charset="-128"/>
                        </a:rPr>
                        <a:t>勤務管理に関する事務負担の縮減</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6763678"/>
                  </a:ext>
                </a:extLst>
              </a:tr>
              <a:tr h="154572">
                <a:tc vMerge="1">
                  <a:txBody>
                    <a:bodyPr/>
                    <a:lstStyle/>
                    <a:p>
                      <a:endParaRPr kumimoji="1" lang="ja-JP" altLang="en-US"/>
                    </a:p>
                  </a:txBody>
                  <a:tcPr/>
                </a:tc>
                <a:tc vMerge="1">
                  <a:txBody>
                    <a:bodyPr/>
                    <a:lstStyle/>
                    <a:p>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10</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solidFill>
                            <a:prstClr val="black"/>
                          </a:solidFill>
                          <a:latin typeface="BIZ UDPゴシック" panose="020B0400000000000000" pitchFamily="50" charset="-128"/>
                          <a:ea typeface="BIZ UDPゴシック" panose="020B0400000000000000" pitchFamily="50" charset="-128"/>
                        </a:rPr>
                        <a:t>給食</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solidFill>
                            <a:prstClr val="black"/>
                          </a:solidFill>
                          <a:latin typeface="BIZ UDPゴシック" panose="020B0400000000000000" pitchFamily="50" charset="-128"/>
                          <a:ea typeface="BIZ UDPゴシック" panose="020B0400000000000000" pitchFamily="50" charset="-128"/>
                        </a:rPr>
                        <a:t>クックチル方式</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lang="ja-JP" altLang="en-US" sz="800" dirty="0">
                          <a:solidFill>
                            <a:prstClr val="black"/>
                          </a:solidFill>
                          <a:latin typeface="BIZ UDPゴシック" panose="020B0400000000000000" pitchFamily="50" charset="-128"/>
                          <a:ea typeface="BIZ UDPゴシック" panose="020B0400000000000000" pitchFamily="50" charset="-128"/>
                        </a:rPr>
                        <a:t>給食に係る早朝・深夜業務時間の縮減</a:t>
                      </a:r>
                      <a:endParaRPr lang="en-US" altLang="ja-JP" sz="800" dirty="0">
                        <a:solidFill>
                          <a:prstClr val="black"/>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29417055"/>
                  </a:ext>
                </a:extLst>
              </a:tr>
              <a:tr h="154572">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他</a:t>
                      </a:r>
                    </a:p>
                  </a:txBody>
                  <a:tcPr vert="eaVert"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各部門共通</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en-US" altLang="ja-JP" sz="800" b="0" dirty="0">
                          <a:solidFill>
                            <a:schemeClr val="tx1"/>
                          </a:solidFill>
                          <a:latin typeface="BIZ UDゴシック" panose="020B0400000000000000" pitchFamily="49" charset="-128"/>
                          <a:ea typeface="BIZ UDゴシック" panose="020B0400000000000000" pitchFamily="49" charset="-128"/>
                        </a:rPr>
                        <a:t>11</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院内情報共有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インカム・院内スマホ</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ct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latin typeface="BIZ UDゴシック" panose="020B0400000000000000" pitchFamily="49" charset="-128"/>
                          <a:ea typeface="BIZ UDゴシック" panose="020B0400000000000000" pitchFamily="49" charset="-128"/>
                        </a:rPr>
                        <a:t>スタッフ間連携の迅速化</a:t>
                      </a:r>
                    </a:p>
                  </a:txBody>
                  <a:tcPr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3169072"/>
                  </a:ext>
                </a:extLst>
              </a:tr>
            </a:tbl>
          </a:graphicData>
        </a:graphic>
      </p:graphicFrame>
      <p:sp>
        <p:nvSpPr>
          <p:cNvPr id="38" name="正方形/長方形 37">
            <a:extLst>
              <a:ext uri="{FF2B5EF4-FFF2-40B4-BE49-F238E27FC236}">
                <a16:creationId xmlns:a16="http://schemas.microsoft.com/office/drawing/2014/main" id="{6A5073EF-C4C7-4563-B49F-36903CEAAAB9}"/>
              </a:ext>
            </a:extLst>
          </p:cNvPr>
          <p:cNvSpPr/>
          <p:nvPr/>
        </p:nvSpPr>
        <p:spPr>
          <a:xfrm>
            <a:off x="947121" y="2222243"/>
            <a:ext cx="1246358" cy="383849"/>
          </a:xfrm>
          <a:prstGeom prst="rect">
            <a:avLst/>
          </a:prstGeom>
          <a:solidFill>
            <a:schemeClr val="accent6">
              <a:lumMod val="20000"/>
              <a:lumOff val="80000"/>
            </a:schemeClr>
          </a:solidFill>
          <a:ln/>
        </p:spPr>
        <p:style>
          <a:lnRef idx="1">
            <a:schemeClr val="accent3"/>
          </a:lnRef>
          <a:fillRef idx="2">
            <a:schemeClr val="accent3"/>
          </a:fillRef>
          <a:effectRef idx="1">
            <a:schemeClr val="accent3"/>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9" name="テキスト ボックス 38">
            <a:extLst>
              <a:ext uri="{FF2B5EF4-FFF2-40B4-BE49-F238E27FC236}">
                <a16:creationId xmlns:a16="http://schemas.microsoft.com/office/drawing/2014/main" id="{82984CCB-100A-D85C-E341-ABEF88CD441E}"/>
              </a:ext>
            </a:extLst>
          </p:cNvPr>
          <p:cNvSpPr txBox="1"/>
          <p:nvPr/>
        </p:nvSpPr>
        <p:spPr>
          <a:xfrm>
            <a:off x="1050578" y="2277195"/>
            <a:ext cx="694144" cy="253916"/>
          </a:xfrm>
          <a:prstGeom prst="rect">
            <a:avLst/>
          </a:prstGeom>
          <a:noFill/>
        </p:spPr>
        <p:txBody>
          <a:bodyPr wrap="square" lIns="0" rIns="0" rtlCol="0">
            <a:spAutoFit/>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問診</a:t>
            </a:r>
          </a:p>
        </p:txBody>
      </p:sp>
      <p:sp>
        <p:nvSpPr>
          <p:cNvPr id="46" name="正方形/長方形 45">
            <a:extLst>
              <a:ext uri="{FF2B5EF4-FFF2-40B4-BE49-F238E27FC236}">
                <a16:creationId xmlns:a16="http://schemas.microsoft.com/office/drawing/2014/main" id="{BFD17E58-A662-5686-D839-C78A1CB67040}"/>
              </a:ext>
            </a:extLst>
          </p:cNvPr>
          <p:cNvSpPr/>
          <p:nvPr/>
        </p:nvSpPr>
        <p:spPr>
          <a:xfrm>
            <a:off x="891684" y="3398951"/>
            <a:ext cx="3024428" cy="201558"/>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勤務管理、人員確保</a:t>
            </a:r>
          </a:p>
        </p:txBody>
      </p:sp>
      <p:sp>
        <p:nvSpPr>
          <p:cNvPr id="47" name="正方形/長方形 46">
            <a:extLst>
              <a:ext uri="{FF2B5EF4-FFF2-40B4-BE49-F238E27FC236}">
                <a16:creationId xmlns:a16="http://schemas.microsoft.com/office/drawing/2014/main" id="{9A335278-757D-F5FB-1294-708696A3FD6D}"/>
              </a:ext>
            </a:extLst>
          </p:cNvPr>
          <p:cNvSpPr/>
          <p:nvPr/>
        </p:nvSpPr>
        <p:spPr>
          <a:xfrm>
            <a:off x="891684" y="2936105"/>
            <a:ext cx="3023734" cy="201558"/>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必要な医療資材の確保、在庫管理</a:t>
            </a:r>
          </a:p>
        </p:txBody>
      </p:sp>
      <p:sp>
        <p:nvSpPr>
          <p:cNvPr id="48" name="正方形/長方形 47">
            <a:extLst>
              <a:ext uri="{FF2B5EF4-FFF2-40B4-BE49-F238E27FC236}">
                <a16:creationId xmlns:a16="http://schemas.microsoft.com/office/drawing/2014/main" id="{E51EE431-92C2-3418-0C45-14491812C358}"/>
              </a:ext>
            </a:extLst>
          </p:cNvPr>
          <p:cNvSpPr/>
          <p:nvPr/>
        </p:nvSpPr>
        <p:spPr>
          <a:xfrm>
            <a:off x="891684" y="3171546"/>
            <a:ext cx="3023734" cy="201558"/>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必要な機材の確保、メンテナンス</a:t>
            </a:r>
          </a:p>
        </p:txBody>
      </p:sp>
      <p:sp>
        <p:nvSpPr>
          <p:cNvPr id="50" name="正方形/長方形 49">
            <a:extLst>
              <a:ext uri="{FF2B5EF4-FFF2-40B4-BE49-F238E27FC236}">
                <a16:creationId xmlns:a16="http://schemas.microsoft.com/office/drawing/2014/main" id="{2EFD775D-F2D5-B088-5C94-3B6AE0850467}"/>
              </a:ext>
            </a:extLst>
          </p:cNvPr>
          <p:cNvSpPr/>
          <p:nvPr/>
        </p:nvSpPr>
        <p:spPr>
          <a:xfrm>
            <a:off x="2508237" y="2709926"/>
            <a:ext cx="1424436" cy="201558"/>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pPr marL="180975"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診療報酬請求</a:t>
            </a:r>
          </a:p>
        </p:txBody>
      </p:sp>
      <p:sp>
        <p:nvSpPr>
          <p:cNvPr id="51" name="矢印: 下 50">
            <a:extLst>
              <a:ext uri="{FF2B5EF4-FFF2-40B4-BE49-F238E27FC236}">
                <a16:creationId xmlns:a16="http://schemas.microsoft.com/office/drawing/2014/main" id="{F6413749-ED05-772B-AFAB-E902681147C9}"/>
              </a:ext>
            </a:extLst>
          </p:cNvPr>
          <p:cNvSpPr/>
          <p:nvPr/>
        </p:nvSpPr>
        <p:spPr>
          <a:xfrm>
            <a:off x="3644664" y="2539902"/>
            <a:ext cx="259812" cy="1057674"/>
          </a:xfrm>
          <a:prstGeom prst="downArrow">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游ゴシック" panose="02110004020202020204"/>
              <a:ea typeface="游ゴシック" panose="020B0400000000000000" pitchFamily="50" charset="-128"/>
              <a:cs typeface="+mn-cs"/>
            </a:endParaRPr>
          </a:p>
        </p:txBody>
      </p:sp>
      <p:sp>
        <p:nvSpPr>
          <p:cNvPr id="57" name="正方形/長方形 56">
            <a:extLst>
              <a:ext uri="{FF2B5EF4-FFF2-40B4-BE49-F238E27FC236}">
                <a16:creationId xmlns:a16="http://schemas.microsoft.com/office/drawing/2014/main" id="{BF01903D-B63C-EA10-494D-8E3F7F634EA4}"/>
              </a:ext>
            </a:extLst>
          </p:cNvPr>
          <p:cNvSpPr/>
          <p:nvPr/>
        </p:nvSpPr>
        <p:spPr>
          <a:xfrm>
            <a:off x="3527715" y="2462231"/>
            <a:ext cx="500755" cy="36000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連携</a:t>
            </a:r>
          </a:p>
        </p:txBody>
      </p:sp>
      <p:sp>
        <p:nvSpPr>
          <p:cNvPr id="66" name="四角形: 角を丸くする 65">
            <a:extLst>
              <a:ext uri="{FF2B5EF4-FFF2-40B4-BE49-F238E27FC236}">
                <a16:creationId xmlns:a16="http://schemas.microsoft.com/office/drawing/2014/main" id="{91735CF7-D115-1F2D-6FD0-5AF642F34333}"/>
              </a:ext>
            </a:extLst>
          </p:cNvPr>
          <p:cNvSpPr/>
          <p:nvPr/>
        </p:nvSpPr>
        <p:spPr>
          <a:xfrm>
            <a:off x="4628334" y="2729701"/>
            <a:ext cx="927369" cy="395794"/>
          </a:xfrm>
          <a:prstGeom prst="roundRect">
            <a:avLst>
              <a:gd name="adj" fmla="val 0"/>
            </a:avLst>
          </a:prstGeom>
          <a:solidFill>
            <a:schemeClr val="accent2">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入退院</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手続き</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88" name="直線矢印コネクタ 87">
            <a:extLst>
              <a:ext uri="{FF2B5EF4-FFF2-40B4-BE49-F238E27FC236}">
                <a16:creationId xmlns:a16="http://schemas.microsoft.com/office/drawing/2014/main" id="{EECA0DE1-6453-3070-525F-98F20BD812AE}"/>
              </a:ext>
            </a:extLst>
          </p:cNvPr>
          <p:cNvCxnSpPr>
            <a:cxnSpLocks/>
          </p:cNvCxnSpPr>
          <p:nvPr/>
        </p:nvCxnSpPr>
        <p:spPr>
          <a:xfrm>
            <a:off x="4330718" y="3036884"/>
            <a:ext cx="3274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20" name="直線矢印コネクタ 119">
            <a:extLst>
              <a:ext uri="{FF2B5EF4-FFF2-40B4-BE49-F238E27FC236}">
                <a16:creationId xmlns:a16="http://schemas.microsoft.com/office/drawing/2014/main" id="{EDF07BD9-E7D3-B46F-2675-FD82B5C9F3A1}"/>
              </a:ext>
            </a:extLst>
          </p:cNvPr>
          <p:cNvCxnSpPr>
            <a:cxnSpLocks/>
          </p:cNvCxnSpPr>
          <p:nvPr/>
        </p:nvCxnSpPr>
        <p:spPr>
          <a:xfrm>
            <a:off x="2201066" y="2313396"/>
            <a:ext cx="1186611" cy="0"/>
          </a:xfrm>
          <a:prstGeom prst="straightConnector1">
            <a:avLst/>
          </a:prstGeom>
          <a:ln>
            <a:solidFill>
              <a:schemeClr val="tx1">
                <a:lumMod val="75000"/>
                <a:lumOff val="25000"/>
              </a:schemeClr>
            </a:solidFill>
            <a:tailEnd type="triangle"/>
          </a:ln>
        </p:spPr>
        <p:style>
          <a:lnRef idx="3">
            <a:schemeClr val="accent2"/>
          </a:lnRef>
          <a:fillRef idx="0">
            <a:schemeClr val="accent2"/>
          </a:fillRef>
          <a:effectRef idx="2">
            <a:schemeClr val="accent2"/>
          </a:effectRef>
          <a:fontRef idx="minor">
            <a:schemeClr val="tx1"/>
          </a:fontRef>
        </p:style>
      </p:cxnSp>
      <p:cxnSp>
        <p:nvCxnSpPr>
          <p:cNvPr id="137" name="直線コネクタ 136">
            <a:extLst>
              <a:ext uri="{FF2B5EF4-FFF2-40B4-BE49-F238E27FC236}">
                <a16:creationId xmlns:a16="http://schemas.microsoft.com/office/drawing/2014/main" id="{02159D03-3FBA-94CE-AADA-0CBFC11369B0}"/>
              </a:ext>
            </a:extLst>
          </p:cNvPr>
          <p:cNvCxnSpPr/>
          <p:nvPr/>
        </p:nvCxnSpPr>
        <p:spPr>
          <a:xfrm>
            <a:off x="4336121" y="2539902"/>
            <a:ext cx="0" cy="496982"/>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
        <p:nvSpPr>
          <p:cNvPr id="138" name="四角形: 角を丸くする 137">
            <a:extLst>
              <a:ext uri="{FF2B5EF4-FFF2-40B4-BE49-F238E27FC236}">
                <a16:creationId xmlns:a16="http://schemas.microsoft.com/office/drawing/2014/main" id="{4014605D-3036-6E7A-CE79-93C26EB803A8}"/>
              </a:ext>
            </a:extLst>
          </p:cNvPr>
          <p:cNvSpPr/>
          <p:nvPr/>
        </p:nvSpPr>
        <p:spPr>
          <a:xfrm>
            <a:off x="5616801" y="2729701"/>
            <a:ext cx="997164" cy="395794"/>
          </a:xfrm>
          <a:prstGeom prst="roundRect">
            <a:avLst>
              <a:gd name="adj" fmla="val 0"/>
            </a:avLst>
          </a:prstGeom>
          <a:solidFill>
            <a:schemeClr val="accent2">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看護師による</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診療記録</a:t>
            </a:r>
          </a:p>
        </p:txBody>
      </p:sp>
      <p:sp>
        <p:nvSpPr>
          <p:cNvPr id="140" name="正方形/長方形 139">
            <a:extLst>
              <a:ext uri="{FF2B5EF4-FFF2-40B4-BE49-F238E27FC236}">
                <a16:creationId xmlns:a16="http://schemas.microsoft.com/office/drawing/2014/main" id="{1BCA98C9-4319-EAA7-AC8C-3AF78F9A5179}"/>
              </a:ext>
            </a:extLst>
          </p:cNvPr>
          <p:cNvSpPr/>
          <p:nvPr/>
        </p:nvSpPr>
        <p:spPr>
          <a:xfrm>
            <a:off x="4041048" y="2525364"/>
            <a:ext cx="864317" cy="36000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入院の場合</a:t>
            </a:r>
          </a:p>
        </p:txBody>
      </p:sp>
      <p:sp>
        <p:nvSpPr>
          <p:cNvPr id="141" name="正方形/長方形 140">
            <a:extLst>
              <a:ext uri="{FF2B5EF4-FFF2-40B4-BE49-F238E27FC236}">
                <a16:creationId xmlns:a16="http://schemas.microsoft.com/office/drawing/2014/main" id="{4E27331B-11C7-6D6F-794A-B7DA8BE53B13}"/>
              </a:ext>
            </a:extLst>
          </p:cNvPr>
          <p:cNvSpPr/>
          <p:nvPr/>
        </p:nvSpPr>
        <p:spPr>
          <a:xfrm>
            <a:off x="4090902" y="3343735"/>
            <a:ext cx="1267579" cy="259874"/>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給食部門</a:t>
            </a:r>
          </a:p>
        </p:txBody>
      </p:sp>
      <p:sp>
        <p:nvSpPr>
          <p:cNvPr id="152" name="正方形/長方形 151">
            <a:extLst>
              <a:ext uri="{FF2B5EF4-FFF2-40B4-BE49-F238E27FC236}">
                <a16:creationId xmlns:a16="http://schemas.microsoft.com/office/drawing/2014/main" id="{1455CEED-BE6A-FF13-C0AA-43C66B17D55C}"/>
              </a:ext>
            </a:extLst>
          </p:cNvPr>
          <p:cNvSpPr/>
          <p:nvPr/>
        </p:nvSpPr>
        <p:spPr>
          <a:xfrm>
            <a:off x="5414085" y="3343735"/>
            <a:ext cx="1267579" cy="259874"/>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清掃部門</a:t>
            </a:r>
          </a:p>
        </p:txBody>
      </p:sp>
      <p:sp>
        <p:nvSpPr>
          <p:cNvPr id="159" name="正方形/長方形 158">
            <a:extLst>
              <a:ext uri="{FF2B5EF4-FFF2-40B4-BE49-F238E27FC236}">
                <a16:creationId xmlns:a16="http://schemas.microsoft.com/office/drawing/2014/main" id="{6B468D26-B141-AD62-C732-821F9FF0A456}"/>
              </a:ext>
            </a:extLst>
          </p:cNvPr>
          <p:cNvSpPr/>
          <p:nvPr/>
        </p:nvSpPr>
        <p:spPr>
          <a:xfrm>
            <a:off x="7704469" y="2381036"/>
            <a:ext cx="1488659" cy="228259"/>
          </a:xfrm>
          <a:prstGeom prst="rect">
            <a:avLst/>
          </a:prstGeom>
          <a:solidFill>
            <a:schemeClr val="accent4">
              <a:lumMod val="20000"/>
              <a:lumOff val="80000"/>
            </a:schemeClr>
          </a:solidFill>
          <a:ln>
            <a:noFill/>
          </a:ln>
        </p:spPr>
        <p:style>
          <a:lnRef idx="1">
            <a:schemeClr val="accent4"/>
          </a:lnRef>
          <a:fillRef idx="2">
            <a:schemeClr val="accent4"/>
          </a:fillRef>
          <a:effectRef idx="1">
            <a:schemeClr val="accent4"/>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医薬品管理</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60" name="四角形: 角を丸くする 159">
            <a:extLst>
              <a:ext uri="{FF2B5EF4-FFF2-40B4-BE49-F238E27FC236}">
                <a16:creationId xmlns:a16="http://schemas.microsoft.com/office/drawing/2014/main" id="{6F5E2018-9E1F-9130-E5AD-E908399126E6}"/>
              </a:ext>
            </a:extLst>
          </p:cNvPr>
          <p:cNvSpPr/>
          <p:nvPr/>
        </p:nvSpPr>
        <p:spPr>
          <a:xfrm>
            <a:off x="4704627" y="2283581"/>
            <a:ext cx="245504"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1</a:t>
            </a:r>
          </a:p>
        </p:txBody>
      </p:sp>
      <p:sp>
        <p:nvSpPr>
          <p:cNvPr id="161" name="四角形: 角を丸くする 160">
            <a:extLst>
              <a:ext uri="{FF2B5EF4-FFF2-40B4-BE49-F238E27FC236}">
                <a16:creationId xmlns:a16="http://schemas.microsoft.com/office/drawing/2014/main" id="{285E7AC0-2314-7E40-1FAD-1BA094B50079}"/>
              </a:ext>
            </a:extLst>
          </p:cNvPr>
          <p:cNvSpPr/>
          <p:nvPr/>
        </p:nvSpPr>
        <p:spPr>
          <a:xfrm>
            <a:off x="1418731" y="2310529"/>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2</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62" name="テキスト ボックス 161">
            <a:extLst>
              <a:ext uri="{FF2B5EF4-FFF2-40B4-BE49-F238E27FC236}">
                <a16:creationId xmlns:a16="http://schemas.microsoft.com/office/drawing/2014/main" id="{2F060024-8CD8-F45F-5F74-E0359AC7F626}"/>
              </a:ext>
            </a:extLst>
          </p:cNvPr>
          <p:cNvSpPr txBox="1"/>
          <p:nvPr/>
        </p:nvSpPr>
        <p:spPr>
          <a:xfrm>
            <a:off x="242648" y="604465"/>
            <a:ext cx="11706704" cy="400110"/>
          </a:xfrm>
          <a:prstGeom prst="rect">
            <a:avLst/>
          </a:prstGeom>
          <a:noFill/>
        </p:spPr>
        <p:txBody>
          <a:bodyPr wrap="square">
            <a:spAutoFit/>
          </a:bodyPr>
          <a:lstStyle/>
          <a:p>
            <a:r>
              <a:rPr lang="ja-JP" altLang="en-US" sz="1000" b="1" dirty="0">
                <a:latin typeface="BIZ UDゴシック" panose="020B0400000000000000" pitchFamily="49" charset="-128"/>
                <a:ea typeface="BIZ UDゴシック" panose="020B0400000000000000" pitchFamily="49" charset="-128"/>
              </a:rPr>
              <a:t>○○病院における業務効率化計画（</a:t>
            </a:r>
            <a:r>
              <a:rPr lang="en-US" altLang="ja-JP" sz="1000" b="1" dirty="0">
                <a:latin typeface="BIZ UDゴシック" panose="020B0400000000000000" pitchFamily="49" charset="-128"/>
                <a:ea typeface="BIZ UDゴシック" panose="020B0400000000000000" pitchFamily="49" charset="-128"/>
              </a:rPr>
              <a:t>R8</a:t>
            </a:r>
            <a:r>
              <a:rPr lang="ja-JP" altLang="en-US" sz="1000" b="1" dirty="0">
                <a:latin typeface="BIZ UDゴシック" panose="020B0400000000000000" pitchFamily="49" charset="-128"/>
                <a:ea typeface="BIZ UDゴシック" panose="020B0400000000000000" pitchFamily="49" charset="-128"/>
              </a:rPr>
              <a:t>～</a:t>
            </a:r>
            <a:r>
              <a:rPr lang="en-US" altLang="ja-JP" sz="1000" b="1" dirty="0">
                <a:latin typeface="BIZ UDゴシック" panose="020B0400000000000000" pitchFamily="49" charset="-128"/>
                <a:ea typeface="BIZ UDゴシック" panose="020B0400000000000000" pitchFamily="49" charset="-128"/>
              </a:rPr>
              <a:t>10</a:t>
            </a:r>
            <a:r>
              <a:rPr lang="ja-JP" altLang="en-US" sz="1000" b="1" dirty="0">
                <a:latin typeface="BIZ UDゴシック" panose="020B0400000000000000" pitchFamily="49" charset="-128"/>
                <a:ea typeface="BIZ UDゴシック" panose="020B0400000000000000" pitchFamily="49" charset="-128"/>
              </a:rPr>
              <a:t>）においては、患者フローに基づく院内業務の見直しにより各部門での業務効率化を推進することとしている。</a:t>
            </a:r>
            <a:endParaRPr lang="en-US" altLang="ja-JP" sz="1000" b="1" dirty="0">
              <a:latin typeface="BIZ UDゴシック" panose="020B0400000000000000" pitchFamily="49" charset="-128"/>
              <a:ea typeface="BIZ UDゴシック" panose="020B0400000000000000" pitchFamily="49" charset="-128"/>
            </a:endParaRPr>
          </a:p>
          <a:p>
            <a:r>
              <a:rPr lang="ja-JP" altLang="en-US" sz="1000" b="1" dirty="0">
                <a:latin typeface="BIZ UDゴシック" panose="020B0400000000000000" pitchFamily="49" charset="-128"/>
                <a:ea typeface="BIZ UDゴシック" panose="020B0400000000000000" pitchFamily="49" charset="-128"/>
              </a:rPr>
              <a:t>見直しの対象業務は全</a:t>
            </a:r>
            <a:r>
              <a:rPr lang="en-US" altLang="ja-JP" sz="1000" b="1" dirty="0">
                <a:latin typeface="BIZ UDゴシック" panose="020B0400000000000000" pitchFamily="49" charset="-128"/>
                <a:ea typeface="BIZ UDゴシック" panose="020B0400000000000000" pitchFamily="49" charset="-128"/>
              </a:rPr>
              <a:t>11</a:t>
            </a:r>
            <a:r>
              <a:rPr lang="ja-JP" altLang="en-US" sz="1000" b="1" dirty="0">
                <a:latin typeface="BIZ UDゴシック" panose="020B0400000000000000" pitchFamily="49" charset="-128"/>
                <a:ea typeface="BIZ UDゴシック" panose="020B0400000000000000" pitchFamily="49" charset="-128"/>
              </a:rPr>
              <a:t>項目あり、うち</a:t>
            </a:r>
            <a:r>
              <a:rPr lang="en-US" altLang="ja-JP" sz="1000" b="1" dirty="0">
                <a:latin typeface="BIZ UDゴシック" panose="020B0400000000000000" pitchFamily="49" charset="-128"/>
                <a:ea typeface="BIZ UDゴシック" panose="020B0400000000000000" pitchFamily="49" charset="-128"/>
              </a:rPr>
              <a:t>5</a:t>
            </a:r>
            <a:r>
              <a:rPr lang="ja-JP" altLang="en-US" sz="1000" b="1" dirty="0">
                <a:latin typeface="BIZ UDゴシック" panose="020B0400000000000000" pitchFamily="49" charset="-128"/>
                <a:ea typeface="BIZ UDゴシック" panose="020B0400000000000000" pitchFamily="49" charset="-128"/>
              </a:rPr>
              <a:t>項目は既に導入済みである。残り</a:t>
            </a:r>
            <a:r>
              <a:rPr lang="en-US" altLang="ja-JP" sz="1000" b="1" dirty="0">
                <a:latin typeface="BIZ UDゴシック" panose="020B0400000000000000" pitchFamily="49" charset="-128"/>
                <a:ea typeface="BIZ UDゴシック" panose="020B0400000000000000" pitchFamily="49" charset="-128"/>
              </a:rPr>
              <a:t>6</a:t>
            </a:r>
            <a:r>
              <a:rPr lang="ja-JP" altLang="en-US" sz="1000" b="1" dirty="0">
                <a:latin typeface="BIZ UDゴシック" panose="020B0400000000000000" pitchFamily="49" charset="-128"/>
                <a:ea typeface="BIZ UDゴシック" panose="020B0400000000000000" pitchFamily="49" charset="-128"/>
              </a:rPr>
              <a:t>項目は順次実施する予定であるが、看護、調剤、事務部門の</a:t>
            </a:r>
            <a:r>
              <a:rPr lang="en-US" altLang="ja-JP" sz="1000" b="1" dirty="0">
                <a:latin typeface="BIZ UDゴシック" panose="020B0400000000000000" pitchFamily="49" charset="-128"/>
                <a:ea typeface="BIZ UDゴシック" panose="020B0400000000000000" pitchFamily="49" charset="-128"/>
              </a:rPr>
              <a:t>3</a:t>
            </a:r>
            <a:r>
              <a:rPr lang="ja-JP" altLang="en-US" sz="1000" b="1" dirty="0">
                <a:latin typeface="BIZ UDゴシック" panose="020B0400000000000000" pitchFamily="49" charset="-128"/>
                <a:ea typeface="BIZ UDゴシック" panose="020B0400000000000000" pitchFamily="49" charset="-128"/>
              </a:rPr>
              <a:t>項目について本補助事業の対象とすることで計画を確実に進める。</a:t>
            </a:r>
            <a:endParaRPr lang="en-US" altLang="ja-JP" sz="1000" b="1" dirty="0">
              <a:latin typeface="BIZ UDゴシック" panose="020B0400000000000000" pitchFamily="49" charset="-128"/>
              <a:ea typeface="BIZ UDゴシック" panose="020B0400000000000000" pitchFamily="49" charset="-128"/>
            </a:endParaRPr>
          </a:p>
        </p:txBody>
      </p:sp>
      <p:sp>
        <p:nvSpPr>
          <p:cNvPr id="163" name="四角形: 角を丸くする 162">
            <a:extLst>
              <a:ext uri="{FF2B5EF4-FFF2-40B4-BE49-F238E27FC236}">
                <a16:creationId xmlns:a16="http://schemas.microsoft.com/office/drawing/2014/main" id="{9CB3AA88-76E8-E767-CB3C-F4B306CE5E92}"/>
              </a:ext>
            </a:extLst>
          </p:cNvPr>
          <p:cNvSpPr/>
          <p:nvPr/>
        </p:nvSpPr>
        <p:spPr>
          <a:xfrm>
            <a:off x="6310726" y="2927598"/>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3</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64" name="四角形: 角を丸くする 163">
            <a:extLst>
              <a:ext uri="{FF2B5EF4-FFF2-40B4-BE49-F238E27FC236}">
                <a16:creationId xmlns:a16="http://schemas.microsoft.com/office/drawing/2014/main" id="{12E4D366-AE9D-ADC0-1C0D-A2EDE6DE633D}"/>
              </a:ext>
            </a:extLst>
          </p:cNvPr>
          <p:cNvSpPr/>
          <p:nvPr/>
        </p:nvSpPr>
        <p:spPr>
          <a:xfrm>
            <a:off x="5191838" y="2959501"/>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5</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65" name="四角形: 角を丸くする 164">
            <a:extLst>
              <a:ext uri="{FF2B5EF4-FFF2-40B4-BE49-F238E27FC236}">
                <a16:creationId xmlns:a16="http://schemas.microsoft.com/office/drawing/2014/main" id="{F50E801E-5CFF-C989-3CAF-1CE461FE95AF}"/>
              </a:ext>
            </a:extLst>
          </p:cNvPr>
          <p:cNvSpPr/>
          <p:nvPr/>
        </p:nvSpPr>
        <p:spPr>
          <a:xfrm>
            <a:off x="7754471" y="2369053"/>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4</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67" name="四角形: 角を丸くする 166">
            <a:extLst>
              <a:ext uri="{FF2B5EF4-FFF2-40B4-BE49-F238E27FC236}">
                <a16:creationId xmlns:a16="http://schemas.microsoft.com/office/drawing/2014/main" id="{9221CA7D-5619-11E9-0040-14645CE99661}"/>
              </a:ext>
            </a:extLst>
          </p:cNvPr>
          <p:cNvSpPr/>
          <p:nvPr/>
        </p:nvSpPr>
        <p:spPr>
          <a:xfrm>
            <a:off x="1418730" y="1456820"/>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6</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68" name="四角形: 角を丸くする 167">
            <a:extLst>
              <a:ext uri="{FF2B5EF4-FFF2-40B4-BE49-F238E27FC236}">
                <a16:creationId xmlns:a16="http://schemas.microsoft.com/office/drawing/2014/main" id="{99167320-E748-A506-E92B-DF25D9D16263}"/>
              </a:ext>
            </a:extLst>
          </p:cNvPr>
          <p:cNvSpPr/>
          <p:nvPr/>
        </p:nvSpPr>
        <p:spPr>
          <a:xfrm>
            <a:off x="9956070" y="2176353"/>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7</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69" name="四角形: 角を丸くする 168">
            <a:extLst>
              <a:ext uri="{FF2B5EF4-FFF2-40B4-BE49-F238E27FC236}">
                <a16:creationId xmlns:a16="http://schemas.microsoft.com/office/drawing/2014/main" id="{D2150C98-B0BC-02CE-0AD2-D66CBF365514}"/>
              </a:ext>
            </a:extLst>
          </p:cNvPr>
          <p:cNvSpPr/>
          <p:nvPr/>
        </p:nvSpPr>
        <p:spPr>
          <a:xfrm>
            <a:off x="2978222" y="2928695"/>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8</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71" name="四角形: 角を丸くする 170">
            <a:extLst>
              <a:ext uri="{FF2B5EF4-FFF2-40B4-BE49-F238E27FC236}">
                <a16:creationId xmlns:a16="http://schemas.microsoft.com/office/drawing/2014/main" id="{E7EFFA9E-ED47-DF26-2808-F4441FFB3451}"/>
              </a:ext>
            </a:extLst>
          </p:cNvPr>
          <p:cNvSpPr/>
          <p:nvPr/>
        </p:nvSpPr>
        <p:spPr>
          <a:xfrm>
            <a:off x="2193479" y="3381291"/>
            <a:ext cx="251470" cy="232772"/>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b="1" dirty="0">
                <a:solidFill>
                  <a:schemeClr val="bg1"/>
                </a:solidFill>
                <a:latin typeface="BIZ UDPゴシック" panose="020B0400000000000000" pitchFamily="50" charset="-128"/>
                <a:ea typeface="BIZ UDPゴシック" panose="020B0400000000000000" pitchFamily="50" charset="-128"/>
              </a:rPr>
              <a:t>9</a:t>
            </a:r>
            <a:endParaRPr kumimoji="1" lang="en-US" altLang="ja-JP" sz="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172" name="四角形: 角を丸くする 171">
            <a:extLst>
              <a:ext uri="{FF2B5EF4-FFF2-40B4-BE49-F238E27FC236}">
                <a16:creationId xmlns:a16="http://schemas.microsoft.com/office/drawing/2014/main" id="{61146204-FE0E-387A-4FE5-30AC6008CC47}"/>
              </a:ext>
            </a:extLst>
          </p:cNvPr>
          <p:cNvSpPr/>
          <p:nvPr/>
        </p:nvSpPr>
        <p:spPr>
          <a:xfrm>
            <a:off x="5040903" y="3399328"/>
            <a:ext cx="340680" cy="175331"/>
          </a:xfrm>
          <a:prstGeom prst="roundRect">
            <a:avLst/>
          </a:prstGeom>
          <a:ln/>
        </p:spPr>
        <p:style>
          <a:lnRef idx="1">
            <a:schemeClr val="dk1"/>
          </a:lnRef>
          <a:fillRef idx="2">
            <a:schemeClr val="dk1"/>
          </a:fillRef>
          <a:effectRef idx="1">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700" b="1" dirty="0">
                <a:solidFill>
                  <a:schemeClr val="bg1"/>
                </a:solidFill>
                <a:latin typeface="BIZ UDPゴシック" panose="020B0400000000000000" pitchFamily="50" charset="-128"/>
                <a:ea typeface="BIZ UDPゴシック" panose="020B0400000000000000" pitchFamily="50" charset="-128"/>
              </a:rPr>
              <a:t>10</a:t>
            </a:r>
            <a:endParaRPr kumimoji="1" lang="en-US" altLang="ja-JP" sz="7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2" name="正方形/長方形 1">
            <a:extLst>
              <a:ext uri="{FF2B5EF4-FFF2-40B4-BE49-F238E27FC236}">
                <a16:creationId xmlns:a16="http://schemas.microsoft.com/office/drawing/2014/main" id="{DBEB8DF3-C5AB-3B8E-3963-C70E285C3559}"/>
              </a:ext>
            </a:extLst>
          </p:cNvPr>
          <p:cNvSpPr/>
          <p:nvPr/>
        </p:nvSpPr>
        <p:spPr>
          <a:xfrm>
            <a:off x="5612542" y="2709926"/>
            <a:ext cx="1014775" cy="470525"/>
          </a:xfrm>
          <a:prstGeom prst="rect">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0BA0985F-FD34-D6A7-D9F2-3ABC0092C16F}"/>
              </a:ext>
            </a:extLst>
          </p:cNvPr>
          <p:cNvSpPr/>
          <p:nvPr/>
        </p:nvSpPr>
        <p:spPr>
          <a:xfrm>
            <a:off x="6577329" y="2896661"/>
            <a:ext cx="471344" cy="28106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900" dirty="0">
                <a:solidFill>
                  <a:srgbClr val="C00000"/>
                </a:solidFill>
                <a:latin typeface="BIZ UDPゴシック" panose="020B0400000000000000" pitchFamily="50" charset="-128"/>
                <a:ea typeface="BIZ UDPゴシック" panose="020B0400000000000000" pitchFamily="50" charset="-128"/>
              </a:rPr>
              <a:t>補助</a:t>
            </a:r>
            <a:endParaRPr lang="en-US" altLang="ja-JP" sz="900" dirty="0">
              <a:solidFill>
                <a:srgbClr val="C00000"/>
              </a:solidFill>
              <a:latin typeface="BIZ UDPゴシック" panose="020B0400000000000000" pitchFamily="50" charset="-128"/>
              <a:ea typeface="BIZ UDPゴシック" panose="020B0400000000000000"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900" dirty="0">
                <a:solidFill>
                  <a:srgbClr val="C00000"/>
                </a:solidFill>
                <a:latin typeface="BIZ UDPゴシック" panose="020B0400000000000000" pitchFamily="50" charset="-128"/>
                <a:ea typeface="BIZ UDPゴシック" panose="020B0400000000000000" pitchFamily="50" charset="-128"/>
              </a:rPr>
              <a:t>申請</a:t>
            </a:r>
            <a:endParaRPr kumimoji="1" lang="ja-JP" altLang="en-US" sz="900" b="0" i="0" u="none" strike="noStrike" kern="12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7" name="正方形/長方形 6">
            <a:extLst>
              <a:ext uri="{FF2B5EF4-FFF2-40B4-BE49-F238E27FC236}">
                <a16:creationId xmlns:a16="http://schemas.microsoft.com/office/drawing/2014/main" id="{A46DC658-BC73-836D-3971-1196A4D9A244}"/>
              </a:ext>
            </a:extLst>
          </p:cNvPr>
          <p:cNvSpPr/>
          <p:nvPr/>
        </p:nvSpPr>
        <p:spPr>
          <a:xfrm>
            <a:off x="7702919" y="2321211"/>
            <a:ext cx="1545628" cy="338402"/>
          </a:xfrm>
          <a:prstGeom prst="rect">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C902CF9-D426-206E-25C5-CE4EB2B361E0}"/>
              </a:ext>
            </a:extLst>
          </p:cNvPr>
          <p:cNvSpPr/>
          <p:nvPr/>
        </p:nvSpPr>
        <p:spPr>
          <a:xfrm>
            <a:off x="7617856" y="2615449"/>
            <a:ext cx="915967" cy="28106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900" dirty="0">
                <a:solidFill>
                  <a:srgbClr val="C00000"/>
                </a:solidFill>
                <a:latin typeface="BIZ UDPゴシック" panose="020B0400000000000000" pitchFamily="50" charset="-128"/>
                <a:ea typeface="BIZ UDPゴシック" panose="020B0400000000000000" pitchFamily="50" charset="-128"/>
              </a:rPr>
              <a:t>補助申請</a:t>
            </a:r>
            <a:endParaRPr kumimoji="1" lang="ja-JP" altLang="en-US" sz="900" b="0" i="0" u="none" strike="noStrike" kern="12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正方形/長方形 9">
            <a:extLst>
              <a:ext uri="{FF2B5EF4-FFF2-40B4-BE49-F238E27FC236}">
                <a16:creationId xmlns:a16="http://schemas.microsoft.com/office/drawing/2014/main" id="{37AA4302-26FF-8B8A-5A57-68CCDDB42A1C}"/>
              </a:ext>
            </a:extLst>
          </p:cNvPr>
          <p:cNvSpPr/>
          <p:nvPr/>
        </p:nvSpPr>
        <p:spPr>
          <a:xfrm>
            <a:off x="915778" y="1378459"/>
            <a:ext cx="1300516" cy="817251"/>
          </a:xfrm>
          <a:prstGeom prst="rect">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640CB6A-8A2E-CFC6-5317-3CFD4D1B7D47}"/>
              </a:ext>
            </a:extLst>
          </p:cNvPr>
          <p:cNvSpPr/>
          <p:nvPr/>
        </p:nvSpPr>
        <p:spPr>
          <a:xfrm>
            <a:off x="833206" y="1121825"/>
            <a:ext cx="915967" cy="28106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900" dirty="0">
                <a:solidFill>
                  <a:srgbClr val="C00000"/>
                </a:solidFill>
                <a:latin typeface="BIZ UDPゴシック" panose="020B0400000000000000" pitchFamily="50" charset="-128"/>
                <a:ea typeface="BIZ UDPゴシック" panose="020B0400000000000000" pitchFamily="50" charset="-128"/>
              </a:rPr>
              <a:t>補助申請</a:t>
            </a:r>
            <a:endParaRPr kumimoji="1" lang="ja-JP" altLang="en-US" sz="900" b="0" i="0" u="none" strike="noStrike" kern="12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9" name="正方形/長方形 18">
            <a:extLst>
              <a:ext uri="{FF2B5EF4-FFF2-40B4-BE49-F238E27FC236}">
                <a16:creationId xmlns:a16="http://schemas.microsoft.com/office/drawing/2014/main" id="{B6C807B0-0EA9-928D-A21B-989C304CF12D}"/>
              </a:ext>
            </a:extLst>
          </p:cNvPr>
          <p:cNvSpPr/>
          <p:nvPr/>
        </p:nvSpPr>
        <p:spPr>
          <a:xfrm>
            <a:off x="6977330" y="61027"/>
            <a:ext cx="1837020" cy="399299"/>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BIZ UDゴシック" panose="020B0400000000000000" pitchFamily="49" charset="-128"/>
                <a:ea typeface="BIZ UDゴシック" panose="020B0400000000000000" pitchFamily="49" charset="-128"/>
              </a:rPr>
              <a:t>作 成 例</a:t>
            </a:r>
          </a:p>
        </p:txBody>
      </p:sp>
    </p:spTree>
    <p:extLst>
      <p:ext uri="{BB962C8B-B14F-4D97-AF65-F5344CB8AC3E}">
        <p14:creationId xmlns:p14="http://schemas.microsoft.com/office/powerpoint/2010/main" val="3888914616"/>
      </p:ext>
    </p:extLst>
  </p:cSld>
  <p:clrMapOvr>
    <a:masterClrMapping/>
  </p:clrMapOvr>
</p:sld>
</file>

<file path=ppt/theme/theme1.xml><?xml version="1.0" encoding="utf-8"?>
<a:theme xmlns:a="http://schemas.openxmlformats.org/drawingml/2006/main" name="Office テーマ">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5902</TotalTime>
  <Words>728</Words>
  <Application>Microsoft Office PowerPoint</Application>
  <PresentationFormat>ワイド画面</PresentationFormat>
  <Paragraphs>144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BIZ UDゴシック</vt:lpstr>
      <vt:lpstr>游ゴシック</vt:lpstr>
      <vt:lpstr>游ゴシック Light</vt:lpstr>
      <vt:lpstr>Arial</vt:lpstr>
      <vt:lpstr>Office テーマ</vt:lpstr>
      <vt:lpstr>PowerPoint プレゼンテーション</vt:lpstr>
      <vt:lpstr>PowerPoint プレゼンテーション</vt:lpstr>
    </vt:vector>
  </TitlesOfParts>
  <Company>埼玉県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橋本 拓也（医療人材課）</cp:lastModifiedBy>
  <cp:revision>64</cp:revision>
  <dcterms:created xsi:type="dcterms:W3CDTF">2026-02-25T06:06:58Z</dcterms:created>
  <dcterms:modified xsi:type="dcterms:W3CDTF">2026-06-23T00:56:25Z</dcterms:modified>
</cp:coreProperties>
</file>