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75" d="100"/>
          <a:sy n="75" d="100"/>
        </p:scale>
        <p:origin x="1596" y="-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46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25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4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94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52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2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9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84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3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37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A7C0-1931-4D42-8C60-025C75F77F8F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47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78015" y="274320"/>
            <a:ext cx="5570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　歯に関する指導の全体計画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（例）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27140" y="962024"/>
            <a:ext cx="3600000" cy="36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学校教育目標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4573" y="2144130"/>
            <a:ext cx="3240000" cy="36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学校保健目標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68999" y="3514313"/>
            <a:ext cx="4322176" cy="7848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歯に関する指導の目標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（知識・技術）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（思考力・判断力・表現力等）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（学びに向かう力・人間性）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705783"/>
              </p:ext>
            </p:extLst>
          </p:nvPr>
        </p:nvGraphicFramePr>
        <p:xfrm>
          <a:off x="1268999" y="4449514"/>
          <a:ext cx="4322176" cy="4378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66">
                  <a:extLst>
                    <a:ext uri="{9D8B030D-6E8A-4147-A177-3AD203B41FA5}">
                      <a16:colId xmlns:a16="http://schemas.microsoft.com/office/drawing/2014/main" val="691184023"/>
                    </a:ext>
                  </a:extLst>
                </a:gridCol>
                <a:gridCol w="297465">
                  <a:extLst>
                    <a:ext uri="{9D8B030D-6E8A-4147-A177-3AD203B41FA5}">
                      <a16:colId xmlns:a16="http://schemas.microsoft.com/office/drawing/2014/main" val="3902476492"/>
                    </a:ext>
                  </a:extLst>
                </a:gridCol>
                <a:gridCol w="3735745">
                  <a:extLst>
                    <a:ext uri="{9D8B030D-6E8A-4147-A177-3AD203B41FA5}">
                      <a16:colId xmlns:a16="http://schemas.microsoft.com/office/drawing/2014/main" val="3697280330"/>
                    </a:ext>
                  </a:extLst>
                </a:gridCol>
              </a:tblGrid>
              <a:tr h="82733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保健管理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定期健康診断、事後措置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健康相談・保健指導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臨時の健康診断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443765"/>
                  </a:ext>
                </a:extLst>
              </a:tr>
              <a:tr h="379095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保健教育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教科等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（３・４年）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「毎日の生活と健康」「育ちゆく体とわたし」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（５・６年）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「けがの防止」「病気の予防」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396740"/>
                  </a:ext>
                </a:extLst>
              </a:tr>
              <a:tr h="75247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特別活動等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（１年）　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（２年）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（３年）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（４年）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（５年）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（６年）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90265"/>
                  </a:ext>
                </a:extLst>
              </a:tr>
              <a:tr h="3009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給食後の歯みがき指導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児童生徒保健委員会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歯の衛生週間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日常生活における指導及び子供の実態に応じた個別指導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481575"/>
                  </a:ext>
                </a:extLst>
              </a:tr>
              <a:tr h="62865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組織活動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保健部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職員会議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学校保健委員会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地域学校保健委員会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PTA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保健部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3131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218750" y="962024"/>
            <a:ext cx="108234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日本国憲法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教育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基本法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学校教育法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学習指導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要領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学校保健安全法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723453" y="2597684"/>
            <a:ext cx="1992467" cy="70104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生徒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の実態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150066" y="2597684"/>
            <a:ext cx="1992467" cy="70104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家庭・地域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の実態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flipH="1">
            <a:off x="5668118" y="4447295"/>
            <a:ext cx="900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食に関する指導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49447" y="5047926"/>
            <a:ext cx="1269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かみかみ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給食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・交流給食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17345" y="962024"/>
            <a:ext cx="14670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学校健康教育全体計画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学校保健全体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学校安全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全体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食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に関する全体計画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保健室経営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計画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上矢印吹き出し 1"/>
          <p:cNvSpPr/>
          <p:nvPr/>
        </p:nvSpPr>
        <p:spPr>
          <a:xfrm>
            <a:off x="723900" y="8858712"/>
            <a:ext cx="5457825" cy="780588"/>
          </a:xfrm>
          <a:prstGeom prst="upArrowCallout">
            <a:avLst>
              <a:gd name="adj1" fmla="val 25000"/>
              <a:gd name="adj2" fmla="val 26847"/>
              <a:gd name="adj3" fmla="val 12071"/>
              <a:gd name="adj4" fmla="val 8146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＜家庭＞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保護者会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、染めだしテスト、歯みがき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カレンダー、学校だより・保健だよりによる活動の周知や啓発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＜地域＞〇〇市保健センター、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〇〇市歯科医師会との連携　等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25456" y="621638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〇〇立◇◇学校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921" y="4447295"/>
            <a:ext cx="900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安全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9460" y="5047926"/>
            <a:ext cx="12690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・けがの予防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 rot="5400000" flipV="1">
            <a:off x="3317602" y="1308174"/>
            <a:ext cx="219075" cy="275381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 rot="5400000" flipV="1">
            <a:off x="2916795" y="2892375"/>
            <a:ext cx="1032818" cy="275381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トライプ矢印 7"/>
          <p:cNvSpPr/>
          <p:nvPr/>
        </p:nvSpPr>
        <p:spPr>
          <a:xfrm>
            <a:off x="2862984" y="2854109"/>
            <a:ext cx="469809" cy="229026"/>
          </a:xfrm>
          <a:prstGeom prst="stripedRightArrow">
            <a:avLst>
              <a:gd name="adj1" fmla="val 43952"/>
              <a:gd name="adj2" fmla="val 50000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ストライプ矢印 24"/>
          <p:cNvSpPr/>
          <p:nvPr/>
        </p:nvSpPr>
        <p:spPr>
          <a:xfrm flipH="1">
            <a:off x="3512905" y="2864587"/>
            <a:ext cx="469809" cy="229026"/>
          </a:xfrm>
          <a:prstGeom prst="stripedRightArrow">
            <a:avLst>
              <a:gd name="adj1" fmla="val 43952"/>
              <a:gd name="adj2" fmla="val 50000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24723" y="1553027"/>
            <a:ext cx="3600000" cy="36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学校経営方針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 rot="5400000" flipV="1">
            <a:off x="3323663" y="1900438"/>
            <a:ext cx="219075" cy="275381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67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B5B470C-206A-4E43-B23E-49149D8042C3}" vid="{18EB2EDB-8088-4B5C-9601-5A76D6698F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107</TotalTime>
  <Words>262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メイリオ</vt:lpstr>
      <vt:lpstr>Arial</vt:lpstr>
      <vt:lpstr>Office テーマ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埼玉県</dc:creator>
  <cp:lastModifiedBy>埼玉県</cp:lastModifiedBy>
  <cp:revision>22</cp:revision>
  <cp:lastPrinted>2023-02-10T00:46:39Z</cp:lastPrinted>
  <dcterms:created xsi:type="dcterms:W3CDTF">2023-02-06T08:54:05Z</dcterms:created>
  <dcterms:modified xsi:type="dcterms:W3CDTF">2023-02-10T02:13:42Z</dcterms:modified>
</cp:coreProperties>
</file>