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4"/>
  </p:sldMasterIdLst>
  <p:notesMasterIdLst>
    <p:notesMasterId r:id="rId11"/>
  </p:notesMasterIdLst>
  <p:handoutMasterIdLst>
    <p:handoutMasterId r:id="rId12"/>
  </p:handoutMasterIdLst>
  <p:sldIdLst>
    <p:sldId id="256" r:id="rId5"/>
    <p:sldId id="266" r:id="rId6"/>
    <p:sldId id="280" r:id="rId7"/>
    <p:sldId id="287" r:id="rId8"/>
    <p:sldId id="286" r:id="rId9"/>
    <p:sldId id="284" r:id="rId1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47030" autoAdjust="0"/>
  </p:normalViewPr>
  <p:slideViewPr>
    <p:cSldViewPr snapToGrid="0">
      <p:cViewPr varScale="1">
        <p:scale>
          <a:sx n="52" d="100"/>
          <a:sy n="52" d="100"/>
        </p:scale>
        <p:origin x="3258" y="60"/>
      </p:cViewPr>
      <p:guideLst/>
    </p:cSldViewPr>
  </p:slideViewPr>
  <p:notesTextViewPr>
    <p:cViewPr>
      <p:scale>
        <a:sx n="3" d="2"/>
        <a:sy n="3" d="2"/>
      </p:scale>
      <p:origin x="0" y="0"/>
    </p:cViewPr>
  </p:notesTextViewPr>
  <p:notesViewPr>
    <p:cSldViewPr snapToGrid="0">
      <p:cViewPr varScale="1">
        <p:scale>
          <a:sx n="89" d="100"/>
          <a:sy n="89" d="100"/>
        </p:scale>
        <p:origin x="37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7C8F906-9018-4AF2-8E2E-7DE12E201C4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7B19D24-3EE0-41B6-9D2C-1B3BF5E5D390}"/>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59EC517-36A2-4624-A9AE-62D925B3332B}" type="datetime1">
              <a:rPr kumimoji="1" lang="ja-JP" altLang="en-US" smtClean="0">
                <a:latin typeface="Meiryo UI" panose="020B0604030504040204" pitchFamily="50" charset="-128"/>
                <a:ea typeface="Meiryo UI" panose="020B0604030504040204" pitchFamily="50" charset="-128"/>
              </a:rPr>
              <a:t>2026/3/6</a:t>
            </a:fld>
            <a:endParaRPr kumimoji="1"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8628C67-F9DD-4E6C-A8CA-5B46B2FE07E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625513F-38D5-43DF-82EA-38A9E7064433}"/>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6818F496-CC2B-4CEC-82FD-E516304D694D}"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4487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BF387562-9BAF-494B-890B-AA70B64085EE}" type="datetime1">
              <a:rPr kumimoji="1" lang="ja-JP" altLang="en-US" noProof="0" smtClean="0"/>
              <a:t>2026/3/6</a:t>
            </a:fld>
            <a:endParaRPr kumimoji="1"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noProof="0"/>
              <a:t>マスター テキストのスタイルを編集する</a:t>
            </a:r>
          </a:p>
          <a:p>
            <a:pPr lvl="1"/>
            <a:r>
              <a:rPr kumimoji="1" lang="ja-JP" altLang="en-US" noProof="0"/>
              <a:t>第 </a:t>
            </a:r>
            <a:r>
              <a:rPr kumimoji="1" lang="en-US" altLang="ja-JP" noProof="0"/>
              <a:t>2 </a:t>
            </a:r>
            <a:r>
              <a:rPr kumimoji="1" lang="ja-JP" altLang="en-US" noProof="0"/>
              <a:t>レベル</a:t>
            </a:r>
          </a:p>
          <a:p>
            <a:pPr lvl="2"/>
            <a:r>
              <a:rPr kumimoji="1" lang="ja-JP" altLang="en-US" noProof="0"/>
              <a:t>第 </a:t>
            </a:r>
            <a:r>
              <a:rPr kumimoji="1" lang="en-US" altLang="ja-JP" noProof="0"/>
              <a:t>3 </a:t>
            </a:r>
            <a:r>
              <a:rPr kumimoji="1" lang="ja-JP" altLang="en-US" noProof="0"/>
              <a:t>レベル</a:t>
            </a:r>
          </a:p>
          <a:p>
            <a:pPr lvl="3"/>
            <a:r>
              <a:rPr kumimoji="1" lang="ja-JP" altLang="en-US" noProof="0"/>
              <a:t>第 </a:t>
            </a:r>
            <a:r>
              <a:rPr kumimoji="1" lang="en-US" altLang="ja-JP" noProof="0"/>
              <a:t>4 </a:t>
            </a:r>
            <a:r>
              <a:rPr kumimoji="1" lang="ja-JP" altLang="en-US" noProof="0"/>
              <a:t>レベル</a:t>
            </a:r>
          </a:p>
          <a:p>
            <a:pPr lvl="4"/>
            <a:r>
              <a:rPr kumimoji="1" lang="ja-JP" altLang="en-US" noProof="0"/>
              <a:t>第 </a:t>
            </a:r>
            <a:r>
              <a:rPr kumimoji="1" lang="en-US" altLang="ja-JP" noProof="0"/>
              <a:t>5 </a:t>
            </a:r>
            <a:r>
              <a:rPr kumimoji="1" lang="ja-JP" altLang="en-US" noProof="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A31FB8F3-31CF-46A8-8E96-B61FDBEF6207}"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2888479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本日の短時間研修</a:t>
            </a:r>
            <a:endParaRPr kumimoji="1" lang="en-US" altLang="ja-JP" dirty="0"/>
          </a:p>
          <a:p>
            <a:r>
              <a:rPr kumimoji="1" lang="ja-JP" altLang="en-US" dirty="0"/>
              <a:t>「</a:t>
            </a:r>
            <a:r>
              <a:rPr kumimoji="1" lang="en-US" altLang="ja-JP" dirty="0"/>
              <a:t>3</a:t>
            </a:r>
            <a:r>
              <a:rPr kumimoji="1" lang="ja-JP" altLang="en-US" dirty="0"/>
              <a:t>　日本の男女共同参画の国際比較」ということで、</a:t>
            </a:r>
            <a:endParaRPr kumimoji="1" lang="en-US" altLang="ja-JP" dirty="0"/>
          </a:p>
          <a:p>
            <a:r>
              <a:rPr kumimoji="1" lang="ja-JP" altLang="en-US" dirty="0"/>
              <a:t>内容については、御覧のとおりです。</a:t>
            </a:r>
            <a:endParaRPr kumimoji="1" lang="en-US" altLang="ja-JP" dirty="0"/>
          </a:p>
          <a:p>
            <a:r>
              <a:rPr kumimoji="1" lang="ja-JP" altLang="en-US" dirty="0"/>
              <a:t>（１）ジェンダー・ギャップ指数　</a:t>
            </a:r>
            <a:r>
              <a:rPr kumimoji="1" lang="en-US" altLang="ja-JP" b="0" dirty="0">
                <a:highlight>
                  <a:srgbClr val="FFFF00"/>
                </a:highlight>
              </a:rPr>
              <a:t>6</a:t>
            </a:r>
            <a:r>
              <a:rPr kumimoji="1" lang="ja-JP" altLang="en-US" dirty="0"/>
              <a:t>分</a:t>
            </a:r>
            <a:endParaRPr kumimoji="1" lang="en-US" altLang="ja-JP" dirty="0"/>
          </a:p>
          <a:p>
            <a:r>
              <a:rPr kumimoji="1" lang="ja-JP" altLang="en-US" dirty="0"/>
              <a:t>（２）協議　</a:t>
            </a:r>
            <a:r>
              <a:rPr kumimoji="1" lang="en-US" altLang="ja-JP" b="0" dirty="0"/>
              <a:t>8</a:t>
            </a:r>
            <a:r>
              <a:rPr kumimoji="1" lang="ja-JP" altLang="en-US" dirty="0"/>
              <a:t>分</a:t>
            </a:r>
            <a:endParaRPr kumimoji="1" lang="en-US" altLang="ja-JP" dirty="0"/>
          </a:p>
          <a:p>
            <a:r>
              <a:rPr kumimoji="1" lang="ja-JP" altLang="en-US" dirty="0"/>
              <a:t>（３）発表　</a:t>
            </a:r>
            <a:r>
              <a:rPr kumimoji="1" lang="en-US" altLang="ja-JP" dirty="0"/>
              <a:t>2</a:t>
            </a:r>
            <a:r>
              <a:rPr kumimoji="1" lang="ja-JP" altLang="en-US" dirty="0"/>
              <a:t>分</a:t>
            </a:r>
            <a:endParaRPr kumimoji="1" lang="en-US" altLang="ja-JP"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smtClean="0"/>
              <a:pPr/>
              <a:t>1</a:t>
            </a:fld>
            <a:endParaRPr kumimoji="1" lang="ja-JP" altLang="en-US"/>
          </a:p>
        </p:txBody>
      </p:sp>
    </p:spTree>
    <p:extLst>
      <p:ext uri="{BB962C8B-B14F-4D97-AF65-F5344CB8AC3E}">
        <p14:creationId xmlns:p14="http://schemas.microsoft.com/office/powerpoint/2010/main" val="197953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はじめに、ジェンダー・ギャップ指数についてです。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31FB8F3-31CF-46A8-8E96-B61FDBEF6207}" type="slidenum">
              <a:rPr kumimoji="1" lang="en-US" altLang="ja-JP" noProof="0" smtClean="0"/>
              <a:pPr/>
              <a:t>2</a:t>
            </a:fld>
            <a:endParaRPr kumimoji="1" lang="ja-JP" altLang="en-US" noProof="0"/>
          </a:p>
        </p:txBody>
      </p:sp>
    </p:spTree>
    <p:extLst>
      <p:ext uri="{BB962C8B-B14F-4D97-AF65-F5344CB8AC3E}">
        <p14:creationId xmlns:p14="http://schemas.microsoft.com/office/powerpoint/2010/main" val="310616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F79F-9347-1B40-45A3-9FEF0E9D8C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E47F5C-2FC0-9B16-1F76-DF0D1EF32E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DCC05D-4F87-8511-1939-1A8E32F55FF8}"/>
              </a:ext>
            </a:extLst>
          </p:cNvPr>
          <p:cNvSpPr>
            <a:spLocks noGrp="1"/>
          </p:cNvSpPr>
          <p:nvPr>
            <p:ph type="body" idx="1"/>
          </p:nvPr>
        </p:nvSpPr>
        <p:spPr/>
        <p:txBody>
          <a:bodyPr/>
          <a:lstStyle/>
          <a:p>
            <a:r>
              <a:rPr kumimoji="1" lang="ja-JP" altLang="en-US" dirty="0"/>
              <a:t>「ジェンダー・ギャップ指数（</a:t>
            </a:r>
            <a:r>
              <a:rPr kumimoji="1" lang="en-US" altLang="ja-JP" dirty="0"/>
              <a:t>Gender Gap </a:t>
            </a:r>
            <a:r>
              <a:rPr kumimoji="1" lang="en-US" altLang="ja-JP" dirty="0" err="1"/>
              <a:t>Index:GGI</a:t>
            </a:r>
            <a:r>
              <a:rPr kumimoji="1" lang="ja-JP" altLang="en-US" dirty="0"/>
              <a:t>）とは、スイスの非営利団体「世界経済フォーラム」が独自に算定したもので、政治、≪★クリック≫経済、≪★クリック≫教育、≪★クリック≫健康≪★クリック≫の</a:t>
            </a:r>
            <a:r>
              <a:rPr kumimoji="1" lang="en-US" altLang="ja-JP" b="0" dirty="0"/>
              <a:t>4</a:t>
            </a:r>
            <a:r>
              <a:rPr kumimoji="1" lang="ja-JP" altLang="en-US" dirty="0"/>
              <a:t>分野のデータから構成され、男女格差を測る指数です。</a:t>
            </a:r>
          </a:p>
          <a:p>
            <a:r>
              <a:rPr kumimoji="1" lang="ja-JP" altLang="en-US" dirty="0"/>
              <a:t>「</a:t>
            </a:r>
            <a:r>
              <a:rPr kumimoji="1" lang="en-US" altLang="ja-JP" b="0" dirty="0"/>
              <a:t>0</a:t>
            </a:r>
            <a:r>
              <a:rPr kumimoji="1" lang="ja-JP" altLang="en-US" dirty="0"/>
              <a:t>」が完全不平等、「</a:t>
            </a:r>
            <a:r>
              <a:rPr kumimoji="1" lang="en-US" altLang="ja-JP" b="0" dirty="0"/>
              <a:t>1</a:t>
            </a:r>
            <a:r>
              <a:rPr kumimoji="1" lang="ja-JP" altLang="en-US" dirty="0"/>
              <a:t>」が完全平等を表します。</a:t>
            </a:r>
          </a:p>
          <a:p>
            <a:endParaRPr kumimoji="1" lang="en-US" altLang="ja-JP" dirty="0"/>
          </a:p>
          <a:p>
            <a:endParaRPr kumimoji="1" lang="en-US" altLang="ja-JP" dirty="0"/>
          </a:p>
          <a:p>
            <a:r>
              <a:rPr kumimoji="1" lang="ja-JP" altLang="en-US" dirty="0"/>
              <a:t>こちらの動画を御覧ください。</a:t>
            </a:r>
            <a:r>
              <a:rPr kumimoji="1" lang="en-US" altLang="ja-JP" dirty="0"/>
              <a:t>〈</a:t>
            </a:r>
            <a:r>
              <a:rPr kumimoji="1" lang="ja-JP" altLang="en-US" dirty="0"/>
              <a:t>動画をクリック</a:t>
            </a:r>
            <a:r>
              <a:rPr kumimoji="1" lang="en-US" altLang="ja-JP" dirty="0"/>
              <a:t>〉</a:t>
            </a:r>
          </a:p>
          <a:p>
            <a:endParaRPr kumimoji="1" lang="ja-JP" altLang="en-US" dirty="0"/>
          </a:p>
          <a:p>
            <a:r>
              <a:rPr kumimoji="1" lang="ja-JP" altLang="en-US" dirty="0"/>
              <a:t>いかがだったでしょうか？</a:t>
            </a:r>
            <a:r>
              <a:rPr kumimoji="1" lang="en-US" altLang="ja-JP" dirty="0"/>
              <a:t>2025</a:t>
            </a:r>
            <a:r>
              <a:rPr kumimoji="1" lang="ja-JP" altLang="en-US" dirty="0"/>
              <a:t>年の日本の順位は、</a:t>
            </a:r>
            <a:r>
              <a:rPr kumimoji="1" lang="en-US" altLang="ja-JP" dirty="0"/>
              <a:t>148</a:t>
            </a:r>
            <a:r>
              <a:rPr kumimoji="1" lang="ja-JP" altLang="en-US" dirty="0"/>
              <a:t>か国中</a:t>
            </a:r>
            <a:r>
              <a:rPr kumimoji="1" lang="en-US" altLang="ja-JP" dirty="0"/>
              <a:t>118</a:t>
            </a:r>
            <a:r>
              <a:rPr kumimoji="1" lang="ja-JP" altLang="en-US" dirty="0"/>
              <a:t>位であり、「教育」「健康」の値は高いですが、「政治」「経済」では低い値が続いています。</a:t>
            </a:r>
            <a:endParaRPr kumimoji="1" lang="en-US" altLang="ja-JP" dirty="0"/>
          </a:p>
          <a:p>
            <a:r>
              <a:rPr kumimoji="1" lang="ja-JP" altLang="en-US" dirty="0"/>
              <a:t>≪★クリック≫画面右の順位表でもわかるように、日本はＧ</a:t>
            </a:r>
            <a:r>
              <a:rPr kumimoji="1" lang="en-US" altLang="ja-JP" dirty="0"/>
              <a:t>7</a:t>
            </a:r>
            <a:r>
              <a:rPr kumimoji="1" lang="ja-JP" altLang="en-US" dirty="0"/>
              <a:t>（主要</a:t>
            </a:r>
            <a:r>
              <a:rPr kumimoji="1" lang="en-US" altLang="ja-JP" dirty="0"/>
              <a:t>7</a:t>
            </a:r>
            <a:r>
              <a:rPr kumimoji="1" lang="ja-JP" altLang="en-US" dirty="0"/>
              <a:t>か国）の中では最下位、アジア諸国の中でも韓国や中国より低い結果でした。</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47D1E054-8085-FCB5-C54B-7281B30F500A}"/>
              </a:ext>
            </a:extLst>
          </p:cNvPr>
          <p:cNvSpPr>
            <a:spLocks noGrp="1"/>
          </p:cNvSpPr>
          <p:nvPr>
            <p:ph type="sldNum" sz="quarter" idx="10"/>
          </p:nvPr>
        </p:nvSpPr>
        <p:spPr/>
        <p:txBody>
          <a:bodyPr/>
          <a:lstStyle/>
          <a:p>
            <a:fld id="{A31FB8F3-31CF-46A8-8E96-B61FDBEF6207}" type="slidenum">
              <a:rPr kumimoji="1" lang="en-US" altLang="ja-JP" noProof="0" smtClean="0"/>
              <a:pPr/>
              <a:t>3</a:t>
            </a:fld>
            <a:endParaRPr kumimoji="1" lang="ja-JP" altLang="en-US" noProof="0"/>
          </a:p>
        </p:txBody>
      </p:sp>
    </p:spTree>
    <p:extLst>
      <p:ext uri="{BB962C8B-B14F-4D97-AF65-F5344CB8AC3E}">
        <p14:creationId xmlns:p14="http://schemas.microsoft.com/office/powerpoint/2010/main" val="424809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ジェンダーギャップ指数世界</a:t>
            </a:r>
            <a:r>
              <a:rPr kumimoji="1" lang="en-US" altLang="ja-JP" b="0" dirty="0"/>
              <a:t>1</a:t>
            </a:r>
            <a:r>
              <a:rPr kumimoji="1" lang="ja-JP" altLang="en-US" dirty="0"/>
              <a:t>位のアイスランドの特徴について</a:t>
            </a:r>
          </a:p>
          <a:p>
            <a:r>
              <a:rPr kumimoji="1" lang="ja-JP" altLang="en-US" dirty="0"/>
              <a:t>１　男女平等が世界一 </a:t>
            </a:r>
          </a:p>
          <a:p>
            <a:r>
              <a:rPr kumimoji="1" lang="ja-JP" altLang="en-US" dirty="0"/>
              <a:t>　　・世界経済フォーラムのジェンダー・ギャップ指数で</a:t>
            </a:r>
            <a:r>
              <a:rPr kumimoji="1" lang="en-US" altLang="ja-JP" dirty="0"/>
              <a:t>16</a:t>
            </a:r>
            <a:r>
              <a:rPr kumimoji="1" lang="ja-JP" altLang="en-US" dirty="0"/>
              <a:t>年連続</a:t>
            </a:r>
            <a:r>
              <a:rPr kumimoji="1" lang="en-US" altLang="ja-JP" dirty="0"/>
              <a:t>1</a:t>
            </a:r>
            <a:r>
              <a:rPr kumimoji="1" lang="ja-JP" altLang="en-US" dirty="0"/>
              <a:t>位 </a:t>
            </a:r>
          </a:p>
          <a:p>
            <a:r>
              <a:rPr kumimoji="1" lang="ja-JP" altLang="en-US" dirty="0"/>
              <a:t>　　・国会議員の約半数が女性、育休制度も充実 </a:t>
            </a:r>
          </a:p>
          <a:p>
            <a:r>
              <a:rPr kumimoji="1" lang="ja-JP" altLang="en-US" dirty="0"/>
              <a:t>　　・男女の賃金格差が小さい</a:t>
            </a:r>
          </a:p>
          <a:p>
            <a:endParaRPr kumimoji="1" lang="ja-JP" altLang="en-US" dirty="0"/>
          </a:p>
          <a:p>
            <a:r>
              <a:rPr kumimoji="1" lang="ja-JP" altLang="en-US" dirty="0"/>
              <a:t>２　幸福度が高い</a:t>
            </a:r>
          </a:p>
          <a:p>
            <a:r>
              <a:rPr kumimoji="1" lang="ja-JP" altLang="en-US" dirty="0"/>
              <a:t>　 ・</a:t>
            </a:r>
            <a:r>
              <a:rPr kumimoji="1" lang="en-US" altLang="ja-JP" dirty="0"/>
              <a:t>GDP</a:t>
            </a:r>
            <a:r>
              <a:rPr kumimoji="1" lang="ja-JP" altLang="en-US" dirty="0"/>
              <a:t>（国内総生産）は人口規模に比して高水準（</a:t>
            </a:r>
            <a:r>
              <a:rPr kumimoji="1" lang="en-US" altLang="ja-JP" dirty="0"/>
              <a:t>1</a:t>
            </a:r>
            <a:r>
              <a:rPr kumimoji="1" lang="ja-JP" altLang="en-US" dirty="0"/>
              <a:t>人あたり約</a:t>
            </a:r>
            <a:r>
              <a:rPr kumimoji="1" lang="en-US" altLang="ja-JP" dirty="0"/>
              <a:t>9</a:t>
            </a:r>
            <a:r>
              <a:rPr kumimoji="1" lang="ja-JP" altLang="en-US" dirty="0"/>
              <a:t>万ドル</a:t>
            </a:r>
            <a:r>
              <a:rPr kumimoji="1" lang="en-US" altLang="ja-JP" dirty="0"/>
              <a:t>〈</a:t>
            </a:r>
            <a:r>
              <a:rPr kumimoji="1" lang="ja-JP" altLang="en-US" dirty="0"/>
              <a:t>約</a:t>
            </a:r>
            <a:r>
              <a:rPr kumimoji="1" lang="en-US" altLang="ja-JP" b="0" dirty="0"/>
              <a:t>1400</a:t>
            </a:r>
            <a:r>
              <a:rPr kumimoji="1" lang="ja-JP" altLang="en-US" dirty="0"/>
              <a:t>万円</a:t>
            </a:r>
            <a:r>
              <a:rPr kumimoji="1" lang="en-US" altLang="ja-JP" dirty="0"/>
              <a:t>〉</a:t>
            </a:r>
            <a:r>
              <a:rPr kumimoji="1" lang="ja-JP" altLang="en-US" dirty="0"/>
              <a:t>）</a:t>
            </a:r>
          </a:p>
          <a:p>
            <a:r>
              <a:rPr kumimoji="1" lang="ja-JP" altLang="en-US" dirty="0"/>
              <a:t>　 ・「必要以上に稼ぐより家族との時間を重視する」文化</a:t>
            </a:r>
          </a:p>
          <a:p>
            <a:endParaRPr kumimoji="1" lang="ja-JP" altLang="en-US" dirty="0"/>
          </a:p>
          <a:p>
            <a:r>
              <a:rPr kumimoji="1" lang="ja-JP" altLang="en-US" dirty="0"/>
              <a:t>３　生活環境</a:t>
            </a:r>
          </a:p>
          <a:p>
            <a:r>
              <a:rPr kumimoji="1" lang="ja-JP" altLang="en-US" dirty="0"/>
              <a:t>　 ・高税率・高福祉の仕組みで安心感がある</a:t>
            </a:r>
            <a:endParaRPr kumimoji="1" lang="en-US" altLang="ja-JP" dirty="0"/>
          </a:p>
          <a:p>
            <a:endParaRPr kumimoji="1" lang="en-US" altLang="ja-JP" dirty="0"/>
          </a:p>
          <a:p>
            <a:r>
              <a:rPr kumimoji="1" lang="ja-JP" altLang="en-US" dirty="0"/>
              <a:t>日本の女性参画が少ない理由について（政治以外）</a:t>
            </a:r>
          </a:p>
          <a:p>
            <a:r>
              <a:rPr kumimoji="1" lang="ja-JP" altLang="en-US" dirty="0"/>
              <a:t> </a:t>
            </a:r>
          </a:p>
          <a:p>
            <a:r>
              <a:rPr kumimoji="1" lang="ja-JP" altLang="en-US" dirty="0"/>
              <a:t>〇　管理職・役員への登用が少ない 。</a:t>
            </a:r>
          </a:p>
          <a:p>
            <a:r>
              <a:rPr kumimoji="1" lang="ja-JP" altLang="en-US" dirty="0"/>
              <a:t>　日本企業では女性管理職の割合が低く、</a:t>
            </a:r>
            <a:r>
              <a:rPr kumimoji="1" lang="en-US" altLang="ja-JP" b="0" dirty="0"/>
              <a:t>2024</a:t>
            </a:r>
            <a:r>
              <a:rPr kumimoji="1" lang="ja-JP" altLang="en-US" dirty="0"/>
              <a:t>年時点で約</a:t>
            </a:r>
            <a:r>
              <a:rPr kumimoji="1" lang="en-US" altLang="ja-JP" dirty="0"/>
              <a:t>15</a:t>
            </a:r>
            <a:r>
              <a:rPr kumimoji="1" lang="ja-JP" altLang="en-US" dirty="0"/>
              <a:t>％程度にとどまっています。昇進の機会や評価制度に男女差があることが背景にあります。フルタイム勤務や残業が前提の働き方が多く、育児や介護と両立しにくいため、女性がキャリアを中断するケースも少なくありません。非正規雇用の割合が高い女性はパートや契約社員などの非正規雇用に就く割合が高く、安定した収入や昇進の機会が限られています。</a:t>
            </a:r>
          </a:p>
          <a:p>
            <a:endParaRPr kumimoji="1" lang="ja-JP" altLang="en-US" dirty="0"/>
          </a:p>
          <a:p>
            <a:r>
              <a:rPr kumimoji="1" lang="ja-JP" altLang="en-US" dirty="0"/>
              <a:t>〇　学術・理系分野での男女差、理系分野での女性研究者の少なさ </a:t>
            </a:r>
          </a:p>
          <a:p>
            <a:r>
              <a:rPr kumimoji="1" lang="ja-JP" altLang="en-US" dirty="0"/>
              <a:t>　大学や研究機関では、特に理工系分野で女性教員の割合が低く、専門職としてのキャリア形成が難しい状況があります。</a:t>
            </a:r>
            <a:endParaRPr kumimoji="1" lang="en-US" altLang="ja-JP" dirty="0"/>
          </a:p>
          <a:p>
            <a:endParaRPr kumimoji="1" lang="en-US" altLang="ja-JP" dirty="0"/>
          </a:p>
          <a:p>
            <a:r>
              <a:rPr kumimoji="1" lang="ja-JP" altLang="en-US" dirty="0"/>
              <a:t>〇　ロールモデルの不足 </a:t>
            </a:r>
            <a:endParaRPr kumimoji="1" lang="en-US" altLang="ja-JP" dirty="0"/>
          </a:p>
          <a:p>
            <a:r>
              <a:rPr kumimoji="1" lang="ja-JP" altLang="en-US" dirty="0"/>
              <a:t>　女性研究者や技術者が少ないため、若い世代が将来像を描きにくいという課題もあります。</a:t>
            </a:r>
          </a:p>
          <a:p>
            <a:endParaRPr kumimoji="1" lang="ja-JP" altLang="en-US" dirty="0"/>
          </a:p>
          <a:p>
            <a:r>
              <a:rPr kumimoji="1" lang="ja-JP" altLang="en-US" dirty="0"/>
              <a:t>〇　家庭・育児における固定観念　　育児・家事の負担の偏り </a:t>
            </a:r>
          </a:p>
          <a:p>
            <a:r>
              <a:rPr kumimoji="1" lang="ja-JP" altLang="en-US" dirty="0"/>
              <a:t>　共働き世帯が増えているにもかかわらず、育児や家事の多くを女性が担っているという現状があります。これが社会参加の障壁になっています。</a:t>
            </a:r>
          </a:p>
          <a:p>
            <a:endParaRPr kumimoji="1" lang="ja-JP" altLang="en-US" dirty="0"/>
          </a:p>
          <a:p>
            <a:r>
              <a:rPr kumimoji="1" lang="ja-JP" altLang="en-US" dirty="0"/>
              <a:t>〇　保育環境の課題</a:t>
            </a:r>
          </a:p>
          <a:p>
            <a:r>
              <a:rPr kumimoji="1" lang="ja-JP" altLang="en-US" dirty="0"/>
              <a:t>　保育所の待機児童問題や、柔軟な保育サービスの不足が、女性の就労継続を難しくしています。</a:t>
            </a:r>
          </a:p>
          <a:p>
            <a:endParaRPr kumimoji="1" lang="ja-JP" altLang="en-US" dirty="0"/>
          </a:p>
          <a:p>
            <a:r>
              <a:rPr kumimoji="1" lang="ja-JP" altLang="en-US" dirty="0"/>
              <a:t> 〇　社会意識・文化的背景：「女性らしさ」への期待</a:t>
            </a:r>
          </a:p>
          <a:p>
            <a:r>
              <a:rPr kumimoji="1" lang="ja-JP" altLang="en-US" dirty="0"/>
              <a:t>　外見や振る舞いに対して「女性はこうあるべき」という社会的な期待が存在し、それが女性の自己表現や新しいことへの挑戦を妨げることがあります。また、「男性は仕事、女性は家庭」といった性別役割分担の考え方が今も根強く残っており、本人が気づかないうちに進路選択や職場での扱いに影響を与えることがあります。</a:t>
            </a:r>
          </a:p>
          <a:p>
            <a:endParaRPr kumimoji="1" lang="en-US" altLang="ja-JP" dirty="0"/>
          </a:p>
          <a:p>
            <a:r>
              <a:rPr kumimoji="1" lang="en-US" altLang="ja-JP" b="1" dirty="0"/>
              <a:t>※</a:t>
            </a:r>
            <a:r>
              <a:rPr kumimoji="1" lang="ja-JP" altLang="en-US" b="1" dirty="0"/>
              <a:t>以下参考資料・・・必要に応じて御紹介ください。</a:t>
            </a:r>
            <a:endParaRPr kumimoji="1" lang="en-US" altLang="ja-JP" b="1" dirty="0"/>
          </a:p>
          <a:p>
            <a:endParaRPr kumimoji="1" lang="en-US" altLang="ja-JP" dirty="0"/>
          </a:p>
          <a:p>
            <a:r>
              <a:rPr kumimoji="1" lang="ja-JP" altLang="en-US" dirty="0"/>
              <a:t>アイスランドの施策を紹介します。</a:t>
            </a:r>
            <a:endParaRPr kumimoji="1" lang="en-US" altLang="ja-JP" dirty="0"/>
          </a:p>
          <a:p>
            <a:endParaRPr kumimoji="1" lang="en-US" altLang="ja-JP" dirty="0"/>
          </a:p>
          <a:p>
            <a:r>
              <a:rPr kumimoji="1" lang="en-US" altLang="ja-JP" dirty="0"/>
              <a:t>1</a:t>
            </a:r>
            <a:r>
              <a:rPr kumimoji="1" lang="ja-JP" altLang="en-US" dirty="0"/>
              <a:t>　平等賃金証明法</a:t>
            </a:r>
          </a:p>
          <a:p>
            <a:r>
              <a:rPr kumimoji="1" lang="ja-JP" altLang="en-US" dirty="0"/>
              <a:t>　アイスランドでは、</a:t>
            </a:r>
            <a:r>
              <a:rPr kumimoji="1" lang="en-US" altLang="ja-JP" b="0" dirty="0"/>
              <a:t>2018</a:t>
            </a:r>
            <a:r>
              <a:rPr kumimoji="1" lang="ja-JP" altLang="en-US" b="0" dirty="0"/>
              <a:t>年</a:t>
            </a:r>
            <a:r>
              <a:rPr kumimoji="1" lang="ja-JP" altLang="en-US" dirty="0"/>
              <a:t>に「平等賃金証明法」が施行され、企業は男女同一労働同一賃金を証明することが義務付けられています。</a:t>
            </a:r>
            <a:endParaRPr kumimoji="1" lang="en-US" altLang="ja-JP" dirty="0"/>
          </a:p>
          <a:p>
            <a:r>
              <a:rPr kumimoji="1" lang="en-US" altLang="ja-JP" dirty="0"/>
              <a:t>2</a:t>
            </a:r>
            <a:r>
              <a:rPr kumimoji="1" lang="ja-JP" altLang="en-US" dirty="0"/>
              <a:t>　</a:t>
            </a:r>
            <a:r>
              <a:rPr kumimoji="1" lang="en-US" altLang="ja-JP" dirty="0"/>
              <a:t> </a:t>
            </a:r>
            <a:r>
              <a:rPr kumimoji="1" lang="ja-JP" altLang="en-US" dirty="0"/>
              <a:t>教育におけるジェンダー平等</a:t>
            </a:r>
          </a:p>
          <a:p>
            <a:r>
              <a:rPr kumimoji="1" lang="ja-JP" altLang="en-US" dirty="0"/>
              <a:t>　アイスランドでは、全教育課程でジェンダー平等を教えることが義務付けられています。</a:t>
            </a:r>
            <a:endParaRPr kumimoji="1" lang="en-US" altLang="ja-JP" dirty="0"/>
          </a:p>
          <a:p>
            <a:r>
              <a:rPr kumimoji="1" lang="en-US" altLang="ja-JP" dirty="0"/>
              <a:t>3</a:t>
            </a:r>
            <a:r>
              <a:rPr kumimoji="1" lang="ja-JP" altLang="en-US" dirty="0"/>
              <a:t>　</a:t>
            </a:r>
            <a:r>
              <a:rPr kumimoji="1" lang="en-US" altLang="ja-JP" dirty="0"/>
              <a:t> </a:t>
            </a:r>
            <a:r>
              <a:rPr kumimoji="1" lang="ja-JP" altLang="en-US" dirty="0"/>
              <a:t>育児休暇制度</a:t>
            </a:r>
          </a:p>
          <a:p>
            <a:r>
              <a:rPr kumimoji="1" lang="ja-JP" altLang="en-US" dirty="0"/>
              <a:t>　アイスランドの育児休暇制度は世界最高レベルであり、子供を産んだ女性には</a:t>
            </a:r>
            <a:r>
              <a:rPr kumimoji="1" lang="en-US" altLang="ja-JP" dirty="0"/>
              <a:t>5</a:t>
            </a:r>
            <a:r>
              <a:rPr kumimoji="1" lang="ja-JP" altLang="en-US" dirty="0"/>
              <a:t>か月、パートナーにも</a:t>
            </a:r>
            <a:r>
              <a:rPr kumimoji="1" lang="en-US" altLang="ja-JP" b="0" dirty="0"/>
              <a:t>5</a:t>
            </a:r>
            <a:r>
              <a:rPr kumimoji="1" lang="ja-JP" altLang="en-US" dirty="0"/>
              <a:t>か月の育児休暇が与えられ、さらに</a:t>
            </a:r>
            <a:r>
              <a:rPr kumimoji="1" lang="en-US" altLang="ja-JP" dirty="0"/>
              <a:t>2</a:t>
            </a:r>
            <a:r>
              <a:rPr kumimoji="1" lang="ja-JP" altLang="en-US" dirty="0"/>
              <a:t>か月はどちらかが取得できます。</a:t>
            </a:r>
            <a:endParaRPr kumimoji="1" lang="en-US" altLang="ja-JP" dirty="0"/>
          </a:p>
          <a:p>
            <a:r>
              <a:rPr kumimoji="1" lang="en-US" altLang="ja-JP" dirty="0"/>
              <a:t>4</a:t>
            </a:r>
            <a:r>
              <a:rPr kumimoji="1" lang="ja-JP" altLang="en-US" dirty="0"/>
              <a:t>　</a:t>
            </a:r>
            <a:r>
              <a:rPr kumimoji="1" lang="en-US" altLang="ja-JP" dirty="0"/>
              <a:t> </a:t>
            </a:r>
            <a:r>
              <a:rPr kumimoji="1" lang="ja-JP" altLang="en-US" dirty="0"/>
              <a:t>ジェンダー予算の導入</a:t>
            </a:r>
          </a:p>
          <a:p>
            <a:r>
              <a:rPr kumimoji="1" lang="ja-JP" altLang="en-US" dirty="0"/>
              <a:t>　アイスランドでは、予算編成の際にジェンダーごとの問題点を分析し、それを反映させる「ジェンダー予算」が導入されています。</a:t>
            </a:r>
            <a:endParaRPr kumimoji="1" lang="en-US" altLang="ja-JP" dirty="0"/>
          </a:p>
          <a:p>
            <a:r>
              <a:rPr kumimoji="1" lang="en-US" altLang="ja-JP" dirty="0"/>
              <a:t>5</a:t>
            </a:r>
            <a:r>
              <a:rPr kumimoji="1" lang="ja-JP" altLang="en-US" dirty="0"/>
              <a:t>　</a:t>
            </a:r>
            <a:r>
              <a:rPr kumimoji="1" lang="en-US" altLang="ja-JP" dirty="0"/>
              <a:t> </a:t>
            </a:r>
            <a:r>
              <a:rPr kumimoji="1" lang="ja-JP" altLang="en-US" dirty="0"/>
              <a:t>国民の意識</a:t>
            </a:r>
          </a:p>
          <a:p>
            <a:r>
              <a:rPr kumimoji="1" lang="ja-JP" altLang="en-US" dirty="0"/>
              <a:t>　アイスランドでは、男女平等に対する国民の意識が非常に高く、結婚後も夫婦がそれぞれの姓を保持する文化が根付いています。</a:t>
            </a:r>
            <a:endParaRPr kumimoji="1" lang="en-US" altLang="ja-JP" dirty="0"/>
          </a:p>
          <a:p>
            <a:endParaRPr kumimoji="1" lang="en-US" altLang="ja-JP" dirty="0"/>
          </a:p>
          <a:p>
            <a:r>
              <a:rPr kumimoji="1" lang="ja-JP" altLang="en-US" dirty="0"/>
              <a:t>　アイスランドのこれらの取組は、他国にとっても参考になる成功事例であり、ジェンダー平等の実現に向けた重要なステップとなっています。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4</a:t>
            </a:fld>
            <a:endParaRPr kumimoji="1" lang="ja-JP" altLang="en-US" noProof="0"/>
          </a:p>
        </p:txBody>
      </p:sp>
    </p:spTree>
    <p:extLst>
      <p:ext uri="{BB962C8B-B14F-4D97-AF65-F5344CB8AC3E}">
        <p14:creationId xmlns:p14="http://schemas.microsoft.com/office/powerpoint/2010/main" val="301856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動画や資料を確認して日本の男女共同参画について気付いたこと、考えたことなどを話し合ってください。</a:t>
            </a:r>
            <a:endParaRPr kumimoji="1" lang="en-US" altLang="ja-JP" dirty="0"/>
          </a:p>
          <a:p>
            <a:endParaRPr kumimoji="1" lang="en-US" altLang="ja-JP" dirty="0"/>
          </a:p>
          <a:p>
            <a:r>
              <a:rPr kumimoji="1" lang="ja-JP" altLang="en-US" dirty="0"/>
              <a:t>例えば、　</a:t>
            </a:r>
            <a:endParaRPr kumimoji="1" lang="en-US" altLang="ja-JP" dirty="0"/>
          </a:p>
          <a:p>
            <a:r>
              <a:rPr kumimoji="1" lang="ja-JP" altLang="en-US" dirty="0"/>
              <a:t>１　「教育現場でできるジェンダー格差の改善」についてどんなことが考えられるか？</a:t>
            </a:r>
            <a:endParaRPr kumimoji="1" lang="en-US" altLang="ja-JP" dirty="0"/>
          </a:p>
          <a:p>
            <a:r>
              <a:rPr kumimoji="1" lang="ja-JP" altLang="en-US" dirty="0"/>
              <a:t>　教材の見直し、進路指導の偏り、部活動の性別役割など</a:t>
            </a:r>
            <a:endParaRPr kumimoji="1" lang="en-US" altLang="ja-JP" dirty="0"/>
          </a:p>
          <a:p>
            <a:endParaRPr kumimoji="1" lang="en-US" altLang="ja-JP" dirty="0"/>
          </a:p>
          <a:p>
            <a:r>
              <a:rPr kumimoji="1" lang="ja-JP" altLang="en-US" dirty="0"/>
              <a:t>２　</a:t>
            </a:r>
            <a:r>
              <a:rPr kumimoji="1" lang="en-US" altLang="ja-JP" dirty="0"/>
              <a:t> </a:t>
            </a:r>
            <a:r>
              <a:rPr kumimoji="1" lang="ja-JP" altLang="en-US" dirty="0"/>
              <a:t>「進路や夢に対する支援の在り方」</a:t>
            </a:r>
            <a:endParaRPr kumimoji="1" lang="en-US" altLang="ja-JP" dirty="0"/>
          </a:p>
          <a:p>
            <a:r>
              <a:rPr kumimoji="1" lang="ja-JP" altLang="en-US" dirty="0"/>
              <a:t>　小学校段階から職業観や将来像に性別の偏りが出ていないかなどについて協議してください。</a:t>
            </a:r>
            <a:endParaRPr kumimoji="1" lang="en-US" altLang="ja-JP" dirty="0"/>
          </a:p>
          <a:p>
            <a:endParaRPr kumimoji="1" lang="en-US" altLang="ja-JP" dirty="0"/>
          </a:p>
          <a:p>
            <a:r>
              <a:rPr kumimoji="1" lang="ja-JP" altLang="en-US" dirty="0"/>
              <a:t>（</a:t>
            </a:r>
            <a:r>
              <a:rPr kumimoji="1" lang="en-US" altLang="ja-JP" b="0" dirty="0"/>
              <a:t>8</a:t>
            </a:r>
            <a:r>
              <a:rPr kumimoji="1" lang="ja-JP" altLang="en-US" dirty="0"/>
              <a:t>分後）</a:t>
            </a:r>
            <a:endParaRPr kumimoji="1" lang="en-US" altLang="ja-JP" dirty="0"/>
          </a:p>
          <a:p>
            <a:r>
              <a:rPr kumimoji="1" lang="ja-JP" altLang="en-US" dirty="0"/>
              <a:t>協議ありがとうございました。</a:t>
            </a:r>
          </a:p>
          <a:p>
            <a:r>
              <a:rPr kumimoji="1" lang="ja-JP" altLang="en-US" dirty="0"/>
              <a:t>それでは</a:t>
            </a:r>
            <a:r>
              <a:rPr kumimoji="1" lang="en-US" altLang="ja-JP" b="0" dirty="0"/>
              <a:t>2</a:t>
            </a:r>
            <a:r>
              <a:rPr kumimoji="1" lang="ja-JP" altLang="en-US" dirty="0"/>
              <a:t>組に発表していただきたいと思います。</a:t>
            </a:r>
          </a:p>
          <a:p>
            <a:r>
              <a:rPr kumimoji="1" lang="en-US" altLang="ja-JP" dirty="0"/>
              <a:t>1</a:t>
            </a:r>
            <a:r>
              <a:rPr kumimoji="1" lang="ja-JP" altLang="en-US" dirty="0"/>
              <a:t>組</a:t>
            </a:r>
            <a:r>
              <a:rPr kumimoji="1" lang="en-US" altLang="ja-JP" dirty="0"/>
              <a:t>1</a:t>
            </a:r>
            <a:r>
              <a:rPr kumimoji="1" lang="ja-JP" altLang="en-US" dirty="0"/>
              <a:t>分程度でお願いします。</a:t>
            </a:r>
          </a:p>
          <a:p>
            <a:r>
              <a:rPr kumimoji="1" lang="ja-JP" altLang="en-US" dirty="0"/>
              <a:t>発表者が発表したら拍手</a:t>
            </a:r>
          </a:p>
          <a:p>
            <a:r>
              <a:rPr kumimoji="1" lang="ja-JP" altLang="en-US" dirty="0"/>
              <a:t>ありがとうございました。続きまして・・・</a:t>
            </a:r>
          </a:p>
          <a:p>
            <a:endParaRPr kumimoji="1" lang="ja-JP" altLang="en-US"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5</a:t>
            </a:fld>
            <a:endParaRPr kumimoji="1" lang="ja-JP" altLang="en-US" noProof="0"/>
          </a:p>
        </p:txBody>
      </p:sp>
    </p:spTree>
    <p:extLst>
      <p:ext uri="{BB962C8B-B14F-4D97-AF65-F5344CB8AC3E}">
        <p14:creationId xmlns:p14="http://schemas.microsoft.com/office/powerpoint/2010/main" val="298946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以上で研修会を終了いたします。お疲れ様でした。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6</a:t>
            </a:fld>
            <a:endParaRPr kumimoji="1" lang="ja-JP" altLang="en-US" noProof="0"/>
          </a:p>
        </p:txBody>
      </p:sp>
    </p:spTree>
    <p:extLst>
      <p:ext uri="{BB962C8B-B14F-4D97-AF65-F5344CB8AC3E}">
        <p14:creationId xmlns:p14="http://schemas.microsoft.com/office/powerpoint/2010/main" val="387807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A73305FE-4DDA-4BEB-A351-7DB3BD3236CE}" type="datetime1">
              <a:rPr lang="ja-JP" altLang="en-US" noProof="0" smtClean="0"/>
              <a:t>2026/3/6</a:t>
            </a:fld>
            <a:endParaRPr lang="ja-JP" altLang="en-US" noProof="0"/>
          </a:p>
        </p:txBody>
      </p:sp>
      <p:sp>
        <p:nvSpPr>
          <p:cNvPr id="5" name="Footer Placeholder 4"/>
          <p:cNvSpPr>
            <a:spLocks noGrp="1"/>
          </p:cNvSpPr>
          <p:nvPr>
            <p:ph type="ftr" sz="quarter" idx="11"/>
          </p:nvPr>
        </p:nvSpPr>
        <p:spPr>
          <a:xfrm>
            <a:off x="2416500" y="329307"/>
            <a:ext cx="4973915" cy="309201"/>
          </a:xfrm>
        </p:spPr>
        <p:txBody>
          <a:bodyPr/>
          <a:lstStyle/>
          <a:p>
            <a:pPr rtl="0"/>
            <a:endParaRPr lang="ja-JP" altLang="en-US" noProof="0"/>
          </a:p>
        </p:txBody>
      </p:sp>
      <p:sp>
        <p:nvSpPr>
          <p:cNvPr id="6" name="Slide Number Placeholder 5"/>
          <p:cNvSpPr>
            <a:spLocks noGrp="1"/>
          </p:cNvSpPr>
          <p:nvPr>
            <p:ph type="sldNum" sz="quarter" idx="12"/>
          </p:nvPr>
        </p:nvSpPr>
        <p:spPr>
          <a:xfrm>
            <a:off x="1437664" y="798973"/>
            <a:ext cx="811019" cy="503578"/>
          </a:xfrm>
        </p:spPr>
        <p:txBody>
          <a:bodyPr/>
          <a:lstStyle/>
          <a:p>
            <a:pPr rtl="0"/>
            <a:fld id="{6D22F896-40B5-4ADD-8801-0D06FADFA095}" type="slidenum">
              <a:rPr lang="en-US" altLang="ja-JP" noProof="0" smtClean="0"/>
              <a:t>‹#›</a:t>
            </a:fld>
            <a:endParaRPr lang="ja-JP" altLang="en-US"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54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49369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69936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12" name="コンテンツ プレースホルダー 2"/>
          <p:cNvSpPr>
            <a:spLocks noGrp="1"/>
          </p:cNvSpPr>
          <p:nvPr>
            <p:ph sz="quarter" idx="13" hasCustomPrompt="1"/>
          </p:nvPr>
        </p:nvSpPr>
        <p:spPr>
          <a:xfrm>
            <a:off x="913774" y="2367092"/>
            <a:ext cx="10363826" cy="3424107"/>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9B47FE27-6274-4386-8AE0-AD53739EF451}" type="datetime1">
              <a:rPr lang="ja-JP" altLang="en-US" noProof="0" smtClean="0"/>
              <a:t>2026/3/6</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D22F896-40B5-4ADD-8801-0D06FADFA095}" type="slidenum">
              <a:rPr lang="en-US" altLang="ja-JP" noProof="0" smtClean="0"/>
              <a:t>‹#›</a:t>
            </a:fld>
            <a:endParaRPr lang="ja-JP" altLang="en-US" noProof="0"/>
          </a:p>
        </p:txBody>
      </p:sp>
    </p:spTree>
    <p:extLst>
      <p:ext uri="{BB962C8B-B14F-4D97-AF65-F5344CB8AC3E}">
        <p14:creationId xmlns:p14="http://schemas.microsoft.com/office/powerpoint/2010/main" val="189993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46148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997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03916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8" name="Footer Placeholder 7"/>
          <p:cNvSpPr>
            <a:spLocks noGrp="1"/>
          </p:cNvSpPr>
          <p:nvPr>
            <p:ph type="ftr" sz="quarter" idx="11"/>
          </p:nvPr>
        </p:nvSpPr>
        <p:spPr/>
        <p:txBody>
          <a:bodyPr/>
          <a:lstStyle/>
          <a:p>
            <a:endParaRPr lang="ja-JP" altLang="en-US" noProof="0" dirty="0"/>
          </a:p>
        </p:txBody>
      </p:sp>
      <p:sp>
        <p:nvSpPr>
          <p:cNvPr id="9" name="Slide Number Placeholder 8"/>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46037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61018FAD-874A-47B5-A7A2-B87C2A0D758B}" type="datetime1">
              <a:rPr lang="ja-JP" altLang="en-US" noProof="0" smtClean="0"/>
              <a:t>2026/3/6</a:t>
            </a:fld>
            <a:endParaRPr lang="ja-JP" altLang="en-US" noProof="0"/>
          </a:p>
        </p:txBody>
      </p:sp>
      <p:sp>
        <p:nvSpPr>
          <p:cNvPr id="4" name="Footer Placeholder 3"/>
          <p:cNvSpPr>
            <a:spLocks noGrp="1"/>
          </p:cNvSpPr>
          <p:nvPr>
            <p:ph type="ftr" sz="quarter" idx="11"/>
          </p:nvPr>
        </p:nvSpPr>
        <p:spPr/>
        <p:txBody>
          <a:bodyPr/>
          <a:lstStyle/>
          <a:p>
            <a:pPr rtl="0"/>
            <a:endParaRPr lang="ja-JP" altLang="en-US" noProof="0"/>
          </a:p>
        </p:txBody>
      </p:sp>
      <p:sp>
        <p:nvSpPr>
          <p:cNvPr id="5" name="Slide Number Placeholder 4"/>
          <p:cNvSpPr>
            <a:spLocks noGrp="1"/>
          </p:cNvSpPr>
          <p:nvPr>
            <p:ph type="sldNum" sz="quarter" idx="12"/>
          </p:nvPr>
        </p:nvSpPr>
        <p:spPr/>
        <p:txBody>
          <a:bodyPr/>
          <a:lstStyle/>
          <a:p>
            <a:pPr rtl="0"/>
            <a:fld id="{6D22F896-40B5-4ADD-8801-0D06FADFA095}" type="slidenum">
              <a:rPr lang="en-US" altLang="ja-JP" noProof="0" smtClean="0"/>
              <a:t>‹#›</a:t>
            </a:fld>
            <a:endParaRPr lang="ja-JP" altLang="en-US"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423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3" name="Footer Placeholder 2"/>
          <p:cNvSpPr>
            <a:spLocks noGrp="1"/>
          </p:cNvSpPr>
          <p:nvPr>
            <p:ph type="ftr" sz="quarter" idx="11"/>
          </p:nvPr>
        </p:nvSpPr>
        <p:spPr/>
        <p:txBody>
          <a:bodyPr/>
          <a:lstStyle/>
          <a:p>
            <a:endParaRPr lang="ja-JP" altLang="en-US" noProof="0" dirty="0"/>
          </a:p>
        </p:txBody>
      </p:sp>
      <p:sp>
        <p:nvSpPr>
          <p:cNvPr id="4" name="Slide Number Placeholder 3"/>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spTree>
    <p:extLst>
      <p:ext uri="{BB962C8B-B14F-4D97-AF65-F5344CB8AC3E}">
        <p14:creationId xmlns:p14="http://schemas.microsoft.com/office/powerpoint/2010/main" val="13838731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09799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7BDDEE26-D0CD-484E-A2FC-1444D53B8C01}" type="datetime1">
              <a:rPr lang="ja-JP" altLang="en-US" noProof="0" smtClean="0"/>
              <a:t>2026/3/6</a:t>
            </a:fld>
            <a:endParaRPr lang="ja-JP" altLang="en-US" noProof="0"/>
          </a:p>
        </p:txBody>
      </p:sp>
      <p:sp>
        <p:nvSpPr>
          <p:cNvPr id="6" name="Footer Placeholder 5"/>
          <p:cNvSpPr>
            <a:spLocks noGrp="1"/>
          </p:cNvSpPr>
          <p:nvPr>
            <p:ph type="ftr" sz="quarter" idx="11"/>
          </p:nvPr>
        </p:nvSpPr>
        <p:spPr>
          <a:xfrm>
            <a:off x="1447382" y="318640"/>
            <a:ext cx="5541004" cy="320931"/>
          </a:xfrm>
        </p:spPr>
        <p:txBody>
          <a:bodyPr/>
          <a:lstStyle/>
          <a:p>
            <a:pPr rtl="0"/>
            <a:endParaRPr lang="ja-JP" altLang="en-US" noProof="0"/>
          </a:p>
        </p:txBody>
      </p:sp>
      <p:sp>
        <p:nvSpPr>
          <p:cNvPr id="7" name="Slide Number Placeholder 6"/>
          <p:cNvSpPr>
            <a:spLocks noGrp="1"/>
          </p:cNvSpPr>
          <p:nvPr>
            <p:ph type="sldNum" sz="quarter" idx="12"/>
          </p:nvPr>
        </p:nvSpPr>
        <p:spPr/>
        <p:txBody>
          <a:bodyPr/>
          <a:lstStyle/>
          <a:p>
            <a:pPr rtl="0"/>
            <a:fld id="{6D22F896-40B5-4ADD-8801-0D06FADFA095}" type="slidenum">
              <a:rPr lang="en-US" altLang="ja-JP" noProof="0" smtClean="0"/>
              <a:t>‹#›</a:t>
            </a:fld>
            <a:endParaRPr lang="ja-JP" altLang="en-US"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79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ja-JP" altLang="en-US" noProof="0"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ltLang="ja-JP" noProof="0" smtClean="0"/>
              <a:pPr/>
              <a:t>‹#›</a:t>
            </a:fld>
            <a:endParaRPr lang="ja-JP" altLang="en-US" noProof="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245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sldNum="0" hdr="0" ftr="0" dt="0"/>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youtube.com/watch?v=3z2h2b1vb9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7596B-F237-47DD-989E-9D8B0B49B4BB}"/>
              </a:ext>
            </a:extLst>
          </p:cNvPr>
          <p:cNvSpPr>
            <a:spLocks noGrp="1"/>
          </p:cNvSpPr>
          <p:nvPr>
            <p:ph type="ctrTitle"/>
          </p:nvPr>
        </p:nvSpPr>
        <p:spPr>
          <a:xfrm>
            <a:off x="360647" y="191698"/>
            <a:ext cx="8928784" cy="660312"/>
          </a:xfrm>
        </p:spPr>
        <p:txBody>
          <a:bodyPr rtlCol="0">
            <a:normAutofit fontScale="90000"/>
          </a:bodyPr>
          <a:lstStyle/>
          <a:p>
            <a:pPr rtl="0"/>
            <a:r>
              <a:rPr lang="ja-JP" altLang="en-US" sz="4000" dirty="0">
                <a:solidFill>
                  <a:schemeClr val="tx1"/>
                </a:solidFill>
                <a:latin typeface="BIZ UDゴシック" panose="020B0400000000000000" pitchFamily="49" charset="-128"/>
                <a:ea typeface="BIZ UDゴシック" panose="020B0400000000000000" pitchFamily="49" charset="-128"/>
              </a:rPr>
              <a:t>～男女平等意識を高める校内短時間研修～</a:t>
            </a:r>
          </a:p>
        </p:txBody>
      </p:sp>
      <p:sp>
        <p:nvSpPr>
          <p:cNvPr id="3" name="サブタイトル 2">
            <a:extLst>
              <a:ext uri="{FF2B5EF4-FFF2-40B4-BE49-F238E27FC236}">
                <a16:creationId xmlns:a16="http://schemas.microsoft.com/office/drawing/2014/main" id="{6063915B-82A1-4F1C-B5C6-3E18DDD97232}"/>
              </a:ext>
            </a:extLst>
          </p:cNvPr>
          <p:cNvSpPr>
            <a:spLocks noGrp="1"/>
          </p:cNvSpPr>
          <p:nvPr>
            <p:ph type="subTitle" idx="1"/>
          </p:nvPr>
        </p:nvSpPr>
        <p:spPr>
          <a:xfrm>
            <a:off x="346401" y="2274807"/>
            <a:ext cx="11499197" cy="1180177"/>
          </a:xfrm>
          <a:solidFill>
            <a:schemeClr val="bg2">
              <a:lumMod val="20000"/>
              <a:lumOff val="80000"/>
            </a:schemeClr>
          </a:solidFill>
        </p:spPr>
        <p:txBody>
          <a:bodyPr rtlCol="0">
            <a:noAutofit/>
          </a:bodyPr>
          <a:lstStyle/>
          <a:p>
            <a:pPr algn="l"/>
            <a:r>
              <a:rPr lang="ja-JP" altLang="en-US" sz="5400" dirty="0">
                <a:solidFill>
                  <a:schemeClr val="tx1"/>
                </a:solidFill>
                <a:latin typeface="BIZ UDゴシック" panose="020B0400000000000000" pitchFamily="49" charset="-128"/>
                <a:ea typeface="BIZ UDゴシック" panose="020B0400000000000000" pitchFamily="49" charset="-128"/>
              </a:rPr>
              <a:t>３　日本の男女共同参画の国際比較</a:t>
            </a:r>
            <a:endParaRPr lang="en-US" altLang="ja-JP" sz="8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 name="正方形/長方形 3"/>
          <p:cNvSpPr/>
          <p:nvPr/>
        </p:nvSpPr>
        <p:spPr>
          <a:xfrm>
            <a:off x="4781004" y="6220916"/>
            <a:ext cx="3640844" cy="53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埼玉県　男女平等教育推進委員会</a:t>
            </a:r>
          </a:p>
        </p:txBody>
      </p:sp>
      <p:sp>
        <p:nvSpPr>
          <p:cNvPr id="6" name="サブタイトル 2">
            <a:extLst>
              <a:ext uri="{FF2B5EF4-FFF2-40B4-BE49-F238E27FC236}">
                <a16:creationId xmlns:a16="http://schemas.microsoft.com/office/drawing/2014/main" id="{B0486ED1-265D-047C-1415-D76AAA5704EC}"/>
              </a:ext>
            </a:extLst>
          </p:cNvPr>
          <p:cNvSpPr txBox="1">
            <a:spLocks/>
          </p:cNvSpPr>
          <p:nvPr/>
        </p:nvSpPr>
        <p:spPr>
          <a:xfrm>
            <a:off x="4278392" y="3993104"/>
            <a:ext cx="4646067" cy="1913776"/>
          </a:xfrm>
          <a:prstGeom prst="rect">
            <a:avLst/>
          </a:prstGeom>
          <a:solidFill>
            <a:schemeClr val="bg2">
              <a:lumMod val="20000"/>
              <a:lumOff val="80000"/>
            </a:schemeClr>
          </a:solidFill>
          <a:ln>
            <a:solidFill>
              <a:schemeClr val="tx1"/>
            </a:solidFill>
          </a:ln>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2000" dirty="0">
                <a:solidFill>
                  <a:schemeClr val="tx1"/>
                </a:solidFill>
                <a:latin typeface="BIZ UDゴシック" panose="020B0400000000000000" pitchFamily="49" charset="-128"/>
                <a:ea typeface="BIZ UDゴシック" panose="020B0400000000000000" pitchFamily="49" charset="-128"/>
              </a:rPr>
              <a:t>本日の研修内容　約</a:t>
            </a:r>
            <a:r>
              <a:rPr lang="en-US" altLang="ja-JP" sz="2000" dirty="0">
                <a:solidFill>
                  <a:schemeClr val="tx1"/>
                </a:solidFill>
                <a:latin typeface="BIZ UDゴシック" panose="020B0400000000000000" pitchFamily="49" charset="-128"/>
                <a:ea typeface="BIZ UDゴシック" panose="020B0400000000000000" pitchFamily="49" charset="-128"/>
              </a:rPr>
              <a:t>16</a:t>
            </a:r>
            <a:r>
              <a:rPr lang="ja-JP" altLang="en-US" sz="2000" dirty="0">
                <a:solidFill>
                  <a:schemeClr val="tx1"/>
                </a:solidFill>
                <a:latin typeface="BIZ UDゴシック" panose="020B0400000000000000" pitchFamily="49" charset="-128"/>
                <a:ea typeface="BIZ UDゴシック" panose="020B0400000000000000" pitchFamily="49" charset="-128"/>
              </a:rPr>
              <a:t>分</a:t>
            </a:r>
            <a:endParaRPr lang="en-US" altLang="ja-JP" sz="2000" dirty="0">
              <a:solidFill>
                <a:schemeClr val="tx1"/>
              </a:solidFill>
              <a:latin typeface="BIZ UDゴシック" panose="020B0400000000000000" pitchFamily="49" charset="-128"/>
              <a:ea typeface="BIZ UDゴシック" panose="020B0400000000000000" pitchFamily="49" charset="-128"/>
            </a:endParaRP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（１）ジェンダー・ギャップ指数　</a:t>
            </a:r>
            <a:r>
              <a:rPr lang="en-US" altLang="ja-JP" sz="2000" dirty="0">
                <a:solidFill>
                  <a:schemeClr val="tx1"/>
                </a:solidFill>
                <a:latin typeface="BIZ UDゴシック" panose="020B0400000000000000" pitchFamily="49" charset="-128"/>
                <a:ea typeface="BIZ UDゴシック" panose="020B0400000000000000" pitchFamily="49" charset="-128"/>
              </a:rPr>
              <a:t>6</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（２）協議　</a:t>
            </a:r>
            <a:r>
              <a:rPr lang="en-US" altLang="ja-JP" sz="2000" dirty="0">
                <a:solidFill>
                  <a:schemeClr val="tx1"/>
                </a:solidFill>
                <a:latin typeface="BIZ UDゴシック" panose="020B0400000000000000" pitchFamily="49" charset="-128"/>
                <a:ea typeface="BIZ UDゴシック" panose="020B0400000000000000" pitchFamily="49" charset="-128"/>
              </a:rPr>
              <a:t>8</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（３）発表　</a:t>
            </a:r>
            <a:r>
              <a:rPr lang="en-US" altLang="ja-JP" sz="2000" dirty="0">
                <a:solidFill>
                  <a:schemeClr val="tx1"/>
                </a:solidFill>
                <a:latin typeface="BIZ UDゴシック" panose="020B0400000000000000" pitchFamily="49" charset="-128"/>
                <a:ea typeface="BIZ UDゴシック" panose="020B0400000000000000" pitchFamily="49" charset="-128"/>
              </a:rPr>
              <a:t>2</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endParaRPr lang="en-US" altLang="ja-JP" sz="80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1066800" y="2934513"/>
            <a:ext cx="10058400" cy="988974"/>
          </a:xfrm>
        </p:spPr>
        <p:txBody>
          <a:bodyPr>
            <a:noAutofit/>
          </a:bodyPr>
          <a:lstStyle/>
          <a:p>
            <a:pPr marL="0" indent="0">
              <a:buNone/>
            </a:pPr>
            <a:r>
              <a:rPr lang="ja-JP" altLang="en-US" sz="4000" dirty="0">
                <a:latin typeface="BIZ UDゴシック" panose="020B0400000000000000" pitchFamily="49" charset="-128"/>
                <a:ea typeface="BIZ UDゴシック" panose="020B0400000000000000" pitchFamily="49" charset="-128"/>
              </a:rPr>
              <a:t>（１）ジェンダー・ギャップ指数について</a:t>
            </a:r>
            <a:endParaRPr kumimoji="1" lang="ja-JP" altLang="en-US" sz="32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95131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E7B9-3DFF-A95B-2ACC-C0A65B1E4135}"/>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387C08F-DEBE-48E1-BBDF-A9ED728D0AAB}"/>
              </a:ext>
            </a:extLst>
          </p:cNvPr>
          <p:cNvSpPr txBox="1"/>
          <p:nvPr/>
        </p:nvSpPr>
        <p:spPr>
          <a:xfrm>
            <a:off x="1835341" y="159808"/>
            <a:ext cx="6108492" cy="369332"/>
          </a:xfrm>
          <a:prstGeom prst="rect">
            <a:avLst/>
          </a:prstGeom>
          <a:noFill/>
        </p:spPr>
        <p:txBody>
          <a:bodyPr wrap="square">
            <a:spAutoFit/>
          </a:bodyPr>
          <a:lstStyle/>
          <a:p>
            <a:r>
              <a:rPr lang="ja-JP" altLang="en-US" dirty="0"/>
              <a:t>ジェンダー・ギャップ指数（ＧＧＩ）２０２５年</a:t>
            </a:r>
          </a:p>
        </p:txBody>
      </p:sp>
      <p:sp>
        <p:nvSpPr>
          <p:cNvPr id="15" name="矢印: 左 14">
            <a:extLst>
              <a:ext uri="{FF2B5EF4-FFF2-40B4-BE49-F238E27FC236}">
                <a16:creationId xmlns:a16="http://schemas.microsoft.com/office/drawing/2014/main" id="{593736B7-2A79-0A08-3203-E918B3F9B968}"/>
              </a:ext>
            </a:extLst>
          </p:cNvPr>
          <p:cNvSpPr/>
          <p:nvPr/>
        </p:nvSpPr>
        <p:spPr>
          <a:xfrm rot="17957458">
            <a:off x="10911166" y="2831707"/>
            <a:ext cx="1358080" cy="94079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クリック</a:t>
            </a:r>
          </a:p>
        </p:txBody>
      </p:sp>
      <p:pic>
        <p:nvPicPr>
          <p:cNvPr id="6" name="図 5">
            <a:extLst>
              <a:ext uri="{FF2B5EF4-FFF2-40B4-BE49-F238E27FC236}">
                <a16:creationId xmlns:a16="http://schemas.microsoft.com/office/drawing/2014/main" id="{DA8AE878-01BD-EC50-6599-C82EB50E01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9140"/>
            <a:ext cx="10356659" cy="5545927"/>
          </a:xfrm>
          <a:prstGeom prst="rect">
            <a:avLst/>
          </a:prstGeom>
        </p:spPr>
      </p:pic>
      <p:sp>
        <p:nvSpPr>
          <p:cNvPr id="2" name="正方形/長方形 1">
            <a:extLst>
              <a:ext uri="{FF2B5EF4-FFF2-40B4-BE49-F238E27FC236}">
                <a16:creationId xmlns:a16="http://schemas.microsoft.com/office/drawing/2014/main" id="{AE75B282-98D2-AFB4-C3CE-2FEEA2753CDE}"/>
              </a:ext>
            </a:extLst>
          </p:cNvPr>
          <p:cNvSpPr/>
          <p:nvPr/>
        </p:nvSpPr>
        <p:spPr>
          <a:xfrm>
            <a:off x="2908091" y="1064301"/>
            <a:ext cx="959371" cy="3747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2C03E87-FF37-F8C6-9E25-B65D7C63BAEC}"/>
              </a:ext>
            </a:extLst>
          </p:cNvPr>
          <p:cNvSpPr/>
          <p:nvPr/>
        </p:nvSpPr>
        <p:spPr>
          <a:xfrm>
            <a:off x="287310" y="2942339"/>
            <a:ext cx="959371" cy="3747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9000DD14-FA22-B756-C0BD-3DE13BA71EB8}"/>
              </a:ext>
            </a:extLst>
          </p:cNvPr>
          <p:cNvSpPr/>
          <p:nvPr/>
        </p:nvSpPr>
        <p:spPr>
          <a:xfrm>
            <a:off x="5936105" y="3028533"/>
            <a:ext cx="524655" cy="3747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552D432-CE2B-70D0-09CF-3E6CADD4B03B}"/>
              </a:ext>
            </a:extLst>
          </p:cNvPr>
          <p:cNvSpPr/>
          <p:nvPr/>
        </p:nvSpPr>
        <p:spPr>
          <a:xfrm>
            <a:off x="3262859" y="4961982"/>
            <a:ext cx="524655" cy="2995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D37332A-552D-F07E-D657-3FD98B2755B9}"/>
              </a:ext>
            </a:extLst>
          </p:cNvPr>
          <p:cNvSpPr/>
          <p:nvPr/>
        </p:nvSpPr>
        <p:spPr>
          <a:xfrm>
            <a:off x="7856621" y="734518"/>
            <a:ext cx="2532132" cy="45270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CD7B7A3-90BE-386D-B6D7-5459D875CE2A}"/>
              </a:ext>
            </a:extLst>
          </p:cNvPr>
          <p:cNvSpPr/>
          <p:nvPr/>
        </p:nvSpPr>
        <p:spPr>
          <a:xfrm>
            <a:off x="10561524" y="3908330"/>
            <a:ext cx="1598382" cy="22121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rPr>
              <a:t>【</a:t>
            </a:r>
            <a:r>
              <a:rPr lang="ja-JP" altLang="en-US" dirty="0">
                <a:solidFill>
                  <a:schemeClr val="tx1"/>
                </a:solidFill>
                <a:hlinkClick r:id="rId4">
                  <a:extLst>
                    <a:ext uri="{A12FA001-AC4F-418D-AE19-62706E023703}">
                      <ahyp:hlinkClr xmlns:ahyp="http://schemas.microsoft.com/office/drawing/2018/hyperlinkcolor" val="tx"/>
                    </a:ext>
                  </a:extLst>
                </a:hlinkClick>
              </a:rPr>
              <a:t>解説</a:t>
            </a:r>
            <a:r>
              <a:rPr lang="en-US" altLang="ja-JP" dirty="0">
                <a:solidFill>
                  <a:schemeClr val="tx1"/>
                </a:solidFill>
                <a:hlinkClick r:id="rId4">
                  <a:extLst>
                    <a:ext uri="{A12FA001-AC4F-418D-AE19-62706E023703}">
                      <ahyp:hlinkClr xmlns:ahyp="http://schemas.microsoft.com/office/drawing/2018/hyperlinkcolor" val="tx"/>
                    </a:ext>
                  </a:extLst>
                </a:hlinkClick>
              </a:rPr>
              <a:t>】</a:t>
            </a:r>
            <a:r>
              <a:rPr lang="ja-JP" altLang="en-US" dirty="0">
                <a:solidFill>
                  <a:schemeClr val="tx1"/>
                </a:solidFill>
                <a:hlinkClick r:id="rId4">
                  <a:extLst>
                    <a:ext uri="{A12FA001-AC4F-418D-AE19-62706E023703}">
                      <ahyp:hlinkClr xmlns:ahyp="http://schemas.microsoft.com/office/drawing/2018/hyperlinkcolor" val="tx"/>
                    </a:ext>
                  </a:extLst>
                </a:hlinkClick>
              </a:rPr>
              <a:t>ジェンダーギャップランキング</a:t>
            </a:r>
            <a:r>
              <a:rPr lang="en-US" altLang="ja-JP" dirty="0">
                <a:solidFill>
                  <a:schemeClr val="tx1"/>
                </a:solidFill>
                <a:hlinkClick r:id="rId4">
                  <a:extLst>
                    <a:ext uri="{A12FA001-AC4F-418D-AE19-62706E023703}">
                      <ahyp:hlinkClr xmlns:ahyp="http://schemas.microsoft.com/office/drawing/2018/hyperlinkcolor" val="tx"/>
                    </a:ext>
                  </a:extLst>
                </a:hlinkClick>
              </a:rPr>
              <a:t>2025</a:t>
            </a:r>
            <a:r>
              <a:rPr lang="ja-JP" altLang="en-US" dirty="0">
                <a:solidFill>
                  <a:schemeClr val="tx1"/>
                </a:solidFill>
                <a:hlinkClick r:id="rId4">
                  <a:extLst>
                    <a:ext uri="{A12FA001-AC4F-418D-AE19-62706E023703}">
                      <ahyp:hlinkClr xmlns:ahyp="http://schemas.microsoft.com/office/drawing/2018/hyperlinkcolor" val="tx"/>
                    </a:ext>
                  </a:extLst>
                </a:hlinkClick>
              </a:rPr>
              <a:t>はどう変わった？</a:t>
            </a:r>
            <a:endParaRPr lang="ja-JP" altLang="en-US" dirty="0">
              <a:solidFill>
                <a:schemeClr val="tx1"/>
              </a:solidFill>
            </a:endParaRPr>
          </a:p>
          <a:p>
            <a:endParaRPr lang="en-US" altLang="ja-JP" dirty="0">
              <a:solidFill>
                <a:schemeClr val="tx1"/>
              </a:solidFill>
            </a:endParaRPr>
          </a:p>
          <a:p>
            <a:r>
              <a:rPr lang="ja-JP" altLang="en-US" dirty="0">
                <a:solidFill>
                  <a:schemeClr val="tx1"/>
                </a:solidFill>
              </a:rPr>
              <a:t>デザチューブ 朝日新聞社</a:t>
            </a:r>
          </a:p>
        </p:txBody>
      </p:sp>
    </p:spTree>
    <p:extLst>
      <p:ext uri="{BB962C8B-B14F-4D97-AF65-F5344CB8AC3E}">
        <p14:creationId xmlns:p14="http://schemas.microsoft.com/office/powerpoint/2010/main" val="36369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3FEF7C0-E28D-23D0-11D6-BB0C2C4B4DB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74989" y="722355"/>
            <a:ext cx="8380604" cy="5993237"/>
          </a:xfrm>
          <a:prstGeom prst="rect">
            <a:avLst/>
          </a:prstGeom>
        </p:spPr>
      </p:pic>
      <p:sp>
        <p:nvSpPr>
          <p:cNvPr id="2" name="タイトル 1">
            <a:extLst>
              <a:ext uri="{FF2B5EF4-FFF2-40B4-BE49-F238E27FC236}">
                <a16:creationId xmlns:a16="http://schemas.microsoft.com/office/drawing/2014/main" id="{6FD2EA8B-ADF0-2F71-4FF2-CB843201A027}"/>
              </a:ext>
            </a:extLst>
          </p:cNvPr>
          <p:cNvSpPr>
            <a:spLocks noGrp="1"/>
          </p:cNvSpPr>
          <p:nvPr>
            <p:ph type="title"/>
          </p:nvPr>
        </p:nvSpPr>
        <p:spPr>
          <a:xfrm>
            <a:off x="1283315" y="472463"/>
            <a:ext cx="9625369" cy="524617"/>
          </a:xfrm>
        </p:spPr>
        <p:txBody>
          <a:bodyPr>
            <a:normAutofit fontScale="90000"/>
          </a:bodyPr>
          <a:lstStyle/>
          <a:p>
            <a:r>
              <a:rPr kumimoji="1" lang="ja-JP" altLang="en-US" b="1" dirty="0"/>
              <a:t>ジェンダー・ギャップ指数　１位のアイスランドとの比較</a:t>
            </a:r>
          </a:p>
        </p:txBody>
      </p:sp>
      <p:pic>
        <p:nvPicPr>
          <p:cNvPr id="3" name="図 2">
            <a:extLst>
              <a:ext uri="{FF2B5EF4-FFF2-40B4-BE49-F238E27FC236}">
                <a16:creationId xmlns:a16="http://schemas.microsoft.com/office/drawing/2014/main" id="{4B51A4F9-788D-3900-8367-CE94B344CD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62" y="1535150"/>
            <a:ext cx="2588670" cy="2572491"/>
          </a:xfrm>
          <a:prstGeom prst="rect">
            <a:avLst/>
          </a:prstGeom>
        </p:spPr>
      </p:pic>
      <p:pic>
        <p:nvPicPr>
          <p:cNvPr id="4" name="図 3">
            <a:extLst>
              <a:ext uri="{FF2B5EF4-FFF2-40B4-BE49-F238E27FC236}">
                <a16:creationId xmlns:a16="http://schemas.microsoft.com/office/drawing/2014/main" id="{0B4322D4-9C3D-871A-978A-0124066FAD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78" y="1787673"/>
            <a:ext cx="1648853" cy="2278208"/>
          </a:xfrm>
          <a:prstGeom prst="rect">
            <a:avLst/>
          </a:prstGeom>
        </p:spPr>
      </p:pic>
      <p:sp>
        <p:nvSpPr>
          <p:cNvPr id="6" name="正方形/長方形 5">
            <a:extLst>
              <a:ext uri="{FF2B5EF4-FFF2-40B4-BE49-F238E27FC236}">
                <a16:creationId xmlns:a16="http://schemas.microsoft.com/office/drawing/2014/main" id="{592299DB-3E4C-A7AB-9E02-86142FC4651B}"/>
              </a:ext>
            </a:extLst>
          </p:cNvPr>
          <p:cNvSpPr/>
          <p:nvPr/>
        </p:nvSpPr>
        <p:spPr>
          <a:xfrm>
            <a:off x="122807" y="3999838"/>
            <a:ext cx="3394407" cy="104923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女性議員の割合</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dirty="0">
                <a:solidFill>
                  <a:schemeClr val="tx1"/>
                </a:solidFill>
                <a:latin typeface="BIZ UDゴシック" panose="020B0400000000000000" pitchFamily="49" charset="-128"/>
                <a:ea typeface="BIZ UDゴシック" panose="020B0400000000000000" pitchFamily="49" charset="-128"/>
              </a:rPr>
              <a:t>アイスランド　４６．０％</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dirty="0">
                <a:solidFill>
                  <a:schemeClr val="tx1"/>
                </a:solidFill>
                <a:latin typeface="BIZ UDゴシック" panose="020B0400000000000000" pitchFamily="49" charset="-128"/>
                <a:ea typeface="BIZ UDゴシック" panose="020B0400000000000000" pitchFamily="49" charset="-128"/>
              </a:rPr>
              <a:t>　　　　日本　１０．３％</a:t>
            </a:r>
          </a:p>
        </p:txBody>
      </p:sp>
      <p:pic>
        <p:nvPicPr>
          <p:cNvPr id="7" name="図 6">
            <a:extLst>
              <a:ext uri="{FF2B5EF4-FFF2-40B4-BE49-F238E27FC236}">
                <a16:creationId xmlns:a16="http://schemas.microsoft.com/office/drawing/2014/main" id="{B4545EC5-2E74-AC83-AFA1-887018C0DD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818" y="1942894"/>
            <a:ext cx="1152112" cy="2105804"/>
          </a:xfrm>
          <a:prstGeom prst="rect">
            <a:avLst/>
          </a:prstGeom>
        </p:spPr>
      </p:pic>
      <p:pic>
        <p:nvPicPr>
          <p:cNvPr id="9" name="図 8">
            <a:extLst>
              <a:ext uri="{FF2B5EF4-FFF2-40B4-BE49-F238E27FC236}">
                <a16:creationId xmlns:a16="http://schemas.microsoft.com/office/drawing/2014/main" id="{9052C984-A1E2-8DB9-1F82-A7285B9C559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06481" y="1854497"/>
            <a:ext cx="910310" cy="664510"/>
          </a:xfrm>
          <a:prstGeom prst="rect">
            <a:avLst/>
          </a:prstGeom>
        </p:spPr>
      </p:pic>
      <p:pic>
        <p:nvPicPr>
          <p:cNvPr id="10" name="図 9">
            <a:extLst>
              <a:ext uri="{FF2B5EF4-FFF2-40B4-BE49-F238E27FC236}">
                <a16:creationId xmlns:a16="http://schemas.microsoft.com/office/drawing/2014/main" id="{466A55DF-7399-6804-BF19-316968F6BB9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118076" y="1885319"/>
            <a:ext cx="983348" cy="693800"/>
          </a:xfrm>
          <a:prstGeom prst="rect">
            <a:avLst/>
          </a:prstGeom>
        </p:spPr>
      </p:pic>
      <p:pic>
        <p:nvPicPr>
          <p:cNvPr id="12" name="図 11">
            <a:extLst>
              <a:ext uri="{FF2B5EF4-FFF2-40B4-BE49-F238E27FC236}">
                <a16:creationId xmlns:a16="http://schemas.microsoft.com/office/drawing/2014/main" id="{45E6E525-2BB7-0407-BB36-4442D6A46F7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696102" flipH="1">
            <a:off x="2048941" y="1821323"/>
            <a:ext cx="951723" cy="720273"/>
          </a:xfrm>
          <a:prstGeom prst="rect">
            <a:avLst/>
          </a:prstGeom>
        </p:spPr>
      </p:pic>
    </p:spTree>
    <p:extLst>
      <p:ext uri="{BB962C8B-B14F-4D97-AF65-F5344CB8AC3E}">
        <p14:creationId xmlns:p14="http://schemas.microsoft.com/office/powerpoint/2010/main" val="299901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96E5D9C-EB6C-4D0F-EFB2-8213FF9C9FB2}"/>
              </a:ext>
            </a:extLst>
          </p:cNvPr>
          <p:cNvSpPr>
            <a:spLocks noGrp="1"/>
          </p:cNvSpPr>
          <p:nvPr>
            <p:ph sz="quarter" idx="13"/>
          </p:nvPr>
        </p:nvSpPr>
        <p:spPr>
          <a:xfrm>
            <a:off x="1524303" y="2728587"/>
            <a:ext cx="8803920" cy="1048934"/>
          </a:xfrm>
        </p:spPr>
        <p:txBody>
          <a:bodyPr>
            <a:noAutofit/>
          </a:bodyPr>
          <a:lstStyle/>
          <a:p>
            <a:pPr marL="0" indent="0">
              <a:buNone/>
            </a:pPr>
            <a:r>
              <a:rPr kumimoji="1" lang="ja-JP" altLang="en-US" sz="6000" dirty="0">
                <a:latin typeface="BIZ UDゴシック" panose="020B0400000000000000" pitchFamily="49" charset="-128"/>
                <a:ea typeface="BIZ UDゴシック" panose="020B0400000000000000" pitchFamily="49" charset="-128"/>
              </a:rPr>
              <a:t>（２）協議・（３）発表</a:t>
            </a:r>
          </a:p>
        </p:txBody>
      </p:sp>
      <p:sp>
        <p:nvSpPr>
          <p:cNvPr id="2" name="正方形/長方形 1">
            <a:extLst>
              <a:ext uri="{FF2B5EF4-FFF2-40B4-BE49-F238E27FC236}">
                <a16:creationId xmlns:a16="http://schemas.microsoft.com/office/drawing/2014/main" id="{CB599698-CA81-E056-FD59-ED1D7A97A8EF}"/>
              </a:ext>
            </a:extLst>
          </p:cNvPr>
          <p:cNvSpPr/>
          <p:nvPr/>
        </p:nvSpPr>
        <p:spPr>
          <a:xfrm>
            <a:off x="1300396" y="3777521"/>
            <a:ext cx="9591207" cy="220355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協議のテーマ：日本の男女共同参画について気付いたこと・考えたこと</a:t>
            </a:r>
            <a:endParaRPr kumimoji="1" lang="en-US" altLang="ja-JP" sz="2000" dirty="0">
              <a:solidFill>
                <a:schemeClr val="tx1"/>
              </a:solidFill>
            </a:endParaRPr>
          </a:p>
          <a:p>
            <a:endParaRPr kumimoji="1" lang="en-US" altLang="ja-JP" sz="2000" dirty="0">
              <a:solidFill>
                <a:schemeClr val="tx1"/>
              </a:solidFill>
            </a:endParaRPr>
          </a:p>
          <a:p>
            <a:r>
              <a:rPr kumimoji="1" lang="ja-JP" altLang="en-US" sz="2000" dirty="0">
                <a:solidFill>
                  <a:schemeClr val="tx1"/>
                </a:solidFill>
              </a:rPr>
              <a:t>　　　</a:t>
            </a:r>
            <a:r>
              <a:rPr kumimoji="1" lang="en-US" altLang="ja-JP" sz="2000" dirty="0">
                <a:solidFill>
                  <a:schemeClr val="tx1"/>
                </a:solidFill>
              </a:rPr>
              <a:t>POINT</a:t>
            </a:r>
            <a:r>
              <a:rPr kumimoji="1" lang="ja-JP" altLang="en-US" sz="2000" dirty="0">
                <a:solidFill>
                  <a:schemeClr val="tx1"/>
                </a:solidFill>
              </a:rPr>
              <a:t>・「教育現場でできるジェンダー格差の改善」</a:t>
            </a:r>
          </a:p>
          <a:p>
            <a:r>
              <a:rPr kumimoji="1" lang="ja-JP" altLang="en-US" sz="2000" dirty="0">
                <a:solidFill>
                  <a:schemeClr val="tx1"/>
                </a:solidFill>
              </a:rPr>
              <a:t>　　　　　　・「進路や夢に対する支援の在り方」　　　　　　　　</a:t>
            </a:r>
          </a:p>
        </p:txBody>
      </p:sp>
    </p:spTree>
    <p:extLst>
      <p:ext uri="{BB962C8B-B14F-4D97-AF65-F5344CB8AC3E}">
        <p14:creationId xmlns:p14="http://schemas.microsoft.com/office/powerpoint/2010/main" val="307819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0D44171-A11C-56F1-0C02-BC8BF13841B0}"/>
              </a:ext>
            </a:extLst>
          </p:cNvPr>
          <p:cNvSpPr txBox="1">
            <a:spLocks/>
          </p:cNvSpPr>
          <p:nvPr/>
        </p:nvSpPr>
        <p:spPr>
          <a:xfrm>
            <a:off x="2880886" y="756778"/>
            <a:ext cx="6757788" cy="1320800"/>
          </a:xfrm>
          <a:prstGeom prst="rect">
            <a:avLst/>
          </a:prstGeom>
        </p:spPr>
        <p:txBody>
          <a:bodyPr>
            <a:norm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dirty="0">
                <a:latin typeface="BIZ UDゴシック" panose="020B0400000000000000" pitchFamily="49" charset="-128"/>
                <a:ea typeface="BIZ UDゴシック" panose="020B0400000000000000" pitchFamily="49" charset="-128"/>
              </a:rPr>
              <a:t>以上で研修会を終了いたします。</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お疲れ様でした。</a:t>
            </a:r>
          </a:p>
        </p:txBody>
      </p:sp>
      <p:pic>
        <p:nvPicPr>
          <p:cNvPr id="8" name="図 7">
            <a:extLst>
              <a:ext uri="{FF2B5EF4-FFF2-40B4-BE49-F238E27FC236}">
                <a16:creationId xmlns:a16="http://schemas.microsoft.com/office/drawing/2014/main" id="{0B30F755-A3EF-5C72-A2D8-AE6DB7063CF0}"/>
              </a:ext>
            </a:extLst>
          </p:cNvPr>
          <p:cNvPicPr>
            <a:picLocks noChangeAspect="1"/>
          </p:cNvPicPr>
          <p:nvPr/>
        </p:nvPicPr>
        <p:blipFill>
          <a:blip r:embed="rId3"/>
          <a:stretch>
            <a:fillRect/>
          </a:stretch>
        </p:blipFill>
        <p:spPr>
          <a:xfrm>
            <a:off x="38246" y="3000908"/>
            <a:ext cx="12103014" cy="2995158"/>
          </a:xfrm>
          <a:prstGeom prst="rect">
            <a:avLst/>
          </a:prstGeom>
        </p:spPr>
      </p:pic>
      <p:sp>
        <p:nvSpPr>
          <p:cNvPr id="10" name="テキスト ボックス 9">
            <a:extLst>
              <a:ext uri="{FF2B5EF4-FFF2-40B4-BE49-F238E27FC236}">
                <a16:creationId xmlns:a16="http://schemas.microsoft.com/office/drawing/2014/main" id="{F07414B6-61D7-4255-CD1E-ADC3BEFA41C1}"/>
              </a:ext>
            </a:extLst>
          </p:cNvPr>
          <p:cNvSpPr txBox="1"/>
          <p:nvPr/>
        </p:nvSpPr>
        <p:spPr>
          <a:xfrm>
            <a:off x="-12493" y="2077578"/>
            <a:ext cx="12204493" cy="923330"/>
          </a:xfrm>
          <a:prstGeom prst="rect">
            <a:avLst/>
          </a:prstGeom>
          <a:noFill/>
        </p:spPr>
        <p:txBody>
          <a:bodyPr wrap="square">
            <a:spAutoFit/>
          </a:bodyPr>
          <a:lstStyle/>
          <a:p>
            <a:r>
              <a:rPr lang="ja-JP" altLang="en-US" sz="1800" dirty="0">
                <a:latin typeface="UD デジタル 教科書体 NK-B" panose="02020700000000000000" pitchFamily="18" charset="-128"/>
                <a:ea typeface="UD デジタル 教科書体 NK-B" panose="02020700000000000000" pitchFamily="18" charset="-128"/>
              </a:rPr>
              <a:t>内閣府男女共同参画局　男女共同参画週間のキャッチフレーズ　第</a:t>
            </a:r>
            <a:r>
              <a:rPr lang="en-US" altLang="ja-JP" sz="1800" dirty="0">
                <a:latin typeface="UD デジタル 教科書体 NK-B" panose="02020700000000000000" pitchFamily="18" charset="-128"/>
                <a:ea typeface="UD デジタル 教科書体 NK-B" panose="02020700000000000000" pitchFamily="18" charset="-128"/>
              </a:rPr>
              <a:t>23</a:t>
            </a:r>
            <a:r>
              <a:rPr lang="ja-JP" altLang="en-US" sz="1800" dirty="0">
                <a:latin typeface="UD デジタル 教科書体 NK-B" panose="02020700000000000000" pitchFamily="18" charset="-128"/>
                <a:ea typeface="UD デジタル 教科書体 NK-B" panose="02020700000000000000" pitchFamily="18" charset="-128"/>
              </a:rPr>
              <a:t>回（令和</a:t>
            </a:r>
            <a:r>
              <a:rPr lang="en-US" altLang="ja-JP" sz="1800" dirty="0">
                <a:latin typeface="UD デジタル 教科書体 NK-B" panose="02020700000000000000" pitchFamily="18" charset="-128"/>
                <a:ea typeface="UD デジタル 教科書体 NK-B" panose="02020700000000000000" pitchFamily="18" charset="-128"/>
              </a:rPr>
              <a:t>5</a:t>
            </a:r>
            <a:r>
              <a:rPr lang="ja-JP" altLang="en-US" sz="1800" dirty="0">
                <a:latin typeface="UD デジタル 教科書体 NK-B" panose="02020700000000000000" pitchFamily="18" charset="-128"/>
                <a:ea typeface="UD デジタル 教科書体 NK-B" panose="02020700000000000000" pitchFamily="18" charset="-128"/>
              </a:rPr>
              <a:t>年度）</a:t>
            </a:r>
          </a:p>
          <a:p>
            <a:r>
              <a:rPr lang="ja-JP" altLang="en-US" sz="1800" dirty="0">
                <a:latin typeface="UD デジタル 教科書体 NK-B" panose="02020700000000000000" pitchFamily="18" charset="-128"/>
                <a:ea typeface="UD デジタル 教科書体 NK-B" panose="02020700000000000000" pitchFamily="18" charset="-128"/>
              </a:rPr>
              <a:t>テーマ</a:t>
            </a:r>
            <a:r>
              <a:rPr lang="en-US"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男女共同参画社会の実現と女性活躍の推進に向けた、日本国内、国際社会へのメッセージとなるキャッ</a:t>
            </a:r>
            <a:endParaRPr lang="en-US" altLang="ja-JP" sz="1800" dirty="0">
              <a:latin typeface="UD デジタル 教科書体 NK-B" panose="02020700000000000000" pitchFamily="18" charset="-128"/>
              <a:ea typeface="UD デジタル 教科書体 NK-B" panose="02020700000000000000" pitchFamily="18" charset="-128"/>
            </a:endParaRPr>
          </a:p>
          <a:p>
            <a:r>
              <a:rPr lang="ja-JP" altLang="en-US" sz="1800" dirty="0">
                <a:latin typeface="UD デジタル 教科書体 NK-B" panose="02020700000000000000" pitchFamily="18" charset="-128"/>
                <a:ea typeface="UD デジタル 教科書体 NK-B" panose="02020700000000000000" pitchFamily="18" charset="-128"/>
              </a:rPr>
              <a:t>　　　　　　チフレーズ</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86404916"/>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B31D25-712D-46FD-A9DF-85443E555627}">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71af3243-3dd4-4a8d-8c0d-dd76da1f02a5"/>
    <ds:schemaRef ds:uri="http://schemas.openxmlformats.org/package/2006/metadata/core-propertie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158AC7-AA74-4FE4-9207-24EA2187A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1185</TotalTime>
  <Words>1351</Words>
  <Application>Microsoft Office PowerPoint</Application>
  <PresentationFormat>ワイド画面</PresentationFormat>
  <Paragraphs>118</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BIZ UDゴシック</vt:lpstr>
      <vt:lpstr>HGS創英角ﾎﾟｯﾌﾟ体</vt:lpstr>
      <vt:lpstr>HG創英角ﾎﾟｯﾌﾟ体</vt:lpstr>
      <vt:lpstr>Meiryo UI</vt:lpstr>
      <vt:lpstr>UD デジタル 教科書体 NK-B</vt:lpstr>
      <vt:lpstr>Arial</vt:lpstr>
      <vt:lpstr>Gill Sans MT</vt:lpstr>
      <vt:lpstr>ギャラリー</vt:lpstr>
      <vt:lpstr>～男女平等意識を高める校内短時間研修～</vt:lpstr>
      <vt:lpstr>PowerPoint プレゼンテーション</vt:lpstr>
      <vt:lpstr>PowerPoint プレゼンテーション</vt:lpstr>
      <vt:lpstr>ジェンダー・ギャップ指数　１位のアイスランドとの比較</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堀口 剛（人権教育課）</cp:lastModifiedBy>
  <cp:revision>79</cp:revision>
  <cp:lastPrinted>2026-01-15T03:31:48Z</cp:lastPrinted>
  <dcterms:created xsi:type="dcterms:W3CDTF">2024-06-21T00:04:08Z</dcterms:created>
  <dcterms:modified xsi:type="dcterms:W3CDTF">2026-03-06T06:56:48Z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