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1" r:id="rId4"/>
  </p:sldMasterIdLst>
  <p:notesMasterIdLst>
    <p:notesMasterId r:id="rId13"/>
  </p:notesMasterIdLst>
  <p:handoutMasterIdLst>
    <p:handoutMasterId r:id="rId14"/>
  </p:handoutMasterIdLst>
  <p:sldIdLst>
    <p:sldId id="256" r:id="rId5"/>
    <p:sldId id="266" r:id="rId6"/>
    <p:sldId id="286" r:id="rId7"/>
    <p:sldId id="280" r:id="rId8"/>
    <p:sldId id="283" r:id="rId9"/>
    <p:sldId id="285" r:id="rId10"/>
    <p:sldId id="287" r:id="rId11"/>
    <p:sldId id="284" r:id="rId12"/>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00" autoAdjust="0"/>
    <p:restoredTop sz="44970" autoAdjust="0"/>
  </p:normalViewPr>
  <p:slideViewPr>
    <p:cSldViewPr snapToGrid="0">
      <p:cViewPr varScale="1">
        <p:scale>
          <a:sx n="49" d="100"/>
          <a:sy n="49" d="100"/>
        </p:scale>
        <p:origin x="3078" y="54"/>
      </p:cViewPr>
      <p:guideLst/>
    </p:cSldViewPr>
  </p:slideViewPr>
  <p:notesTextViewPr>
    <p:cViewPr>
      <p:scale>
        <a:sx n="3" d="2"/>
        <a:sy n="3" d="2"/>
      </p:scale>
      <p:origin x="0" y="0"/>
    </p:cViewPr>
  </p:notesTextViewPr>
  <p:notesViewPr>
    <p:cSldViewPr snapToGrid="0">
      <p:cViewPr varScale="1">
        <p:scale>
          <a:sx n="89" d="100"/>
          <a:sy n="89" d="100"/>
        </p:scale>
        <p:origin x="378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7C8F906-9018-4AF2-8E2E-7DE12E201C42}"/>
              </a:ext>
            </a:extLst>
          </p:cNvPr>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17B19D24-3EE0-41B6-9D2C-1B3BF5E5D390}"/>
              </a:ext>
            </a:extLst>
          </p:cNvPr>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A59EC517-36A2-4624-A9AE-62D925B3332B}" type="datetime1">
              <a:rPr kumimoji="1" lang="ja-JP" altLang="en-US" smtClean="0">
                <a:latin typeface="Meiryo UI" panose="020B0604030504040204" pitchFamily="50" charset="-128"/>
                <a:ea typeface="Meiryo UI" panose="020B0604030504040204" pitchFamily="50" charset="-128"/>
              </a:rPr>
              <a:t>2026/3/6</a:t>
            </a:fld>
            <a:endParaRPr kumimoji="1" lang="ja-JP" altLang="en-US">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48628C67-F9DD-4E6C-A8CA-5B46B2FE07E6}"/>
              </a:ext>
            </a:extLst>
          </p:cNvPr>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625513F-38D5-43DF-82EA-38A9E7064433}"/>
              </a:ext>
            </a:extLst>
          </p:cNvPr>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6818F496-CC2B-4CEC-82FD-E516304D694D}" type="slidenum">
              <a:rPr kumimoji="1" lang="en-US" altLang="ja-JP" smtClean="0">
                <a:latin typeface="Meiryo UI" panose="020B0604030504040204" pitchFamily="50" charset="-128"/>
                <a:ea typeface="Meiryo UI" panose="020B0604030504040204" pitchFamily="50" charset="-128"/>
              </a:rPr>
              <a:t>‹#›</a:t>
            </a:fld>
            <a:endParaRPr kumimoji="1" lang="ja-JP" altLang="en-US">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9448724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atin typeface="Meiryo UI" panose="020B0604030504040204" pitchFamily="50" charset="-128"/>
                <a:ea typeface="Meiryo UI" panose="020B0604030504040204" pitchFamily="50" charset="-128"/>
              </a:defRPr>
            </a:lvl1pPr>
          </a:lstStyle>
          <a:p>
            <a:fld id="{BF387562-9BAF-494B-890B-AA70B64085EE}" type="datetime1">
              <a:rPr kumimoji="1" lang="ja-JP" altLang="en-US" noProof="0" smtClean="0"/>
              <a:t>2026/3/6</a:t>
            </a:fld>
            <a:endParaRPr kumimoji="1" lang="ja-JP" altLang="en-US" noProof="0"/>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noProof="0"/>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noProof="0"/>
              <a:t>マスター テキストのスタイルを編集する</a:t>
            </a:r>
          </a:p>
          <a:p>
            <a:pPr lvl="1"/>
            <a:r>
              <a:rPr kumimoji="1" lang="ja-JP" altLang="en-US" noProof="0"/>
              <a:t>第 </a:t>
            </a:r>
            <a:r>
              <a:rPr kumimoji="1" lang="en-US" altLang="ja-JP" noProof="0"/>
              <a:t>2 </a:t>
            </a:r>
            <a:r>
              <a:rPr kumimoji="1" lang="ja-JP" altLang="en-US" noProof="0"/>
              <a:t>レベル</a:t>
            </a:r>
          </a:p>
          <a:p>
            <a:pPr lvl="2"/>
            <a:r>
              <a:rPr kumimoji="1" lang="ja-JP" altLang="en-US" noProof="0"/>
              <a:t>第 </a:t>
            </a:r>
            <a:r>
              <a:rPr kumimoji="1" lang="en-US" altLang="ja-JP" noProof="0"/>
              <a:t>3 </a:t>
            </a:r>
            <a:r>
              <a:rPr kumimoji="1" lang="ja-JP" altLang="en-US" noProof="0"/>
              <a:t>レベル</a:t>
            </a:r>
          </a:p>
          <a:p>
            <a:pPr lvl="3"/>
            <a:r>
              <a:rPr kumimoji="1" lang="ja-JP" altLang="en-US" noProof="0"/>
              <a:t>第 </a:t>
            </a:r>
            <a:r>
              <a:rPr kumimoji="1" lang="en-US" altLang="ja-JP" noProof="0"/>
              <a:t>4 </a:t>
            </a:r>
            <a:r>
              <a:rPr kumimoji="1" lang="ja-JP" altLang="en-US" noProof="0"/>
              <a:t>レベル</a:t>
            </a:r>
          </a:p>
          <a:p>
            <a:pPr lvl="4"/>
            <a:r>
              <a:rPr kumimoji="1" lang="ja-JP" altLang="en-US" noProof="0"/>
              <a:t>第 </a:t>
            </a:r>
            <a:r>
              <a:rPr kumimoji="1" lang="en-US" altLang="ja-JP" noProof="0"/>
              <a:t>5 </a:t>
            </a:r>
            <a:r>
              <a:rPr kumimoji="1" lang="ja-JP" altLang="en-US" noProof="0"/>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atin typeface="Meiryo UI" panose="020B0604030504040204" pitchFamily="50" charset="-128"/>
                <a:ea typeface="Meiryo UI" panose="020B0604030504040204" pitchFamily="50" charset="-128"/>
              </a:defRPr>
            </a:lvl1pPr>
          </a:lstStyle>
          <a:p>
            <a:endParaRPr kumimoji="1" lang="ja-JP" altLang="en-US" noProof="0"/>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atin typeface="Meiryo UI" panose="020B0604030504040204" pitchFamily="50" charset="-128"/>
                <a:ea typeface="Meiryo UI" panose="020B0604030504040204" pitchFamily="50" charset="-128"/>
              </a:defRPr>
            </a:lvl1pPr>
          </a:lstStyle>
          <a:p>
            <a:fld id="{A31FB8F3-31CF-46A8-8E96-B61FDBEF6207}" type="slidenum">
              <a:rPr kumimoji="1" lang="en-US" altLang="ja-JP" noProof="0" smtClean="0"/>
              <a:pPr/>
              <a:t>‹#›</a:t>
            </a:fld>
            <a:endParaRPr kumimoji="1" lang="ja-JP" altLang="en-US" noProof="0"/>
          </a:p>
        </p:txBody>
      </p:sp>
    </p:spTree>
    <p:extLst>
      <p:ext uri="{BB962C8B-B14F-4D97-AF65-F5344CB8AC3E}">
        <p14:creationId xmlns:p14="http://schemas.microsoft.com/office/powerpoint/2010/main" val="28884799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kumimoji="1" sz="12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bing.com/videos/riverview/relatedvideo?q=ac%e3%82%b8%e3%83%a3%e3%83%91%e3%83%b3+%e8%81%9e%e3%81%93%e3%81%88%e3%81%a6%e3%81%8d%e3%81%9f%e5%a3%b0&amp;mid=29ACA5E199691D6049CE29ACA5E199691D6049CE&amp;FORM=VIRE"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本日の短時間研修</a:t>
            </a:r>
            <a:endParaRPr kumimoji="1" lang="en-US" altLang="ja-JP" dirty="0"/>
          </a:p>
          <a:p>
            <a:r>
              <a:rPr kumimoji="1" lang="ja-JP" altLang="en-US" dirty="0"/>
              <a:t>「２　無意識の思い込み（アンコンシャス・バイアス）について」ということで、</a:t>
            </a:r>
            <a:endParaRPr kumimoji="1" lang="en-US" altLang="ja-JP" dirty="0"/>
          </a:p>
          <a:p>
            <a:r>
              <a:rPr kumimoji="1" lang="ja-JP" altLang="en-US" dirty="0"/>
              <a:t>内容については、御覧のとおりです。</a:t>
            </a:r>
            <a:endParaRPr kumimoji="1" lang="en-US" altLang="ja-JP" dirty="0"/>
          </a:p>
          <a:p>
            <a:r>
              <a:rPr kumimoji="1" lang="ja-JP" altLang="en-US" dirty="0"/>
              <a:t>（１）動画視聴「聞こえてきた声」　</a:t>
            </a:r>
            <a:r>
              <a:rPr kumimoji="1" lang="en-US" altLang="ja-JP" dirty="0"/>
              <a:t>2</a:t>
            </a:r>
            <a:r>
              <a:rPr kumimoji="1" lang="ja-JP" altLang="en-US" dirty="0"/>
              <a:t>分</a:t>
            </a:r>
          </a:p>
          <a:p>
            <a:r>
              <a:rPr kumimoji="1" lang="ja-JP" altLang="en-US" dirty="0"/>
              <a:t>（２）協議　</a:t>
            </a:r>
            <a:r>
              <a:rPr kumimoji="1" lang="en-US" altLang="ja-JP" dirty="0"/>
              <a:t>10</a:t>
            </a:r>
            <a:r>
              <a:rPr kumimoji="1" lang="ja-JP" altLang="en-US" dirty="0"/>
              <a:t>分</a:t>
            </a:r>
          </a:p>
          <a:p>
            <a:r>
              <a:rPr kumimoji="1" lang="ja-JP" altLang="en-US" dirty="0"/>
              <a:t>（３）発表　</a:t>
            </a:r>
            <a:r>
              <a:rPr kumimoji="1" lang="en-US" altLang="ja-JP" dirty="0"/>
              <a:t>2</a:t>
            </a:r>
            <a:r>
              <a:rPr kumimoji="1" lang="ja-JP" altLang="en-US" dirty="0"/>
              <a:t>分</a:t>
            </a:r>
          </a:p>
          <a:p>
            <a:r>
              <a:rPr kumimoji="1" lang="ja-JP" altLang="en-US" dirty="0"/>
              <a:t>（４）性別役割意識　</a:t>
            </a:r>
            <a:r>
              <a:rPr kumimoji="1" lang="en-US" altLang="ja-JP" dirty="0"/>
              <a:t>1</a:t>
            </a:r>
            <a:r>
              <a:rPr kumimoji="1" lang="ja-JP" altLang="en-US" dirty="0"/>
              <a:t>分</a:t>
            </a:r>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smtClean="0"/>
              <a:pPr/>
              <a:t>1</a:t>
            </a:fld>
            <a:endParaRPr kumimoji="1" lang="ja-JP" altLang="en-US"/>
          </a:p>
        </p:txBody>
      </p:sp>
    </p:spTree>
    <p:extLst>
      <p:ext uri="{BB962C8B-B14F-4D97-AF65-F5344CB8AC3E}">
        <p14:creationId xmlns:p14="http://schemas.microsoft.com/office/powerpoint/2010/main" val="19795397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はじめに、</a:t>
            </a:r>
            <a:r>
              <a:rPr kumimoji="1" lang="en-US" altLang="ja-JP" dirty="0"/>
              <a:t>AC</a:t>
            </a:r>
            <a:r>
              <a:rPr kumimoji="1" lang="ja-JP" altLang="en-US" dirty="0"/>
              <a:t>ジャパンの「聞こえてきた声」の</a:t>
            </a:r>
            <a:r>
              <a:rPr kumimoji="1" lang="en-US" altLang="ja-JP" dirty="0"/>
              <a:t>CM</a:t>
            </a:r>
            <a:r>
              <a:rPr kumimoji="1" lang="ja-JP" altLang="en-US" dirty="0"/>
              <a:t>動画を御覧ください。</a:t>
            </a:r>
            <a:endParaRPr kumimoji="1" lang="en-US" altLang="ja-JP" dirty="0"/>
          </a:p>
          <a:p>
            <a:r>
              <a:rPr lang="ja-JP" altLang="en-US" dirty="0">
                <a:hlinkClick r:id="rId3"/>
              </a:rPr>
              <a:t>動画</a:t>
            </a:r>
            <a:endParaRPr lang="en-US" altLang="ja-JP" dirty="0"/>
          </a:p>
          <a:p>
            <a:endParaRPr kumimoji="1" lang="en-US" altLang="ja-JP" dirty="0"/>
          </a:p>
          <a:p>
            <a:r>
              <a:rPr kumimoji="1" lang="ja-JP" altLang="en-US" dirty="0"/>
              <a:t>動画を見ていただいて、皆様の頭の中に流れた声が、男性だった場合と女性だった場合それぞれだと思います。</a:t>
            </a:r>
            <a:endParaRPr kumimoji="1" lang="en-US" altLang="ja-JP" dirty="0"/>
          </a:p>
          <a:p>
            <a:r>
              <a:rPr kumimoji="1" lang="ja-JP" altLang="en-US" dirty="0"/>
              <a:t>この問いかけを通じて、「その声を性別で決めつけていませんか？」と、</a:t>
            </a:r>
            <a:r>
              <a:rPr kumimoji="1" lang="ja-JP" altLang="en-US" b="0" dirty="0"/>
              <a:t>わたし</a:t>
            </a:r>
            <a:r>
              <a:rPr kumimoji="1" lang="ja-JP" altLang="en-US" dirty="0"/>
              <a:t>たちの中にある無意識の偏見に気付き、男女平等について考えるきっかけを与えてくれる動画だと思います。</a:t>
            </a:r>
            <a:endParaRPr kumimoji="1" lang="en-US" altLang="ja-JP" dirty="0"/>
          </a:p>
        </p:txBody>
      </p:sp>
      <p:sp>
        <p:nvSpPr>
          <p:cNvPr id="4" name="スライド番号プレースホルダー 3"/>
          <p:cNvSpPr>
            <a:spLocks noGrp="1"/>
          </p:cNvSpPr>
          <p:nvPr>
            <p:ph type="sldNum" sz="quarter" idx="10"/>
          </p:nvPr>
        </p:nvSpPr>
        <p:spPr/>
        <p:txBody>
          <a:bodyPr/>
          <a:lstStyle/>
          <a:p>
            <a:fld id="{A31FB8F3-31CF-46A8-8E96-B61FDBEF6207}" type="slidenum">
              <a:rPr kumimoji="1" lang="en-US" altLang="ja-JP" noProof="0" smtClean="0"/>
              <a:pPr/>
              <a:t>2</a:t>
            </a:fld>
            <a:endParaRPr kumimoji="1" lang="ja-JP" altLang="en-US" noProof="0"/>
          </a:p>
        </p:txBody>
      </p:sp>
    </p:spTree>
    <p:extLst>
      <p:ext uri="{BB962C8B-B14F-4D97-AF65-F5344CB8AC3E}">
        <p14:creationId xmlns:p14="http://schemas.microsoft.com/office/powerpoint/2010/main" val="3106169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6CAB84-4613-F6AD-EA32-10375959D83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27AB0C2-4689-43E9-B13D-C08D1C954D3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439DB19-B9ED-FCD2-9D14-4CFF8A683C5D}"/>
              </a:ext>
            </a:extLst>
          </p:cNvPr>
          <p:cNvSpPr>
            <a:spLocks noGrp="1"/>
          </p:cNvSpPr>
          <p:nvPr>
            <p:ph type="body" idx="1"/>
          </p:nvPr>
        </p:nvSpPr>
        <p:spPr/>
        <p:txBody>
          <a:bodyPr/>
          <a:lstStyle/>
          <a:p>
            <a:r>
              <a:rPr kumimoji="1" lang="ja-JP" altLang="en-US" dirty="0"/>
              <a:t>無意識の思い込み　アンコンシャス・バイアスとは、≪★クリック≫無意識のうちにとらわれている思い込みや偏ったものの見方のことです。</a:t>
            </a:r>
            <a:endParaRPr kumimoji="1" lang="en-US" altLang="ja-JP" dirty="0"/>
          </a:p>
          <a:p>
            <a:r>
              <a:rPr kumimoji="1" lang="ja-JP" altLang="en-US" dirty="0"/>
              <a:t>動画をみて、自分のアンコンシャス・バイアスに気が付いたのではないでしょうか。</a:t>
            </a:r>
            <a:endParaRPr kumimoji="1" lang="en-US" altLang="ja-JP" dirty="0"/>
          </a:p>
          <a:p>
            <a:r>
              <a:rPr kumimoji="1" lang="ja-JP" altLang="en-US" dirty="0"/>
              <a:t>アンコンシャス・バイアスは、環境や経験を通してつくられるもので、誰にでもあります。</a:t>
            </a:r>
            <a:endParaRPr kumimoji="1" lang="en-US" altLang="ja-JP" dirty="0"/>
          </a:p>
          <a:p>
            <a:r>
              <a:rPr kumimoji="1" lang="ja-JP" altLang="en-US" dirty="0"/>
              <a:t>アンコンシャス・バイアスがあること自体が悪いわけではありませんが、本人が気が付かないうちに言動に表れて人を傷つけたり、組織の在り方に影響を及ぼしたりすることがあります。</a:t>
            </a:r>
            <a:endParaRPr kumimoji="1" lang="en-US" altLang="ja-JP" dirty="0"/>
          </a:p>
          <a:p>
            <a:endParaRPr kumimoji="1" lang="en-US" altLang="ja-JP" dirty="0"/>
          </a:p>
          <a:p>
            <a:r>
              <a:rPr kumimoji="1" lang="ja-JP" altLang="en-US" dirty="0"/>
              <a:t>アンコンシャス・バイアスの種類（一部）</a:t>
            </a:r>
            <a:endParaRPr kumimoji="1" lang="en-US" altLang="ja-JP" dirty="0"/>
          </a:p>
          <a:p>
            <a:r>
              <a:rPr kumimoji="1" lang="ja-JP" altLang="en-US" dirty="0"/>
              <a:t>〇ステレオタイプバイアス</a:t>
            </a:r>
            <a:endParaRPr kumimoji="1" lang="en-US" altLang="ja-JP" dirty="0"/>
          </a:p>
          <a:p>
            <a:r>
              <a:rPr kumimoji="1" lang="ja-JP" altLang="en-US" dirty="0"/>
              <a:t>　　学歴や世代など、ある属性に対する先入観や固定概念で「みんなこうだ」と思い込む傾向</a:t>
            </a:r>
            <a:endParaRPr kumimoji="1" lang="en-US" altLang="ja-JP" dirty="0"/>
          </a:p>
          <a:p>
            <a:r>
              <a:rPr kumimoji="1" lang="ja-JP" altLang="en-US" dirty="0"/>
              <a:t>　　例）「若い人は</a:t>
            </a:r>
            <a:r>
              <a:rPr kumimoji="1" lang="en-US" altLang="ja-JP" dirty="0"/>
              <a:t>IT</a:t>
            </a:r>
            <a:r>
              <a:rPr kumimoji="1" lang="ja-JP" altLang="en-US" dirty="0"/>
              <a:t>スキルが高い」「年配の人は新しいことを覚えるのが苦手」</a:t>
            </a:r>
            <a:endParaRPr kumimoji="1" lang="en-US" altLang="ja-JP" dirty="0"/>
          </a:p>
          <a:p>
            <a:r>
              <a:rPr kumimoji="1" lang="ja-JP" altLang="en-US" dirty="0"/>
              <a:t>〇ジェンダーバイアス</a:t>
            </a:r>
            <a:endParaRPr kumimoji="1" lang="en-US" altLang="ja-JP" dirty="0"/>
          </a:p>
          <a:p>
            <a:r>
              <a:rPr kumimoji="1" lang="ja-JP" altLang="en-US" dirty="0"/>
              <a:t>　　ジェンダーに対する先入観や固定観念で決めつけたモノの見方をする傾向　</a:t>
            </a:r>
            <a:endParaRPr kumimoji="1" lang="en-US" altLang="ja-JP" dirty="0"/>
          </a:p>
          <a:p>
            <a:r>
              <a:rPr kumimoji="1" lang="ja-JP" altLang="en-US" dirty="0"/>
              <a:t>　　例）「保育士は女性」など</a:t>
            </a:r>
            <a:endParaRPr kumimoji="1" lang="en-US" altLang="ja-JP" dirty="0"/>
          </a:p>
          <a:p>
            <a:endParaRPr kumimoji="1" lang="en-US" altLang="ja-JP" dirty="0"/>
          </a:p>
        </p:txBody>
      </p:sp>
      <p:sp>
        <p:nvSpPr>
          <p:cNvPr id="4" name="スライド番号プレースホルダー 3">
            <a:extLst>
              <a:ext uri="{FF2B5EF4-FFF2-40B4-BE49-F238E27FC236}">
                <a16:creationId xmlns:a16="http://schemas.microsoft.com/office/drawing/2014/main" id="{7AD42848-3107-222A-ECAE-8AB066157CD4}"/>
              </a:ext>
            </a:extLst>
          </p:cNvPr>
          <p:cNvSpPr>
            <a:spLocks noGrp="1"/>
          </p:cNvSpPr>
          <p:nvPr>
            <p:ph type="sldNum" sz="quarter" idx="10"/>
          </p:nvPr>
        </p:nvSpPr>
        <p:spPr/>
        <p:txBody>
          <a:bodyPr/>
          <a:lstStyle/>
          <a:p>
            <a:fld id="{A31FB8F3-31CF-46A8-8E96-B61FDBEF6207}" type="slidenum">
              <a:rPr kumimoji="1" lang="en-US" altLang="ja-JP" noProof="0" smtClean="0"/>
              <a:pPr/>
              <a:t>3</a:t>
            </a:fld>
            <a:endParaRPr kumimoji="1" lang="ja-JP" altLang="en-US" noProof="0"/>
          </a:p>
        </p:txBody>
      </p:sp>
    </p:spTree>
    <p:extLst>
      <p:ext uri="{BB962C8B-B14F-4D97-AF65-F5344CB8AC3E}">
        <p14:creationId xmlns:p14="http://schemas.microsoft.com/office/powerpoint/2010/main" val="413048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58F79F-9347-1B40-45A3-9FEF0E9D8C1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E47F5C-2FC0-9B16-1F76-DF0D1EF32EF1}"/>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82DCC05D-4F87-8511-1939-1A8E32F55FF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それでは動画や、アンコンシャス・バイアスの説明を聞き、気付いたことや自分の考え、また、学校現場でのアンコンシャス・バイアスなどについて意見を出し合ってください。</a:t>
            </a:r>
            <a:endParaRPr kumimoji="1" lang="en-US" altLang="ja-JP" dirty="0"/>
          </a:p>
          <a:p>
            <a:endParaRPr kumimoji="1" lang="en-US" altLang="ja-JP" dirty="0"/>
          </a:p>
          <a:p>
            <a:r>
              <a:rPr kumimoji="1" lang="ja-JP" altLang="en-US" dirty="0"/>
              <a:t>それでは協議をスタートしてください。</a:t>
            </a:r>
            <a:endParaRPr kumimoji="1" lang="en-US" altLang="ja-JP" dirty="0"/>
          </a:p>
          <a:p>
            <a:r>
              <a:rPr kumimoji="1" lang="en-US" altLang="ja-JP" dirty="0"/>
              <a:t>※</a:t>
            </a:r>
            <a:r>
              <a:rPr kumimoji="1" lang="ja-JP" altLang="en-US" dirty="0"/>
              <a:t>　グループ協議が止まってしまっているグループがあったらヒントを提供する</a:t>
            </a:r>
            <a:endParaRPr kumimoji="1" lang="en-US" altLang="ja-JP" dirty="0"/>
          </a:p>
          <a:p>
            <a:r>
              <a:rPr kumimoji="1" lang="ja-JP" altLang="en-US" dirty="0"/>
              <a:t>　　　教材や掲示物、役割分担（掃除・係活動）に潜む性別の偏り等</a:t>
            </a:r>
            <a:endParaRPr kumimoji="1" lang="en-US" altLang="ja-JP" dirty="0"/>
          </a:p>
          <a:p>
            <a:endParaRPr kumimoji="1" lang="en-US" altLang="ja-JP" dirty="0"/>
          </a:p>
          <a:p>
            <a:r>
              <a:rPr kumimoji="1" lang="ja-JP" altLang="en-US" dirty="0"/>
              <a:t>（</a:t>
            </a:r>
            <a:r>
              <a:rPr kumimoji="1" lang="en-US" altLang="ja-JP" dirty="0"/>
              <a:t>10</a:t>
            </a:r>
            <a:r>
              <a:rPr kumimoji="1" lang="ja-JP" altLang="en-US" dirty="0"/>
              <a:t>分後）</a:t>
            </a:r>
            <a:endParaRPr kumimoji="1" lang="en-US" altLang="ja-JP" dirty="0"/>
          </a:p>
          <a:p>
            <a:r>
              <a:rPr kumimoji="1" lang="ja-JP" altLang="en-US" dirty="0"/>
              <a:t>時間になりましたのでそこまでにしてください。</a:t>
            </a:r>
            <a:endParaRPr kumimoji="1" lang="en-US" altLang="ja-JP" dirty="0"/>
          </a:p>
          <a:p>
            <a:r>
              <a:rPr kumimoji="1" lang="ja-JP" altLang="en-US" dirty="0"/>
              <a:t>協議ありがとうございました。</a:t>
            </a:r>
          </a:p>
          <a:p>
            <a:r>
              <a:rPr kumimoji="1" lang="ja-JP" altLang="en-US" dirty="0"/>
              <a:t>それでは</a:t>
            </a:r>
            <a:r>
              <a:rPr kumimoji="1" lang="en-US" altLang="ja-JP" dirty="0"/>
              <a:t>2</a:t>
            </a:r>
            <a:r>
              <a:rPr kumimoji="1" lang="ja-JP" altLang="en-US" dirty="0"/>
              <a:t>組に発表していただきたいと思います。</a:t>
            </a:r>
          </a:p>
          <a:p>
            <a:r>
              <a:rPr kumimoji="1" lang="en-US" altLang="ja-JP" dirty="0"/>
              <a:t>1</a:t>
            </a:r>
            <a:r>
              <a:rPr kumimoji="1" lang="ja-JP" altLang="en-US" dirty="0"/>
              <a:t>組</a:t>
            </a:r>
            <a:r>
              <a:rPr kumimoji="1" lang="en-US" altLang="ja-JP" dirty="0"/>
              <a:t>1</a:t>
            </a:r>
            <a:r>
              <a:rPr kumimoji="1" lang="ja-JP" altLang="en-US" dirty="0"/>
              <a:t>分程度でお願いします。</a:t>
            </a:r>
          </a:p>
          <a:p>
            <a:endParaRPr kumimoji="1" lang="ja-JP" altLang="en-US" dirty="0"/>
          </a:p>
          <a:p>
            <a:r>
              <a:rPr kumimoji="1" lang="ja-JP" altLang="en-US" dirty="0"/>
              <a:t>発表者が発表したら拍手</a:t>
            </a:r>
          </a:p>
          <a:p>
            <a:r>
              <a:rPr kumimoji="1" lang="ja-JP" altLang="en-US" dirty="0"/>
              <a:t>ありがとうございました。続きまして・・・</a:t>
            </a:r>
          </a:p>
          <a:p>
            <a:endParaRPr kumimoji="1" lang="ja-JP" altLang="en-US" dirty="0"/>
          </a:p>
        </p:txBody>
      </p:sp>
      <p:sp>
        <p:nvSpPr>
          <p:cNvPr id="4" name="スライド番号プレースホルダー 3">
            <a:extLst>
              <a:ext uri="{FF2B5EF4-FFF2-40B4-BE49-F238E27FC236}">
                <a16:creationId xmlns:a16="http://schemas.microsoft.com/office/drawing/2014/main" id="{47D1E054-8085-FCB5-C54B-7281B30F500A}"/>
              </a:ext>
            </a:extLst>
          </p:cNvPr>
          <p:cNvSpPr>
            <a:spLocks noGrp="1"/>
          </p:cNvSpPr>
          <p:nvPr>
            <p:ph type="sldNum" sz="quarter" idx="10"/>
          </p:nvPr>
        </p:nvSpPr>
        <p:spPr/>
        <p:txBody>
          <a:bodyPr/>
          <a:lstStyle/>
          <a:p>
            <a:fld id="{A31FB8F3-31CF-46A8-8E96-B61FDBEF6207}" type="slidenum">
              <a:rPr kumimoji="1" lang="en-US" altLang="ja-JP" noProof="0" smtClean="0"/>
              <a:pPr/>
              <a:t>4</a:t>
            </a:fld>
            <a:endParaRPr kumimoji="1" lang="ja-JP" altLang="en-US" noProof="0"/>
          </a:p>
        </p:txBody>
      </p:sp>
    </p:spTree>
    <p:extLst>
      <p:ext uri="{BB962C8B-B14F-4D97-AF65-F5344CB8AC3E}">
        <p14:creationId xmlns:p14="http://schemas.microsoft.com/office/powerpoint/2010/main" val="4248097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次に、性的役割分担意識についてです。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性別役割分担意識とは、社会や文化の中で「男性はこうあるべき」「女性はこうあるべき」といった、性別に基づいて役割を固定的に考える意識のことを指します。</a:t>
            </a:r>
            <a:endParaRPr kumimoji="1" lang="en-US" altLang="ja-JP"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5</a:t>
            </a:fld>
            <a:endParaRPr kumimoji="1" lang="ja-JP" altLang="en-US" noProof="0"/>
          </a:p>
        </p:txBody>
      </p:sp>
    </p:spTree>
    <p:extLst>
      <p:ext uri="{BB962C8B-B14F-4D97-AF65-F5344CB8AC3E}">
        <p14:creationId xmlns:p14="http://schemas.microsoft.com/office/powerpoint/2010/main" val="2853238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　こちらは、内閣府男女共同参画局が令和</a:t>
            </a:r>
            <a:r>
              <a:rPr kumimoji="1" lang="en-US" altLang="ja-JP" b="0" dirty="0"/>
              <a:t>4</a:t>
            </a:r>
            <a:r>
              <a:rPr kumimoji="1" lang="ja-JP" altLang="en-US" dirty="0"/>
              <a:t>年度に行った、性別による無意識の思い込み（アンコンシャス・バイアス）に関する調査研究の性別役割意識の上位</a:t>
            </a:r>
            <a:r>
              <a:rPr kumimoji="1" lang="en-US" altLang="ja-JP" dirty="0"/>
              <a:t>10</a:t>
            </a:r>
            <a:r>
              <a:rPr kumimoji="1" lang="ja-JP" altLang="en-US" dirty="0"/>
              <a:t>項目になります。</a:t>
            </a:r>
            <a:endParaRPr kumimoji="1" lang="en-US" altLang="ja-JP" dirty="0"/>
          </a:p>
          <a:p>
            <a:endParaRPr kumimoji="1" lang="en-US" altLang="ja-JP" dirty="0"/>
          </a:p>
          <a:p>
            <a:r>
              <a:rPr kumimoji="1" lang="ja-JP" altLang="en-US" dirty="0"/>
              <a:t>　男性・⼥性ともに「男性は仕事をして家計を⽀えるべきだ」が最も⾼い結果となりました。</a:t>
            </a:r>
            <a:endParaRPr kumimoji="1" lang="en-US" altLang="ja-JP" dirty="0"/>
          </a:p>
          <a:p>
            <a:r>
              <a:rPr kumimoji="1" lang="ja-JP" altLang="en-US" dirty="0"/>
              <a:t>　２位は女性には女性らしい感性があるものだ。</a:t>
            </a:r>
            <a:r>
              <a:rPr kumimoji="1" lang="en-US" altLang="ja-JP" b="0" dirty="0"/>
              <a:t>3</a:t>
            </a:r>
            <a:r>
              <a:rPr kumimoji="1" lang="ja-JP" altLang="en-US" dirty="0"/>
              <a:t>位は女性は感情的になりやすいと≪★クリック≫</a:t>
            </a:r>
            <a:r>
              <a:rPr kumimoji="1" lang="en-US" altLang="ja-JP" b="0" dirty="0"/>
              <a:t>1</a:t>
            </a:r>
            <a:r>
              <a:rPr kumimoji="1" lang="ja-JP" altLang="en-US" b="0" dirty="0"/>
              <a:t>位</a:t>
            </a:r>
            <a:r>
              <a:rPr kumimoji="1" lang="ja-JP" altLang="en-US" dirty="0"/>
              <a:t>から</a:t>
            </a:r>
            <a:r>
              <a:rPr kumimoji="1" lang="en-US" altLang="ja-JP" b="0" dirty="0"/>
              <a:t>3</a:t>
            </a:r>
            <a:r>
              <a:rPr kumimoji="1" lang="ja-JP" altLang="en-US" dirty="0"/>
              <a:t>位までは、男性と女性とも同じ結果となっています。</a:t>
            </a:r>
            <a:endParaRPr kumimoji="1" lang="en-US" altLang="ja-JP" dirty="0"/>
          </a:p>
          <a:p>
            <a:endParaRPr kumimoji="1" lang="en-US" altLang="ja-JP" dirty="0"/>
          </a:p>
          <a:p>
            <a:r>
              <a:rPr kumimoji="1" lang="ja-JP" altLang="en-US" dirty="0"/>
              <a:t>　男⼥差が⼤きく開いたのは、「男性は</a:t>
            </a:r>
            <a:r>
              <a:rPr kumimoji="1" lang="en-US" altLang="ja-JP" dirty="0"/>
              <a:t>〜</a:t>
            </a:r>
            <a:r>
              <a:rPr kumimoji="1" lang="ja-JP" altLang="en-US" dirty="0"/>
              <a:t>べきだ」という</a:t>
            </a:r>
            <a:r>
              <a:rPr kumimoji="1" lang="en-US" altLang="ja-JP" dirty="0"/>
              <a:t>3</a:t>
            </a:r>
            <a:r>
              <a:rPr kumimoji="1" lang="ja-JP" altLang="en-US" dirty="0"/>
              <a:t>項⽬。</a:t>
            </a:r>
          </a:p>
          <a:p>
            <a:r>
              <a:rPr kumimoji="1" lang="ja-JP" altLang="en-US" dirty="0"/>
              <a:t>≪★クリック≫「デートや⾷事のお⾦は男性が負担すべきだ」 （男性</a:t>
            </a:r>
            <a:r>
              <a:rPr kumimoji="1" lang="en-US" altLang="ja-JP" dirty="0"/>
              <a:t>34.0</a:t>
            </a:r>
            <a:r>
              <a:rPr kumimoji="1" lang="ja-JP" altLang="en-US" dirty="0"/>
              <a:t>％、⼥性</a:t>
            </a:r>
            <a:r>
              <a:rPr kumimoji="1" lang="en-US" altLang="ja-JP" dirty="0"/>
              <a:t>21.5</a:t>
            </a:r>
            <a:r>
              <a:rPr kumimoji="1" lang="ja-JP" altLang="en-US" dirty="0"/>
              <a:t>％）</a:t>
            </a:r>
          </a:p>
          <a:p>
            <a:r>
              <a:rPr kumimoji="1" lang="ja-JP" altLang="en-US" dirty="0"/>
              <a:t>≪★クリック≫「男性は結婚して家庭をもって⼀⼈前だ」 （男性</a:t>
            </a:r>
            <a:r>
              <a:rPr kumimoji="1" lang="en-US" altLang="ja-JP" dirty="0"/>
              <a:t>30.4</a:t>
            </a:r>
            <a:r>
              <a:rPr kumimoji="1" lang="ja-JP" altLang="en-US" dirty="0"/>
              <a:t>％、⼥性</a:t>
            </a:r>
            <a:r>
              <a:rPr kumimoji="1" lang="en-US" altLang="ja-JP" dirty="0"/>
              <a:t>17.9</a:t>
            </a:r>
            <a:r>
              <a:rPr kumimoji="1" lang="ja-JP" altLang="en-US" dirty="0"/>
              <a:t>％）</a:t>
            </a:r>
          </a:p>
          <a:p>
            <a:r>
              <a:rPr kumimoji="1" lang="ja-JP" altLang="en-US" dirty="0"/>
              <a:t>　　　　　　　　「男性は⼈前で泣くべきではない」 （男性</a:t>
            </a:r>
            <a:r>
              <a:rPr kumimoji="1" lang="en-US" altLang="ja-JP" dirty="0"/>
              <a:t>28.9</a:t>
            </a:r>
            <a:r>
              <a:rPr kumimoji="1" lang="ja-JP" altLang="en-US" dirty="0"/>
              <a:t>％、⼥性</a:t>
            </a:r>
            <a:r>
              <a:rPr kumimoji="1" lang="en-US" altLang="ja-JP" dirty="0"/>
              <a:t>17.6</a:t>
            </a:r>
            <a:r>
              <a:rPr kumimoji="1" lang="ja-JP" altLang="en-US" dirty="0"/>
              <a:t>％）</a:t>
            </a:r>
          </a:p>
          <a:p>
            <a:endParaRPr kumimoji="1" lang="en-US" altLang="ja-JP" dirty="0"/>
          </a:p>
          <a:p>
            <a:r>
              <a:rPr kumimoji="1" lang="ja-JP" altLang="en-US" dirty="0"/>
              <a:t>　このような調査結果から、性別役割分担意識を乗り越えていくには、社会全体の変化と、わたしたち一人ひとりの意識改革が両輪となって進む必要があります。</a:t>
            </a:r>
            <a:endParaRPr kumimoji="1" lang="en-US" altLang="ja-JP" dirty="0"/>
          </a:p>
          <a:p>
            <a:r>
              <a:rPr kumimoji="1" lang="ja-JP" altLang="en-US" dirty="0"/>
              <a:t>　まずは、個人の日常などを振り返って言動を見直したり、家事の分担を「手伝う」ではなく「共同で担う」意識に変えたり、職場の中の性別役割分担に気付き、改善するなど、身近なところから改革していくことが大切です。</a:t>
            </a:r>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6</a:t>
            </a:fld>
            <a:endParaRPr kumimoji="1" lang="ja-JP" altLang="en-US" noProof="0"/>
          </a:p>
        </p:txBody>
      </p:sp>
    </p:spTree>
    <p:extLst>
      <p:ext uri="{BB962C8B-B14F-4D97-AF65-F5344CB8AC3E}">
        <p14:creationId xmlns:p14="http://schemas.microsoft.com/office/powerpoint/2010/main" val="40081300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皆さん、性別役割分担を日頃から意識して改善していきましょう。</a:t>
            </a:r>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7</a:t>
            </a:fld>
            <a:endParaRPr kumimoji="1" lang="ja-JP" altLang="en-US" noProof="0"/>
          </a:p>
        </p:txBody>
      </p:sp>
    </p:spTree>
    <p:extLst>
      <p:ext uri="{BB962C8B-B14F-4D97-AF65-F5344CB8AC3E}">
        <p14:creationId xmlns:p14="http://schemas.microsoft.com/office/powerpoint/2010/main" val="6568472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以上で研修会を終了いたします。お疲れ様でした。</a:t>
            </a:r>
          </a:p>
          <a:p>
            <a:endParaRPr kumimoji="1" lang="ja-JP" altLang="en-US" dirty="0"/>
          </a:p>
        </p:txBody>
      </p:sp>
      <p:sp>
        <p:nvSpPr>
          <p:cNvPr id="4" name="スライド番号プレースホルダー 3"/>
          <p:cNvSpPr>
            <a:spLocks noGrp="1"/>
          </p:cNvSpPr>
          <p:nvPr>
            <p:ph type="sldNum" sz="quarter" idx="5"/>
          </p:nvPr>
        </p:nvSpPr>
        <p:spPr/>
        <p:txBody>
          <a:bodyPr/>
          <a:lstStyle/>
          <a:p>
            <a:fld id="{A31FB8F3-31CF-46A8-8E96-B61FDBEF6207}" type="slidenum">
              <a:rPr kumimoji="1" lang="en-US" altLang="ja-JP" noProof="0" smtClean="0"/>
              <a:pPr/>
              <a:t>8</a:t>
            </a:fld>
            <a:endParaRPr kumimoji="1" lang="ja-JP" altLang="en-US" noProof="0"/>
          </a:p>
        </p:txBody>
      </p:sp>
    </p:spTree>
    <p:extLst>
      <p:ext uri="{BB962C8B-B14F-4D97-AF65-F5344CB8AC3E}">
        <p14:creationId xmlns:p14="http://schemas.microsoft.com/office/powerpoint/2010/main" val="38780761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ja-JP" altLang="en-US"/>
              <a:t>マスター タイトルの書式設定</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rtl="0"/>
            <a:fld id="{A73305FE-4DDA-4BEB-A351-7DB3BD3236CE}" type="datetime1">
              <a:rPr lang="ja-JP" altLang="en-US" noProof="0" smtClean="0"/>
              <a:t>2026/3/6</a:t>
            </a:fld>
            <a:endParaRPr lang="ja-JP" altLang="en-US" noProof="0"/>
          </a:p>
        </p:txBody>
      </p:sp>
      <p:sp>
        <p:nvSpPr>
          <p:cNvPr id="5" name="Footer Placeholder 4"/>
          <p:cNvSpPr>
            <a:spLocks noGrp="1"/>
          </p:cNvSpPr>
          <p:nvPr>
            <p:ph type="ftr" sz="quarter" idx="11"/>
          </p:nvPr>
        </p:nvSpPr>
        <p:spPr>
          <a:xfrm>
            <a:off x="2416500" y="329307"/>
            <a:ext cx="4973915" cy="309201"/>
          </a:xfrm>
        </p:spPr>
        <p:txBody>
          <a:bodyPr/>
          <a:lstStyle/>
          <a:p>
            <a:pPr rtl="0"/>
            <a:endParaRPr lang="ja-JP" altLang="en-US" noProof="0"/>
          </a:p>
        </p:txBody>
      </p:sp>
      <p:sp>
        <p:nvSpPr>
          <p:cNvPr id="6" name="Slide Number Placeholder 5"/>
          <p:cNvSpPr>
            <a:spLocks noGrp="1"/>
          </p:cNvSpPr>
          <p:nvPr>
            <p:ph type="sldNum" sz="quarter" idx="12"/>
          </p:nvPr>
        </p:nvSpPr>
        <p:spPr>
          <a:xfrm>
            <a:off x="1437664" y="798973"/>
            <a:ext cx="811019" cy="503578"/>
          </a:xfrm>
        </p:spPr>
        <p:txBody>
          <a:bodyPr/>
          <a:lstStyle/>
          <a:p>
            <a:pPr rtl="0"/>
            <a:fld id="{6D22F896-40B5-4ADD-8801-0D06FADFA095}" type="slidenum">
              <a:rPr lang="en-US" altLang="ja-JP" noProof="0" smtClean="0"/>
              <a:t>‹#›</a:t>
            </a:fld>
            <a:endParaRPr lang="ja-JP" altLang="en-US" noProof="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6541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493690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16993608"/>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0"/>
              <a:t>マスター タイトルの書式設定</a:t>
            </a:r>
          </a:p>
        </p:txBody>
      </p:sp>
      <p:sp>
        <p:nvSpPr>
          <p:cNvPr id="12" name="コンテンツ プレースホルダー 2"/>
          <p:cNvSpPr>
            <a:spLocks noGrp="1"/>
          </p:cNvSpPr>
          <p:nvPr>
            <p:ph sz="quarter" idx="13" hasCustomPrompt="1"/>
          </p:nvPr>
        </p:nvSpPr>
        <p:spPr>
          <a:xfrm>
            <a:off x="913774" y="2367092"/>
            <a:ext cx="10363826" cy="3424107"/>
          </a:xfrm>
        </p:spPr>
        <p:txBody>
          <a:bodyPr rtlCol="0"/>
          <a:lstStyle/>
          <a:p>
            <a:pPr lvl="0" rtl="0"/>
            <a:r>
              <a:rPr lang="ja-JP" altLang="en-US" noProof="0"/>
              <a:t>マスター テキストのスタイルを編集する</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10"/>
          </p:nvPr>
        </p:nvSpPr>
        <p:spPr/>
        <p:txBody>
          <a:bodyPr rtlCol="0"/>
          <a:lstStyle/>
          <a:p>
            <a:pPr rtl="0"/>
            <a:fld id="{9B47FE27-6274-4386-8AE0-AD53739EF451}" type="datetime1">
              <a:rPr lang="ja-JP" altLang="en-US" noProof="0" smtClean="0"/>
              <a:t>2026/3/6</a:t>
            </a:fld>
            <a:endParaRPr lang="ja-JP" altLang="en-US" noProof="0"/>
          </a:p>
        </p:txBody>
      </p:sp>
      <p:sp>
        <p:nvSpPr>
          <p:cNvPr id="5" name="フッター プレースホルダー 4"/>
          <p:cNvSpPr>
            <a:spLocks noGrp="1"/>
          </p:cNvSpPr>
          <p:nvPr>
            <p:ph type="ftr" sz="quarter" idx="11"/>
          </p:nvPr>
        </p:nvSpPr>
        <p:spPr/>
        <p:txBody>
          <a:bodyPr rtlCol="0"/>
          <a:lstStyle/>
          <a:p>
            <a:pPr rtl="0"/>
            <a:endParaRPr lang="ja-JP" altLang="en-US" noProof="0"/>
          </a:p>
        </p:txBody>
      </p:sp>
      <p:sp>
        <p:nvSpPr>
          <p:cNvPr id="6" name="スライド番号プレースホルダー 5"/>
          <p:cNvSpPr>
            <a:spLocks noGrp="1"/>
          </p:cNvSpPr>
          <p:nvPr>
            <p:ph type="sldNum" sz="quarter" idx="12"/>
          </p:nvPr>
        </p:nvSpPr>
        <p:spPr/>
        <p:txBody>
          <a:bodyPr rtlCol="0"/>
          <a:lstStyle/>
          <a:p>
            <a:pPr rtl="0"/>
            <a:fld id="{6D22F896-40B5-4ADD-8801-0D06FADFA095}" type="slidenum">
              <a:rPr lang="en-US" altLang="ja-JP" noProof="0" smtClean="0"/>
              <a:t>‹#›</a:t>
            </a:fld>
            <a:endParaRPr lang="ja-JP" altLang="en-US" noProof="0"/>
          </a:p>
        </p:txBody>
      </p:sp>
    </p:spTree>
    <p:extLst>
      <p:ext uri="{BB962C8B-B14F-4D97-AF65-F5344CB8AC3E}">
        <p14:creationId xmlns:p14="http://schemas.microsoft.com/office/powerpoint/2010/main" val="1899939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94614840"/>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11"/>
          </p:nvPr>
        </p:nvSpPr>
        <p:spPr/>
        <p:txBody>
          <a:bodyPr/>
          <a:lstStyle/>
          <a:p>
            <a:endParaRPr lang="ja-JP" altLang="en-US" noProof="0" dirty="0"/>
          </a:p>
        </p:txBody>
      </p:sp>
      <p:sp>
        <p:nvSpPr>
          <p:cNvPr id="6" name="Slide Number Placeholder 5"/>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99978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503916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447191" y="2824269"/>
            <a:ext cx="4645152" cy="26444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412362" y="2821491"/>
            <a:ext cx="4645152" cy="2637371"/>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8" name="Footer Placeholder 7"/>
          <p:cNvSpPr>
            <a:spLocks noGrp="1"/>
          </p:cNvSpPr>
          <p:nvPr>
            <p:ph type="ftr" sz="quarter" idx="11"/>
          </p:nvPr>
        </p:nvSpPr>
        <p:spPr/>
        <p:txBody>
          <a:bodyPr/>
          <a:lstStyle/>
          <a:p>
            <a:endParaRPr lang="ja-JP" altLang="en-US" noProof="0" dirty="0"/>
          </a:p>
        </p:txBody>
      </p:sp>
      <p:sp>
        <p:nvSpPr>
          <p:cNvPr id="9" name="Slide Number Placeholder 8"/>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24603748"/>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rtl="0"/>
            <a:fld id="{61018FAD-874A-47B5-A7A2-B87C2A0D758B}" type="datetime1">
              <a:rPr lang="ja-JP" altLang="en-US" noProof="0" smtClean="0"/>
              <a:t>2026/3/6</a:t>
            </a:fld>
            <a:endParaRPr lang="ja-JP" altLang="en-US" noProof="0"/>
          </a:p>
        </p:txBody>
      </p:sp>
      <p:sp>
        <p:nvSpPr>
          <p:cNvPr id="4" name="Footer Placeholder 3"/>
          <p:cNvSpPr>
            <a:spLocks noGrp="1"/>
          </p:cNvSpPr>
          <p:nvPr>
            <p:ph type="ftr" sz="quarter" idx="11"/>
          </p:nvPr>
        </p:nvSpPr>
        <p:spPr/>
        <p:txBody>
          <a:bodyPr/>
          <a:lstStyle/>
          <a:p>
            <a:pPr rtl="0"/>
            <a:endParaRPr lang="ja-JP" altLang="en-US" noProof="0"/>
          </a:p>
        </p:txBody>
      </p:sp>
      <p:sp>
        <p:nvSpPr>
          <p:cNvPr id="5" name="Slide Number Placeholder 4"/>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3423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3" name="Footer Placeholder 2"/>
          <p:cNvSpPr>
            <a:spLocks noGrp="1"/>
          </p:cNvSpPr>
          <p:nvPr>
            <p:ph type="ftr" sz="quarter" idx="11"/>
          </p:nvPr>
        </p:nvSpPr>
        <p:spPr/>
        <p:txBody>
          <a:bodyPr/>
          <a:lstStyle/>
          <a:p>
            <a:endParaRPr lang="ja-JP" altLang="en-US" noProof="0" dirty="0"/>
          </a:p>
        </p:txBody>
      </p:sp>
      <p:sp>
        <p:nvSpPr>
          <p:cNvPr id="4" name="Slide Number Placeholder 3"/>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spTree>
    <p:extLst>
      <p:ext uri="{BB962C8B-B14F-4D97-AF65-F5344CB8AC3E}">
        <p14:creationId xmlns:p14="http://schemas.microsoft.com/office/powerpoint/2010/main" val="1383873120"/>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B5E6D98-21E1-40F3-AD8D-BBE410E20B2D}" type="datetime1">
              <a:rPr lang="ja-JP" altLang="en-US" noProof="0" smtClean="0"/>
              <a:t>2026/3/6</a:t>
            </a:fld>
            <a:endParaRPr lang="ja-JP" altLang="en-US" noProof="0" dirty="0"/>
          </a:p>
        </p:txBody>
      </p:sp>
      <p:sp>
        <p:nvSpPr>
          <p:cNvPr id="6" name="Footer Placeholder 5"/>
          <p:cNvSpPr>
            <a:spLocks noGrp="1"/>
          </p:cNvSpPr>
          <p:nvPr>
            <p:ph type="ftr" sz="quarter" idx="11"/>
          </p:nvPr>
        </p:nvSpPr>
        <p:spPr/>
        <p:txBody>
          <a:bodyPr/>
          <a:lstStyle/>
          <a:p>
            <a:endParaRPr lang="ja-JP" altLang="en-US" noProof="0" dirty="0"/>
          </a:p>
        </p:txBody>
      </p:sp>
      <p:sp>
        <p:nvSpPr>
          <p:cNvPr id="7" name="Slide Number Placeholder 6"/>
          <p:cNvSpPr>
            <a:spLocks noGrp="1"/>
          </p:cNvSpPr>
          <p:nvPr>
            <p:ph type="sldNum" sz="quarter" idx="12"/>
          </p:nvPr>
        </p:nvSpPr>
        <p:spPr/>
        <p:txBody>
          <a:bodyPr/>
          <a:lstStyle/>
          <a:p>
            <a:fld id="{6D22F896-40B5-4ADD-8801-0D06FADFA095}" type="slidenum">
              <a:rPr lang="en-US" altLang="ja-JP" noProof="0" smtClean="0"/>
              <a:pPr/>
              <a:t>‹#›</a:t>
            </a:fld>
            <a:endParaRPr lang="ja-JP" altLang="en-US" noProof="0"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097995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rtl="0"/>
            <a:fld id="{7BDDEE26-D0CD-484E-A2FC-1444D53B8C01}" type="datetime1">
              <a:rPr lang="ja-JP" altLang="en-US" noProof="0" smtClean="0"/>
              <a:t>2026/3/6</a:t>
            </a:fld>
            <a:endParaRPr lang="ja-JP" altLang="en-US" noProof="0"/>
          </a:p>
        </p:txBody>
      </p:sp>
      <p:sp>
        <p:nvSpPr>
          <p:cNvPr id="6" name="Footer Placeholder 5"/>
          <p:cNvSpPr>
            <a:spLocks noGrp="1"/>
          </p:cNvSpPr>
          <p:nvPr>
            <p:ph type="ftr" sz="quarter" idx="11"/>
          </p:nvPr>
        </p:nvSpPr>
        <p:spPr>
          <a:xfrm>
            <a:off x="1447382" y="318640"/>
            <a:ext cx="5541004" cy="320931"/>
          </a:xfrm>
        </p:spPr>
        <p:txBody>
          <a:bodyPr/>
          <a:lstStyle/>
          <a:p>
            <a:pPr rtl="0"/>
            <a:endParaRPr lang="ja-JP" altLang="en-US" noProof="0"/>
          </a:p>
        </p:txBody>
      </p:sp>
      <p:sp>
        <p:nvSpPr>
          <p:cNvPr id="7" name="Slide Number Placeholder 6"/>
          <p:cNvSpPr>
            <a:spLocks noGrp="1"/>
          </p:cNvSpPr>
          <p:nvPr>
            <p:ph type="sldNum" sz="quarter" idx="12"/>
          </p:nvPr>
        </p:nvSpPr>
        <p:spPr/>
        <p:txBody>
          <a:bodyPr/>
          <a:lstStyle/>
          <a:p>
            <a:pPr rtl="0"/>
            <a:fld id="{6D22F896-40B5-4ADD-8801-0D06FADFA095}" type="slidenum">
              <a:rPr lang="en-US" altLang="ja-JP" noProof="0" smtClean="0"/>
              <a:t>‹#›</a:t>
            </a:fld>
            <a:endParaRPr lang="ja-JP" altLang="en-US" noProof="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17970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EB5E6D98-21E1-40F3-AD8D-BBE410E20B2D}" type="datetime1">
              <a:rPr lang="ja-JP" altLang="en-US" noProof="0" smtClean="0"/>
              <a:t>2026/3/6</a:t>
            </a:fld>
            <a:endParaRPr lang="ja-JP" altLang="en-US" noProof="0"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ja-JP" altLang="en-US" noProof="0"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ltLang="ja-JP" noProof="0" smtClean="0"/>
              <a:pPr/>
              <a:t>‹#›</a:t>
            </a:fld>
            <a:endParaRPr lang="ja-JP" altLang="en-US" noProof="0"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5624558"/>
      </p:ext>
    </p:extLst>
  </p:cSld>
  <p:clrMap bg1="lt1" tx1="dk1" bg2="lt2" tx2="dk2" accent1="accent1" accent2="accent2" accent3="accent3" accent4="accent4" accent5="accent5" accent6="accent6" hlink="hlink" folHlink="folHlink"/>
  <p:sldLayoutIdLst>
    <p:sldLayoutId id="2147483762" r:id="rId1"/>
    <p:sldLayoutId id="2147483763" r:id="rId2"/>
    <p:sldLayoutId id="2147483764" r:id="rId3"/>
    <p:sldLayoutId id="2147483765" r:id="rId4"/>
    <p:sldLayoutId id="2147483766" r:id="rId5"/>
    <p:sldLayoutId id="2147483767" r:id="rId6"/>
    <p:sldLayoutId id="2147483768" r:id="rId7"/>
    <p:sldLayoutId id="2147483769" r:id="rId8"/>
    <p:sldLayoutId id="2147483770" r:id="rId9"/>
    <p:sldLayoutId id="2147483771" r:id="rId10"/>
    <p:sldLayoutId id="2147483772" r:id="rId11"/>
    <p:sldLayoutId id="2147483773" r:id="rId12"/>
  </p:sldLayoutIdLst>
  <p:hf sldNum="0" hdr="0" ftr="0" dt="0"/>
  <p:txStyles>
    <p:title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bing.com/videos/riverview/relatedvideo?q=ac%e3%82%b8%e3%83%a3%e3%83%91%e3%83%b3+%e8%81%9e%e3%81%93%e3%81%88%e3%81%a6%e3%81%8d%e3%81%9f%e5%a3%b0&amp;mid=29ACA5E199691D6049CE29ACA5E199691D6049CE&amp;FORM=VIRE"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BE7596B-F237-47DD-989E-9D8B0B49B4BB}"/>
              </a:ext>
            </a:extLst>
          </p:cNvPr>
          <p:cNvSpPr>
            <a:spLocks noGrp="1"/>
          </p:cNvSpPr>
          <p:nvPr>
            <p:ph type="ctrTitle"/>
          </p:nvPr>
        </p:nvSpPr>
        <p:spPr>
          <a:xfrm>
            <a:off x="360647" y="191698"/>
            <a:ext cx="8928784" cy="660312"/>
          </a:xfrm>
        </p:spPr>
        <p:txBody>
          <a:bodyPr rtlCol="0">
            <a:normAutofit fontScale="90000"/>
          </a:bodyPr>
          <a:lstStyle/>
          <a:p>
            <a:pPr rtl="0"/>
            <a:r>
              <a:rPr lang="ja-JP" altLang="en-US" sz="4000" dirty="0">
                <a:solidFill>
                  <a:schemeClr val="tx1"/>
                </a:solidFill>
                <a:latin typeface="BIZ UDゴシック" panose="020B0400000000000000" pitchFamily="49" charset="-128"/>
                <a:ea typeface="BIZ UDゴシック" panose="020B0400000000000000" pitchFamily="49" charset="-128"/>
              </a:rPr>
              <a:t>～男女平等意識を高める校内短時間研修～</a:t>
            </a:r>
          </a:p>
        </p:txBody>
      </p:sp>
      <p:sp>
        <p:nvSpPr>
          <p:cNvPr id="3" name="サブタイトル 2">
            <a:extLst>
              <a:ext uri="{FF2B5EF4-FFF2-40B4-BE49-F238E27FC236}">
                <a16:creationId xmlns:a16="http://schemas.microsoft.com/office/drawing/2014/main" id="{6063915B-82A1-4F1C-B5C6-3E18DDD97232}"/>
              </a:ext>
            </a:extLst>
          </p:cNvPr>
          <p:cNvSpPr>
            <a:spLocks noGrp="1"/>
          </p:cNvSpPr>
          <p:nvPr>
            <p:ph type="subTitle" idx="1"/>
          </p:nvPr>
        </p:nvSpPr>
        <p:spPr>
          <a:xfrm>
            <a:off x="477944" y="1053357"/>
            <a:ext cx="11499197" cy="2270910"/>
          </a:xfrm>
          <a:solidFill>
            <a:schemeClr val="bg2">
              <a:lumMod val="20000"/>
              <a:lumOff val="80000"/>
            </a:schemeClr>
          </a:solidFill>
        </p:spPr>
        <p:txBody>
          <a:bodyPr rtlCol="0">
            <a:noAutofit/>
          </a:bodyPr>
          <a:lstStyle/>
          <a:p>
            <a:pPr algn="l"/>
            <a:r>
              <a:rPr lang="ja-JP" altLang="en-US" sz="5400" dirty="0">
                <a:latin typeface="BIZ UDゴシック" panose="020B0400000000000000" pitchFamily="49" charset="-128"/>
                <a:ea typeface="BIZ UDゴシック" panose="020B0400000000000000" pitchFamily="49" charset="-128"/>
              </a:rPr>
              <a:t>２　</a:t>
            </a:r>
            <a:r>
              <a:rPr lang="ja-JP" altLang="en-US" sz="5400" dirty="0">
                <a:solidFill>
                  <a:schemeClr val="tx1"/>
                </a:solidFill>
                <a:latin typeface="BIZ UDゴシック" panose="020B0400000000000000" pitchFamily="49" charset="-128"/>
                <a:ea typeface="BIZ UDゴシック" panose="020B0400000000000000" pitchFamily="49" charset="-128"/>
              </a:rPr>
              <a:t>無意識の思い込み</a:t>
            </a:r>
            <a:endParaRPr lang="en-US" altLang="ja-JP" sz="5400" dirty="0">
              <a:solidFill>
                <a:schemeClr val="tx1"/>
              </a:solidFill>
              <a:latin typeface="BIZ UDゴシック" panose="020B0400000000000000" pitchFamily="49" charset="-128"/>
              <a:ea typeface="BIZ UDゴシック" panose="020B0400000000000000" pitchFamily="49" charset="-128"/>
            </a:endParaRPr>
          </a:p>
          <a:p>
            <a:pPr algn="l"/>
            <a:r>
              <a:rPr lang="ja-JP" altLang="en-US" sz="5400" dirty="0">
                <a:latin typeface="BIZ UDゴシック" panose="020B0400000000000000" pitchFamily="49" charset="-128"/>
                <a:ea typeface="BIZ UDゴシック" panose="020B0400000000000000" pitchFamily="49" charset="-128"/>
              </a:rPr>
              <a:t>（</a:t>
            </a:r>
            <a:r>
              <a:rPr lang="ja-JP" altLang="en-US" sz="4800" dirty="0">
                <a:latin typeface="BIZ UDゴシック" panose="020B0400000000000000" pitchFamily="49" charset="-128"/>
                <a:ea typeface="BIZ UDゴシック" panose="020B0400000000000000" pitchFamily="49" charset="-128"/>
              </a:rPr>
              <a:t>アンコンシャス・バイアス）</a:t>
            </a:r>
            <a:r>
              <a:rPr lang="ja-JP" altLang="en-US" sz="4400" dirty="0">
                <a:latin typeface="BIZ UDゴシック" panose="020B0400000000000000" pitchFamily="49" charset="-128"/>
                <a:ea typeface="BIZ UDゴシック" panose="020B0400000000000000" pitchFamily="49" charset="-128"/>
              </a:rPr>
              <a:t>について</a:t>
            </a:r>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
        <p:nvSpPr>
          <p:cNvPr id="4" name="正方形/長方形 3"/>
          <p:cNvSpPr/>
          <p:nvPr/>
        </p:nvSpPr>
        <p:spPr>
          <a:xfrm>
            <a:off x="4781004" y="6220916"/>
            <a:ext cx="3640844" cy="5353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BIZ UDゴシック" panose="020B0400000000000000" pitchFamily="49" charset="-128"/>
                <a:ea typeface="BIZ UDゴシック" panose="020B0400000000000000" pitchFamily="49" charset="-128"/>
              </a:rPr>
              <a:t>埼玉県　男女平等教育推進委員会</a:t>
            </a:r>
          </a:p>
        </p:txBody>
      </p:sp>
      <p:sp>
        <p:nvSpPr>
          <p:cNvPr id="6" name="サブタイトル 2">
            <a:extLst>
              <a:ext uri="{FF2B5EF4-FFF2-40B4-BE49-F238E27FC236}">
                <a16:creationId xmlns:a16="http://schemas.microsoft.com/office/drawing/2014/main" id="{B0486ED1-265D-047C-1415-D76AAA5704EC}"/>
              </a:ext>
            </a:extLst>
          </p:cNvPr>
          <p:cNvSpPr txBox="1">
            <a:spLocks/>
          </p:cNvSpPr>
          <p:nvPr/>
        </p:nvSpPr>
        <p:spPr>
          <a:xfrm>
            <a:off x="3426976" y="3637136"/>
            <a:ext cx="5338048" cy="2270910"/>
          </a:xfrm>
          <a:prstGeom prst="rect">
            <a:avLst/>
          </a:prstGeom>
          <a:solidFill>
            <a:schemeClr val="bg2">
              <a:lumMod val="20000"/>
              <a:lumOff val="80000"/>
            </a:schemeClr>
          </a:solidFill>
          <a:ln>
            <a:solidFill>
              <a:schemeClr val="tx1"/>
            </a:solidFill>
          </a:ln>
        </p:spPr>
        <p:txBody>
          <a:bodyPr vert="horz" lIns="91440" tIns="45720" rIns="91440" bIns="45720" rtlCol="0" anchor="t">
            <a:noAutofit/>
          </a:bodyPr>
          <a:lstStyle>
            <a:lvl1pPr marL="0" indent="0" algn="r" defTabSz="457200" rtl="0" eaLnBrk="1" latinLnBrk="0" hangingPunct="1">
              <a:spcBef>
                <a:spcPts val="1000"/>
              </a:spcBef>
              <a:spcAft>
                <a:spcPts val="0"/>
              </a:spcAft>
              <a:buClr>
                <a:schemeClr val="accent1"/>
              </a:buClr>
              <a:buSzPct val="80000"/>
              <a:buFont typeface="Wingdings 3" charset="2"/>
              <a:buNone/>
              <a:defRPr kumimoji="1"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kumimoji="1"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kumimoji="1"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kumimoji="1" sz="1200" kern="1200">
                <a:solidFill>
                  <a:schemeClr val="tx1">
                    <a:tint val="75000"/>
                  </a:schemeClr>
                </a:solidFill>
                <a:latin typeface="+mn-lt"/>
                <a:ea typeface="+mn-ea"/>
                <a:cs typeface="+mn-cs"/>
              </a:defRPr>
            </a:lvl9pPr>
          </a:lstStyle>
          <a:p>
            <a:pPr algn="l"/>
            <a:r>
              <a:rPr lang="ja-JP" altLang="en-US" sz="2000" dirty="0">
                <a:solidFill>
                  <a:schemeClr val="tx1"/>
                </a:solidFill>
                <a:latin typeface="BIZ UDゴシック" panose="020B0400000000000000" pitchFamily="49" charset="-128"/>
                <a:ea typeface="BIZ UDゴシック" panose="020B0400000000000000" pitchFamily="49" charset="-128"/>
              </a:rPr>
              <a:t>本日の研修内容　約</a:t>
            </a:r>
            <a:r>
              <a:rPr lang="en-US" altLang="ja-JP" sz="2000" dirty="0">
                <a:solidFill>
                  <a:schemeClr val="tx1"/>
                </a:solidFill>
                <a:latin typeface="BIZ UDゴシック" panose="020B0400000000000000" pitchFamily="49" charset="-128"/>
                <a:ea typeface="BIZ UDゴシック" panose="020B0400000000000000" pitchFamily="49" charset="-128"/>
              </a:rPr>
              <a:t>15</a:t>
            </a:r>
            <a:r>
              <a:rPr lang="ja-JP" altLang="en-US" sz="2000" dirty="0">
                <a:solidFill>
                  <a:schemeClr val="tx1"/>
                </a:solidFill>
                <a:latin typeface="BIZ UDゴシック" panose="020B0400000000000000" pitchFamily="49" charset="-128"/>
                <a:ea typeface="BIZ UDゴシック" panose="020B0400000000000000" pitchFamily="49" charset="-128"/>
              </a:rPr>
              <a:t>分</a:t>
            </a:r>
            <a:endParaRPr lang="en-US" altLang="ja-JP" sz="2000" dirty="0">
              <a:solidFill>
                <a:schemeClr val="tx1"/>
              </a:solidFill>
              <a:latin typeface="BIZ UDゴシック" panose="020B0400000000000000" pitchFamily="49" charset="-128"/>
              <a:ea typeface="BIZ UDゴシック" panose="020B0400000000000000" pitchFamily="49" charset="-128"/>
            </a:endParaRP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（１）動画視聴「聞こえてきた声」　</a:t>
            </a:r>
            <a:r>
              <a:rPr lang="en-US" altLang="ja-JP" sz="2000" dirty="0">
                <a:solidFill>
                  <a:schemeClr val="tx1"/>
                </a:solidFill>
                <a:latin typeface="BIZ UDゴシック" panose="020B0400000000000000" pitchFamily="49" charset="-128"/>
                <a:ea typeface="BIZ UDゴシック" panose="020B0400000000000000" pitchFamily="49" charset="-128"/>
              </a:rPr>
              <a:t>2</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（２）協議　</a:t>
            </a:r>
            <a:r>
              <a:rPr lang="en-US" altLang="ja-JP" sz="2000" dirty="0">
                <a:solidFill>
                  <a:schemeClr val="tx1"/>
                </a:solidFill>
                <a:latin typeface="BIZ UDゴシック" panose="020B0400000000000000" pitchFamily="49" charset="-128"/>
                <a:ea typeface="BIZ UDゴシック" panose="020B0400000000000000" pitchFamily="49" charset="-128"/>
              </a:rPr>
              <a:t>10</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（３）発表　</a:t>
            </a:r>
            <a:r>
              <a:rPr lang="en-US" altLang="ja-JP" sz="2000" dirty="0">
                <a:solidFill>
                  <a:schemeClr val="tx1"/>
                </a:solidFill>
                <a:latin typeface="BIZ UDゴシック" panose="020B0400000000000000" pitchFamily="49" charset="-128"/>
                <a:ea typeface="BIZ UDゴシック" panose="020B0400000000000000" pitchFamily="49" charset="-128"/>
              </a:rPr>
              <a:t>2</a:t>
            </a:r>
            <a:r>
              <a:rPr lang="ja-JP" altLang="en-US" sz="2000" dirty="0">
                <a:solidFill>
                  <a:schemeClr val="tx1"/>
                </a:solidFill>
                <a:latin typeface="BIZ UDゴシック" panose="020B0400000000000000" pitchFamily="49" charset="-128"/>
                <a:ea typeface="BIZ UDゴシック" panose="020B0400000000000000" pitchFamily="49" charset="-128"/>
              </a:rPr>
              <a:t>分</a:t>
            </a:r>
          </a:p>
          <a:p>
            <a:pPr algn="l"/>
            <a:r>
              <a:rPr lang="ja-JP" altLang="en-US" sz="2000" dirty="0">
                <a:solidFill>
                  <a:schemeClr val="tx1"/>
                </a:solidFill>
                <a:latin typeface="BIZ UDゴシック" panose="020B0400000000000000" pitchFamily="49" charset="-128"/>
                <a:ea typeface="BIZ UDゴシック" panose="020B0400000000000000" pitchFamily="49" charset="-128"/>
              </a:rPr>
              <a:t>（４）性別役割意識　１分</a:t>
            </a:r>
          </a:p>
          <a:p>
            <a:endParaRPr lang="en-US" altLang="ja-JP" sz="8000" dirty="0">
              <a:solidFill>
                <a:schemeClr val="tx1"/>
              </a:solidFill>
              <a:latin typeface="HGS創英角ﾎﾟｯﾌﾟ体" panose="040B0A00000000000000" pitchFamily="50" charset="-128"/>
              <a:ea typeface="HGS創英角ﾎﾟｯﾌﾟ体" panose="040B0A00000000000000" pitchFamily="50" charset="-128"/>
            </a:endParaRPr>
          </a:p>
        </p:txBody>
      </p:sp>
    </p:spTree>
    <p:extLst>
      <p:ext uri="{BB962C8B-B14F-4D97-AF65-F5344CB8AC3E}">
        <p14:creationId xmlns:p14="http://schemas.microsoft.com/office/powerpoint/2010/main" val="2642022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3"/>
          </p:nvPr>
        </p:nvSpPr>
        <p:spPr>
          <a:xfrm>
            <a:off x="1059287" y="2934513"/>
            <a:ext cx="10073426" cy="988974"/>
          </a:xfrm>
        </p:spPr>
        <p:txBody>
          <a:bodyPr>
            <a:noAutofit/>
          </a:bodyPr>
          <a:lstStyle/>
          <a:p>
            <a:pPr marL="0" indent="0">
              <a:buNone/>
            </a:pPr>
            <a:r>
              <a:rPr lang="ja-JP" altLang="en-US" sz="4800" dirty="0">
                <a:latin typeface="BIZ UDゴシック" panose="020B0400000000000000" pitchFamily="49" charset="-128"/>
                <a:ea typeface="BIZ UDゴシック" panose="020B0400000000000000" pitchFamily="49" charset="-128"/>
              </a:rPr>
              <a:t>（１）動画視聴「聞こえてきた声」</a:t>
            </a:r>
            <a:endParaRPr lang="en-US" altLang="ja-JP" sz="4800" dirty="0">
              <a:latin typeface="BIZ UDゴシック" panose="020B0400000000000000" pitchFamily="49" charset="-128"/>
              <a:ea typeface="BIZ UDゴシック" panose="020B0400000000000000" pitchFamily="49" charset="-128"/>
            </a:endParaRPr>
          </a:p>
          <a:p>
            <a:pPr marL="0" indent="0">
              <a:buNone/>
            </a:pPr>
            <a:endParaRPr kumimoji="1" lang="ja-JP" altLang="en-US" sz="4000" dirty="0">
              <a:latin typeface="HG創英角ﾎﾟｯﾌﾟ体" panose="040B0A09000000000000" pitchFamily="49" charset="-128"/>
              <a:ea typeface="HG創英角ﾎﾟｯﾌﾟ体" panose="040B0A09000000000000" pitchFamily="49" charset="-128"/>
            </a:endParaRPr>
          </a:p>
        </p:txBody>
      </p:sp>
      <p:sp>
        <p:nvSpPr>
          <p:cNvPr id="4" name="テキスト ボックス 3">
            <a:extLst>
              <a:ext uri="{FF2B5EF4-FFF2-40B4-BE49-F238E27FC236}">
                <a16:creationId xmlns:a16="http://schemas.microsoft.com/office/drawing/2014/main" id="{A0541B2C-5027-972E-5D98-C0A42D42109E}"/>
              </a:ext>
            </a:extLst>
          </p:cNvPr>
          <p:cNvSpPr txBox="1"/>
          <p:nvPr/>
        </p:nvSpPr>
        <p:spPr>
          <a:xfrm>
            <a:off x="5368840" y="4105956"/>
            <a:ext cx="1854921"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5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hlinkClick r:id="rId3"/>
              </a:rPr>
              <a:t>動画</a:t>
            </a:r>
            <a:endParaRPr kumimoji="1" lang="en-US" altLang="ja-JP" sz="5400" b="0" i="0" u="none" strike="noStrike" kern="1200" cap="none" spc="0" normalizeH="0" baseline="0" noProof="0" dirty="0">
              <a:ln>
                <a:noFill/>
              </a:ln>
              <a:solidFill>
                <a:prstClr val="black"/>
              </a:solidFill>
              <a:effectLst/>
              <a:uLnTx/>
              <a:uFillTx/>
              <a:latin typeface="UD デジタル 教科書体 NK-B" panose="02020700000000000000" pitchFamily="18" charset="-128"/>
              <a:ea typeface="UD デジタル 教科書体 NK-B" panose="02020700000000000000" pitchFamily="18" charset="-128"/>
            </a:endParaRPr>
          </a:p>
        </p:txBody>
      </p:sp>
      <p:sp>
        <p:nvSpPr>
          <p:cNvPr id="2" name="矢印: 左 1">
            <a:extLst>
              <a:ext uri="{FF2B5EF4-FFF2-40B4-BE49-F238E27FC236}">
                <a16:creationId xmlns:a16="http://schemas.microsoft.com/office/drawing/2014/main" id="{AE5797DC-726D-69BF-E0E5-85BFDD210093}"/>
              </a:ext>
            </a:extLst>
          </p:cNvPr>
          <p:cNvSpPr/>
          <p:nvPr/>
        </p:nvSpPr>
        <p:spPr>
          <a:xfrm rot="1163017">
            <a:off x="6940503" y="4306358"/>
            <a:ext cx="1368301" cy="940792"/>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クリック</a:t>
            </a:r>
          </a:p>
        </p:txBody>
      </p:sp>
      <p:sp>
        <p:nvSpPr>
          <p:cNvPr id="6" name="テキスト ボックス 5">
            <a:extLst>
              <a:ext uri="{FF2B5EF4-FFF2-40B4-BE49-F238E27FC236}">
                <a16:creationId xmlns:a16="http://schemas.microsoft.com/office/drawing/2014/main" id="{11955698-FA17-98C8-9004-10B5849A606B}"/>
              </a:ext>
            </a:extLst>
          </p:cNvPr>
          <p:cNvSpPr txBox="1"/>
          <p:nvPr/>
        </p:nvSpPr>
        <p:spPr>
          <a:xfrm>
            <a:off x="3935730" y="5657891"/>
            <a:ext cx="6103620" cy="369332"/>
          </a:xfrm>
          <a:prstGeom prst="rect">
            <a:avLst/>
          </a:prstGeom>
          <a:noFill/>
        </p:spPr>
        <p:txBody>
          <a:bodyPr wrap="square">
            <a:spAutoFit/>
          </a:bodyPr>
          <a:lstStyle/>
          <a:p>
            <a:r>
              <a:rPr lang="en-US" altLang="ja-JP" b="0" i="0" dirty="0">
                <a:effectLst/>
                <a:latin typeface="Roboto" panose="02000000000000000000" pitchFamily="2" charset="0"/>
              </a:rPr>
              <a:t>AC</a:t>
            </a:r>
            <a:r>
              <a:rPr lang="ja-JP" altLang="en-US" b="0" i="0" dirty="0">
                <a:effectLst/>
                <a:latin typeface="Roboto" panose="02000000000000000000" pitchFamily="2" charset="0"/>
              </a:rPr>
              <a:t>ジャパンの「聞こえてきた声」の</a:t>
            </a:r>
            <a:r>
              <a:rPr lang="en-US" altLang="ja-JP" b="0" i="0" dirty="0">
                <a:effectLst/>
                <a:latin typeface="Roboto" panose="02000000000000000000" pitchFamily="2" charset="0"/>
              </a:rPr>
              <a:t>CM</a:t>
            </a:r>
            <a:endParaRPr lang="ja-JP" altLang="en-US" dirty="0"/>
          </a:p>
        </p:txBody>
      </p:sp>
    </p:spTree>
    <p:extLst>
      <p:ext uri="{BB962C8B-B14F-4D97-AF65-F5344CB8AC3E}">
        <p14:creationId xmlns:p14="http://schemas.microsoft.com/office/powerpoint/2010/main" val="1951313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A13D0-D9D5-95E3-61B2-6EBC883D3FA8}"/>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EF022CB-D594-A62D-0EA9-4E65247BB43A}"/>
              </a:ext>
            </a:extLst>
          </p:cNvPr>
          <p:cNvSpPr>
            <a:spLocks noGrp="1"/>
          </p:cNvSpPr>
          <p:nvPr>
            <p:ph sz="quarter" idx="13"/>
          </p:nvPr>
        </p:nvSpPr>
        <p:spPr>
          <a:xfrm>
            <a:off x="1657809" y="1895391"/>
            <a:ext cx="8122308" cy="960120"/>
          </a:xfrm>
        </p:spPr>
        <p:txBody>
          <a:bodyPr>
            <a:noAutofit/>
          </a:bodyPr>
          <a:lstStyle/>
          <a:p>
            <a:pPr marL="0" indent="0">
              <a:buNone/>
            </a:pPr>
            <a:r>
              <a:rPr lang="ja-JP" altLang="en-US" sz="4400" dirty="0">
                <a:latin typeface="BIZ UDゴシック" panose="020B0400000000000000" pitchFamily="49" charset="-128"/>
                <a:ea typeface="BIZ UDゴシック" panose="020B0400000000000000" pitchFamily="49" charset="-128"/>
              </a:rPr>
              <a:t>アンコンシャス・バイアスとは</a:t>
            </a:r>
            <a:endParaRPr lang="en-US" altLang="ja-JP" sz="4400" dirty="0">
              <a:latin typeface="BIZ UDゴシック" panose="020B0400000000000000" pitchFamily="49" charset="-128"/>
              <a:ea typeface="BIZ UDゴシック" panose="020B0400000000000000" pitchFamily="49" charset="-128"/>
            </a:endParaRPr>
          </a:p>
        </p:txBody>
      </p:sp>
      <p:sp>
        <p:nvSpPr>
          <p:cNvPr id="2" name="コンテンツ プレースホルダー 2">
            <a:extLst>
              <a:ext uri="{FF2B5EF4-FFF2-40B4-BE49-F238E27FC236}">
                <a16:creationId xmlns:a16="http://schemas.microsoft.com/office/drawing/2014/main" id="{83AA7F2E-A22F-DC0E-4C58-8FC370D6D283}"/>
              </a:ext>
            </a:extLst>
          </p:cNvPr>
          <p:cNvSpPr txBox="1">
            <a:spLocks/>
          </p:cNvSpPr>
          <p:nvPr/>
        </p:nvSpPr>
        <p:spPr>
          <a:xfrm>
            <a:off x="1021080" y="3139441"/>
            <a:ext cx="10683240" cy="2636519"/>
          </a:xfrm>
          <a:prstGeom prst="rect">
            <a:avLst/>
          </a:prstGeom>
        </p:spPr>
        <p:txBody>
          <a:bodyPr vert="horz" lIns="91440" tIns="45720" rIns="91440" bIns="45720" rtlCol="0">
            <a:no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kumimoji="1"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kumimoji="1" sz="1200" kern="1200" baseline="0">
                <a:solidFill>
                  <a:schemeClr val="tx1"/>
                </a:solidFill>
                <a:effectLst/>
                <a:latin typeface="+mn-lt"/>
                <a:ea typeface="+mn-ea"/>
                <a:cs typeface="+mn-cs"/>
              </a:defRPr>
            </a:lvl9pPr>
          </a:lstStyle>
          <a:p>
            <a:r>
              <a:rPr lang="ja-JP" altLang="en-US" sz="2400" dirty="0"/>
              <a:t>無意識のうちにとらわれている思い込みや偏ったものの見方のこと。</a:t>
            </a:r>
            <a:endParaRPr lang="en-US" altLang="ja-JP" sz="2400" dirty="0"/>
          </a:p>
          <a:p>
            <a:r>
              <a:rPr lang="ja-JP" altLang="en-US" sz="2400" dirty="0"/>
              <a:t>環境や経験を通してつくられるもので、誰にでもある。</a:t>
            </a:r>
            <a:endParaRPr lang="en-US" altLang="ja-JP" sz="2400" dirty="0"/>
          </a:p>
          <a:p>
            <a:r>
              <a:rPr lang="ja-JP" altLang="en-US" sz="2400" dirty="0"/>
              <a:t>アンコンシャス・バイアスがあること自体が悪いわけではないが、本人が気が付かないうちに言動に表れて人を傷つけたり、組織の在り方に影響を及ぼしたりすることがある。</a:t>
            </a:r>
            <a:endParaRPr lang="en-US" altLang="ja-JP" sz="2400" dirty="0"/>
          </a:p>
        </p:txBody>
      </p:sp>
      <p:pic>
        <p:nvPicPr>
          <p:cNvPr id="8" name="図 7">
            <a:extLst>
              <a:ext uri="{FF2B5EF4-FFF2-40B4-BE49-F238E27FC236}">
                <a16:creationId xmlns:a16="http://schemas.microsoft.com/office/drawing/2014/main" id="{A99A8A53-7B59-21BB-A653-CC5DA999F7A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06807" y="951427"/>
            <a:ext cx="1628545" cy="1680081"/>
          </a:xfrm>
          <a:prstGeom prst="rect">
            <a:avLst/>
          </a:prstGeom>
        </p:spPr>
      </p:pic>
      <p:pic>
        <p:nvPicPr>
          <p:cNvPr id="4" name="図 3">
            <a:extLst>
              <a:ext uri="{FF2B5EF4-FFF2-40B4-BE49-F238E27FC236}">
                <a16:creationId xmlns:a16="http://schemas.microsoft.com/office/drawing/2014/main" id="{AFB41C19-8D38-E88F-7F2C-01ABC69C713F}"/>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780117" y="243840"/>
            <a:ext cx="2035388" cy="2387668"/>
          </a:xfrm>
          <a:prstGeom prst="rect">
            <a:avLst/>
          </a:prstGeom>
        </p:spPr>
      </p:pic>
    </p:spTree>
    <p:extLst>
      <p:ext uri="{BB962C8B-B14F-4D97-AF65-F5344CB8AC3E}">
        <p14:creationId xmlns:p14="http://schemas.microsoft.com/office/powerpoint/2010/main" val="2252731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6E7B9-3DFF-A95B-2ACC-C0A65B1E4135}"/>
            </a:ext>
          </a:extLst>
        </p:cNvPr>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485834F-A807-A5A9-2C19-1D913D34CF79}"/>
              </a:ext>
            </a:extLst>
          </p:cNvPr>
          <p:cNvSpPr>
            <a:spLocks noGrp="1"/>
          </p:cNvSpPr>
          <p:nvPr>
            <p:ph sz="quarter" idx="13"/>
          </p:nvPr>
        </p:nvSpPr>
        <p:spPr>
          <a:xfrm>
            <a:off x="1616050" y="2609295"/>
            <a:ext cx="8959895" cy="1400826"/>
          </a:xfrm>
        </p:spPr>
        <p:txBody>
          <a:bodyPr>
            <a:noAutofit/>
          </a:bodyPr>
          <a:lstStyle/>
          <a:p>
            <a:pPr marL="0" indent="0">
              <a:buNone/>
            </a:pPr>
            <a:r>
              <a:rPr kumimoji="1" lang="ja-JP" altLang="en-US" sz="6000" dirty="0">
                <a:latin typeface="BIZ UDゴシック" panose="020B0400000000000000" pitchFamily="49" charset="-128"/>
                <a:ea typeface="BIZ UDゴシック" panose="020B0400000000000000" pitchFamily="49" charset="-128"/>
              </a:rPr>
              <a:t>（２）協議・</a:t>
            </a:r>
            <a:r>
              <a:rPr lang="ja-JP" altLang="en-US" sz="6000" dirty="0">
                <a:latin typeface="BIZ UDゴシック" panose="020B0400000000000000" pitchFamily="49" charset="-128"/>
                <a:ea typeface="BIZ UDゴシック" panose="020B0400000000000000" pitchFamily="49" charset="-128"/>
              </a:rPr>
              <a:t>（３）</a:t>
            </a:r>
            <a:r>
              <a:rPr kumimoji="1" lang="ja-JP" altLang="en-US" sz="6000" dirty="0">
                <a:latin typeface="BIZ UDゴシック" panose="020B0400000000000000" pitchFamily="49" charset="-128"/>
                <a:ea typeface="BIZ UDゴシック" panose="020B0400000000000000" pitchFamily="49" charset="-128"/>
              </a:rPr>
              <a:t>発表</a:t>
            </a:r>
          </a:p>
        </p:txBody>
      </p:sp>
      <p:sp>
        <p:nvSpPr>
          <p:cNvPr id="2" name="正方形/長方形 1">
            <a:extLst>
              <a:ext uri="{FF2B5EF4-FFF2-40B4-BE49-F238E27FC236}">
                <a16:creationId xmlns:a16="http://schemas.microsoft.com/office/drawing/2014/main" id="{7DBC7580-9BBE-B1F0-B697-2CB9595A4016}"/>
              </a:ext>
            </a:extLst>
          </p:cNvPr>
          <p:cNvSpPr/>
          <p:nvPr/>
        </p:nvSpPr>
        <p:spPr>
          <a:xfrm>
            <a:off x="474562" y="3823241"/>
            <a:ext cx="11331615" cy="2203554"/>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rPr>
              <a:t>協議のテーマ：動画視聴や、アンコンシャス・バイアスの説明を聞き、気付きや考えを共有</a:t>
            </a:r>
          </a:p>
          <a:p>
            <a:endParaRPr kumimoji="1" lang="en-US" altLang="ja-JP" sz="2000" dirty="0">
              <a:solidFill>
                <a:schemeClr val="tx1"/>
              </a:solidFill>
            </a:endParaRPr>
          </a:p>
          <a:p>
            <a:r>
              <a:rPr kumimoji="1" lang="ja-JP" altLang="en-US" sz="2000" dirty="0">
                <a:solidFill>
                  <a:schemeClr val="tx1"/>
                </a:solidFill>
              </a:rPr>
              <a:t>　　　</a:t>
            </a:r>
            <a:r>
              <a:rPr kumimoji="1" lang="en-US" altLang="ja-JP" sz="2000" dirty="0">
                <a:solidFill>
                  <a:schemeClr val="tx1"/>
                </a:solidFill>
              </a:rPr>
              <a:t>POINT</a:t>
            </a:r>
            <a:r>
              <a:rPr kumimoji="1" lang="ja-JP" altLang="en-US" sz="2000" dirty="0">
                <a:solidFill>
                  <a:schemeClr val="tx1"/>
                </a:solidFill>
              </a:rPr>
              <a:t>・「アンコンシャス・バイアスについて、気付きや考えを共有する。」</a:t>
            </a:r>
            <a:endParaRPr kumimoji="1" lang="en-US" altLang="ja-JP" sz="2000" dirty="0">
              <a:solidFill>
                <a:schemeClr val="tx1"/>
              </a:solidFill>
            </a:endParaRPr>
          </a:p>
          <a:p>
            <a:r>
              <a:rPr kumimoji="1" lang="ja-JP" altLang="en-US" sz="2000" dirty="0">
                <a:solidFill>
                  <a:schemeClr val="tx1"/>
                </a:solidFill>
              </a:rPr>
              <a:t>　　　　　　・「学校現場でのアンコンシャス・バイアス（無意識の思い込み）を見つける。」</a:t>
            </a:r>
          </a:p>
        </p:txBody>
      </p:sp>
    </p:spTree>
    <p:extLst>
      <p:ext uri="{BB962C8B-B14F-4D97-AF65-F5344CB8AC3E}">
        <p14:creationId xmlns:p14="http://schemas.microsoft.com/office/powerpoint/2010/main" val="3636980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コンテンツ プレースホルダー 2">
            <a:extLst>
              <a:ext uri="{FF2B5EF4-FFF2-40B4-BE49-F238E27FC236}">
                <a16:creationId xmlns:a16="http://schemas.microsoft.com/office/drawing/2014/main" id="{7D6C14D5-AB29-EFE8-205C-FB7A86E3F71B}"/>
              </a:ext>
            </a:extLst>
          </p:cNvPr>
          <p:cNvSpPr txBox="1">
            <a:spLocks/>
          </p:cNvSpPr>
          <p:nvPr/>
        </p:nvSpPr>
        <p:spPr>
          <a:xfrm>
            <a:off x="1478280" y="2514600"/>
            <a:ext cx="9342120" cy="1645920"/>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defTabSz="914400">
              <a:lnSpc>
                <a:spcPct val="90000"/>
              </a:lnSpc>
              <a:spcBef>
                <a:spcPct val="0"/>
              </a:spcBef>
              <a:spcAft>
                <a:spcPts val="600"/>
              </a:spcAft>
              <a:buNone/>
            </a:pPr>
            <a:r>
              <a:rPr lang="ja-JP" altLang="en-US" sz="4800" cap="all" dirty="0">
                <a:solidFill>
                  <a:schemeClr val="tx1"/>
                </a:solidFill>
                <a:latin typeface="BIZ UDPゴシック" panose="020B0400000000000000" pitchFamily="50" charset="-128"/>
                <a:ea typeface="BIZ UDPゴシック" panose="020B0400000000000000" pitchFamily="50" charset="-128"/>
                <a:cs typeface="+mj-cs"/>
              </a:rPr>
              <a:t>（４）　性別役割分担意識について</a:t>
            </a:r>
          </a:p>
        </p:txBody>
      </p:sp>
    </p:spTree>
    <p:extLst>
      <p:ext uri="{BB962C8B-B14F-4D97-AF65-F5344CB8AC3E}">
        <p14:creationId xmlns:p14="http://schemas.microsoft.com/office/powerpoint/2010/main" val="1444832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2C9703D-C8F9-44AD-A7C0-C2F3871F8C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1601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図 1">
            <a:extLst>
              <a:ext uri="{FF2B5EF4-FFF2-40B4-BE49-F238E27FC236}">
                <a16:creationId xmlns:a16="http://schemas.microsoft.com/office/drawing/2014/main" id="{3870DF30-C704-03B4-555D-C3E52C72A7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4934" y="442720"/>
            <a:ext cx="10905066" cy="4770964"/>
          </a:xfrm>
          <a:prstGeom prst="rect">
            <a:avLst/>
          </a:prstGeom>
        </p:spPr>
      </p:pic>
      <p:sp>
        <p:nvSpPr>
          <p:cNvPr id="3" name="正方形/長方形 2">
            <a:extLst>
              <a:ext uri="{FF2B5EF4-FFF2-40B4-BE49-F238E27FC236}">
                <a16:creationId xmlns:a16="http://schemas.microsoft.com/office/drawing/2014/main" id="{6D240A1C-B816-B804-1B06-923A710967D7}"/>
              </a:ext>
            </a:extLst>
          </p:cNvPr>
          <p:cNvSpPr/>
          <p:nvPr/>
        </p:nvSpPr>
        <p:spPr>
          <a:xfrm>
            <a:off x="643467" y="5348566"/>
            <a:ext cx="10905066" cy="643789"/>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出典：「令和４年度　性別による無意識の思い込み（アンコンシャス・バイアス）に関する調査研究」</a:t>
            </a:r>
            <a:endParaRPr kumimoji="1" lang="en-US" altLang="ja-JP" dirty="0">
              <a:solidFill>
                <a:schemeClr val="tx1"/>
              </a:solidFill>
            </a:endParaRPr>
          </a:p>
          <a:p>
            <a:pPr algn="ctr"/>
            <a:r>
              <a:rPr kumimoji="1" lang="ja-JP" altLang="en-US" dirty="0">
                <a:solidFill>
                  <a:schemeClr val="tx1"/>
                </a:solidFill>
              </a:rPr>
              <a:t>（内閣府男女共同参画局）</a:t>
            </a:r>
          </a:p>
        </p:txBody>
      </p:sp>
      <p:sp>
        <p:nvSpPr>
          <p:cNvPr id="4" name="正方形/長方形 3">
            <a:extLst>
              <a:ext uri="{FF2B5EF4-FFF2-40B4-BE49-F238E27FC236}">
                <a16:creationId xmlns:a16="http://schemas.microsoft.com/office/drawing/2014/main" id="{2248723C-5E25-7BDD-4E5E-2537D258B0F3}"/>
              </a:ext>
            </a:extLst>
          </p:cNvPr>
          <p:cNvSpPr/>
          <p:nvPr/>
        </p:nvSpPr>
        <p:spPr>
          <a:xfrm>
            <a:off x="4677104" y="440329"/>
            <a:ext cx="977462" cy="51500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a:t>
            </a:r>
            <a:r>
              <a:rPr kumimoji="1" lang="en-US" altLang="ja-JP" dirty="0">
                <a:solidFill>
                  <a:schemeClr val="tx1"/>
                </a:solidFill>
              </a:rPr>
              <a:t>4</a:t>
            </a:r>
            <a:r>
              <a:rPr kumimoji="1" lang="ja-JP" altLang="en-US" dirty="0">
                <a:solidFill>
                  <a:schemeClr val="tx1"/>
                </a:solidFill>
              </a:rPr>
              <a:t>）</a:t>
            </a:r>
          </a:p>
        </p:txBody>
      </p:sp>
      <p:sp>
        <p:nvSpPr>
          <p:cNvPr id="5" name="正方形/長方形 4">
            <a:extLst>
              <a:ext uri="{FF2B5EF4-FFF2-40B4-BE49-F238E27FC236}">
                <a16:creationId xmlns:a16="http://schemas.microsoft.com/office/drawing/2014/main" id="{72DDC1D3-10E8-A24F-788B-7ED99CD49B2C}"/>
              </a:ext>
            </a:extLst>
          </p:cNvPr>
          <p:cNvSpPr/>
          <p:nvPr/>
        </p:nvSpPr>
        <p:spPr>
          <a:xfrm>
            <a:off x="762000" y="1661160"/>
            <a:ext cx="10515600" cy="1036320"/>
          </a:xfrm>
          <a:prstGeom prst="rect">
            <a:avLst/>
          </a:prstGeom>
          <a:noFill/>
          <a:ln w="381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9F4A6CB3-824E-E7ED-A5E3-79B599F19F0E}"/>
              </a:ext>
            </a:extLst>
          </p:cNvPr>
          <p:cNvSpPr/>
          <p:nvPr/>
        </p:nvSpPr>
        <p:spPr>
          <a:xfrm>
            <a:off x="1143000" y="2760044"/>
            <a:ext cx="2941320" cy="320040"/>
          </a:xfrm>
          <a:prstGeom prst="rect">
            <a:avLst/>
          </a:prstGeom>
          <a:noFill/>
          <a:ln w="571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AED5A1CA-9F78-08E1-0142-8A048F64D04B}"/>
              </a:ext>
            </a:extLst>
          </p:cNvPr>
          <p:cNvSpPr/>
          <p:nvPr/>
        </p:nvSpPr>
        <p:spPr>
          <a:xfrm>
            <a:off x="6659880" y="4160521"/>
            <a:ext cx="2941320" cy="320040"/>
          </a:xfrm>
          <a:prstGeom prst="rect">
            <a:avLst/>
          </a:prstGeom>
          <a:noFill/>
          <a:ln w="571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2627A4E1-C058-ECC5-2A01-4215790DF546}"/>
              </a:ext>
            </a:extLst>
          </p:cNvPr>
          <p:cNvSpPr/>
          <p:nvPr/>
        </p:nvSpPr>
        <p:spPr>
          <a:xfrm>
            <a:off x="1143000" y="3826843"/>
            <a:ext cx="2941320" cy="653717"/>
          </a:xfrm>
          <a:prstGeom prst="rect">
            <a:avLst/>
          </a:prstGeom>
          <a:noFill/>
          <a:ln w="5715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909533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 calcmode="lin" valueType="num">
                                      <p:cBhvr additive="base">
                                        <p:cTn id="14" dur="500" fill="hold"/>
                                        <p:tgtEl>
                                          <p:spTgt spid="6"/>
                                        </p:tgtEl>
                                        <p:attrNameLst>
                                          <p:attrName>ppt_x</p:attrName>
                                        </p:attrNameLst>
                                      </p:cBhvr>
                                      <p:tavLst>
                                        <p:tav tm="0">
                                          <p:val>
                                            <p:strVal val="#ppt_x"/>
                                          </p:val>
                                        </p:tav>
                                        <p:tav tm="100000">
                                          <p:val>
                                            <p:strVal val="#ppt_x"/>
                                          </p:val>
                                        </p:tav>
                                      </p:tavLst>
                                    </p:anim>
                                    <p:anim calcmode="lin" valueType="num">
                                      <p:cBhvr additive="base">
                                        <p:cTn id="15" dur="500" fill="hold"/>
                                        <p:tgtEl>
                                          <p:spTgt spid="6"/>
                                        </p:tgtEl>
                                        <p:attrNameLst>
                                          <p:attrName>ppt_y</p:attrName>
                                        </p:attrNameLst>
                                      </p:cBhvr>
                                      <p:tavLst>
                                        <p:tav tm="0">
                                          <p:val>
                                            <p:strVal val="1+#ppt_h/2"/>
                                          </p:val>
                                        </p:tav>
                                        <p:tav tm="100000">
                                          <p:val>
                                            <p:strVal val="#ppt_y"/>
                                          </p:val>
                                        </p:tav>
                                      </p:tavLst>
                                    </p:anim>
                                  </p:childTnLst>
                                </p:cTn>
                              </p:par>
                              <p:par>
                                <p:cTn id="16" presetID="2" presetClass="entr" presetSubtype="4"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additive="base">
                                        <p:cTn id="18" dur="500" fill="hold"/>
                                        <p:tgtEl>
                                          <p:spTgt spid="8"/>
                                        </p:tgtEl>
                                        <p:attrNameLst>
                                          <p:attrName>ppt_x</p:attrName>
                                        </p:attrNameLst>
                                      </p:cBhvr>
                                      <p:tavLst>
                                        <p:tav tm="0">
                                          <p:val>
                                            <p:strVal val="#ppt_x"/>
                                          </p:val>
                                        </p:tav>
                                        <p:tav tm="100000">
                                          <p:val>
                                            <p:strVal val="#ppt_x"/>
                                          </p:val>
                                        </p:tav>
                                      </p:tavLst>
                                    </p:anim>
                                    <p:anim calcmode="lin" valueType="num">
                                      <p:cBhvr additive="base">
                                        <p:cTn id="1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E724B9E8-02C8-4B2E-8770-A00A67760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ja-JP" altLang="en-US"/>
          </a:p>
        </p:txBody>
      </p:sp>
      <p:pic>
        <p:nvPicPr>
          <p:cNvPr id="55" name="Picture 54">
            <a:extLst>
              <a:ext uri="{FF2B5EF4-FFF2-40B4-BE49-F238E27FC236}">
                <a16:creationId xmlns:a16="http://schemas.microsoft.com/office/drawing/2014/main" id="{7B8AE548-0BFA-4792-9962-3375923C763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57" name="Straight Connector 56">
            <a:extLst>
              <a:ext uri="{FF2B5EF4-FFF2-40B4-BE49-F238E27FC236}">
                <a16:creationId xmlns:a16="http://schemas.microsoft.com/office/drawing/2014/main" id="{67639EF4-FA83-4D85-90FE-B831AF28389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CC87E76A-8F50-413D-9BFC-C5A1525BD9B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61" name="Rectangle 60">
            <a:extLst>
              <a:ext uri="{FF2B5EF4-FFF2-40B4-BE49-F238E27FC236}">
                <a16:creationId xmlns:a16="http://schemas.microsoft.com/office/drawing/2014/main" id="{9A1C6278-B7D5-4E8E-B4DC-8348329805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C007F3D3-099E-430E-8754-C084D0FA5F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3" name="テキスト ボックス 2">
            <a:extLst>
              <a:ext uri="{FF2B5EF4-FFF2-40B4-BE49-F238E27FC236}">
                <a16:creationId xmlns:a16="http://schemas.microsoft.com/office/drawing/2014/main" id="{EFF9952C-A5B3-FC0C-2F84-515B9DB437E0}"/>
              </a:ext>
            </a:extLst>
          </p:cNvPr>
          <p:cNvSpPr txBox="1"/>
          <p:nvPr/>
        </p:nvSpPr>
        <p:spPr>
          <a:xfrm>
            <a:off x="68429" y="2470814"/>
            <a:ext cx="12054840" cy="742950"/>
          </a:xfrm>
          <a:prstGeom prst="rect">
            <a:avLst/>
          </a:prstGeom>
        </p:spPr>
        <p:txBody>
          <a:bodyPr vert="horz" lIns="91440" tIns="45720" rIns="91440" bIns="0" rtlCol="0" anchor="b">
            <a:normAutofit fontScale="92500"/>
          </a:bodyPr>
          <a:lstStyle/>
          <a:p>
            <a:pPr defTabSz="914400">
              <a:lnSpc>
                <a:spcPct val="90000"/>
              </a:lnSpc>
              <a:spcBef>
                <a:spcPct val="0"/>
              </a:spcBef>
              <a:spcAft>
                <a:spcPts val="600"/>
              </a:spcAft>
            </a:pPr>
            <a:r>
              <a:rPr lang="ja-JP" altLang="en-US" sz="4000" b="1" cap="all" dirty="0">
                <a:latin typeface="UD デジタル 教科書体 NK-B" panose="02020700000000000000" pitchFamily="18" charset="-128"/>
                <a:ea typeface="UD デジタル 教科書体 NK-B" panose="02020700000000000000" pitchFamily="18" charset="-128"/>
                <a:cs typeface="+mj-cs"/>
              </a:rPr>
              <a:t>「性別役割分担」を日頃から意識して改善していきましょう。</a:t>
            </a:r>
          </a:p>
        </p:txBody>
      </p:sp>
      <p:cxnSp>
        <p:nvCxnSpPr>
          <p:cNvPr id="65" name="Straight Connector 64">
            <a:extLst>
              <a:ext uri="{FF2B5EF4-FFF2-40B4-BE49-F238E27FC236}">
                <a16:creationId xmlns:a16="http://schemas.microsoft.com/office/drawing/2014/main" id="{6B9EA5DA-6DFD-447D-B8F9-CB95CA1140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776728" y="5027185"/>
            <a:ext cx="8643011" cy="0"/>
          </a:xfrm>
          <a:prstGeom prst="line">
            <a:avLst/>
          </a:prstGeom>
          <a:ln w="31750"/>
        </p:spPr>
        <p:style>
          <a:lnRef idx="3">
            <a:schemeClr val="accent1"/>
          </a:lnRef>
          <a:fillRef idx="0">
            <a:schemeClr val="accent1"/>
          </a:fillRef>
          <a:effectRef idx="2">
            <a:schemeClr val="accent1"/>
          </a:effectRef>
          <a:fontRef idx="minor">
            <a:schemeClr val="tx1"/>
          </a:fontRef>
        </p:style>
      </p:cxnSp>
      <p:pic>
        <p:nvPicPr>
          <p:cNvPr id="67" name="Picture 66">
            <a:extLst>
              <a:ext uri="{FF2B5EF4-FFF2-40B4-BE49-F238E27FC236}">
                <a16:creationId xmlns:a16="http://schemas.microsoft.com/office/drawing/2014/main" id="{87612EF9-94E7-42BA-B4A9-4B38643FBAF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69" name="Straight Connector 68">
            <a:extLst>
              <a:ext uri="{FF2B5EF4-FFF2-40B4-BE49-F238E27FC236}">
                <a16:creationId xmlns:a16="http://schemas.microsoft.com/office/drawing/2014/main" id="{9E597F0B-0A17-4BF2-A904-9D99811F3E2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2" name="図 1">
            <a:extLst>
              <a:ext uri="{FF2B5EF4-FFF2-40B4-BE49-F238E27FC236}">
                <a16:creationId xmlns:a16="http://schemas.microsoft.com/office/drawing/2014/main" id="{D045603F-5A01-4FB3-73EE-142A068791E5}"/>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flipH="1">
            <a:off x="10122707" y="3528542"/>
            <a:ext cx="2145493" cy="2969541"/>
          </a:xfrm>
          <a:prstGeom prst="rect">
            <a:avLst/>
          </a:prstGeom>
        </p:spPr>
      </p:pic>
      <p:pic>
        <p:nvPicPr>
          <p:cNvPr id="5" name="図 4">
            <a:extLst>
              <a:ext uri="{FF2B5EF4-FFF2-40B4-BE49-F238E27FC236}">
                <a16:creationId xmlns:a16="http://schemas.microsoft.com/office/drawing/2014/main" id="{DE30FD3D-6E10-C83F-7F52-496826AEEE94}"/>
              </a:ext>
            </a:extLst>
          </p:cNvPr>
          <p:cNvPicPr>
            <a:picLocks noChangeAspect="1"/>
          </p:cNvPicPr>
          <p:nvPr/>
        </p:nvPicPr>
        <p:blipFill>
          <a:blip r:embed="rId5"/>
          <a:stretch>
            <a:fillRect/>
          </a:stretch>
        </p:blipFill>
        <p:spPr>
          <a:xfrm>
            <a:off x="-276306" y="3569860"/>
            <a:ext cx="2238375" cy="2914650"/>
          </a:xfrm>
          <a:prstGeom prst="rect">
            <a:avLst/>
          </a:prstGeom>
        </p:spPr>
      </p:pic>
    </p:spTree>
    <p:extLst>
      <p:ext uri="{BB962C8B-B14F-4D97-AF65-F5344CB8AC3E}">
        <p14:creationId xmlns:p14="http://schemas.microsoft.com/office/powerpoint/2010/main" val="3021519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20D44171-A11C-56F1-0C02-BC8BF13841B0}"/>
              </a:ext>
            </a:extLst>
          </p:cNvPr>
          <p:cNvSpPr txBox="1">
            <a:spLocks/>
          </p:cNvSpPr>
          <p:nvPr/>
        </p:nvSpPr>
        <p:spPr>
          <a:xfrm>
            <a:off x="2717106" y="518826"/>
            <a:ext cx="6757788" cy="1320800"/>
          </a:xfrm>
          <a:prstGeom prst="rect">
            <a:avLst/>
          </a:prstGeom>
        </p:spPr>
        <p:txBody>
          <a:bodyPr>
            <a:normAutofit/>
          </a:bodyPr>
          <a:lstStyle>
            <a:lvl1pPr algn="l" defTabSz="914400" rtl="0" eaLnBrk="1" latinLnBrk="0" hangingPunct="1">
              <a:lnSpc>
                <a:spcPct val="90000"/>
              </a:lnSpc>
              <a:spcBef>
                <a:spcPct val="0"/>
              </a:spcBef>
              <a:buNone/>
              <a:defRPr kumimoji="1" sz="3200" b="0" i="0" kern="1200" cap="all">
                <a:solidFill>
                  <a:schemeClr val="tx1"/>
                </a:solidFill>
                <a:effectLst/>
                <a:latin typeface="+mj-lt"/>
                <a:ea typeface="+mj-ea"/>
                <a:cs typeface="+mj-cs"/>
              </a:defRPr>
            </a:lvl1pPr>
          </a:lstStyle>
          <a:p>
            <a:r>
              <a:rPr lang="ja-JP" altLang="en-US" dirty="0">
                <a:latin typeface="BIZ UDゴシック" panose="020B0400000000000000" pitchFamily="49" charset="-128"/>
                <a:ea typeface="BIZ UDゴシック" panose="020B0400000000000000" pitchFamily="49" charset="-128"/>
              </a:rPr>
              <a:t>以上で研修会を終了いたします。</a:t>
            </a:r>
            <a:endParaRPr lang="en-US" altLang="ja-JP" dirty="0">
              <a:latin typeface="BIZ UDゴシック" panose="020B0400000000000000" pitchFamily="49" charset="-128"/>
              <a:ea typeface="BIZ UDゴシック" panose="020B0400000000000000" pitchFamily="49" charset="-128"/>
            </a:endParaRPr>
          </a:p>
          <a:p>
            <a:r>
              <a:rPr lang="ja-JP" altLang="en-US" dirty="0">
                <a:latin typeface="BIZ UDゴシック" panose="020B0400000000000000" pitchFamily="49" charset="-128"/>
                <a:ea typeface="BIZ UDゴシック" panose="020B0400000000000000" pitchFamily="49" charset="-128"/>
              </a:rPr>
              <a:t>お疲れ様でした。</a:t>
            </a:r>
          </a:p>
        </p:txBody>
      </p:sp>
      <p:sp>
        <p:nvSpPr>
          <p:cNvPr id="2" name="テキスト ボックス 1">
            <a:extLst>
              <a:ext uri="{FF2B5EF4-FFF2-40B4-BE49-F238E27FC236}">
                <a16:creationId xmlns:a16="http://schemas.microsoft.com/office/drawing/2014/main" id="{FBB5AC75-BE22-3AF9-C051-C0D1DA8B4486}"/>
              </a:ext>
            </a:extLst>
          </p:cNvPr>
          <p:cNvSpPr txBox="1"/>
          <p:nvPr/>
        </p:nvSpPr>
        <p:spPr>
          <a:xfrm>
            <a:off x="179882" y="1839626"/>
            <a:ext cx="12012118" cy="4031873"/>
          </a:xfrm>
          <a:prstGeom prst="rect">
            <a:avLst/>
          </a:prstGeom>
          <a:noFill/>
        </p:spPr>
        <p:txBody>
          <a:bodyPr wrap="square">
            <a:spAutoFit/>
          </a:bodyPr>
          <a:lstStyle/>
          <a:p>
            <a:r>
              <a:rPr lang="zh-CN" altLang="en-US" sz="2000" dirty="0">
                <a:latin typeface="UD デジタル 教科書体 NK-B" panose="02020700000000000000" pitchFamily="18" charset="-128"/>
                <a:ea typeface="UD デジタル 教科書体 NK-B" panose="02020700000000000000" pitchFamily="18" charset="-128"/>
              </a:rPr>
              <a:t>内閣府男女共同参画局　</a:t>
            </a:r>
            <a:r>
              <a:rPr lang="ja-JP" altLang="en-US" sz="2000" dirty="0">
                <a:latin typeface="UD デジタル 教科書体 NK-B" panose="02020700000000000000" pitchFamily="18" charset="-128"/>
                <a:ea typeface="UD デジタル 教科書体 NK-B" panose="02020700000000000000" pitchFamily="18" charset="-128"/>
              </a:rPr>
              <a:t>男女共同参画週間のキャッチフレーズ　第</a:t>
            </a:r>
            <a:r>
              <a:rPr lang="en-US" altLang="ja-JP" sz="2000" dirty="0">
                <a:latin typeface="UD デジタル 教科書体 NK-B" panose="02020700000000000000" pitchFamily="18" charset="-128"/>
                <a:ea typeface="UD デジタル 教科書体 NK-B" panose="02020700000000000000" pitchFamily="18" charset="-128"/>
              </a:rPr>
              <a:t>2</a:t>
            </a:r>
            <a:r>
              <a:rPr lang="ja-JP" altLang="en-US" sz="2000" dirty="0">
                <a:latin typeface="UD デジタル 教科書体 NK-B" panose="02020700000000000000" pitchFamily="18" charset="-128"/>
                <a:ea typeface="UD デジタル 教科書体 NK-B" panose="02020700000000000000" pitchFamily="18" charset="-128"/>
              </a:rPr>
              <a:t>４回（令和６年度）</a:t>
            </a:r>
          </a:p>
          <a:p>
            <a:r>
              <a:rPr lang="ja-JP" altLang="en-US" sz="2000" dirty="0">
                <a:latin typeface="UD デジタル 教科書体 NK-B" panose="02020700000000000000" pitchFamily="18" charset="-128"/>
                <a:ea typeface="UD デジタル 教科書体 NK-B" panose="02020700000000000000" pitchFamily="18" charset="-128"/>
              </a:rPr>
              <a:t>テーマ</a:t>
            </a:r>
            <a:r>
              <a:rPr lang="en-US" altLang="ja-JP" sz="2000" dirty="0">
                <a:latin typeface="UD デジタル 教科書体 NK-B" panose="02020700000000000000" pitchFamily="18" charset="-128"/>
                <a:ea typeface="UD デジタル 教科書体 NK-B" panose="02020700000000000000" pitchFamily="18" charset="-128"/>
              </a:rPr>
              <a:t>:</a:t>
            </a:r>
            <a:r>
              <a:rPr lang="ja-JP" altLang="en-US" sz="2000" dirty="0">
                <a:latin typeface="UD デジタル 教科書体 NK-B" panose="02020700000000000000" pitchFamily="18" charset="-128"/>
                <a:ea typeface="UD デジタル 教科書体 NK-B" panose="02020700000000000000" pitchFamily="18" charset="-128"/>
              </a:rPr>
              <a:t>男女ともに自らの個性と能力を最大限に発揮できる社会を実現していくためのキャッチフレーズ</a:t>
            </a:r>
            <a:endParaRPr lang="en-US" altLang="ja-JP" sz="2000" dirty="0">
              <a:latin typeface="UD デジタル 教科書体 NK-B" panose="02020700000000000000" pitchFamily="18" charset="-128"/>
              <a:ea typeface="UD デジタル 教科書体 NK-B" panose="02020700000000000000" pitchFamily="18" charset="-128"/>
            </a:endParaRP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最優秀賞</a:t>
            </a:r>
          </a:p>
          <a:p>
            <a:r>
              <a:rPr lang="ja-JP" altLang="en-US" sz="2400" dirty="0">
                <a:latin typeface="UD デジタル 教科書体 NK-B" panose="02020700000000000000" pitchFamily="18" charset="-128"/>
                <a:ea typeface="UD デジタル 教科書体 NK-B" panose="02020700000000000000" pitchFamily="18" charset="-128"/>
              </a:rPr>
              <a:t>だれもがどれも選べる社会に　（三重県　水津幸恵さん）</a:t>
            </a: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優秀賞</a:t>
            </a:r>
          </a:p>
          <a:p>
            <a:r>
              <a:rPr lang="ja-JP" altLang="en-US" sz="2400" dirty="0">
                <a:latin typeface="UD デジタル 教科書体 NK-B" panose="02020700000000000000" pitchFamily="18" charset="-128"/>
                <a:ea typeface="UD デジタル 教科書体 NK-B" panose="02020700000000000000" pitchFamily="18" charset="-128"/>
              </a:rPr>
              <a:t>性別ではなく「自分」の色で　未来を描ける社会へ　（神奈川県　森山美彩さん）</a:t>
            </a:r>
          </a:p>
          <a:p>
            <a:endParaRPr lang="ja-JP" altLang="en-US"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男でしょ？女でしょ？　だからなんでしょう？　もうやめましょう。　（福岡県　稲冨裕太郎さん）</a:t>
            </a:r>
          </a:p>
          <a:p>
            <a:endParaRPr lang="en-US" altLang="ja-JP" sz="2400"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986404916"/>
      </p:ext>
    </p:extLst>
  </p:cSld>
  <p:clrMapOvr>
    <a:masterClrMapping/>
  </p:clrMapOvr>
</p:sld>
</file>

<file path=ppt/theme/theme1.xml><?xml version="1.0" encoding="utf-8"?>
<a:theme xmlns:a="http://schemas.openxmlformats.org/drawingml/2006/main" name="ギャラリー">
  <a:themeElements>
    <a:clrScheme name="ギャラリー">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ギャラリー">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ギャラリー">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1c2eb7a32e66fb6e4260f3771546a5e2">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04e1f6479c48b08974ba73b5ca973489"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B31D25-712D-46FD-A9DF-85443E555627}">
  <ds:schemaRefs>
    <ds:schemaRef ds:uri="71af3243-3dd4-4a8d-8c0d-dd76da1f02a5"/>
    <ds:schemaRef ds:uri="http://www.w3.org/XML/1998/namespace"/>
    <ds:schemaRef ds:uri="http://purl.org/dc/elements/1.1/"/>
    <ds:schemaRef ds:uri="http://purl.org/dc/dcmitype/"/>
    <ds:schemaRef ds:uri="http://schemas.microsoft.com/office/2006/documentManagement/types"/>
    <ds:schemaRef ds:uri="16c05727-aa75-4e4a-9b5f-8a80a1165891"/>
    <ds:schemaRef ds:uri="http://schemas.microsoft.com/office/infopath/2007/PartnerControls"/>
    <ds:schemaRef ds:uri="http://schemas.openxmlformats.org/package/2006/metadata/core-propertie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297E0B37-40BF-4857-B2E5-B52E6B39D4D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E158AC7-AA74-4FE4-9207-24EA2187AAE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Gallery</Template>
  <TotalTime>828</TotalTime>
  <Words>1267</Words>
  <Application>Microsoft Office PowerPoint</Application>
  <PresentationFormat>ワイド画面</PresentationFormat>
  <Paragraphs>101</Paragraphs>
  <Slides>8</Slides>
  <Notes>8</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8</vt:i4>
      </vt:variant>
    </vt:vector>
  </HeadingPairs>
  <TitlesOfParts>
    <vt:vector size="18" baseType="lpstr">
      <vt:lpstr>BIZ UDPゴシック</vt:lpstr>
      <vt:lpstr>BIZ UDゴシック</vt:lpstr>
      <vt:lpstr>HGS創英角ﾎﾟｯﾌﾟ体</vt:lpstr>
      <vt:lpstr>HG創英角ﾎﾟｯﾌﾟ体</vt:lpstr>
      <vt:lpstr>Meiryo UI</vt:lpstr>
      <vt:lpstr>UD デジタル 教科書体 NK-B</vt:lpstr>
      <vt:lpstr>Arial</vt:lpstr>
      <vt:lpstr>Gill Sans MT</vt:lpstr>
      <vt:lpstr>Roboto</vt:lpstr>
      <vt:lpstr>ギャラリー</vt:lpstr>
      <vt:lpstr>～男女平等意識を高める校内短時間研修～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堀口 剛（人権教育課）</cp:lastModifiedBy>
  <cp:revision>73</cp:revision>
  <cp:lastPrinted>2025-12-17T05:42:03Z</cp:lastPrinted>
  <dcterms:created xsi:type="dcterms:W3CDTF">2024-06-21T00:04:08Z</dcterms:created>
  <dcterms:modified xsi:type="dcterms:W3CDTF">2026-03-06T06:53:45Z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