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7" r:id="rId2"/>
    <p:sldId id="285" r:id="rId3"/>
    <p:sldId id="288" r:id="rId4"/>
    <p:sldId id="283" r:id="rId5"/>
    <p:sldId id="284" r:id="rId6"/>
    <p:sldId id="286"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梅村将由" initials="梅村将由" lastIdx="20" clrIdx="0">
    <p:extLst>
      <p:ext uri="{19B8F6BF-5375-455C-9EA6-DF929625EA0E}">
        <p15:presenceInfo xmlns:p15="http://schemas.microsoft.com/office/powerpoint/2012/main" userId="S-1-5-21-891646079-1061728830-2802722030-59924" providerId="AD"/>
      </p:ext>
    </p:extLst>
  </p:cmAuthor>
  <p:cmAuthor id="2" name="佐藤憲" initials="佐藤憲" lastIdx="28" clrIdx="1">
    <p:extLst>
      <p:ext uri="{19B8F6BF-5375-455C-9EA6-DF929625EA0E}">
        <p15:presenceInfo xmlns:p15="http://schemas.microsoft.com/office/powerpoint/2012/main" userId="S-1-5-21-891646079-1061728830-2802722030-56855" providerId="AD"/>
      </p:ext>
    </p:extLst>
  </p:cmAuthor>
  <p:cmAuthor id="3" name="利根川惇" initials="利根川惇" lastIdx="41" clrIdx="2">
    <p:extLst>
      <p:ext uri="{19B8F6BF-5375-455C-9EA6-DF929625EA0E}">
        <p15:presenceInfo xmlns:p15="http://schemas.microsoft.com/office/powerpoint/2012/main" userId="S-1-5-21-891646079-1061728830-2802722030-544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CC66FF"/>
    <a:srgbClr val="66FF33"/>
    <a:srgbClr val="FF99FF"/>
    <a:srgbClr val="3965B5"/>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04" autoAdjust="0"/>
    <p:restoredTop sz="96412" autoAdjust="0"/>
  </p:normalViewPr>
  <p:slideViewPr>
    <p:cSldViewPr>
      <p:cViewPr varScale="1">
        <p:scale>
          <a:sx n="69" d="100"/>
          <a:sy n="69" d="100"/>
        </p:scale>
        <p:origin x="912" y="24"/>
      </p:cViewPr>
      <p:guideLst>
        <p:guide orient="horz" pos="2160"/>
        <p:guide pos="3840"/>
      </p:guideLst>
    </p:cSldViewPr>
  </p:slideViewPr>
  <p:notesTextViewPr>
    <p:cViewPr>
      <p:scale>
        <a:sx n="150" d="100"/>
        <a:sy n="150" d="100"/>
      </p:scale>
      <p:origin x="0" y="0"/>
    </p:cViewPr>
  </p:notesTextViewPr>
  <p:notesViewPr>
    <p:cSldViewPr>
      <p:cViewPr varScale="1">
        <p:scale>
          <a:sx n="48" d="100"/>
          <a:sy n="48" d="100"/>
        </p:scale>
        <p:origin x="1908" y="4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8A8FA67-6E58-4B5A-8F02-AB81C2629C7A}" type="datetimeFigureOut">
              <a:rPr kumimoji="1" lang="ja-JP" altLang="en-US" smtClean="0"/>
              <a:t>2024/3/15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D99876D-6B8A-43DF-8AC1-3582B50205EA}" type="slidenum">
              <a:rPr kumimoji="1" lang="ja-JP" altLang="en-US" smtClean="0"/>
              <a:t>‹#›</a:t>
            </a:fld>
            <a:endParaRPr kumimoji="1" lang="ja-JP" altLang="en-US"/>
          </a:p>
        </p:txBody>
      </p:sp>
    </p:spTree>
    <p:extLst>
      <p:ext uri="{BB962C8B-B14F-4D97-AF65-F5344CB8AC3E}">
        <p14:creationId xmlns:p14="http://schemas.microsoft.com/office/powerpoint/2010/main" val="20443256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D99876D-6B8A-43DF-8AC1-3582B50205EA}" type="slidenum">
              <a:rPr kumimoji="1" lang="ja-JP" altLang="en-US" smtClean="0"/>
              <a:t>1</a:t>
            </a:fld>
            <a:endParaRPr kumimoji="1" lang="ja-JP" altLang="en-US" dirty="0"/>
          </a:p>
        </p:txBody>
      </p:sp>
    </p:spTree>
    <p:extLst>
      <p:ext uri="{BB962C8B-B14F-4D97-AF65-F5344CB8AC3E}">
        <p14:creationId xmlns:p14="http://schemas.microsoft.com/office/powerpoint/2010/main" val="1186493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68D495-72E4-4131-B8DC-116FEA2A4DE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88E83E2-636B-4F7E-BAE0-402595BE9E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EFA313D-DC17-439B-92FE-D19EFB9ECFA3}"/>
              </a:ext>
            </a:extLst>
          </p:cNvPr>
          <p:cNvSpPr>
            <a:spLocks noGrp="1"/>
          </p:cNvSpPr>
          <p:nvPr>
            <p:ph type="dt" sz="half" idx="10"/>
          </p:nvPr>
        </p:nvSpPr>
        <p:spPr/>
        <p:txBody>
          <a:bodyPr/>
          <a:lstStyle/>
          <a:p>
            <a:fld id="{E6F22740-2170-4409-9776-4A9D3520E3E5}" type="datetimeFigureOut">
              <a:rPr kumimoji="1" lang="ja-JP" altLang="en-US" smtClean="0"/>
              <a:t>2024/3/15</a:t>
            </a:fld>
            <a:endParaRPr kumimoji="1" lang="ja-JP" altLang="en-US"/>
          </a:p>
        </p:txBody>
      </p:sp>
      <p:sp>
        <p:nvSpPr>
          <p:cNvPr id="5" name="フッター プレースホルダー 4">
            <a:extLst>
              <a:ext uri="{FF2B5EF4-FFF2-40B4-BE49-F238E27FC236}">
                <a16:creationId xmlns:a16="http://schemas.microsoft.com/office/drawing/2014/main" id="{227DB079-DED6-41B8-9091-A2AB15CB7F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AF0C20-03B5-47D8-BB02-576E078F4185}"/>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419350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5A1E14-ACF4-4218-A38E-D2E4DEF1359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19878A0-66A6-4F11-9262-6E597C66060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29A47BB-BF6A-4BC7-9411-87D64A6950A7}"/>
              </a:ext>
            </a:extLst>
          </p:cNvPr>
          <p:cNvSpPr>
            <a:spLocks noGrp="1"/>
          </p:cNvSpPr>
          <p:nvPr>
            <p:ph type="dt" sz="half" idx="10"/>
          </p:nvPr>
        </p:nvSpPr>
        <p:spPr/>
        <p:txBody>
          <a:bodyPr/>
          <a:lstStyle/>
          <a:p>
            <a:fld id="{E6F22740-2170-4409-9776-4A9D3520E3E5}" type="datetimeFigureOut">
              <a:rPr kumimoji="1" lang="ja-JP" altLang="en-US" smtClean="0"/>
              <a:t>2024/3/15</a:t>
            </a:fld>
            <a:endParaRPr kumimoji="1" lang="ja-JP" altLang="en-US"/>
          </a:p>
        </p:txBody>
      </p:sp>
      <p:sp>
        <p:nvSpPr>
          <p:cNvPr id="5" name="フッター プレースホルダー 4">
            <a:extLst>
              <a:ext uri="{FF2B5EF4-FFF2-40B4-BE49-F238E27FC236}">
                <a16:creationId xmlns:a16="http://schemas.microsoft.com/office/drawing/2014/main" id="{A0202C69-7CAB-4101-99E8-A47FE090D4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3DE76A-302C-482B-B7B5-D8C8F4057BA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119390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0474228-EAD8-4D37-A103-F3E8ED9434D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90CFB7A-3F8F-4508-82B5-B5AFA206F20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BA8CAE-E180-4FA2-AB66-A01C9663EEDA}"/>
              </a:ext>
            </a:extLst>
          </p:cNvPr>
          <p:cNvSpPr>
            <a:spLocks noGrp="1"/>
          </p:cNvSpPr>
          <p:nvPr>
            <p:ph type="dt" sz="half" idx="10"/>
          </p:nvPr>
        </p:nvSpPr>
        <p:spPr/>
        <p:txBody>
          <a:bodyPr/>
          <a:lstStyle/>
          <a:p>
            <a:fld id="{E6F22740-2170-4409-9776-4A9D3520E3E5}" type="datetimeFigureOut">
              <a:rPr kumimoji="1" lang="ja-JP" altLang="en-US" smtClean="0"/>
              <a:t>2024/3/15</a:t>
            </a:fld>
            <a:endParaRPr kumimoji="1" lang="ja-JP" altLang="en-US"/>
          </a:p>
        </p:txBody>
      </p:sp>
      <p:sp>
        <p:nvSpPr>
          <p:cNvPr id="5" name="フッター プレースホルダー 4">
            <a:extLst>
              <a:ext uri="{FF2B5EF4-FFF2-40B4-BE49-F238E27FC236}">
                <a16:creationId xmlns:a16="http://schemas.microsoft.com/office/drawing/2014/main" id="{604F713D-50E3-4F5D-A4D4-E46EC11CA7D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89ACBCB-B92B-49F4-AF97-BF0B627DE83E}"/>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06079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36072-5C52-4F43-B38F-D9AD9A8F6A9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A9026C7-8A85-4B5F-8089-478E401CABA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852D232-0BF8-4610-9BD4-7EF94D797583}"/>
              </a:ext>
            </a:extLst>
          </p:cNvPr>
          <p:cNvSpPr>
            <a:spLocks noGrp="1"/>
          </p:cNvSpPr>
          <p:nvPr>
            <p:ph type="dt" sz="half" idx="10"/>
          </p:nvPr>
        </p:nvSpPr>
        <p:spPr/>
        <p:txBody>
          <a:bodyPr/>
          <a:lstStyle/>
          <a:p>
            <a:fld id="{E6F22740-2170-4409-9776-4A9D3520E3E5}" type="datetimeFigureOut">
              <a:rPr kumimoji="1" lang="ja-JP" altLang="en-US" smtClean="0"/>
              <a:t>2024/3/15</a:t>
            </a:fld>
            <a:endParaRPr kumimoji="1" lang="ja-JP" altLang="en-US"/>
          </a:p>
        </p:txBody>
      </p:sp>
      <p:sp>
        <p:nvSpPr>
          <p:cNvPr id="5" name="フッター プレースホルダー 4">
            <a:extLst>
              <a:ext uri="{FF2B5EF4-FFF2-40B4-BE49-F238E27FC236}">
                <a16:creationId xmlns:a16="http://schemas.microsoft.com/office/drawing/2014/main" id="{C8B23D9D-6730-462F-A78C-E3F6458D45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A2C880F-8856-4A78-9AFF-FD8118A3FECA}"/>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93787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C19BED-F16D-4341-A107-5AE652CD786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C305C9-6F92-4876-B5B4-F439A92069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97665DD-1439-47A5-8C6B-7E75D26EFE68}"/>
              </a:ext>
            </a:extLst>
          </p:cNvPr>
          <p:cNvSpPr>
            <a:spLocks noGrp="1"/>
          </p:cNvSpPr>
          <p:nvPr>
            <p:ph type="dt" sz="half" idx="10"/>
          </p:nvPr>
        </p:nvSpPr>
        <p:spPr/>
        <p:txBody>
          <a:bodyPr/>
          <a:lstStyle/>
          <a:p>
            <a:fld id="{E6F22740-2170-4409-9776-4A9D3520E3E5}" type="datetimeFigureOut">
              <a:rPr kumimoji="1" lang="ja-JP" altLang="en-US" smtClean="0"/>
              <a:t>2024/3/15</a:t>
            </a:fld>
            <a:endParaRPr kumimoji="1" lang="ja-JP" altLang="en-US"/>
          </a:p>
        </p:txBody>
      </p:sp>
      <p:sp>
        <p:nvSpPr>
          <p:cNvPr id="5" name="フッター プレースホルダー 4">
            <a:extLst>
              <a:ext uri="{FF2B5EF4-FFF2-40B4-BE49-F238E27FC236}">
                <a16:creationId xmlns:a16="http://schemas.microsoft.com/office/drawing/2014/main" id="{1ECEA8D3-C6BD-4A6A-B127-E152D82B9C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4CB8371-F9C4-49EF-9F5F-C63743E8F1CE}"/>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41444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BBAE89-C15C-47E9-9BF2-6FF5E14355F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051C99-D223-4801-A7FF-8D6342BA77F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53421DE-ECB5-45ED-8495-95F205F62A7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B2B4AB3-698B-4B4C-879D-55552818BADD}"/>
              </a:ext>
            </a:extLst>
          </p:cNvPr>
          <p:cNvSpPr>
            <a:spLocks noGrp="1"/>
          </p:cNvSpPr>
          <p:nvPr>
            <p:ph type="dt" sz="half" idx="10"/>
          </p:nvPr>
        </p:nvSpPr>
        <p:spPr/>
        <p:txBody>
          <a:bodyPr/>
          <a:lstStyle/>
          <a:p>
            <a:fld id="{E6F22740-2170-4409-9776-4A9D3520E3E5}" type="datetimeFigureOut">
              <a:rPr kumimoji="1" lang="ja-JP" altLang="en-US" smtClean="0"/>
              <a:t>2024/3/15</a:t>
            </a:fld>
            <a:endParaRPr kumimoji="1" lang="ja-JP" altLang="en-US"/>
          </a:p>
        </p:txBody>
      </p:sp>
      <p:sp>
        <p:nvSpPr>
          <p:cNvPr id="6" name="フッター プレースホルダー 5">
            <a:extLst>
              <a:ext uri="{FF2B5EF4-FFF2-40B4-BE49-F238E27FC236}">
                <a16:creationId xmlns:a16="http://schemas.microsoft.com/office/drawing/2014/main" id="{908EE40E-8899-46E7-91F3-EBEE2252A7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B2B1CE-8B2F-4DBF-8CCA-E156333C91E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160603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A8E368-8776-4A04-815B-C12B0E12895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ADBBA1-9CA4-4602-8DF4-BEBBE92FA4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BBB0B99-9BBB-443A-9793-F7000311AC4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45CA3C6-09B2-44D8-96C3-C860769228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22F432D-5484-4C18-B5E5-D4A3CB9375C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C1293DD-D0CD-4A09-8284-6BBE2960FEDB}"/>
              </a:ext>
            </a:extLst>
          </p:cNvPr>
          <p:cNvSpPr>
            <a:spLocks noGrp="1"/>
          </p:cNvSpPr>
          <p:nvPr>
            <p:ph type="dt" sz="half" idx="10"/>
          </p:nvPr>
        </p:nvSpPr>
        <p:spPr/>
        <p:txBody>
          <a:bodyPr/>
          <a:lstStyle/>
          <a:p>
            <a:fld id="{E6F22740-2170-4409-9776-4A9D3520E3E5}" type="datetimeFigureOut">
              <a:rPr kumimoji="1" lang="ja-JP" altLang="en-US" smtClean="0"/>
              <a:t>2024/3/15</a:t>
            </a:fld>
            <a:endParaRPr kumimoji="1" lang="ja-JP" altLang="en-US"/>
          </a:p>
        </p:txBody>
      </p:sp>
      <p:sp>
        <p:nvSpPr>
          <p:cNvPr id="8" name="フッター プレースホルダー 7">
            <a:extLst>
              <a:ext uri="{FF2B5EF4-FFF2-40B4-BE49-F238E27FC236}">
                <a16:creationId xmlns:a16="http://schemas.microsoft.com/office/drawing/2014/main" id="{59266419-738E-448D-BE9B-BB107A0C7A5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8C41222-D64A-4BFE-A875-2C9490A307D2}"/>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671306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D5DD11-42A9-4CE8-A5E8-9A8A864370B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EDB2AE7-F4B5-4BF3-8FBA-CE36E2BEFE76}"/>
              </a:ext>
            </a:extLst>
          </p:cNvPr>
          <p:cNvSpPr>
            <a:spLocks noGrp="1"/>
          </p:cNvSpPr>
          <p:nvPr>
            <p:ph type="dt" sz="half" idx="10"/>
          </p:nvPr>
        </p:nvSpPr>
        <p:spPr/>
        <p:txBody>
          <a:bodyPr/>
          <a:lstStyle/>
          <a:p>
            <a:fld id="{E6F22740-2170-4409-9776-4A9D3520E3E5}" type="datetimeFigureOut">
              <a:rPr kumimoji="1" lang="ja-JP" altLang="en-US" smtClean="0"/>
              <a:t>2024/3/15</a:t>
            </a:fld>
            <a:endParaRPr kumimoji="1" lang="ja-JP" altLang="en-US"/>
          </a:p>
        </p:txBody>
      </p:sp>
      <p:sp>
        <p:nvSpPr>
          <p:cNvPr id="4" name="フッター プレースホルダー 3">
            <a:extLst>
              <a:ext uri="{FF2B5EF4-FFF2-40B4-BE49-F238E27FC236}">
                <a16:creationId xmlns:a16="http://schemas.microsoft.com/office/drawing/2014/main" id="{CD1CC713-6E44-4587-A719-8EA0340813C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E731040-0B3D-4C26-B02F-BCC69501A5C9}"/>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978026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DFE07DD-AC80-4A08-870D-C261B8616D49}"/>
              </a:ext>
            </a:extLst>
          </p:cNvPr>
          <p:cNvSpPr>
            <a:spLocks noGrp="1"/>
          </p:cNvSpPr>
          <p:nvPr>
            <p:ph type="dt" sz="half" idx="10"/>
          </p:nvPr>
        </p:nvSpPr>
        <p:spPr/>
        <p:txBody>
          <a:bodyPr/>
          <a:lstStyle/>
          <a:p>
            <a:fld id="{E6F22740-2170-4409-9776-4A9D3520E3E5}" type="datetimeFigureOut">
              <a:rPr kumimoji="1" lang="ja-JP" altLang="en-US" smtClean="0"/>
              <a:t>2024/3/15</a:t>
            </a:fld>
            <a:endParaRPr kumimoji="1" lang="ja-JP" altLang="en-US"/>
          </a:p>
        </p:txBody>
      </p:sp>
      <p:sp>
        <p:nvSpPr>
          <p:cNvPr id="3" name="フッター プレースホルダー 2">
            <a:extLst>
              <a:ext uri="{FF2B5EF4-FFF2-40B4-BE49-F238E27FC236}">
                <a16:creationId xmlns:a16="http://schemas.microsoft.com/office/drawing/2014/main" id="{161C3B3D-ECFC-4A29-A825-40CB82616B3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074CD73-D6F9-4D03-A6B6-075B7CBC5DCD}"/>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97168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8DEF73-A0A4-455D-9B39-AA715DDF580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3762D2C-F058-4158-958B-6AF51DB52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D03974B-A99F-4F2E-BA95-D916D91229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1884FE-E0A9-48ED-8A6B-63857DE0EEBA}"/>
              </a:ext>
            </a:extLst>
          </p:cNvPr>
          <p:cNvSpPr>
            <a:spLocks noGrp="1"/>
          </p:cNvSpPr>
          <p:nvPr>
            <p:ph type="dt" sz="half" idx="10"/>
          </p:nvPr>
        </p:nvSpPr>
        <p:spPr/>
        <p:txBody>
          <a:bodyPr/>
          <a:lstStyle/>
          <a:p>
            <a:fld id="{E6F22740-2170-4409-9776-4A9D3520E3E5}" type="datetimeFigureOut">
              <a:rPr kumimoji="1" lang="ja-JP" altLang="en-US" smtClean="0"/>
              <a:t>2024/3/15</a:t>
            </a:fld>
            <a:endParaRPr kumimoji="1" lang="ja-JP" altLang="en-US"/>
          </a:p>
        </p:txBody>
      </p:sp>
      <p:sp>
        <p:nvSpPr>
          <p:cNvPr id="6" name="フッター プレースホルダー 5">
            <a:extLst>
              <a:ext uri="{FF2B5EF4-FFF2-40B4-BE49-F238E27FC236}">
                <a16:creationId xmlns:a16="http://schemas.microsoft.com/office/drawing/2014/main" id="{B08DAD26-36B5-46CB-A129-A3BD217A65F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4DED134-A8F7-4735-A3B9-AABBA7FAB63B}"/>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14153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9E6A0F-9FE2-4622-93E7-F201AFAF515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C8B9277-DDDF-42D3-BA51-5DD980A88B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01E7B59A-9E5E-4D29-84DD-2C37A98ECC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5D36189-EE1E-4126-85F3-60D98C9C991F}"/>
              </a:ext>
            </a:extLst>
          </p:cNvPr>
          <p:cNvSpPr>
            <a:spLocks noGrp="1"/>
          </p:cNvSpPr>
          <p:nvPr>
            <p:ph type="dt" sz="half" idx="10"/>
          </p:nvPr>
        </p:nvSpPr>
        <p:spPr/>
        <p:txBody>
          <a:bodyPr/>
          <a:lstStyle/>
          <a:p>
            <a:fld id="{E6F22740-2170-4409-9776-4A9D3520E3E5}" type="datetimeFigureOut">
              <a:rPr kumimoji="1" lang="ja-JP" altLang="en-US" smtClean="0"/>
              <a:t>2024/3/15</a:t>
            </a:fld>
            <a:endParaRPr kumimoji="1" lang="ja-JP" altLang="en-US"/>
          </a:p>
        </p:txBody>
      </p:sp>
      <p:sp>
        <p:nvSpPr>
          <p:cNvPr id="6" name="フッター プレースホルダー 5">
            <a:extLst>
              <a:ext uri="{FF2B5EF4-FFF2-40B4-BE49-F238E27FC236}">
                <a16:creationId xmlns:a16="http://schemas.microsoft.com/office/drawing/2014/main" id="{81CAB9D7-F1CD-4B22-B510-6C324DFAC1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681EB3-3C18-4F01-946A-2FB786689386}"/>
              </a:ext>
            </a:extLst>
          </p:cNvPr>
          <p:cNvSpPr>
            <a:spLocks noGrp="1"/>
          </p:cNvSpPr>
          <p:nvPr>
            <p:ph type="sldNum" sz="quarter" idx="12"/>
          </p:nvPr>
        </p:nvSpPr>
        <p:spPr/>
        <p:txBody>
          <a:body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3576988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0DB8B24-49A0-462C-A217-AEF71CE108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FCD081-4D72-4B81-B294-EDF8265DA9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3F8507D-24D9-4655-876D-DF4C179D29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F22740-2170-4409-9776-4A9D3520E3E5}" type="datetimeFigureOut">
              <a:rPr kumimoji="1" lang="ja-JP" altLang="en-US" smtClean="0"/>
              <a:t>2024/3/15</a:t>
            </a:fld>
            <a:endParaRPr kumimoji="1" lang="ja-JP" altLang="en-US"/>
          </a:p>
        </p:txBody>
      </p:sp>
      <p:sp>
        <p:nvSpPr>
          <p:cNvPr id="5" name="フッター プレースホルダー 4">
            <a:extLst>
              <a:ext uri="{FF2B5EF4-FFF2-40B4-BE49-F238E27FC236}">
                <a16:creationId xmlns:a16="http://schemas.microsoft.com/office/drawing/2014/main" id="{4A26D4A0-B7E3-4B6E-9AB5-784A7D1B3C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14EB37F-1C76-4C1A-B631-E1D5C38476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840FBB-71E4-45F5-A08D-92AB7DEBC60F}" type="slidenum">
              <a:rPr kumimoji="1" lang="ja-JP" altLang="en-US" smtClean="0"/>
              <a:t>‹#›</a:t>
            </a:fld>
            <a:endParaRPr kumimoji="1" lang="ja-JP" altLang="en-US"/>
          </a:p>
        </p:txBody>
      </p:sp>
    </p:spTree>
    <p:extLst>
      <p:ext uri="{BB962C8B-B14F-4D97-AF65-F5344CB8AC3E}">
        <p14:creationId xmlns:p14="http://schemas.microsoft.com/office/powerpoint/2010/main" val="2932401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C7BC96B-93D4-4EA7-960C-98259877176D}"/>
              </a:ext>
            </a:extLst>
          </p:cNvPr>
          <p:cNvSpPr/>
          <p:nvPr/>
        </p:nvSpPr>
        <p:spPr>
          <a:xfrm>
            <a:off x="0" y="-1"/>
            <a:ext cx="12192000" cy="46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algn="ctr"/>
            <a:r>
              <a:rPr kumimoji="1" lang="ja-JP" altLang="en-US" sz="2400" b="1" spc="300" dirty="0">
                <a:latin typeface="BIZ UDPゴシック" panose="020B0400000000000000" pitchFamily="50" charset="-128"/>
                <a:ea typeface="BIZ UDPゴシック" panose="020B0400000000000000" pitchFamily="50" charset="-128"/>
              </a:rPr>
              <a:t>埼玉県 </a:t>
            </a:r>
            <a:r>
              <a:rPr kumimoji="1" lang="ja-JP" altLang="en-US" sz="2400" b="1" spc="300" dirty="0">
                <a:solidFill>
                  <a:srgbClr val="FFFF00"/>
                </a:solidFill>
                <a:latin typeface="BIZ UDPゴシック" panose="020B0400000000000000" pitchFamily="50" charset="-128"/>
                <a:ea typeface="BIZ UDPゴシック" panose="020B0400000000000000" pitchFamily="50" charset="-128"/>
              </a:rPr>
              <a:t>地域保健医療計画（第８次） </a:t>
            </a:r>
            <a:r>
              <a:rPr kumimoji="1" lang="ja-JP" altLang="en-US" sz="2400" b="1" spc="300" dirty="0">
                <a:latin typeface="BIZ UDPゴシック" panose="020B0400000000000000" pitchFamily="50" charset="-128"/>
                <a:ea typeface="BIZ UDPゴシック" panose="020B0400000000000000" pitchFamily="50" charset="-128"/>
              </a:rPr>
              <a:t>の骨子</a:t>
            </a:r>
            <a:r>
              <a:rPr lang="ja-JP" altLang="en-US" sz="2400" b="1" dirty="0">
                <a:latin typeface="BIZ UDPゴシック" panose="020B0400000000000000" pitchFamily="50" charset="-128"/>
                <a:ea typeface="BIZ UDPゴシック" panose="020B0400000000000000" pitchFamily="50" charset="-128"/>
              </a:rPr>
              <a:t>　</a:t>
            </a:r>
            <a:endParaRPr kumimoji="1" lang="en-US" altLang="ja-JP" sz="2400" b="1" dirty="0">
              <a:latin typeface="BIZ UDPゴシック" panose="020B0400000000000000" pitchFamily="50" charset="-128"/>
              <a:ea typeface="BIZ UDPゴシック" panose="020B0400000000000000" pitchFamily="50" charset="-128"/>
            </a:endParaRPr>
          </a:p>
        </p:txBody>
      </p:sp>
      <p:sp>
        <p:nvSpPr>
          <p:cNvPr id="45" name="正方形/長方形 44">
            <a:extLst>
              <a:ext uri="{FF2B5EF4-FFF2-40B4-BE49-F238E27FC236}">
                <a16:creationId xmlns:a16="http://schemas.microsoft.com/office/drawing/2014/main" id="{14D21E80-726D-48AC-93FE-AFC12B5C4257}"/>
              </a:ext>
            </a:extLst>
          </p:cNvPr>
          <p:cNvSpPr/>
          <p:nvPr/>
        </p:nvSpPr>
        <p:spPr>
          <a:xfrm>
            <a:off x="6156000" y="540000"/>
            <a:ext cx="5997600" cy="6285805"/>
          </a:xfrm>
          <a:prstGeom prst="rect">
            <a:avLst/>
          </a:prstGeom>
          <a:ln w="25400">
            <a:solidFill>
              <a:srgbClr val="002060"/>
            </a:solidFill>
          </a:ln>
        </p:spPr>
        <p:txBody>
          <a:bodyPr wrap="square" lIns="36000" tIns="108000" rIns="0" bIns="0">
            <a:noAutofit/>
          </a:bodyPr>
          <a:lstStyle/>
          <a:p>
            <a:pPr lvl="0">
              <a:lnSpc>
                <a:spcPts val="1600"/>
              </a:lnSpc>
              <a:spcBef>
                <a:spcPts val="6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第３節　歯科保健対策</a:t>
            </a: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歯科口腔保健推進計画</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 </a:t>
            </a:r>
            <a:r>
              <a:rPr lang="ja-JP" altLang="en-US" sz="1000" dirty="0">
                <a:solidFill>
                  <a:prstClr val="white"/>
                </a:solidFill>
                <a:highlight>
                  <a:srgbClr val="800080"/>
                </a:highlight>
                <a:latin typeface="Meiryo UI" panose="020B0604030504040204" pitchFamily="50" charset="-128"/>
                <a:ea typeface="Meiryo UI" panose="020B0604030504040204" pitchFamily="50" charset="-128"/>
              </a:rPr>
              <a:t>を組み込む</a:t>
            </a:r>
            <a:endParaRPr lang="en-US" altLang="ja-JP" sz="1000" dirty="0">
              <a:solidFill>
                <a:prstClr val="white"/>
              </a:solidFill>
              <a:highlight>
                <a:srgbClr val="800080"/>
              </a:highlight>
              <a:latin typeface="Meiryo UI" panose="020B0604030504040204" pitchFamily="50" charset="-128"/>
              <a:ea typeface="Meiryo UI" panose="020B0604030504040204" pitchFamily="50" charset="-128"/>
            </a:endParaRPr>
          </a:p>
          <a:p>
            <a:pPr lvl="0">
              <a:lnSpc>
                <a:spcPts val="1600"/>
              </a:lnSpc>
              <a:spcBef>
                <a:spcPts val="300"/>
              </a:spcBef>
            </a:pPr>
            <a:r>
              <a:rPr lang="ja-JP" altLang="en-US" sz="1000" dirty="0">
                <a:solidFill>
                  <a:prstClr val="black"/>
                </a:solidFill>
                <a:latin typeface="Meiryo UI" panose="020B0604030504040204" pitchFamily="50" charset="-128"/>
                <a:ea typeface="Meiryo UI" panose="020B0604030504040204" pitchFamily="50" charset="-128"/>
              </a:rPr>
              <a:t> 　　　・　  </a:t>
            </a:r>
            <a:r>
              <a:rPr lang="ja-JP" altLang="en-US" sz="1100" dirty="0">
                <a:solidFill>
                  <a:prstClr val="black"/>
                </a:solidFill>
                <a:latin typeface="BIZ UDゴシック" panose="020B0400000000000000" pitchFamily="49" charset="-128"/>
                <a:ea typeface="BIZ UDゴシック" panose="020B0400000000000000" pitchFamily="49" charset="-128"/>
              </a:rPr>
              <a:t>歯・口腔に関する健康格差の縮小を目指し、妊娠期から子育て期、成人期、高齢期と、</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生涯を通じた歯・口腔の健康づくりに取り組む。</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　医科・歯科連携を推進し、高齢者等に対する診療体制を確保する。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100" dirty="0">
              <a:solidFill>
                <a:prstClr val="black"/>
              </a:solidFill>
              <a:highlight>
                <a:srgbClr val="3965B5"/>
              </a:highlight>
              <a:latin typeface="BIZ UDゴシック" panose="020B0400000000000000" pitchFamily="49" charset="-128"/>
              <a:ea typeface="BIZ UDゴシック" panose="020B0400000000000000" pitchFamily="49" charset="-128"/>
            </a:endParaRPr>
          </a:p>
          <a:p>
            <a:pPr lvl="0">
              <a:lnSpc>
                <a:spcPts val="1600"/>
              </a:lnSpc>
            </a:pPr>
            <a:endParaRPr lang="en-US" altLang="ja-JP" sz="1200" dirty="0">
              <a:solidFill>
                <a:prstClr val="white"/>
              </a:solidFill>
              <a:highlight>
                <a:srgbClr val="3965B5"/>
              </a:highlight>
              <a:latin typeface="BIZ UDゴシック" panose="020B0400000000000000" pitchFamily="49" charset="-128"/>
              <a:ea typeface="BIZ UDゴシック" panose="020B0400000000000000" pitchFamily="49" charset="-128"/>
            </a:endParaRPr>
          </a:p>
          <a:p>
            <a:pPr>
              <a:lnSpc>
                <a:spcPts val="1600"/>
              </a:lnSpc>
            </a:pP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第４節　親と子の保健対策</a:t>
            </a: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　安心して妊娠・出産・育児ができ、次世代を担う子供たちが心身ともに健やかに育つ</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ことができる社会を目指し、妊娠期からの切れ目のない支援体制の充実、乳幼児の事故</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防止、子供の心の健康相談の充実、児童虐待予防・防止、発達障害のある子供を持つ</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親への支援、プレコンセプションケアの推進等に取り組む。</a:t>
            </a:r>
            <a:endParaRPr lang="en-US" altLang="ja-JP" sz="1100" dirty="0">
              <a:latin typeface="BIZ UDゴシック" panose="020B0400000000000000" pitchFamily="49" charset="-128"/>
              <a:ea typeface="BIZ UDゴシック" panose="020B0400000000000000" pitchFamily="49" charset="-128"/>
            </a:endParaRPr>
          </a:p>
          <a:p>
            <a:pPr>
              <a:lnSpc>
                <a:spcPts val="1600"/>
              </a:lnSpc>
              <a:spcBef>
                <a:spcPts val="600"/>
              </a:spcBef>
            </a:pPr>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第５節　青少年の健康対策</a:t>
            </a: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　</a:t>
            </a:r>
            <a:r>
              <a:rPr lang="ja-JP" altLang="en-US" sz="1100" spc="-20" dirty="0">
                <a:latin typeface="BIZ UDゴシック" panose="020B0400000000000000" pitchFamily="49" charset="-128"/>
                <a:ea typeface="BIZ UDゴシック" panose="020B0400000000000000" pitchFamily="49" charset="-128"/>
              </a:rPr>
              <a:t>歯・口腔の健康づくりに係る自己管理能力の育成、薬物乱用対策の推進や、性に関する</a:t>
            </a:r>
            <a:endParaRPr lang="en-US" altLang="ja-JP" sz="1100" spc="-20" dirty="0">
              <a:latin typeface="BIZ UDゴシック" panose="020B0400000000000000" pitchFamily="49" charset="-128"/>
              <a:ea typeface="BIZ UDゴシック" panose="020B0400000000000000" pitchFamily="49" charset="-128"/>
            </a:endParaRPr>
          </a:p>
          <a:p>
            <a:pPr>
              <a:lnSpc>
                <a:spcPts val="1600"/>
              </a:lnSpc>
            </a:pPr>
            <a:r>
              <a:rPr lang="en-US" altLang="ja-JP" sz="1100" spc="-2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正しい知識の普及・啓発等に取り組み、学校、家庭、地域の医療機関をはじめとする</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関係機関が連携して学校保健を充実させることなどにより、生涯にわたって健康な生活</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をおくる基礎を築く。</a:t>
            </a:r>
            <a:endParaRPr lang="en-US" altLang="ja-JP" sz="1100" dirty="0">
              <a:latin typeface="BIZ UDゴシック" panose="020B0400000000000000" pitchFamily="49" charset="-128"/>
              <a:ea typeface="BIZ UDゴシック" panose="020B0400000000000000" pitchFamily="49" charset="-128"/>
            </a:endParaRPr>
          </a:p>
          <a:p>
            <a:pPr>
              <a:lnSpc>
                <a:spcPts val="1600"/>
              </a:lnSpc>
              <a:spcBef>
                <a:spcPts val="600"/>
              </a:spcBef>
            </a:pPr>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第６節　人生の最終段階における医療</a:t>
            </a: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　</a:t>
            </a:r>
            <a:r>
              <a:rPr lang="ja-JP" altLang="en-US" sz="1100" spc="-30" dirty="0">
                <a:latin typeface="BIZ UDゴシック" panose="020B0400000000000000" pitchFamily="49" charset="-128"/>
                <a:ea typeface="BIZ UDゴシック" panose="020B0400000000000000" pitchFamily="49" charset="-128"/>
              </a:rPr>
              <a:t>人生の最終段階における医療やケアについて、患者の意思が尊重される環境を整備する。</a:t>
            </a:r>
            <a:endParaRPr lang="en-US" altLang="ja-JP" sz="1100" spc="-30"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　患者本人の意思決定を支援するための情報提供やＡＣＰの普及・啓発に取り組む。</a:t>
            </a:r>
          </a:p>
          <a:p>
            <a:pPr>
              <a:lnSpc>
                <a:spcPts val="1600"/>
              </a:lnSpc>
              <a:spcBef>
                <a:spcPts val="600"/>
              </a:spcBef>
            </a:pPr>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第７節　動物とのふれあいを通じたＱＯＬの向上</a:t>
            </a: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　</a:t>
            </a:r>
            <a:r>
              <a:rPr lang="ja-JP" altLang="en-US" sz="1100" spc="-30" dirty="0">
                <a:latin typeface="BIZ UDゴシック" panose="020B0400000000000000" pitchFamily="49" charset="-128"/>
                <a:ea typeface="BIZ UDゴシック" panose="020B0400000000000000" pitchFamily="49" charset="-128"/>
              </a:rPr>
              <a:t>動物とのふれあいを通じ、癒しや安らぎを感じ心身ともに健康な社会づくりを推進する。</a:t>
            </a:r>
            <a:endParaRPr lang="en-US" altLang="ja-JP" sz="1400" b="1" spc="-30" dirty="0">
              <a:solidFill>
                <a:schemeClr val="bg1"/>
              </a:solidFill>
              <a:highlight>
                <a:srgbClr val="0000FF"/>
              </a:highlight>
              <a:latin typeface="BIZ UDゴシック" panose="020B0400000000000000" pitchFamily="49" charset="-128"/>
              <a:ea typeface="BIZ UDゴシック" panose="020B0400000000000000" pitchFamily="49" charset="-128"/>
            </a:endParaRPr>
          </a:p>
        </p:txBody>
      </p:sp>
      <p:grpSp>
        <p:nvGrpSpPr>
          <p:cNvPr id="5" name="グループ化 4">
            <a:extLst>
              <a:ext uri="{FF2B5EF4-FFF2-40B4-BE49-F238E27FC236}">
                <a16:creationId xmlns:a16="http://schemas.microsoft.com/office/drawing/2014/main" id="{C2C0A0DD-8778-4872-9B9A-94F1A97615EB}"/>
              </a:ext>
            </a:extLst>
          </p:cNvPr>
          <p:cNvGrpSpPr/>
          <p:nvPr/>
        </p:nvGrpSpPr>
        <p:grpSpPr>
          <a:xfrm>
            <a:off x="36000" y="540001"/>
            <a:ext cx="6011366" cy="1996527"/>
            <a:chOff x="45105" y="569999"/>
            <a:chExt cx="6011366" cy="2215282"/>
          </a:xfrm>
        </p:grpSpPr>
        <p:grpSp>
          <p:nvGrpSpPr>
            <p:cNvPr id="15" name="グループ化 14">
              <a:extLst>
                <a:ext uri="{FF2B5EF4-FFF2-40B4-BE49-F238E27FC236}">
                  <a16:creationId xmlns:a16="http://schemas.microsoft.com/office/drawing/2014/main" id="{74EFED5B-F9F7-400A-AA83-E1B13EE83C1D}"/>
                </a:ext>
              </a:extLst>
            </p:cNvPr>
            <p:cNvGrpSpPr/>
            <p:nvPr/>
          </p:nvGrpSpPr>
          <p:grpSpPr>
            <a:xfrm>
              <a:off x="58871" y="929548"/>
              <a:ext cx="5997600" cy="1855733"/>
              <a:chOff x="79033" y="786280"/>
              <a:chExt cx="5997600" cy="1855733"/>
            </a:xfrm>
          </p:grpSpPr>
          <p:sp>
            <p:nvSpPr>
              <p:cNvPr id="7" name="四角形: 角を丸くする 6">
                <a:extLst>
                  <a:ext uri="{FF2B5EF4-FFF2-40B4-BE49-F238E27FC236}">
                    <a16:creationId xmlns:a16="http://schemas.microsoft.com/office/drawing/2014/main" id="{431AC6D3-8ADD-4AFD-AB4F-AF94CCFA3F9A}"/>
                  </a:ext>
                </a:extLst>
              </p:cNvPr>
              <p:cNvSpPr/>
              <p:nvPr/>
            </p:nvSpPr>
            <p:spPr>
              <a:xfrm>
                <a:off x="108442" y="1143676"/>
                <a:ext cx="5905772" cy="973025"/>
              </a:xfrm>
              <a:prstGeom prst="roundRect">
                <a:avLst>
                  <a:gd name="adj" fmla="val 8048"/>
                </a:avLst>
              </a:prstGeom>
              <a:solidFill>
                <a:srgbClr val="FFFF00">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a:extLst>
                  <a:ext uri="{FF2B5EF4-FFF2-40B4-BE49-F238E27FC236}">
                    <a16:creationId xmlns:a16="http://schemas.microsoft.com/office/drawing/2014/main" id="{0357C5BA-C7B9-4D75-9DEF-0E120359AA12}"/>
                  </a:ext>
                </a:extLst>
              </p:cNvPr>
              <p:cNvSpPr/>
              <p:nvPr/>
            </p:nvSpPr>
            <p:spPr>
              <a:xfrm>
                <a:off x="79033" y="786280"/>
                <a:ext cx="5997600" cy="1855733"/>
              </a:xfrm>
              <a:prstGeom prst="rect">
                <a:avLst/>
              </a:prstGeom>
              <a:ln w="25400">
                <a:solidFill>
                  <a:srgbClr val="002060"/>
                </a:solidFill>
              </a:ln>
            </p:spPr>
            <p:txBody>
              <a:bodyPr wrap="square" tIns="108000">
                <a:noAutofit/>
              </a:bodyPr>
              <a:lstStyle/>
              <a:p>
                <a:pPr>
                  <a:lnSpc>
                    <a:spcPts val="1600"/>
                  </a:lnSpc>
                </a:pPr>
                <a:r>
                  <a:rPr lang="ja-JP" altLang="en-US" sz="1200" b="1" dirty="0">
                    <a:solidFill>
                      <a:schemeClr val="bg1"/>
                    </a:solidFill>
                    <a:highlight>
                      <a:srgbClr val="0000FF"/>
                    </a:highlight>
                    <a:latin typeface="BIZ UDゴシック" panose="020B0400000000000000" pitchFamily="49" charset="-128"/>
                    <a:ea typeface="BIZ UDゴシック" panose="020B0400000000000000" pitchFamily="49" charset="-128"/>
                  </a:rPr>
                  <a:t> 計画期間 </a:t>
                </a:r>
                <a:r>
                  <a:rPr lang="ja-JP" altLang="en-US" sz="1200" b="1" dirty="0">
                    <a:solidFill>
                      <a:schemeClr val="bg1"/>
                    </a:solidFill>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令和６年度から令和１１年度まで</a:t>
                </a:r>
                <a:endParaRPr lang="en-US" altLang="ja-JP" sz="1100" b="1" strike="sngStrike" dirty="0">
                  <a:solidFill>
                    <a:srgbClr val="FF0000"/>
                  </a:solidFill>
                  <a:latin typeface="BIZ UDゴシック" panose="020B0400000000000000" pitchFamily="49" charset="-128"/>
                  <a:ea typeface="BIZ UDゴシック" panose="020B0400000000000000" pitchFamily="49" charset="-128"/>
                </a:endParaRPr>
              </a:p>
              <a:p>
                <a:pPr>
                  <a:lnSpc>
                    <a:spcPts val="1600"/>
                  </a:lnSpc>
                  <a:spcBef>
                    <a:spcPts val="300"/>
                  </a:spcBef>
                </a:pPr>
                <a:r>
                  <a:rPr lang="ja-JP" altLang="en-US" sz="1200" b="1" dirty="0">
                    <a:solidFill>
                      <a:schemeClr val="bg1"/>
                    </a:solidFill>
                    <a:highlight>
                      <a:srgbClr val="FF0000"/>
                    </a:highlight>
                    <a:latin typeface="BIZ UDゴシック" panose="020B0400000000000000" pitchFamily="49" charset="-128"/>
                    <a:ea typeface="BIZ UDゴシック" panose="020B0400000000000000" pitchFamily="49" charset="-128"/>
                  </a:rPr>
                  <a:t> 基本理念 </a:t>
                </a:r>
                <a:r>
                  <a:rPr lang="ja-JP" altLang="en-US" sz="1200" b="1" dirty="0">
                    <a:solidFill>
                      <a:schemeClr val="bg1"/>
                    </a:solidFill>
                    <a:latin typeface="BIZ UDゴシック" panose="020B0400000000000000" pitchFamily="49" charset="-128"/>
                    <a:ea typeface="BIZ UDゴシック" panose="020B0400000000000000" pitchFamily="49" charset="-128"/>
                  </a:rPr>
                  <a:t>　</a:t>
                </a:r>
                <a:r>
                  <a:rPr lang="ja-JP" altLang="en-US" sz="1100" b="1" dirty="0">
                    <a:solidFill>
                      <a:srgbClr val="FF0000"/>
                    </a:solidFill>
                    <a:latin typeface="BIZ UDゴシック" panose="020B0400000000000000" pitchFamily="49" charset="-128"/>
                    <a:ea typeface="BIZ UDゴシック" panose="020B0400000000000000" pitchFamily="49" charset="-128"/>
                  </a:rPr>
                  <a:t>１ ポストコロナ</a:t>
                </a:r>
                <a:r>
                  <a:rPr lang="ja-JP" altLang="en-US" sz="1100" b="1">
                    <a:solidFill>
                      <a:srgbClr val="FF0000"/>
                    </a:solidFill>
                    <a:latin typeface="BIZ UDゴシック" panose="020B0400000000000000" pitchFamily="49" charset="-128"/>
                    <a:ea typeface="BIZ UDゴシック" panose="020B0400000000000000" pitchFamily="49" charset="-128"/>
                  </a:rPr>
                  <a:t>における新興感染症</a:t>
                </a:r>
                <a:r>
                  <a:rPr lang="ja-JP" altLang="en-US" sz="1100" b="1" dirty="0">
                    <a:solidFill>
                      <a:srgbClr val="FF0000"/>
                    </a:solidFill>
                    <a:latin typeface="BIZ UDゴシック" panose="020B0400000000000000" pitchFamily="49" charset="-128"/>
                    <a:ea typeface="BIZ UDゴシック" panose="020B0400000000000000" pitchFamily="49" charset="-128"/>
                  </a:rPr>
                  <a:t>発生・まん延時に向けた対策　　　 　</a:t>
                </a:r>
                <a:endParaRPr lang="en-US" altLang="ja-JP" sz="1100" b="1" dirty="0">
                  <a:solidFill>
                    <a:srgbClr val="FF0000"/>
                  </a:solidFill>
                  <a:latin typeface="BIZ UDゴシック" panose="020B0400000000000000" pitchFamily="49" charset="-128"/>
                  <a:ea typeface="BIZ UDゴシック" panose="020B0400000000000000" pitchFamily="49" charset="-128"/>
                </a:endParaRPr>
              </a:p>
              <a:p>
                <a:pPr>
                  <a:lnSpc>
                    <a:spcPts val="1600"/>
                  </a:lnSpc>
                </a:pPr>
                <a:r>
                  <a:rPr lang="ja-JP" altLang="en-US" sz="1100" b="1" dirty="0">
                    <a:solidFill>
                      <a:srgbClr val="FF0000"/>
                    </a:solidFill>
                    <a:latin typeface="BIZ UDゴシック" panose="020B0400000000000000" pitchFamily="49" charset="-128"/>
                    <a:ea typeface="BIZ UDゴシック" panose="020B0400000000000000" pitchFamily="49" charset="-128"/>
                  </a:rPr>
                  <a:t>　　　　　　 ２ 今後増大する多様な医療需要に対応できる医療従事者の確保</a:t>
                </a:r>
                <a:endParaRPr lang="en-US" altLang="ja-JP" sz="1100" b="1" dirty="0">
                  <a:solidFill>
                    <a:srgbClr val="FF0000"/>
                  </a:solidFill>
                  <a:latin typeface="BIZ UDゴシック" panose="020B0400000000000000" pitchFamily="49" charset="-128"/>
                  <a:ea typeface="BIZ UDゴシック" panose="020B0400000000000000" pitchFamily="49" charset="-128"/>
                </a:endParaRPr>
              </a:p>
              <a:p>
                <a:pPr>
                  <a:lnSpc>
                    <a:spcPts val="1600"/>
                  </a:lnSpc>
                </a:pPr>
                <a:r>
                  <a:rPr lang="ja-JP" altLang="en-US" sz="1100" b="1" dirty="0">
                    <a:solidFill>
                      <a:srgbClr val="FF0000"/>
                    </a:solidFill>
                    <a:latin typeface="BIZ UDゴシック" panose="020B0400000000000000" pitchFamily="49" charset="-128"/>
                    <a:ea typeface="BIZ UDゴシック" panose="020B0400000000000000" pitchFamily="49" charset="-128"/>
                  </a:rPr>
                  <a:t>　　　　　　 ３ 安心と活気にあふれる高齢社会の実現に向けた健康づくりの推進</a:t>
                </a:r>
                <a:endParaRPr lang="en-US" altLang="ja-JP" sz="1100" b="1" dirty="0">
                  <a:solidFill>
                    <a:srgbClr val="FF0000"/>
                  </a:solidFill>
                  <a:latin typeface="BIZ UDゴシック" panose="020B0400000000000000" pitchFamily="49" charset="-128"/>
                  <a:ea typeface="BIZ UDゴシック" panose="020B0400000000000000" pitchFamily="49" charset="-128"/>
                </a:endParaRPr>
              </a:p>
              <a:p>
                <a:pPr>
                  <a:lnSpc>
                    <a:spcPts val="1600"/>
                  </a:lnSpc>
                  <a:spcAft>
                    <a:spcPts val="300"/>
                  </a:spcAft>
                </a:pPr>
                <a:r>
                  <a:rPr lang="ja-JP" altLang="en-US" sz="1100" b="1" dirty="0">
                    <a:solidFill>
                      <a:srgbClr val="FF0000"/>
                    </a:solidFill>
                    <a:latin typeface="BIZ UDゴシック" panose="020B0400000000000000" pitchFamily="49" charset="-128"/>
                    <a:ea typeface="BIZ UDゴシック" panose="020B0400000000000000" pitchFamily="49" charset="-128"/>
                  </a:rPr>
                  <a:t>　　　　　　 ４ </a:t>
                </a:r>
                <a:r>
                  <a:rPr lang="ja-JP" altLang="en-US" sz="1100" b="1" spc="-50" dirty="0">
                    <a:solidFill>
                      <a:srgbClr val="FF0000"/>
                    </a:solidFill>
                    <a:latin typeface="BIZ UDゴシック" panose="020B0400000000000000" pitchFamily="49" charset="-128"/>
                    <a:ea typeface="BIZ UDゴシック" panose="020B0400000000000000" pitchFamily="49" charset="-128"/>
                  </a:rPr>
                  <a:t>誰もが安心して自分らしい暮らしができる、多様な方々が共生する社会の構築</a:t>
                </a:r>
                <a:endParaRPr lang="en-US" altLang="ja-JP" sz="1100" b="1" spc="-50" dirty="0">
                  <a:solidFill>
                    <a:srgbClr val="FF0000"/>
                  </a:solidFill>
                  <a:latin typeface="BIZ UDゴシック" panose="020B0400000000000000" pitchFamily="49" charset="-128"/>
                  <a:ea typeface="BIZ UDゴシック" panose="020B0400000000000000" pitchFamily="49" charset="-128"/>
                </a:endParaRPr>
              </a:p>
              <a:p>
                <a:pPr>
                  <a:lnSpc>
                    <a:spcPts val="1600"/>
                  </a:lnSpc>
                </a:pPr>
                <a:r>
                  <a:rPr lang="ja-JP" altLang="en-US" sz="1200" b="1" dirty="0">
                    <a:solidFill>
                      <a:schemeClr val="bg1"/>
                    </a:solidFill>
                    <a:highlight>
                      <a:srgbClr val="0000FF"/>
                    </a:highlight>
                    <a:latin typeface="BIZ UDゴシック" panose="020B0400000000000000" pitchFamily="49" charset="-128"/>
                    <a:ea typeface="BIZ UDゴシック" panose="020B0400000000000000" pitchFamily="49" charset="-128"/>
                  </a:rPr>
                  <a:t> 医 療 圏 </a:t>
                </a:r>
                <a:r>
                  <a:rPr lang="ja-JP" altLang="en-US" sz="1200" b="1" dirty="0">
                    <a:solidFill>
                      <a:schemeClr val="bg1"/>
                    </a:solidFill>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「埼玉県５か年計画」の１０の地域区分を２次保健医療圏と設定する。</a:t>
                </a:r>
                <a:endParaRPr lang="ja-JP" altLang="en-US" sz="1200" dirty="0">
                  <a:latin typeface="BIZ UDゴシック" panose="020B0400000000000000" pitchFamily="49" charset="-128"/>
                  <a:ea typeface="BIZ UDゴシック" panose="020B0400000000000000" pitchFamily="49" charset="-128"/>
                </a:endParaRPr>
              </a:p>
              <a:p>
                <a:pPr>
                  <a:lnSpc>
                    <a:spcPts val="1600"/>
                  </a:lnSpc>
                </a:pPr>
                <a:r>
                  <a:rPr lang="ja-JP" altLang="en-US" sz="1200" b="1" dirty="0">
                    <a:solidFill>
                      <a:schemeClr val="bg1"/>
                    </a:solidFill>
                    <a:highlight>
                      <a:srgbClr val="0000FF"/>
                    </a:highlight>
                    <a:latin typeface="BIZ UDゴシック" panose="020B0400000000000000" pitchFamily="49" charset="-128"/>
                    <a:ea typeface="BIZ UDゴシック" panose="020B0400000000000000" pitchFamily="49" charset="-128"/>
                  </a:rPr>
                  <a:t> 基準病床数 </a:t>
                </a:r>
                <a:r>
                  <a:rPr lang="ja-JP" altLang="en-US" sz="1200" b="1"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（調整中）</a:t>
                </a:r>
              </a:p>
            </p:txBody>
          </p:sp>
        </p:grpSp>
        <p:sp>
          <p:nvSpPr>
            <p:cNvPr id="24" name="台形 8">
              <a:extLst>
                <a:ext uri="{FF2B5EF4-FFF2-40B4-BE49-F238E27FC236}">
                  <a16:creationId xmlns:a16="http://schemas.microsoft.com/office/drawing/2014/main" id="{DC90C86D-A46A-4C73-8D7F-1121A2F508FC}"/>
                </a:ext>
              </a:extLst>
            </p:cNvPr>
            <p:cNvSpPr/>
            <p:nvPr/>
          </p:nvSpPr>
          <p:spPr>
            <a:xfrm>
              <a:off x="45105" y="569999"/>
              <a:ext cx="3600000" cy="360000"/>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0372 h 410372"/>
                <a:gd name="connsiteX1" fmla="*/ 11462 w 2582562"/>
                <a:gd name="connsiteY1" fmla="*/ -1 h 410372"/>
                <a:gd name="connsiteX2" fmla="*/ 2363838 w 2582562"/>
                <a:gd name="connsiteY2" fmla="*/ 12950 h 410372"/>
                <a:gd name="connsiteX3" fmla="*/ 2582562 w 2582562"/>
                <a:gd name="connsiteY3" fmla="*/ 410372 h 410372"/>
                <a:gd name="connsiteX4" fmla="*/ 0 w 2582562"/>
                <a:gd name="connsiteY4" fmla="*/ 410372 h 410372"/>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235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0373">
                  <a:moveTo>
                    <a:pt x="0" y="410373"/>
                  </a:moveTo>
                  <a:cubicBezTo>
                    <a:pt x="3821" y="273582"/>
                    <a:pt x="49" y="211588"/>
                    <a:pt x="2352" y="0"/>
                  </a:cubicBezTo>
                  <a:lnTo>
                    <a:pt x="2408310" y="7850"/>
                  </a:lnTo>
                  <a:lnTo>
                    <a:pt x="2582562" y="410373"/>
                  </a:lnTo>
                  <a:lnTo>
                    <a:pt x="0" y="410373"/>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2000" b="1" spc="300" dirty="0">
                  <a:latin typeface="BIZ UDPゴシック" panose="020B0400000000000000" pitchFamily="50" charset="-128"/>
                  <a:ea typeface="BIZ UDPゴシック" panose="020B0400000000000000" pitchFamily="50" charset="-128"/>
                </a:rPr>
                <a:t>第１部　 基本的な事項</a:t>
              </a:r>
              <a:endParaRPr kumimoji="1" lang="ja-JP" altLang="en-US" sz="2400" b="1" spc="300" dirty="0">
                <a:solidFill>
                  <a:srgbClr val="FFFF00"/>
                </a:solidFill>
                <a:latin typeface="Meiryo UI" panose="020B0604030504040204" pitchFamily="50" charset="-128"/>
                <a:ea typeface="Meiryo UI" panose="020B0604030504040204" pitchFamily="50" charset="-128"/>
              </a:endParaRPr>
            </a:p>
          </p:txBody>
        </p:sp>
      </p:grpSp>
      <p:grpSp>
        <p:nvGrpSpPr>
          <p:cNvPr id="10" name="グループ化 9">
            <a:extLst>
              <a:ext uri="{FF2B5EF4-FFF2-40B4-BE49-F238E27FC236}">
                <a16:creationId xmlns:a16="http://schemas.microsoft.com/office/drawing/2014/main" id="{13021585-CBF2-4643-8E89-49B6F2A5D760}"/>
              </a:ext>
            </a:extLst>
          </p:cNvPr>
          <p:cNvGrpSpPr/>
          <p:nvPr/>
        </p:nvGrpSpPr>
        <p:grpSpPr>
          <a:xfrm>
            <a:off x="36000" y="2586487"/>
            <a:ext cx="12132000" cy="4284002"/>
            <a:chOff x="29190" y="2834688"/>
            <a:chExt cx="12132000" cy="4284002"/>
          </a:xfrm>
        </p:grpSpPr>
        <p:grpSp>
          <p:nvGrpSpPr>
            <p:cNvPr id="9" name="グループ化 8">
              <a:extLst>
                <a:ext uri="{FF2B5EF4-FFF2-40B4-BE49-F238E27FC236}">
                  <a16:creationId xmlns:a16="http://schemas.microsoft.com/office/drawing/2014/main" id="{F1DEC632-9D37-46F7-9539-6836FE03E3C1}"/>
                </a:ext>
              </a:extLst>
            </p:cNvPr>
            <p:cNvGrpSpPr/>
            <p:nvPr/>
          </p:nvGrpSpPr>
          <p:grpSpPr>
            <a:xfrm>
              <a:off x="29190" y="3183961"/>
              <a:ext cx="12132000" cy="3934729"/>
              <a:chOff x="29190" y="3183961"/>
              <a:chExt cx="12132000" cy="3934729"/>
            </a:xfrm>
          </p:grpSpPr>
          <p:sp>
            <p:nvSpPr>
              <p:cNvPr id="12" name="正方形/長方形 11">
                <a:extLst>
                  <a:ext uri="{FF2B5EF4-FFF2-40B4-BE49-F238E27FC236}">
                    <a16:creationId xmlns:a16="http://schemas.microsoft.com/office/drawing/2014/main" id="{4F3F679E-D7C9-4E54-BD91-AA0933A65561}"/>
                  </a:ext>
                </a:extLst>
              </p:cNvPr>
              <p:cNvSpPr/>
              <p:nvPr/>
            </p:nvSpPr>
            <p:spPr>
              <a:xfrm>
                <a:off x="42787" y="3183961"/>
                <a:ext cx="5997600" cy="3890046"/>
              </a:xfrm>
              <a:prstGeom prst="rect">
                <a:avLst/>
              </a:prstGeom>
              <a:ln w="25400">
                <a:solidFill>
                  <a:srgbClr val="002060"/>
                </a:solidFill>
              </a:ln>
            </p:spPr>
            <p:txBody>
              <a:bodyPr wrap="square" lIns="36000" tIns="108000" rIns="36000" bIns="0">
                <a:noAutofit/>
              </a:bodyPr>
              <a:lstStyle/>
              <a:p>
                <a:pPr>
                  <a:lnSpc>
                    <a:spcPts val="1600"/>
                  </a:lnSpc>
                </a:pPr>
                <a:r>
                  <a:rPr lang="ja-JP" altLang="en-US" sz="1600" b="1" dirty="0">
                    <a:solidFill>
                      <a:schemeClr val="bg1"/>
                    </a:solidFill>
                    <a:highlight>
                      <a:srgbClr val="0000FF"/>
                    </a:highlight>
                    <a:latin typeface="BIZ UDゴシック" panose="020B0400000000000000" pitchFamily="49" charset="-128"/>
                    <a:ea typeface="BIZ UDゴシック" panose="020B0400000000000000" pitchFamily="49" charset="-128"/>
                  </a:rPr>
                  <a:t> 第１章　ライフステージに応じた健康づくりとＱＯＬの向上 </a:t>
                </a:r>
                <a:r>
                  <a:rPr lang="ja-JP" altLang="en-US" sz="1200" b="1" dirty="0">
                    <a:solidFill>
                      <a:schemeClr val="bg1"/>
                    </a:solidFill>
                    <a:highlight>
                      <a:srgbClr val="0000FF"/>
                    </a:highlight>
                    <a:latin typeface="BIZ UDゴシック" panose="020B0400000000000000" pitchFamily="49" charset="-128"/>
                    <a:ea typeface="BIZ UDゴシック" panose="020B0400000000000000" pitchFamily="49" charset="-128"/>
                  </a:rPr>
                  <a:t>　</a:t>
                </a:r>
              </a:p>
              <a:p>
                <a:pPr>
                  <a:lnSpc>
                    <a:spcPts val="1600"/>
                  </a:lnSpc>
                  <a:spcBef>
                    <a:spcPts val="600"/>
                  </a:spcBef>
                </a:pPr>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第１節　健康づくり対策</a:t>
                </a:r>
                <a:r>
                  <a:rPr lang="ja-JP" altLang="en-US" sz="1400" b="1" dirty="0">
                    <a:latin typeface="BIZ UDゴシック" panose="020B0400000000000000" pitchFamily="49" charset="-128"/>
                    <a:ea typeface="BIZ UDゴシック" panose="020B0400000000000000" pitchFamily="49" charset="-128"/>
                  </a:rPr>
                  <a:t>   </a:t>
                </a:r>
                <a:r>
                  <a:rPr lang="ja-JP" altLang="en-US" sz="1100" b="1" dirty="0">
                    <a:solidFill>
                      <a:schemeClr val="bg1"/>
                    </a:solidFill>
                    <a:highlight>
                      <a:srgbClr val="800080"/>
                    </a:highlight>
                    <a:latin typeface="Meiryo UI" panose="020B0604030504040204" pitchFamily="50" charset="-128"/>
                    <a:ea typeface="Meiryo UI" panose="020B0604030504040204" pitchFamily="50" charset="-128"/>
                  </a:rPr>
                  <a:t>◀</a:t>
                </a:r>
                <a:r>
                  <a:rPr lang="en-US" altLang="ja-JP" sz="1200" b="1" dirty="0">
                    <a:solidFill>
                      <a:schemeClr val="bg1"/>
                    </a:solidFill>
                    <a:highlight>
                      <a:srgbClr val="800080"/>
                    </a:highlight>
                    <a:latin typeface="Meiryo UI" panose="020B0604030504040204" pitchFamily="50" charset="-128"/>
                    <a:ea typeface="Meiryo UI" panose="020B0604030504040204" pitchFamily="50" charset="-128"/>
                  </a:rPr>
                  <a:t>『</a:t>
                </a:r>
                <a:r>
                  <a:rPr lang="ja-JP" altLang="en-US" sz="1200" b="1" dirty="0">
                    <a:solidFill>
                      <a:schemeClr val="bg1"/>
                    </a:solidFill>
                    <a:highlight>
                      <a:srgbClr val="800080"/>
                    </a:highlight>
                    <a:latin typeface="Meiryo UI" panose="020B0604030504040204" pitchFamily="50" charset="-128"/>
                    <a:ea typeface="Meiryo UI" panose="020B0604030504040204" pitchFamily="50" charset="-128"/>
                  </a:rPr>
                  <a:t>健康長寿計画</a:t>
                </a:r>
                <a:r>
                  <a:rPr lang="en-US" altLang="ja-JP" sz="1200" b="1" dirty="0">
                    <a:solidFill>
                      <a:schemeClr val="bg1"/>
                    </a:solidFill>
                    <a:highlight>
                      <a:srgbClr val="800080"/>
                    </a:highlight>
                    <a:latin typeface="Meiryo UI" panose="020B0604030504040204" pitchFamily="50" charset="-128"/>
                    <a:ea typeface="Meiryo UI" panose="020B0604030504040204" pitchFamily="50" charset="-128"/>
                  </a:rPr>
                  <a:t>』</a:t>
                </a:r>
                <a:r>
                  <a:rPr lang="ja-JP" altLang="en-US" sz="1200" b="1" dirty="0">
                    <a:solidFill>
                      <a:schemeClr val="bg1"/>
                    </a:solidFill>
                    <a:highlight>
                      <a:srgbClr val="800080"/>
                    </a:highlight>
                    <a:latin typeface="Meiryo UI" panose="020B0604030504040204" pitchFamily="50" charset="-128"/>
                    <a:ea typeface="Meiryo UI" panose="020B0604030504040204" pitchFamily="50" charset="-128"/>
                  </a:rPr>
                  <a:t> </a:t>
                </a:r>
                <a:r>
                  <a:rPr lang="ja-JP" altLang="en-US" sz="1000" dirty="0">
                    <a:solidFill>
                      <a:schemeClr val="bg1"/>
                    </a:solidFill>
                    <a:highlight>
                      <a:srgbClr val="800080"/>
                    </a:highlight>
                    <a:latin typeface="Meiryo UI" panose="020B0604030504040204" pitchFamily="50" charset="-128"/>
                    <a:ea typeface="Meiryo UI" panose="020B0604030504040204" pitchFamily="50" charset="-128"/>
                  </a:rPr>
                  <a:t>を組み込む</a:t>
                </a:r>
                <a:endParaRPr lang="en-US" altLang="ja-JP" sz="1100" dirty="0">
                  <a:solidFill>
                    <a:schemeClr val="bg1"/>
                  </a:solidFill>
                  <a:highlight>
                    <a:srgbClr val="800080"/>
                  </a:highlight>
                  <a:latin typeface="Meiryo UI" panose="020B0604030504040204" pitchFamily="50" charset="-128"/>
                  <a:ea typeface="Meiryo UI" panose="020B0604030504040204" pitchFamily="50" charset="-128"/>
                </a:endParaRPr>
              </a:p>
              <a:p>
                <a:pPr>
                  <a:lnSpc>
                    <a:spcPts val="1600"/>
                  </a:lnSpc>
                  <a:spcBef>
                    <a:spcPts val="300"/>
                  </a:spcBef>
                </a:pPr>
                <a:r>
                  <a:rPr lang="ja-JP" altLang="en-US" sz="1100" dirty="0">
                    <a:latin typeface="BIZ UDゴシック" panose="020B0400000000000000" pitchFamily="49" charset="-128"/>
                    <a:ea typeface="BIZ UDゴシック" panose="020B0400000000000000" pitchFamily="49" charset="-128"/>
                  </a:rPr>
                  <a:t>    ・　県、市町村、企業、民間団体など多様な主体により、働き世代からすべての人々の</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en-US" altLang="ja-JP" sz="1100" dirty="0">
                    <a:latin typeface="BIZ UDゴシック" panose="020B0400000000000000" pitchFamily="49" charset="-128"/>
                    <a:ea typeface="BIZ UDゴシック" panose="020B0400000000000000" pitchFamily="49" charset="-128"/>
                  </a:rPr>
                  <a:t>      </a:t>
                </a:r>
                <a:r>
                  <a:rPr lang="ja-JP" altLang="en-US" sz="1100" spc="-80" dirty="0">
                    <a:latin typeface="BIZ UDゴシック" panose="020B0400000000000000" pitchFamily="49" charset="-128"/>
                    <a:ea typeface="BIZ UDゴシック" panose="020B0400000000000000" pitchFamily="49" charset="-128"/>
                  </a:rPr>
                  <a:t>健康づくりを推進し、循環器疾患や糖尿病、</a:t>
                </a:r>
                <a:r>
                  <a:rPr lang="zh-TW" altLang="en-US" sz="1100" spc="-80" dirty="0">
                    <a:latin typeface="BIZ UDゴシック" panose="020B0400000000000000" pitchFamily="49" charset="-128"/>
                    <a:ea typeface="BIZ UDゴシック" panose="020B0400000000000000" pitchFamily="49" charset="-128"/>
                  </a:rPr>
                  <a:t>慢性閉塞性肺疾患</a:t>
                </a:r>
                <a:r>
                  <a:rPr lang="ja-JP" altLang="en-US" sz="1100" spc="-80" dirty="0">
                    <a:latin typeface="BIZ UDゴシック" panose="020B0400000000000000" pitchFamily="49" charset="-128"/>
                    <a:ea typeface="BIZ UDゴシック" panose="020B0400000000000000" pitchFamily="49" charset="-128"/>
                  </a:rPr>
                  <a:t>（ＣＯＰＤ）等の生活習慣病</a:t>
                </a:r>
                <a:endParaRPr lang="en-US" altLang="ja-JP" sz="1100" spc="-80" dirty="0">
                  <a:latin typeface="BIZ UDゴシック" panose="020B0400000000000000" pitchFamily="49" charset="-128"/>
                  <a:ea typeface="BIZ UDゴシック" panose="020B0400000000000000" pitchFamily="49" charset="-128"/>
                </a:endParaRPr>
              </a:p>
              <a:p>
                <a:pPr>
                  <a:lnSpc>
                    <a:spcPts val="1600"/>
                  </a:lnSpc>
                </a:pPr>
                <a:r>
                  <a:rPr lang="ja-JP" altLang="en-US" sz="1100" spc="-80" dirty="0">
                    <a:latin typeface="BIZ UDゴシック" panose="020B0400000000000000" pitchFamily="49" charset="-128"/>
                    <a:ea typeface="BIZ UDゴシック" panose="020B0400000000000000" pitchFamily="49" charset="-128"/>
                  </a:rPr>
                  <a:t>　　　の発症予防、重症化予防に取り組む。</a:t>
                </a:r>
                <a:endParaRPr lang="en-US" altLang="ja-JP" sz="1100" spc="-80" dirty="0">
                  <a:latin typeface="BIZ UDゴシック" panose="020B0400000000000000" pitchFamily="49" charset="-128"/>
                  <a:ea typeface="BIZ UDゴシック" panose="020B0400000000000000" pitchFamily="49" charset="-128"/>
                </a:endParaRPr>
              </a:p>
              <a:p>
                <a:pPr>
                  <a:lnSpc>
                    <a:spcPts val="16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　誰もが健康で生き生きと暮らすことができる社会の実現を目指し、ロコモティブ</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シンドローム・フレイル対策等を講じ、生活機能や心の健康の維持・向上に取り組む。</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100" b="1" dirty="0">
                  <a:latin typeface="BIZ UDゴシック" panose="020B0400000000000000" pitchFamily="49" charset="-128"/>
                  <a:ea typeface="BIZ UDゴシック" panose="020B0400000000000000" pitchFamily="49" charset="-128"/>
                </a:endParaRPr>
              </a:p>
              <a:p>
                <a:pPr>
                  <a:lnSpc>
                    <a:spcPts val="1600"/>
                  </a:lnSpc>
                </a:pPr>
                <a:r>
                  <a:rPr lang="ja-JP" altLang="en-US" sz="1100" b="1" dirty="0">
                    <a:latin typeface="BIZ UDゴシック" panose="020B0400000000000000" pitchFamily="49" charset="-128"/>
                    <a:ea typeface="BIZ UDゴシック" panose="020B0400000000000000" pitchFamily="49" charset="-128"/>
                  </a:rPr>
                  <a:t>　</a:t>
                </a:r>
                <a:endParaRPr lang="en-US" altLang="ja-JP" sz="1100" b="1" dirty="0">
                  <a:latin typeface="BIZ UDゴシック" panose="020B0400000000000000" pitchFamily="49" charset="-128"/>
                  <a:ea typeface="BIZ UDゴシック" panose="020B0400000000000000" pitchFamily="49" charset="-128"/>
                </a:endParaRPr>
              </a:p>
              <a:p>
                <a:pPr>
                  <a:lnSpc>
                    <a:spcPts val="1600"/>
                  </a:lnSpc>
                </a:pPr>
                <a:endParaRPr lang="en-US" altLang="ja-JP" sz="1100" b="1" dirty="0">
                  <a:latin typeface="BIZ UDゴシック" panose="020B0400000000000000" pitchFamily="49" charset="-128"/>
                  <a:ea typeface="BIZ UDゴシック" panose="020B0400000000000000" pitchFamily="49" charset="-128"/>
                </a:endParaRPr>
              </a:p>
              <a:p>
                <a:pPr>
                  <a:lnSpc>
                    <a:spcPts val="1600"/>
                  </a:lnSpc>
                </a:pPr>
                <a:endParaRPr lang="en-US" altLang="ja-JP" sz="1100" b="1" dirty="0">
                  <a:latin typeface="BIZ UDゴシック" panose="020B0400000000000000" pitchFamily="49" charset="-128"/>
                  <a:ea typeface="BIZ UDゴシック" panose="020B0400000000000000" pitchFamily="49" charset="-128"/>
                </a:endParaRPr>
              </a:p>
              <a:p>
                <a:pPr>
                  <a:lnSpc>
                    <a:spcPts val="1600"/>
                  </a:lnSpc>
                  <a:spcBef>
                    <a:spcPts val="1800"/>
                  </a:spcBef>
                </a:pPr>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第２節　食育の推進</a:t>
                </a:r>
                <a:r>
                  <a:rPr lang="ja-JP" altLang="en-US" sz="1400" b="1" dirty="0">
                    <a:latin typeface="BIZ UDゴシック" panose="020B0400000000000000" pitchFamily="49" charset="-128"/>
                    <a:ea typeface="BIZ UDゴシック" panose="020B0400000000000000" pitchFamily="49" charset="-128"/>
                  </a:rPr>
                  <a:t>   </a:t>
                </a:r>
                <a:r>
                  <a:rPr lang="ja-JP" altLang="en-US" sz="1200" b="1" dirty="0">
                    <a:solidFill>
                      <a:schemeClr val="bg1"/>
                    </a:solidFill>
                    <a:highlight>
                      <a:srgbClr val="800080"/>
                    </a:highlight>
                    <a:latin typeface="Meiryo UI" panose="020B0604030504040204" pitchFamily="50" charset="-128"/>
                    <a:ea typeface="Meiryo UI" panose="020B0604030504040204" pitchFamily="50" charset="-128"/>
                  </a:rPr>
                  <a:t>◀</a:t>
                </a:r>
                <a:r>
                  <a:rPr lang="en-US" altLang="ja-JP" sz="1200" b="1" dirty="0">
                    <a:solidFill>
                      <a:schemeClr val="bg1"/>
                    </a:solidFill>
                    <a:highlight>
                      <a:srgbClr val="800080"/>
                    </a:highlight>
                    <a:latin typeface="Meiryo UI" panose="020B0604030504040204" pitchFamily="50" charset="-128"/>
                    <a:ea typeface="Meiryo UI" panose="020B0604030504040204" pitchFamily="50" charset="-128"/>
                  </a:rPr>
                  <a:t>『</a:t>
                </a:r>
                <a:r>
                  <a:rPr lang="ja-JP" altLang="en-US" sz="1200" b="1" dirty="0">
                    <a:solidFill>
                      <a:schemeClr val="bg1"/>
                    </a:solidFill>
                    <a:highlight>
                      <a:srgbClr val="800080"/>
                    </a:highlight>
                    <a:latin typeface="Meiryo UI" panose="020B0604030504040204" pitchFamily="50" charset="-128"/>
                    <a:ea typeface="Meiryo UI" panose="020B0604030504040204" pitchFamily="50" charset="-128"/>
                  </a:rPr>
                  <a:t>食育推進計画</a:t>
                </a:r>
                <a:r>
                  <a:rPr lang="en-US" altLang="ja-JP" sz="1200" b="1" dirty="0">
                    <a:solidFill>
                      <a:schemeClr val="bg1"/>
                    </a:solidFill>
                    <a:highlight>
                      <a:srgbClr val="800080"/>
                    </a:highlight>
                    <a:latin typeface="Meiryo UI" panose="020B0604030504040204" pitchFamily="50" charset="-128"/>
                    <a:ea typeface="Meiryo UI" panose="020B0604030504040204" pitchFamily="50" charset="-128"/>
                  </a:rPr>
                  <a:t>』</a:t>
                </a:r>
                <a:r>
                  <a:rPr lang="ja-JP" altLang="en-US" sz="1200" b="1" dirty="0">
                    <a:solidFill>
                      <a:schemeClr val="bg1"/>
                    </a:solidFill>
                    <a:highlight>
                      <a:srgbClr val="800080"/>
                    </a:highlight>
                    <a:latin typeface="Meiryo UI" panose="020B0604030504040204" pitchFamily="50" charset="-128"/>
                    <a:ea typeface="Meiryo UI" panose="020B0604030504040204" pitchFamily="50" charset="-128"/>
                  </a:rPr>
                  <a:t> </a:t>
                </a:r>
                <a:r>
                  <a:rPr lang="ja-JP" altLang="en-US" sz="1000" dirty="0">
                    <a:solidFill>
                      <a:schemeClr val="bg1"/>
                    </a:solidFill>
                    <a:highlight>
                      <a:srgbClr val="800080"/>
                    </a:highlight>
                    <a:latin typeface="Meiryo UI" panose="020B0604030504040204" pitchFamily="50" charset="-128"/>
                    <a:ea typeface="Meiryo UI" panose="020B0604030504040204" pitchFamily="50" charset="-128"/>
                  </a:rPr>
                  <a:t>を組み込む </a:t>
                </a:r>
                <a:endParaRPr lang="en-US" altLang="ja-JP" sz="1000" dirty="0">
                  <a:solidFill>
                    <a:schemeClr val="bg1"/>
                  </a:solidFill>
                  <a:highlight>
                    <a:srgbClr val="800080"/>
                  </a:highlight>
                  <a:latin typeface="Meiryo UI" panose="020B0604030504040204" pitchFamily="50" charset="-128"/>
                  <a:ea typeface="Meiryo UI" panose="020B0604030504040204" pitchFamily="50" charset="-128"/>
                </a:endParaRPr>
              </a:p>
              <a:p>
                <a:pPr>
                  <a:lnSpc>
                    <a:spcPts val="1600"/>
                  </a:lnSpc>
                  <a:spcBef>
                    <a:spcPts val="300"/>
                  </a:spcBef>
                </a:pPr>
                <a:r>
                  <a:rPr lang="ja-JP" altLang="en-US" sz="1100" dirty="0">
                    <a:latin typeface="BIZ UDゴシック" panose="020B0400000000000000" pitchFamily="49" charset="-128"/>
                    <a:ea typeface="BIZ UDゴシック" panose="020B0400000000000000" pitchFamily="49" charset="-128"/>
                  </a:rPr>
                  <a:t>    ・　「生涯を通じた心身の健康を支える食育」と「持続可能な食を支える食育」の推進を</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図り、食への理解と感謝を深めることにより、豊かな健康づくりを目指す。</a:t>
                </a:r>
                <a:endParaRPr lang="en-US" altLang="ja-JP" sz="1100" b="1" dirty="0">
                  <a:latin typeface="BIZ UDゴシック" panose="020B0400000000000000" pitchFamily="49" charset="-128"/>
                  <a:ea typeface="BIZ UDゴシック" panose="020B0400000000000000" pitchFamily="49" charset="-128"/>
                </a:endParaRPr>
              </a:p>
            </p:txBody>
          </p:sp>
          <p:sp>
            <p:nvSpPr>
              <p:cNvPr id="22" name="正方形/長方形 21">
                <a:extLst>
                  <a:ext uri="{FF2B5EF4-FFF2-40B4-BE49-F238E27FC236}">
                    <a16:creationId xmlns:a16="http://schemas.microsoft.com/office/drawing/2014/main" id="{7BE5CF27-9DDF-4321-BF02-B50D4D770FB0}"/>
                  </a:ext>
                </a:extLst>
              </p:cNvPr>
              <p:cNvSpPr/>
              <p:nvPr/>
            </p:nvSpPr>
            <p:spPr>
              <a:xfrm>
                <a:off x="29190" y="7061577"/>
                <a:ext cx="12132000" cy="57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5" name="台形 8">
              <a:extLst>
                <a:ext uri="{FF2B5EF4-FFF2-40B4-BE49-F238E27FC236}">
                  <a16:creationId xmlns:a16="http://schemas.microsoft.com/office/drawing/2014/main" id="{360C5A08-0043-47B1-9D07-85F8E91902EB}"/>
                </a:ext>
              </a:extLst>
            </p:cNvPr>
            <p:cNvSpPr/>
            <p:nvPr/>
          </p:nvSpPr>
          <p:spPr>
            <a:xfrm>
              <a:off x="29190" y="2834688"/>
              <a:ext cx="3600000" cy="360000"/>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0372 h 410372"/>
                <a:gd name="connsiteX1" fmla="*/ 11462 w 2582562"/>
                <a:gd name="connsiteY1" fmla="*/ -1 h 410372"/>
                <a:gd name="connsiteX2" fmla="*/ 2363838 w 2582562"/>
                <a:gd name="connsiteY2" fmla="*/ 12950 h 410372"/>
                <a:gd name="connsiteX3" fmla="*/ 2582562 w 2582562"/>
                <a:gd name="connsiteY3" fmla="*/ 410372 h 410372"/>
                <a:gd name="connsiteX4" fmla="*/ 0 w 2582562"/>
                <a:gd name="connsiteY4" fmla="*/ 410372 h 410372"/>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235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0373">
                  <a:moveTo>
                    <a:pt x="0" y="410373"/>
                  </a:moveTo>
                  <a:cubicBezTo>
                    <a:pt x="3821" y="273582"/>
                    <a:pt x="49" y="211588"/>
                    <a:pt x="2352" y="0"/>
                  </a:cubicBezTo>
                  <a:lnTo>
                    <a:pt x="2408310" y="7850"/>
                  </a:lnTo>
                  <a:lnTo>
                    <a:pt x="2582562" y="410373"/>
                  </a:lnTo>
                  <a:lnTo>
                    <a:pt x="0" y="410373"/>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2000" b="1" spc="300" dirty="0">
                  <a:latin typeface="BIZ UDPゴシック" panose="020B0400000000000000" pitchFamily="50" charset="-128"/>
                  <a:ea typeface="BIZ UDPゴシック" panose="020B0400000000000000" pitchFamily="50" charset="-128"/>
                </a:rPr>
                <a:t>第２部　 くらしと健康</a:t>
              </a:r>
              <a:endParaRPr kumimoji="1" lang="ja-JP" altLang="en-US" sz="2400" b="1" spc="300" dirty="0">
                <a:solidFill>
                  <a:srgbClr val="FFFF00"/>
                </a:solidFill>
                <a:latin typeface="Meiryo UI" panose="020B0604030504040204" pitchFamily="50" charset="-128"/>
                <a:ea typeface="Meiryo UI" panose="020B0604030504040204" pitchFamily="50" charset="-128"/>
              </a:endParaRPr>
            </a:p>
          </p:txBody>
        </p:sp>
      </p:grpSp>
      <p:sp>
        <p:nvSpPr>
          <p:cNvPr id="36" name="矢印: 五方向 35">
            <a:extLst>
              <a:ext uri="{FF2B5EF4-FFF2-40B4-BE49-F238E27FC236}">
                <a16:creationId xmlns:a16="http://schemas.microsoft.com/office/drawing/2014/main" id="{21901E9A-7EE0-497E-97F6-2DF75C43321F}"/>
              </a:ext>
            </a:extLst>
          </p:cNvPr>
          <p:cNvSpPr/>
          <p:nvPr/>
        </p:nvSpPr>
        <p:spPr>
          <a:xfrm>
            <a:off x="6588000" y="1548000"/>
            <a:ext cx="5400000" cy="396000"/>
          </a:xfrm>
          <a:prstGeom prst="homePlate">
            <a:avLst>
              <a:gd name="adj" fmla="val 3173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指標４</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１２歳児で </a:t>
            </a:r>
            <a:r>
              <a:rPr lang="ja-JP" altLang="en-US" sz="1100" b="1" spc="30" dirty="0" err="1">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う蝕</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のない者の割合</a:t>
            </a:r>
            <a:endParaRPr lang="en-US" altLang="ja-JP" sz="1100" b="1" strike="dblStrike"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７８．２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８７．０ ％</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39" name="正方形/長方形 38">
            <a:extLst>
              <a:ext uri="{FF2B5EF4-FFF2-40B4-BE49-F238E27FC236}">
                <a16:creationId xmlns:a16="http://schemas.microsoft.com/office/drawing/2014/main" id="{70E1B1B5-108E-469E-96C5-DD2BC22FF7B6}"/>
              </a:ext>
            </a:extLst>
          </p:cNvPr>
          <p:cNvSpPr/>
          <p:nvPr/>
        </p:nvSpPr>
        <p:spPr>
          <a:xfrm>
            <a:off x="95508" y="5619904"/>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sp>
        <p:nvSpPr>
          <p:cNvPr id="40" name="正方形/長方形 39">
            <a:extLst>
              <a:ext uri="{FF2B5EF4-FFF2-40B4-BE49-F238E27FC236}">
                <a16:creationId xmlns:a16="http://schemas.microsoft.com/office/drawing/2014/main" id="{298BF450-82A6-4DE2-97E3-6508F1612013}"/>
              </a:ext>
            </a:extLst>
          </p:cNvPr>
          <p:cNvSpPr/>
          <p:nvPr/>
        </p:nvSpPr>
        <p:spPr>
          <a:xfrm flipV="1">
            <a:off x="6114269" y="512676"/>
            <a:ext cx="6077731" cy="556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矢印: 五方向 51">
            <a:extLst>
              <a:ext uri="{FF2B5EF4-FFF2-40B4-BE49-F238E27FC236}">
                <a16:creationId xmlns:a16="http://schemas.microsoft.com/office/drawing/2014/main" id="{114922DD-B2E5-4612-9BDC-9E4E1777B48E}"/>
              </a:ext>
            </a:extLst>
          </p:cNvPr>
          <p:cNvSpPr/>
          <p:nvPr/>
        </p:nvSpPr>
        <p:spPr>
          <a:xfrm>
            <a:off x="6588000" y="1980000"/>
            <a:ext cx="5400000" cy="612000"/>
          </a:xfrm>
          <a:prstGeom prst="homePlate">
            <a:avLst>
              <a:gd name="adj" fmla="val 1806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指標５</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1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生活習慣病（がん、心疾患、脳卒中等）、認知症に対応可能な歯科医療機関数</a:t>
            </a:r>
            <a:endParaRPr lang="en-US" altLang="ja-JP" sz="1100" b="1" strike="dblStrike" spc="-1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計 ２，２６６ </a:t>
            </a:r>
            <a:r>
              <a:rPr lang="ja-JP" altLang="en-US" sz="1000" dirty="0">
                <a:solidFill>
                  <a:schemeClr val="tx1"/>
                </a:solidFill>
                <a:latin typeface="BIZ UDPゴシック" panose="020B0400000000000000" pitchFamily="50" charset="-128"/>
                <a:ea typeface="BIZ UDPゴシック" panose="020B0400000000000000" pitchFamily="50" charset="-128"/>
              </a:rPr>
              <a:t>機関</a:t>
            </a:r>
            <a:r>
              <a:rPr lang="en-US" altLang="ja-JP" sz="1000" spc="-10" dirty="0">
                <a:solidFill>
                  <a:schemeClr val="tx1"/>
                </a:solidFill>
                <a:latin typeface="BIZ UDPゴシック" panose="020B0400000000000000" pitchFamily="50" charset="-128"/>
                <a:ea typeface="BIZ UDPゴシック" panose="020B0400000000000000" pitchFamily="50" charset="-128"/>
              </a:rPr>
              <a:t>(</a:t>
            </a:r>
            <a:r>
              <a:rPr lang="ja-JP" altLang="en-US" sz="1000" spc="-10" dirty="0">
                <a:solidFill>
                  <a:schemeClr val="tx1"/>
                </a:solidFill>
                <a:latin typeface="BIZ UDPゴシック" panose="020B0400000000000000" pitchFamily="50" charset="-128"/>
                <a:ea typeface="BIZ UDPゴシック" panose="020B0400000000000000" pitchFamily="50" charset="-128"/>
              </a:rPr>
              <a:t>がん：</a:t>
            </a:r>
            <a:r>
              <a:rPr lang="en-US" altLang="ja-JP" sz="1000" spc="-10" dirty="0">
                <a:solidFill>
                  <a:schemeClr val="tx1"/>
                </a:solidFill>
                <a:latin typeface="BIZ UDPゴシック" panose="020B0400000000000000" pitchFamily="50" charset="-128"/>
                <a:ea typeface="BIZ UDPゴシック" panose="020B0400000000000000" pitchFamily="50" charset="-128"/>
              </a:rPr>
              <a:t>898</a:t>
            </a:r>
            <a:r>
              <a:rPr lang="ja-JP" altLang="en-US" sz="1000" spc="-10" dirty="0" err="1">
                <a:solidFill>
                  <a:schemeClr val="tx1"/>
                </a:solidFill>
                <a:latin typeface="BIZ UDPゴシック" panose="020B0400000000000000" pitchFamily="50" charset="-128"/>
                <a:ea typeface="BIZ UDPゴシック" panose="020B0400000000000000" pitchFamily="50" charset="-128"/>
              </a:rPr>
              <a:t>、</a:t>
            </a:r>
            <a:r>
              <a:rPr lang="ja-JP" altLang="en-US" sz="1000" spc="-10" dirty="0">
                <a:solidFill>
                  <a:schemeClr val="tx1"/>
                </a:solidFill>
                <a:latin typeface="BIZ UDPゴシック" panose="020B0400000000000000" pitchFamily="50" charset="-128"/>
                <a:ea typeface="BIZ UDPゴシック" panose="020B0400000000000000" pitchFamily="50" charset="-128"/>
              </a:rPr>
              <a:t>心疾患：</a:t>
            </a:r>
            <a:r>
              <a:rPr lang="en-US" altLang="ja-JP" sz="1000" spc="-10" dirty="0">
                <a:solidFill>
                  <a:schemeClr val="tx1"/>
                </a:solidFill>
                <a:latin typeface="BIZ UDPゴシック" panose="020B0400000000000000" pitchFamily="50" charset="-128"/>
                <a:ea typeface="BIZ UDPゴシック" panose="020B0400000000000000" pitchFamily="50" charset="-128"/>
              </a:rPr>
              <a:t>463</a:t>
            </a:r>
            <a:r>
              <a:rPr lang="ja-JP" altLang="en-US" sz="1000" spc="-10" dirty="0" err="1">
                <a:solidFill>
                  <a:schemeClr val="tx1"/>
                </a:solidFill>
                <a:latin typeface="BIZ UDPゴシック" panose="020B0400000000000000" pitchFamily="50" charset="-128"/>
                <a:ea typeface="BIZ UDPゴシック" panose="020B0400000000000000" pitchFamily="50" charset="-128"/>
              </a:rPr>
              <a:t>、</a:t>
            </a:r>
            <a:r>
              <a:rPr lang="ja-JP" altLang="en-US" sz="1000" spc="-10" dirty="0">
                <a:solidFill>
                  <a:schemeClr val="tx1"/>
                </a:solidFill>
                <a:latin typeface="BIZ UDPゴシック" panose="020B0400000000000000" pitchFamily="50" charset="-128"/>
                <a:ea typeface="BIZ UDPゴシック" panose="020B0400000000000000" pitchFamily="50" charset="-128"/>
              </a:rPr>
              <a:t>脳卒中：</a:t>
            </a:r>
            <a:r>
              <a:rPr lang="en-US" altLang="ja-JP" sz="1000" spc="-10" dirty="0">
                <a:solidFill>
                  <a:schemeClr val="tx1"/>
                </a:solidFill>
                <a:latin typeface="BIZ UDPゴシック" panose="020B0400000000000000" pitchFamily="50" charset="-128"/>
                <a:ea typeface="BIZ UDPゴシック" panose="020B0400000000000000" pitchFamily="50" charset="-128"/>
              </a:rPr>
              <a:t>548</a:t>
            </a:r>
            <a:r>
              <a:rPr lang="ja-JP" altLang="en-US" sz="1000" spc="-10" dirty="0" err="1">
                <a:solidFill>
                  <a:schemeClr val="tx1"/>
                </a:solidFill>
                <a:latin typeface="BIZ UDPゴシック" panose="020B0400000000000000" pitchFamily="50" charset="-128"/>
                <a:ea typeface="BIZ UDPゴシック" panose="020B0400000000000000" pitchFamily="50" charset="-128"/>
              </a:rPr>
              <a:t>、</a:t>
            </a:r>
            <a:r>
              <a:rPr lang="ja-JP" altLang="en-US" sz="1000" spc="-10" dirty="0">
                <a:solidFill>
                  <a:schemeClr val="tx1"/>
                </a:solidFill>
                <a:latin typeface="BIZ UDPゴシック" panose="020B0400000000000000" pitchFamily="50" charset="-128"/>
                <a:ea typeface="BIZ UDPゴシック" panose="020B0400000000000000" pitchFamily="50" charset="-128"/>
              </a:rPr>
              <a:t>認知症：</a:t>
            </a:r>
            <a:r>
              <a:rPr lang="en-US" altLang="ja-JP" sz="1000" spc="-10" dirty="0">
                <a:solidFill>
                  <a:schemeClr val="tx1"/>
                </a:solidFill>
                <a:latin typeface="BIZ UDPゴシック" panose="020B0400000000000000" pitchFamily="50" charset="-128"/>
                <a:ea typeface="BIZ UDPゴシック" panose="020B0400000000000000" pitchFamily="50" charset="-128"/>
              </a:rPr>
              <a:t>357)</a:t>
            </a:r>
            <a:endParaRPr lang="en-US" altLang="ja-JP" sz="1100" spc="-1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a:t>
            </a:r>
            <a:r>
              <a:rPr lang="en-US" altLang="ja-JP" sz="1100" dirty="0">
                <a:solidFill>
                  <a:schemeClr val="tx1"/>
                </a:solidFill>
                <a:latin typeface="BIZ UDPゴシック" panose="020B0400000000000000" pitchFamily="50" charset="-128"/>
                <a:ea typeface="BIZ UDPゴシック" panose="020B0400000000000000" pitchFamily="50" charset="-128"/>
              </a:rPr>
              <a:t>11〕</a:t>
            </a:r>
            <a:r>
              <a:rPr lang="ja-JP" altLang="en-US" sz="1100" dirty="0">
                <a:solidFill>
                  <a:schemeClr val="tx1"/>
                </a:solidFill>
                <a:latin typeface="BIZ UDPゴシック" panose="020B0400000000000000" pitchFamily="50" charset="-128"/>
                <a:ea typeface="BIZ UDPゴシック" panose="020B0400000000000000" pitchFamily="50" charset="-128"/>
              </a:rPr>
              <a:t> 計 ３，６００ </a:t>
            </a:r>
            <a:r>
              <a:rPr lang="ja-JP" altLang="en-US" sz="1000" dirty="0">
                <a:solidFill>
                  <a:schemeClr val="tx1"/>
                </a:solidFill>
                <a:latin typeface="BIZ UDPゴシック" panose="020B0400000000000000" pitchFamily="50" charset="-128"/>
                <a:ea typeface="BIZ UDPゴシック" panose="020B0400000000000000" pitchFamily="50" charset="-128"/>
              </a:rPr>
              <a:t>機関</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57" name="矢印: 五方向 56">
            <a:extLst>
              <a:ext uri="{FF2B5EF4-FFF2-40B4-BE49-F238E27FC236}">
                <a16:creationId xmlns:a16="http://schemas.microsoft.com/office/drawing/2014/main" id="{9C796F8A-9FA3-4703-874C-56FA8F7C4A77}"/>
              </a:ext>
            </a:extLst>
          </p:cNvPr>
          <p:cNvSpPr/>
          <p:nvPr/>
        </p:nvSpPr>
        <p:spPr>
          <a:xfrm>
            <a:off x="6588000" y="2628000"/>
            <a:ext cx="5400000" cy="396000"/>
          </a:xfrm>
          <a:prstGeom prst="homePlate">
            <a:avLst>
              <a:gd name="adj" fmla="val 2660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指標６</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糖尿病と歯周病に係る医科歯科連携協力歯科医療機関数</a:t>
            </a:r>
            <a:endParaRPr lang="en-US" altLang="ja-JP" sz="1100" b="1" strike="dblStrike"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７００ </a:t>
            </a:r>
            <a:r>
              <a:rPr lang="ja-JP" altLang="en-US" sz="1000" dirty="0">
                <a:solidFill>
                  <a:schemeClr val="tx1"/>
                </a:solidFill>
                <a:latin typeface="BIZ UDPゴシック" panose="020B0400000000000000" pitchFamily="50" charset="-128"/>
                <a:ea typeface="BIZ UDPゴシック" panose="020B0400000000000000" pitchFamily="50" charset="-128"/>
              </a:rPr>
              <a:t>機関</a:t>
            </a:r>
            <a:r>
              <a:rPr lang="ja-JP" altLang="en-US" sz="1100" dirty="0">
                <a:solidFill>
                  <a:schemeClr val="tx1"/>
                </a:solidFill>
                <a:latin typeface="BIZ UDPゴシック" panose="020B0400000000000000" pitchFamily="50" charset="-128"/>
                <a:ea typeface="BIZ UDPゴシック" panose="020B0400000000000000" pitchFamily="50" charset="-128"/>
              </a:rPr>
              <a:t>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１，２００ </a:t>
            </a:r>
            <a:r>
              <a:rPr lang="ja-JP" altLang="en-US" sz="1000" dirty="0">
                <a:solidFill>
                  <a:schemeClr val="tx1"/>
                </a:solidFill>
                <a:latin typeface="BIZ UDPゴシック" panose="020B0400000000000000" pitchFamily="50" charset="-128"/>
                <a:ea typeface="BIZ UDPゴシック" panose="020B0400000000000000" pitchFamily="50" charset="-128"/>
              </a:rPr>
              <a:t>機関</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62" name="矢印: 五方向 61">
            <a:extLst>
              <a:ext uri="{FF2B5EF4-FFF2-40B4-BE49-F238E27FC236}">
                <a16:creationId xmlns:a16="http://schemas.microsoft.com/office/drawing/2014/main" id="{4CEB17AD-27B5-41D4-9848-83E94FFFE787}"/>
              </a:ext>
            </a:extLst>
          </p:cNvPr>
          <p:cNvSpPr/>
          <p:nvPr/>
        </p:nvSpPr>
        <p:spPr>
          <a:xfrm>
            <a:off x="6588000" y="3060000"/>
            <a:ext cx="5400000" cy="396000"/>
          </a:xfrm>
          <a:prstGeom prst="homePlate">
            <a:avLst>
              <a:gd name="adj" fmla="val 2564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指標７</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在宅歯科医療実施登録機関数</a:t>
            </a:r>
            <a:endParaRPr lang="en-US" altLang="ja-JP" sz="1100" b="1" strike="dblStrike"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８７４ </a:t>
            </a:r>
            <a:r>
              <a:rPr lang="ja-JP" altLang="en-US" sz="1000" dirty="0">
                <a:solidFill>
                  <a:schemeClr val="tx1"/>
                </a:solidFill>
                <a:latin typeface="BIZ UDPゴシック" panose="020B0400000000000000" pitchFamily="50" charset="-128"/>
                <a:ea typeface="BIZ UDPゴシック" panose="020B0400000000000000" pitchFamily="50" charset="-128"/>
              </a:rPr>
              <a:t>機関</a:t>
            </a:r>
            <a:r>
              <a:rPr lang="ja-JP" altLang="en-US" sz="1100" dirty="0">
                <a:solidFill>
                  <a:schemeClr val="tx1"/>
                </a:solidFill>
                <a:latin typeface="BIZ UDPゴシック" panose="020B0400000000000000" pitchFamily="50" charset="-128"/>
                <a:ea typeface="BIZ UDPゴシック" panose="020B0400000000000000" pitchFamily="50" charset="-128"/>
              </a:rPr>
              <a:t>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１，２００ </a:t>
            </a:r>
            <a:r>
              <a:rPr lang="ja-JP" altLang="en-US" sz="1000" dirty="0">
                <a:solidFill>
                  <a:schemeClr val="tx1"/>
                </a:solidFill>
                <a:latin typeface="BIZ UDPゴシック" panose="020B0400000000000000" pitchFamily="50" charset="-128"/>
                <a:ea typeface="BIZ UDPゴシック" panose="020B0400000000000000" pitchFamily="50" charset="-128"/>
              </a:rPr>
              <a:t>機関</a:t>
            </a:r>
            <a:endParaRPr kumimoji="1" lang="ja-JP" altLang="en-US" sz="1100" b="1" dirty="0">
              <a:latin typeface="BIZ UDPゴシック" panose="020B0400000000000000" pitchFamily="50" charset="-128"/>
              <a:ea typeface="BIZ UDPゴシック" panose="020B0400000000000000" pitchFamily="50" charset="-128"/>
            </a:endParaRPr>
          </a:p>
        </p:txBody>
      </p:sp>
      <p:grpSp>
        <p:nvGrpSpPr>
          <p:cNvPr id="3" name="グループ化 2">
            <a:extLst>
              <a:ext uri="{FF2B5EF4-FFF2-40B4-BE49-F238E27FC236}">
                <a16:creationId xmlns:a16="http://schemas.microsoft.com/office/drawing/2014/main" id="{6108D649-10C5-4828-BD6D-F9338C330924}"/>
              </a:ext>
            </a:extLst>
          </p:cNvPr>
          <p:cNvGrpSpPr/>
          <p:nvPr/>
        </p:nvGrpSpPr>
        <p:grpSpPr>
          <a:xfrm>
            <a:off x="503758" y="4617132"/>
            <a:ext cx="5400000" cy="825817"/>
            <a:chOff x="503758" y="4583359"/>
            <a:chExt cx="5400000" cy="825817"/>
          </a:xfrm>
        </p:grpSpPr>
        <p:sp>
          <p:nvSpPr>
            <p:cNvPr id="72" name="矢印: 五方向 71">
              <a:extLst>
                <a:ext uri="{FF2B5EF4-FFF2-40B4-BE49-F238E27FC236}">
                  <a16:creationId xmlns:a16="http://schemas.microsoft.com/office/drawing/2014/main" id="{9A36BDD0-4044-4F4B-AF7D-F9791F687B26}"/>
                </a:ext>
              </a:extLst>
            </p:cNvPr>
            <p:cNvSpPr/>
            <p:nvPr/>
          </p:nvSpPr>
          <p:spPr>
            <a:xfrm>
              <a:off x="503758" y="4583359"/>
              <a:ext cx="5400000" cy="396000"/>
            </a:xfrm>
            <a:prstGeom prst="homePlate">
              <a:avLst>
                <a:gd name="adj" fmla="val 33873"/>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指標１</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健康寿命 </a:t>
              </a:r>
              <a:r>
                <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６５歳から要介護２以上になるまでの期間）</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男：</a:t>
              </a:r>
              <a:r>
                <a:rPr lang="en-US" altLang="ja-JP" sz="1100" dirty="0">
                  <a:solidFill>
                    <a:schemeClr val="tx1"/>
                  </a:solidFill>
                  <a:latin typeface="BIZ UDPゴシック" panose="020B0400000000000000" pitchFamily="50" charset="-128"/>
                  <a:ea typeface="BIZ UDPゴシック" panose="020B0400000000000000" pitchFamily="50" charset="-128"/>
                </a:rPr>
                <a:t>18.01</a:t>
              </a:r>
              <a:r>
                <a:rPr lang="ja-JP" altLang="en-US" sz="1000" dirty="0">
                  <a:solidFill>
                    <a:schemeClr val="tx1"/>
                  </a:solidFill>
                  <a:latin typeface="BIZ UDPゴシック" panose="020B0400000000000000" pitchFamily="50" charset="-128"/>
                  <a:ea typeface="BIZ UDPゴシック" panose="020B0400000000000000" pitchFamily="50" charset="-128"/>
                </a:rPr>
                <a:t>年</a:t>
              </a:r>
              <a:r>
                <a:rPr lang="ja-JP" altLang="en-US" sz="1100" dirty="0">
                  <a:solidFill>
                    <a:schemeClr val="tx1"/>
                  </a:solidFill>
                  <a:latin typeface="BIZ UDPゴシック" panose="020B0400000000000000" pitchFamily="50" charset="-128"/>
                  <a:ea typeface="BIZ UDPゴシック" panose="020B0400000000000000" pitchFamily="50" charset="-128"/>
                </a:rPr>
                <a:t>、女：</a:t>
              </a:r>
              <a:r>
                <a:rPr lang="en-US" altLang="ja-JP" sz="1100" dirty="0">
                  <a:solidFill>
                    <a:schemeClr val="tx1"/>
                  </a:solidFill>
                  <a:latin typeface="BIZ UDPゴシック" panose="020B0400000000000000" pitchFamily="50" charset="-128"/>
                  <a:ea typeface="BIZ UDPゴシック" panose="020B0400000000000000" pitchFamily="50" charset="-128"/>
                </a:rPr>
                <a:t>20.86</a:t>
              </a:r>
              <a:r>
                <a:rPr lang="ja-JP" altLang="en-US" sz="1000" dirty="0">
                  <a:solidFill>
                    <a:schemeClr val="tx1"/>
                  </a:solidFill>
                  <a:latin typeface="BIZ UDPゴシック" panose="020B0400000000000000" pitchFamily="50" charset="-128"/>
                  <a:ea typeface="BIZ UDPゴシック" panose="020B0400000000000000" pitchFamily="50" charset="-128"/>
                </a:rPr>
                <a:t>年</a:t>
              </a:r>
              <a:r>
                <a:rPr lang="ja-JP" altLang="en-US" sz="1100" dirty="0">
                  <a:solidFill>
                    <a:schemeClr val="tx1"/>
                  </a:solidFill>
                  <a:latin typeface="BIZ UDPゴシック" panose="020B0400000000000000" pitchFamily="50" charset="-128"/>
                  <a:ea typeface="BIZ UDPゴシック" panose="020B0400000000000000" pitchFamily="50" charset="-128"/>
                </a:rPr>
                <a:t>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男：</a:t>
              </a:r>
              <a:r>
                <a:rPr lang="en-US" altLang="ja-JP" sz="1100" dirty="0">
                  <a:solidFill>
                    <a:schemeClr val="tx1"/>
                  </a:solidFill>
                  <a:latin typeface="BIZ UDPゴシック" panose="020B0400000000000000" pitchFamily="50" charset="-128"/>
                  <a:ea typeface="BIZ UDPゴシック" panose="020B0400000000000000" pitchFamily="50" charset="-128"/>
                </a:rPr>
                <a:t>18.83</a:t>
              </a:r>
              <a:r>
                <a:rPr lang="ja-JP" altLang="en-US" sz="1000" dirty="0">
                  <a:solidFill>
                    <a:schemeClr val="tx1"/>
                  </a:solidFill>
                  <a:latin typeface="BIZ UDPゴシック" panose="020B0400000000000000" pitchFamily="50" charset="-128"/>
                  <a:ea typeface="BIZ UDPゴシック" panose="020B0400000000000000" pitchFamily="50" charset="-128"/>
                </a:rPr>
                <a:t>年</a:t>
              </a:r>
              <a:r>
                <a:rPr lang="ja-JP" altLang="en-US" sz="1100" dirty="0">
                  <a:solidFill>
                    <a:schemeClr val="tx1"/>
                  </a:solidFill>
                  <a:latin typeface="BIZ UDPゴシック" panose="020B0400000000000000" pitchFamily="50" charset="-128"/>
                  <a:ea typeface="BIZ UDPゴシック" panose="020B0400000000000000" pitchFamily="50" charset="-128"/>
                </a:rPr>
                <a:t>、女：</a:t>
              </a:r>
              <a:r>
                <a:rPr lang="en-US" altLang="ja-JP" sz="1100" dirty="0">
                  <a:solidFill>
                    <a:schemeClr val="tx1"/>
                  </a:solidFill>
                  <a:latin typeface="BIZ UDPゴシック" panose="020B0400000000000000" pitchFamily="50" charset="-128"/>
                  <a:ea typeface="BIZ UDPゴシック" panose="020B0400000000000000" pitchFamily="50" charset="-128"/>
                </a:rPr>
                <a:t>21.58</a:t>
              </a:r>
              <a:r>
                <a:rPr lang="ja-JP" altLang="en-US" sz="1000" dirty="0">
                  <a:solidFill>
                    <a:schemeClr val="tx1"/>
                  </a:solidFill>
                  <a:latin typeface="BIZ UDPゴシック" panose="020B0400000000000000" pitchFamily="50" charset="-128"/>
                  <a:ea typeface="BIZ UDPゴシック" panose="020B0400000000000000" pitchFamily="50" charset="-128"/>
                </a:rPr>
                <a:t>年</a:t>
              </a:r>
              <a:r>
                <a:rPr lang="ja-JP" altLang="en-US" sz="1100" b="1" dirty="0">
                  <a:latin typeface="BIZ UDPゴシック" panose="020B0400000000000000" pitchFamily="50" charset="-128"/>
                  <a:ea typeface="BIZ UDPゴシック" panose="020B0400000000000000" pitchFamily="50" charset="-128"/>
                </a:rPr>
                <a:t> </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29" name="矢印: 五方向 28">
              <a:extLst>
                <a:ext uri="{FF2B5EF4-FFF2-40B4-BE49-F238E27FC236}">
                  <a16:creationId xmlns:a16="http://schemas.microsoft.com/office/drawing/2014/main" id="{308601D5-F261-4070-9662-AAAFBEA5DA17}"/>
                </a:ext>
              </a:extLst>
            </p:cNvPr>
            <p:cNvSpPr/>
            <p:nvPr/>
          </p:nvSpPr>
          <p:spPr>
            <a:xfrm>
              <a:off x="503758" y="5013176"/>
              <a:ext cx="5400000" cy="396000"/>
            </a:xfrm>
            <a:prstGeom prst="homePlate">
              <a:avLst>
                <a:gd name="adj" fmla="val 2895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指標２</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日常生活に制限のない期間の平均 （年）</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男：</a:t>
              </a:r>
              <a:r>
                <a:rPr lang="en-US" altLang="ja-JP" sz="1100" dirty="0">
                  <a:solidFill>
                    <a:schemeClr val="tx1"/>
                  </a:solidFill>
                  <a:latin typeface="BIZ UDPゴシック" panose="020B0400000000000000" pitchFamily="50" charset="-128"/>
                  <a:ea typeface="BIZ UDPゴシック" panose="020B0400000000000000" pitchFamily="50" charset="-128"/>
                </a:rPr>
                <a:t>73.48</a:t>
              </a:r>
              <a:r>
                <a:rPr lang="ja-JP" altLang="en-US" sz="1000" dirty="0">
                  <a:solidFill>
                    <a:schemeClr val="tx1"/>
                  </a:solidFill>
                  <a:latin typeface="BIZ UDPゴシック" panose="020B0400000000000000" pitchFamily="50" charset="-128"/>
                  <a:ea typeface="BIZ UDPゴシック" panose="020B0400000000000000" pitchFamily="50" charset="-128"/>
                </a:rPr>
                <a:t>年</a:t>
              </a:r>
              <a:r>
                <a:rPr lang="ja-JP" altLang="en-US" sz="1100" dirty="0">
                  <a:solidFill>
                    <a:schemeClr val="tx1"/>
                  </a:solidFill>
                  <a:latin typeface="BIZ UDPゴシック" panose="020B0400000000000000" pitchFamily="50" charset="-128"/>
                  <a:ea typeface="BIZ UDPゴシック" panose="020B0400000000000000" pitchFamily="50" charset="-128"/>
                </a:rPr>
                <a:t>、女：</a:t>
              </a:r>
              <a:r>
                <a:rPr lang="en-US" altLang="ja-JP" sz="1100" dirty="0">
                  <a:solidFill>
                    <a:schemeClr val="tx1"/>
                  </a:solidFill>
                  <a:latin typeface="BIZ UDPゴシック" panose="020B0400000000000000" pitchFamily="50" charset="-128"/>
                  <a:ea typeface="BIZ UDPゴシック" panose="020B0400000000000000" pitchFamily="50" charset="-128"/>
                </a:rPr>
                <a:t>75.73</a:t>
              </a:r>
              <a:r>
                <a:rPr lang="ja-JP" altLang="en-US" sz="1000" dirty="0">
                  <a:solidFill>
                    <a:schemeClr val="tx1"/>
                  </a:solidFill>
                  <a:latin typeface="BIZ UDPゴシック" panose="020B0400000000000000" pitchFamily="50" charset="-128"/>
                  <a:ea typeface="BIZ UDPゴシック" panose="020B0400000000000000" pitchFamily="50" charset="-128"/>
                </a:rPr>
                <a:t>年</a:t>
              </a:r>
              <a:r>
                <a:rPr lang="ja-JP" altLang="en-US" sz="1100" dirty="0">
                  <a:solidFill>
                    <a:schemeClr val="tx1"/>
                  </a:solidFill>
                  <a:latin typeface="BIZ UDPゴシック" panose="020B0400000000000000" pitchFamily="50" charset="-128"/>
                  <a:ea typeface="BIZ UDPゴシック" panose="020B0400000000000000" pitchFamily="50" charset="-128"/>
                </a:rPr>
                <a:t>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a:t>
              </a:r>
              <a:r>
                <a:rPr lang="en-US" altLang="ja-JP" sz="1100" dirty="0">
                  <a:solidFill>
                    <a:schemeClr val="tx1"/>
                  </a:solidFill>
                  <a:latin typeface="BIZ UDPゴシック" panose="020B0400000000000000" pitchFamily="50" charset="-128"/>
                  <a:ea typeface="BIZ UDPゴシック" panose="020B0400000000000000" pitchFamily="50" charset="-128"/>
                </a:rPr>
                <a:t>0〕</a:t>
              </a:r>
              <a:r>
                <a:rPr lang="ja-JP" altLang="en-US" sz="1100" dirty="0">
                  <a:solidFill>
                    <a:schemeClr val="tx1"/>
                  </a:solidFill>
                  <a:latin typeface="BIZ UDPゴシック" panose="020B0400000000000000" pitchFamily="50" charset="-128"/>
                  <a:ea typeface="BIZ UDPゴシック" panose="020B0400000000000000" pitchFamily="50" charset="-128"/>
                </a:rPr>
                <a:t> 男：</a:t>
              </a:r>
              <a:r>
                <a:rPr lang="en-US" altLang="ja-JP" sz="1100" dirty="0">
                  <a:solidFill>
                    <a:schemeClr val="tx1"/>
                  </a:solidFill>
                  <a:latin typeface="BIZ UDPゴシック" panose="020B0400000000000000" pitchFamily="50" charset="-128"/>
                  <a:ea typeface="BIZ UDPゴシック" panose="020B0400000000000000" pitchFamily="50" charset="-128"/>
                </a:rPr>
                <a:t>74.60</a:t>
              </a:r>
              <a:r>
                <a:rPr lang="ja-JP" altLang="en-US" sz="1000" dirty="0">
                  <a:solidFill>
                    <a:schemeClr val="tx1"/>
                  </a:solidFill>
                  <a:latin typeface="BIZ UDPゴシック" panose="020B0400000000000000" pitchFamily="50" charset="-128"/>
                  <a:ea typeface="BIZ UDPゴシック" panose="020B0400000000000000" pitchFamily="50" charset="-128"/>
                </a:rPr>
                <a:t>年</a:t>
              </a:r>
              <a:r>
                <a:rPr lang="ja-JP" altLang="en-US" sz="1100" dirty="0">
                  <a:solidFill>
                    <a:schemeClr val="tx1"/>
                  </a:solidFill>
                  <a:latin typeface="BIZ UDPゴシック" panose="020B0400000000000000" pitchFamily="50" charset="-128"/>
                  <a:ea typeface="BIZ UDPゴシック" panose="020B0400000000000000" pitchFamily="50" charset="-128"/>
                </a:rPr>
                <a:t>、女：</a:t>
              </a:r>
              <a:r>
                <a:rPr lang="en-US" altLang="ja-JP" sz="1100" dirty="0">
                  <a:solidFill>
                    <a:schemeClr val="tx1"/>
                  </a:solidFill>
                  <a:latin typeface="BIZ UDPゴシック" panose="020B0400000000000000" pitchFamily="50" charset="-128"/>
                  <a:ea typeface="BIZ UDPゴシック" panose="020B0400000000000000" pitchFamily="50" charset="-128"/>
                </a:rPr>
                <a:t>76.17</a:t>
              </a:r>
              <a:r>
                <a:rPr lang="ja-JP" altLang="en-US" sz="1000" dirty="0">
                  <a:solidFill>
                    <a:schemeClr val="tx1"/>
                  </a:solidFill>
                  <a:latin typeface="BIZ UDPゴシック" panose="020B0400000000000000" pitchFamily="50" charset="-128"/>
                  <a:ea typeface="BIZ UDPゴシック" panose="020B0400000000000000" pitchFamily="50" charset="-128"/>
                </a:rPr>
                <a:t>年</a:t>
              </a:r>
              <a:r>
                <a:rPr lang="ja-JP" altLang="en-US" sz="1100" b="1" dirty="0">
                  <a:latin typeface="BIZ UDPゴシック" panose="020B0400000000000000" pitchFamily="50" charset="-128"/>
                  <a:ea typeface="BIZ UDPゴシック" panose="020B0400000000000000" pitchFamily="50" charset="-128"/>
                </a:rPr>
                <a:t> </a:t>
              </a:r>
            </a:p>
          </p:txBody>
        </p:sp>
      </p:grpSp>
      <p:grpSp>
        <p:nvGrpSpPr>
          <p:cNvPr id="2" name="グループ化 1">
            <a:extLst>
              <a:ext uri="{FF2B5EF4-FFF2-40B4-BE49-F238E27FC236}">
                <a16:creationId xmlns:a16="http://schemas.microsoft.com/office/drawing/2014/main" id="{1A5F681C-6BDC-40BA-99E1-DD6CF36077FE}"/>
              </a:ext>
            </a:extLst>
          </p:cNvPr>
          <p:cNvGrpSpPr/>
          <p:nvPr/>
        </p:nvGrpSpPr>
        <p:grpSpPr>
          <a:xfrm>
            <a:off x="252000" y="6309320"/>
            <a:ext cx="5651758" cy="396000"/>
            <a:chOff x="252242" y="5582792"/>
            <a:chExt cx="5651758" cy="396000"/>
          </a:xfrm>
        </p:grpSpPr>
        <p:sp>
          <p:nvSpPr>
            <p:cNvPr id="31" name="矢印: 五方向 30">
              <a:extLst>
                <a:ext uri="{FF2B5EF4-FFF2-40B4-BE49-F238E27FC236}">
                  <a16:creationId xmlns:a16="http://schemas.microsoft.com/office/drawing/2014/main" id="{F877FA60-B23E-46F7-BA9F-635B3CDA8348}"/>
                </a:ext>
              </a:extLst>
            </p:cNvPr>
            <p:cNvSpPr/>
            <p:nvPr/>
          </p:nvSpPr>
          <p:spPr>
            <a:xfrm>
              <a:off x="504000" y="5582792"/>
              <a:ext cx="5400000" cy="396000"/>
            </a:xfrm>
            <a:prstGeom prst="homePlate">
              <a:avLst>
                <a:gd name="adj" fmla="val 2917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指標３</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食塩摂取量</a:t>
              </a:r>
              <a:endParaRPr lang="en-US" altLang="ja-JP" sz="1100" b="1" strike="sngStrike" spc="30" dirty="0">
                <a:solidFill>
                  <a:srgbClr val="FF00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１０．２ </a:t>
              </a:r>
              <a:r>
                <a:rPr lang="ja-JP" altLang="en-US" sz="1000" dirty="0">
                  <a:solidFill>
                    <a:schemeClr val="tx1"/>
                  </a:solidFill>
                  <a:latin typeface="BIZ UDPゴシック" panose="020B0400000000000000" pitchFamily="50" charset="-128"/>
                  <a:ea typeface="BIZ UDPゴシック" panose="020B0400000000000000" pitchFamily="50" charset="-128"/>
                </a:rPr>
                <a:t>ｇ／日</a:t>
              </a:r>
              <a:r>
                <a:rPr lang="ja-JP" altLang="en-US" sz="1100" dirty="0">
                  <a:solidFill>
                    <a:schemeClr val="tx1"/>
                  </a:solidFill>
                  <a:latin typeface="BIZ UDPゴシック" panose="020B0400000000000000" pitchFamily="50" charset="-128"/>
                  <a:ea typeface="BIZ UDPゴシック" panose="020B0400000000000000" pitchFamily="50" charset="-128"/>
                </a:rPr>
                <a:t>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７．５ ｇ </a:t>
              </a:r>
              <a:r>
                <a:rPr lang="ja-JP" altLang="en-US" sz="1000" dirty="0">
                  <a:solidFill>
                    <a:schemeClr val="tx1"/>
                  </a:solidFill>
                  <a:latin typeface="BIZ UDPゴシック" panose="020B0400000000000000" pitchFamily="50" charset="-128"/>
                  <a:ea typeface="BIZ UDPゴシック" panose="020B0400000000000000" pitchFamily="50" charset="-128"/>
                </a:rPr>
                <a:t>／日 未満</a:t>
              </a:r>
              <a:r>
                <a:rPr lang="ja-JP" altLang="en-US" sz="1000" b="1" dirty="0">
                  <a:latin typeface="BIZ UDPゴシック" panose="020B0400000000000000" pitchFamily="50" charset="-128"/>
                  <a:ea typeface="BIZ UDPゴシック" panose="020B0400000000000000" pitchFamily="50" charset="-128"/>
                </a:rPr>
                <a:t> </a:t>
              </a:r>
              <a:endParaRPr lang="ja-JP" altLang="en-US" sz="1100" b="1" dirty="0">
                <a:latin typeface="BIZ UDPゴシック" panose="020B0400000000000000" pitchFamily="50" charset="-128"/>
                <a:ea typeface="BIZ UDPゴシック" panose="020B0400000000000000" pitchFamily="50" charset="-128"/>
              </a:endParaRPr>
            </a:p>
          </p:txBody>
        </p:sp>
        <p:sp>
          <p:nvSpPr>
            <p:cNvPr id="30" name="正方形/長方形 29">
              <a:extLst>
                <a:ext uri="{FF2B5EF4-FFF2-40B4-BE49-F238E27FC236}">
                  <a16:creationId xmlns:a16="http://schemas.microsoft.com/office/drawing/2014/main" id="{FFFDA322-DFD5-44B0-B82A-BDDABD65F05B}"/>
                </a:ext>
              </a:extLst>
            </p:cNvPr>
            <p:cNvSpPr/>
            <p:nvPr/>
          </p:nvSpPr>
          <p:spPr>
            <a:xfrm>
              <a:off x="252242" y="5589349"/>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grpSp>
      <p:sp>
        <p:nvSpPr>
          <p:cNvPr id="6" name="テキスト ボックス 5">
            <a:extLst>
              <a:ext uri="{FF2B5EF4-FFF2-40B4-BE49-F238E27FC236}">
                <a16:creationId xmlns:a16="http://schemas.microsoft.com/office/drawing/2014/main" id="{000EF48A-5D41-4E00-B3C1-95DCF9826CDA}"/>
              </a:ext>
            </a:extLst>
          </p:cNvPr>
          <p:cNvSpPr txBox="1"/>
          <p:nvPr/>
        </p:nvSpPr>
        <p:spPr>
          <a:xfrm>
            <a:off x="5868375" y="6483797"/>
            <a:ext cx="396044" cy="369332"/>
          </a:xfrm>
          <a:prstGeom prst="rect">
            <a:avLst/>
          </a:prstGeom>
          <a:solidFill>
            <a:schemeClr val="bg1"/>
          </a:solidFill>
        </p:spPr>
        <p:txBody>
          <a:bodyPr wrap="square" rtlCol="0">
            <a:spAutoFit/>
          </a:bodyPr>
          <a:lstStyle/>
          <a:p>
            <a:r>
              <a:rPr kumimoji="1" lang="ja-JP" altLang="en-US" dirty="0"/>
              <a:t>１</a:t>
            </a:r>
          </a:p>
        </p:txBody>
      </p:sp>
      <p:sp>
        <p:nvSpPr>
          <p:cNvPr id="11" name="正方形/長方形 10">
            <a:extLst>
              <a:ext uri="{FF2B5EF4-FFF2-40B4-BE49-F238E27FC236}">
                <a16:creationId xmlns:a16="http://schemas.microsoft.com/office/drawing/2014/main" id="{B41EB746-034C-4AAB-B681-D3C8740DDC47}"/>
              </a:ext>
            </a:extLst>
          </p:cNvPr>
          <p:cNvSpPr/>
          <p:nvPr/>
        </p:nvSpPr>
        <p:spPr>
          <a:xfrm>
            <a:off x="11001445" y="28754"/>
            <a:ext cx="1152128" cy="3913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ＭＳ ゴシック" panose="020B0609070205080204" pitchFamily="49" charset="-128"/>
                <a:ea typeface="ＭＳ ゴシック" panose="020B0609070205080204" pitchFamily="49" charset="-128"/>
              </a:rPr>
              <a:t>参考資料</a:t>
            </a:r>
          </a:p>
        </p:txBody>
      </p:sp>
    </p:spTree>
    <p:extLst>
      <p:ext uri="{BB962C8B-B14F-4D97-AF65-F5344CB8AC3E}">
        <p14:creationId xmlns:p14="http://schemas.microsoft.com/office/powerpoint/2010/main" val="883527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正方形/長方形 74">
            <a:extLst>
              <a:ext uri="{FF2B5EF4-FFF2-40B4-BE49-F238E27FC236}">
                <a16:creationId xmlns:a16="http://schemas.microsoft.com/office/drawing/2014/main" id="{1F0C85FC-641E-4E1E-8D99-8CB101DF1DAB}"/>
              </a:ext>
            </a:extLst>
          </p:cNvPr>
          <p:cNvSpPr/>
          <p:nvPr/>
        </p:nvSpPr>
        <p:spPr>
          <a:xfrm>
            <a:off x="6156000" y="144000"/>
            <a:ext cx="5997600" cy="3609036"/>
          </a:xfrm>
          <a:prstGeom prst="rect">
            <a:avLst/>
          </a:prstGeom>
          <a:ln w="25400">
            <a:solidFill>
              <a:srgbClr val="002060"/>
            </a:solidFill>
          </a:ln>
        </p:spPr>
        <p:txBody>
          <a:bodyPr wrap="square" lIns="36000" tIns="144000" rIns="36000">
            <a:noAutofit/>
          </a:bodyPr>
          <a:lstStyle/>
          <a:p>
            <a:pPr lvl="0">
              <a:lnSpc>
                <a:spcPts val="1600"/>
              </a:lnSpc>
              <a:spcBef>
                <a:spcPts val="1200"/>
              </a:spcBef>
              <a:defRPr/>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第２節　保健衛生施設の機能充実</a:t>
            </a: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defRPr/>
            </a:pPr>
            <a:r>
              <a:rPr lang="ja-JP" altLang="en-US" sz="1100" dirty="0">
                <a:solidFill>
                  <a:prstClr val="black"/>
                </a:solidFill>
                <a:latin typeface="BIZ UDゴシック" panose="020B0400000000000000" pitchFamily="49" charset="-128"/>
                <a:ea typeface="BIZ UDゴシック" panose="020B0400000000000000" pitchFamily="49" charset="-128"/>
              </a:rPr>
              <a:t>　  ・　県民生活に深刻な影響を及ぼす感染症等に迅速に対応できるよう、保健所の体制確保</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defRPr/>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や衛生研究所の検査体制の整備と機能強化を行う。</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1000"/>
              </a:spcBef>
              <a:defRPr/>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第３節　安全で良質な水の供給 </a:t>
            </a: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defRPr/>
            </a:pPr>
            <a:r>
              <a:rPr lang="ja-JP" altLang="en-US" sz="1100" dirty="0">
                <a:solidFill>
                  <a:prstClr val="black"/>
                </a:solidFill>
                <a:latin typeface="BIZ UDゴシック" panose="020B0400000000000000" pitchFamily="49" charset="-128"/>
                <a:ea typeface="BIZ UDゴシック" panose="020B0400000000000000" pitchFamily="49" charset="-128"/>
              </a:rPr>
              <a:t>　　・　水道水源である河川水や地下水の水質監視や水質検査の精度向上などに取り組み、</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defRPr/>
            </a:pPr>
            <a:r>
              <a:rPr lang="ja-JP" altLang="en-US" sz="1100" dirty="0">
                <a:solidFill>
                  <a:prstClr val="black"/>
                </a:solidFill>
                <a:latin typeface="BIZ UDゴシック" panose="020B0400000000000000" pitchFamily="49" charset="-128"/>
                <a:ea typeface="BIZ UDゴシック" panose="020B0400000000000000" pitchFamily="49" charset="-128"/>
              </a:rPr>
              <a:t>　　　安全で良質な水の供給に努める。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1000"/>
              </a:spcBef>
              <a:defRPr/>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第４節　衛生的な生活環境の確保 </a:t>
            </a: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defRPr/>
            </a:pPr>
            <a:r>
              <a:rPr lang="ja-JP" altLang="en-US" sz="1100" dirty="0">
                <a:solidFill>
                  <a:prstClr val="black"/>
                </a:solidFill>
                <a:latin typeface="BIZ UDゴシック" panose="020B0400000000000000" pitchFamily="49" charset="-128"/>
                <a:ea typeface="BIZ UDゴシック" panose="020B0400000000000000" pitchFamily="49" charset="-128"/>
              </a:rPr>
              <a:t>　　・　公衆浴場等におけるレジオネラ属菌汚染防止対策など、県民生活に密着した生活衛生</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defRPr/>
            </a:pPr>
            <a:r>
              <a:rPr lang="ja-JP" altLang="en-US" sz="1100" dirty="0">
                <a:solidFill>
                  <a:prstClr val="black"/>
                </a:solidFill>
                <a:latin typeface="BIZ UDゴシック" panose="020B0400000000000000" pitchFamily="49" charset="-128"/>
                <a:ea typeface="BIZ UDゴシック" panose="020B0400000000000000" pitchFamily="49" charset="-128"/>
              </a:rPr>
              <a:t>　　　関係営業施設の衛生水準の維持・向上に取り組む。</a:t>
            </a:r>
            <a:endParaRPr lang="en-US" altLang="ja-JP" sz="1400" b="1" u="sng" dirty="0">
              <a:latin typeface="BIZ UDゴシック" panose="020B0400000000000000" pitchFamily="49" charset="-128"/>
              <a:ea typeface="BIZ UDゴシック" panose="020B0400000000000000" pitchFamily="49" charset="-128"/>
            </a:endParaRPr>
          </a:p>
          <a:p>
            <a:pPr>
              <a:lnSpc>
                <a:spcPts val="1700"/>
              </a:lnSpc>
              <a:spcBef>
                <a:spcPts val="1000"/>
              </a:spcBef>
              <a:defRPr/>
            </a:pPr>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第５節　安全な食品の提供</a:t>
            </a:r>
            <a:endParaRPr lang="en-US" altLang="ja-JP" sz="1400" u="sng" dirty="0">
              <a:latin typeface="BIZ UDゴシック" panose="020B0400000000000000" pitchFamily="49" charset="-128"/>
              <a:ea typeface="BIZ UDゴシック" panose="020B0400000000000000" pitchFamily="49" charset="-128"/>
            </a:endParaRPr>
          </a:p>
          <a:p>
            <a:pPr>
              <a:lnSpc>
                <a:spcPts val="1500"/>
              </a:lnSpc>
              <a:spcBef>
                <a:spcPts val="300"/>
              </a:spcBef>
            </a:pPr>
            <a:r>
              <a:rPr lang="ja-JP" altLang="en-US" sz="1100" dirty="0">
                <a:latin typeface="BIZ UDゴシック" panose="020B0400000000000000" pitchFamily="49" charset="-128"/>
                <a:ea typeface="BIZ UDゴシック" panose="020B0400000000000000" pitchFamily="49" charset="-128"/>
              </a:rPr>
              <a:t>　　・　</a:t>
            </a:r>
            <a:r>
              <a:rPr lang="ja-JP" altLang="en-US" sz="1100" spc="-20" dirty="0">
                <a:latin typeface="BIZ UDゴシック" panose="020B0400000000000000" pitchFamily="49" charset="-128"/>
                <a:ea typeface="BIZ UDゴシック" panose="020B0400000000000000" pitchFamily="49" charset="-128"/>
              </a:rPr>
              <a:t>食中毒の発生を未然に防止し、食の安全・安心を確保するため、大規模事業者の施設等</a:t>
            </a:r>
            <a:endParaRPr lang="en-US" altLang="ja-JP" sz="1100" spc="-20" dirty="0">
              <a:latin typeface="BIZ UDゴシック" panose="020B0400000000000000" pitchFamily="49" charset="-128"/>
              <a:ea typeface="BIZ UDゴシック" panose="020B0400000000000000" pitchFamily="49" charset="-128"/>
            </a:endParaRPr>
          </a:p>
          <a:p>
            <a:pPr>
              <a:lnSpc>
                <a:spcPts val="15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　　の自主検査実施状況を確認し、未実施施設については自主検査の実施を推奨する。</a:t>
            </a:r>
            <a:endParaRPr lang="en-US" altLang="ja-JP" sz="1100" dirty="0">
              <a:latin typeface="BIZ UDゴシック" panose="020B0400000000000000" pitchFamily="49" charset="-128"/>
              <a:ea typeface="BIZ UDゴシック" panose="020B0400000000000000" pitchFamily="49" charset="-128"/>
            </a:endParaRPr>
          </a:p>
        </p:txBody>
      </p:sp>
      <p:sp>
        <p:nvSpPr>
          <p:cNvPr id="8" name="正方形/長方形 7">
            <a:extLst>
              <a:ext uri="{FF2B5EF4-FFF2-40B4-BE49-F238E27FC236}">
                <a16:creationId xmlns:a16="http://schemas.microsoft.com/office/drawing/2014/main" id="{0357C5BA-C7B9-4D75-9DEF-0E120359AA12}"/>
              </a:ext>
            </a:extLst>
          </p:cNvPr>
          <p:cNvSpPr/>
          <p:nvPr/>
        </p:nvSpPr>
        <p:spPr>
          <a:xfrm>
            <a:off x="54000" y="144766"/>
            <a:ext cx="5997600" cy="6696000"/>
          </a:xfrm>
          <a:prstGeom prst="rect">
            <a:avLst/>
          </a:prstGeom>
          <a:ln w="25400">
            <a:solidFill>
              <a:srgbClr val="002060"/>
            </a:solidFill>
          </a:ln>
        </p:spPr>
        <p:txBody>
          <a:bodyPr wrap="square" lIns="36000" tIns="144000" rIns="36000">
            <a:noAutofit/>
          </a:bodyPr>
          <a:lstStyle/>
          <a:p>
            <a:pPr lvl="0">
              <a:lnSpc>
                <a:spcPts val="1600"/>
              </a:lnSpc>
              <a:spcBef>
                <a:spcPts val="2400"/>
              </a:spcBef>
            </a:pPr>
            <a:r>
              <a:rPr lang="ja-JP" altLang="en-US" sz="1600" b="1" dirty="0">
                <a:solidFill>
                  <a:prstClr val="white"/>
                </a:solidFill>
                <a:highlight>
                  <a:srgbClr val="0000FF"/>
                </a:highlight>
                <a:latin typeface="BIZ UDゴシック" panose="020B0400000000000000" pitchFamily="49" charset="-128"/>
                <a:ea typeface="BIZ UDゴシック" panose="020B0400000000000000" pitchFamily="49" charset="-128"/>
              </a:rPr>
              <a:t> 第２章　疾病・障害への取組  </a:t>
            </a:r>
          </a:p>
          <a:p>
            <a:pPr lvl="0">
              <a:lnSpc>
                <a:spcPts val="1600"/>
              </a:lnSpc>
              <a:spcBef>
                <a:spcPts val="6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第１節　難病対策</a:t>
            </a:r>
            <a:endParaRPr lang="en-US" altLang="ja-JP" sz="1400" u="sng" dirty="0">
              <a:solidFill>
                <a:prstClr val="black"/>
              </a:solidFill>
              <a:highlight>
                <a:srgbClr val="00FFFF"/>
              </a:highlight>
              <a:latin typeface="BIZ UDゴシック" panose="020B0400000000000000" pitchFamily="49" charset="-128"/>
              <a:ea typeface="BIZ UDゴシック" panose="020B0400000000000000" pitchFamily="49" charset="-128"/>
            </a:endParaRPr>
          </a:p>
          <a:p>
            <a:pPr lvl="0">
              <a:lnSpc>
                <a:spcPts val="16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難病の患者が地域で安心して療養しながら暮らしを続けていくことができるよう、</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a:t>
            </a:r>
            <a:r>
              <a:rPr lang="ja-JP" altLang="en-US" sz="1100" spc="-30" dirty="0">
                <a:solidFill>
                  <a:prstClr val="black"/>
                </a:solidFill>
                <a:latin typeface="BIZ UDゴシック" panose="020B0400000000000000" pitchFamily="49" charset="-128"/>
                <a:ea typeface="BIZ UDゴシック" panose="020B0400000000000000" pitchFamily="49" charset="-128"/>
              </a:rPr>
              <a:t>医療給付及び地域医療体制の確保、療養支援等、保健・医療・福祉等の連携と充実を図る。</a:t>
            </a:r>
            <a:endParaRPr lang="en-US" altLang="ja-JP" sz="1100" spc="-3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　在宅難病患者一時入院事業に取り組み、レスパイトや風水害等に備えた事前の避難的</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入院ができる環境を整備する。</a:t>
            </a:r>
            <a:endParaRPr lang="en-US" altLang="ja-JP" sz="1400" b="1"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15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第２節　臓器移植対策</a:t>
            </a: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移植医療の適正な実施を目指し、臓器移植、骨髄移植の理解促進に取り組む。</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15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第３節　リハビリテーション医療</a:t>
            </a:r>
            <a:r>
              <a:rPr lang="ja-JP" altLang="en-US" sz="1200" b="1" u="sng" dirty="0">
                <a:solidFill>
                  <a:prstClr val="black"/>
                </a:solidFill>
                <a:latin typeface="BIZ UDゴシック" panose="020B0400000000000000" pitchFamily="49" charset="-128"/>
                <a:ea typeface="BIZ UDゴシック" panose="020B0400000000000000" pitchFamily="49" charset="-128"/>
              </a:rPr>
              <a:t> </a:t>
            </a:r>
            <a:endParaRPr lang="en-US" altLang="ja-JP" sz="11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県総合リハビリテーションセンターにおいて、医療機関や市町村、保健所、障害福祉</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サービス事業所、就労支援関係機関等との連携による支援体制の充実を図る。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　</a:t>
            </a:r>
            <a:r>
              <a:rPr lang="ja-JP" altLang="en-US" sz="1100" spc="-50" dirty="0">
                <a:solidFill>
                  <a:prstClr val="black"/>
                </a:solidFill>
                <a:latin typeface="BIZ UDゴシック" panose="020B0400000000000000" pitchFamily="49" charset="-128"/>
                <a:ea typeface="BIZ UDゴシック" panose="020B0400000000000000" pitchFamily="49" charset="-128"/>
              </a:rPr>
              <a:t>高次脳機能障害者支援センターによる助言・情報提供、リハビリ訓練等の支援を推進する。</a:t>
            </a:r>
            <a:endParaRPr lang="en-US" altLang="ja-JP" sz="1100" spc="-5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15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第４節　アレルギー疾患対策  </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アレルギー疾患対策推進指針</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 </a:t>
            </a:r>
            <a:r>
              <a:rPr lang="ja-JP" altLang="en-US" sz="1000" dirty="0">
                <a:solidFill>
                  <a:prstClr val="white"/>
                </a:solidFill>
                <a:highlight>
                  <a:srgbClr val="800080"/>
                </a:highlight>
                <a:latin typeface="Meiryo UI" panose="020B0604030504040204" pitchFamily="50" charset="-128"/>
                <a:ea typeface="Meiryo UI" panose="020B0604030504040204" pitchFamily="50" charset="-128"/>
              </a:rPr>
              <a:t>を組み込む</a:t>
            </a:r>
            <a:endParaRPr lang="en-US" altLang="ja-JP" sz="1000" dirty="0">
              <a:solidFill>
                <a:prstClr val="white"/>
              </a:solidFill>
              <a:highlight>
                <a:srgbClr val="800080"/>
              </a:highlight>
              <a:latin typeface="Meiryo UI" panose="020B0604030504040204" pitchFamily="50" charset="-128"/>
              <a:ea typeface="Meiryo UI" panose="020B0604030504040204" pitchFamily="50" charset="-128"/>
            </a:endParaRPr>
          </a:p>
          <a:p>
            <a:pPr lvl="0">
              <a:lnSpc>
                <a:spcPts val="16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a:t>
            </a:r>
            <a:r>
              <a:rPr lang="ja-JP" altLang="en-US" sz="1100" spc="-30" dirty="0">
                <a:solidFill>
                  <a:prstClr val="black"/>
                </a:solidFill>
                <a:latin typeface="BIZ UDゴシック" panose="020B0400000000000000" pitchFamily="49" charset="-128"/>
                <a:ea typeface="BIZ UDゴシック" panose="020B0400000000000000" pitchFamily="49" charset="-128"/>
              </a:rPr>
              <a:t>近年増加傾向にあるアレルギー疾患を有する者が、県内どこでも適切な医療を受けられ、</a:t>
            </a:r>
            <a:endParaRPr lang="en-US" altLang="ja-JP" sz="1100" spc="-3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環境に応じ必要な支援を受けることができる体制を整備する。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　最新の知見に基づく知識や情報の普及、医療人材の育成、患者支援に携わる関係者の</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資質向上、関係機関の連携等に取り組む。</a:t>
            </a: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spcBef>
                <a:spcPts val="1500"/>
              </a:spcBef>
            </a:pPr>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第５節　肝炎対策 </a:t>
            </a:r>
            <a:r>
              <a:rPr lang="ja-JP" altLang="en-US" sz="1000" dirty="0">
                <a:latin typeface="BIZ UDゴシック" panose="020B0400000000000000" pitchFamily="49" charset="-128"/>
                <a:ea typeface="BIZ UDゴシック" panose="020B0400000000000000" pitchFamily="49" charset="-128"/>
              </a:rPr>
              <a:t>　</a:t>
            </a:r>
            <a:r>
              <a:rPr lang="ja-JP" altLang="en-US" sz="1200" b="1" dirty="0">
                <a:solidFill>
                  <a:schemeClr val="bg1"/>
                </a:solidFill>
                <a:highlight>
                  <a:srgbClr val="800080"/>
                </a:highlight>
                <a:latin typeface="Meiryo UI" panose="020B0604030504040204" pitchFamily="50" charset="-128"/>
                <a:ea typeface="Meiryo UI" panose="020B0604030504040204" pitchFamily="50" charset="-128"/>
              </a:rPr>
              <a:t>◀</a:t>
            </a:r>
            <a:r>
              <a:rPr lang="en-US" altLang="ja-JP" sz="1200" b="1" dirty="0">
                <a:solidFill>
                  <a:schemeClr val="bg1"/>
                </a:solidFill>
                <a:highlight>
                  <a:srgbClr val="800080"/>
                </a:highlight>
                <a:latin typeface="Meiryo UI" panose="020B0604030504040204" pitchFamily="50" charset="-128"/>
                <a:ea typeface="Meiryo UI" panose="020B0604030504040204" pitchFamily="50" charset="-128"/>
              </a:rPr>
              <a:t>『</a:t>
            </a:r>
            <a:r>
              <a:rPr lang="ja-JP" altLang="en-US" sz="1200" b="1" dirty="0">
                <a:solidFill>
                  <a:schemeClr val="bg1"/>
                </a:solidFill>
                <a:highlight>
                  <a:srgbClr val="800080"/>
                </a:highlight>
                <a:latin typeface="Meiryo UI" panose="020B0604030504040204" pitchFamily="50" charset="-128"/>
                <a:ea typeface="Meiryo UI" panose="020B0604030504040204" pitchFamily="50" charset="-128"/>
              </a:rPr>
              <a:t>肝炎対策推進指針</a:t>
            </a:r>
            <a:r>
              <a:rPr lang="en-US" altLang="ja-JP" sz="1200" b="1" dirty="0">
                <a:solidFill>
                  <a:schemeClr val="bg1"/>
                </a:solidFill>
                <a:highlight>
                  <a:srgbClr val="800080"/>
                </a:highlight>
                <a:latin typeface="Meiryo UI" panose="020B0604030504040204" pitchFamily="50" charset="-128"/>
                <a:ea typeface="Meiryo UI" panose="020B0604030504040204" pitchFamily="50" charset="-128"/>
              </a:rPr>
              <a:t>』</a:t>
            </a:r>
            <a:r>
              <a:rPr lang="ja-JP" altLang="en-US" sz="1200" b="1" dirty="0">
                <a:solidFill>
                  <a:schemeClr val="bg1"/>
                </a:solidFill>
                <a:highlight>
                  <a:srgbClr val="800080"/>
                </a:highlight>
                <a:latin typeface="Meiryo UI" panose="020B0604030504040204" pitchFamily="50" charset="-128"/>
                <a:ea typeface="Meiryo UI" panose="020B0604030504040204" pitchFamily="50" charset="-128"/>
              </a:rPr>
              <a:t> </a:t>
            </a:r>
            <a:r>
              <a:rPr lang="ja-JP" altLang="en-US" sz="1000" dirty="0">
                <a:solidFill>
                  <a:schemeClr val="bg1"/>
                </a:solidFill>
                <a:highlight>
                  <a:srgbClr val="800080"/>
                </a:highlight>
                <a:latin typeface="Meiryo UI" panose="020B0604030504040204" pitchFamily="50" charset="-128"/>
                <a:ea typeface="Meiryo UI" panose="020B0604030504040204" pitchFamily="50" charset="-128"/>
              </a:rPr>
              <a:t>を組み込む</a:t>
            </a:r>
            <a:endParaRPr lang="en-US" altLang="ja-JP" sz="1000" dirty="0">
              <a:solidFill>
                <a:schemeClr val="bg1"/>
              </a:solidFill>
              <a:highlight>
                <a:srgbClr val="800080"/>
              </a:highlight>
              <a:latin typeface="Meiryo UI" panose="020B0604030504040204" pitchFamily="50" charset="-128"/>
              <a:ea typeface="Meiryo UI" panose="020B0604030504040204" pitchFamily="50" charset="-128"/>
            </a:endParaRPr>
          </a:p>
          <a:p>
            <a:pPr>
              <a:lnSpc>
                <a:spcPts val="1600"/>
              </a:lnSpc>
              <a:spcBef>
                <a:spcPts val="300"/>
              </a:spcBef>
            </a:pPr>
            <a:r>
              <a:rPr lang="ja-JP" altLang="en-US" sz="1100" dirty="0">
                <a:latin typeface="BIZ UDゴシック" panose="020B0400000000000000" pitchFamily="49" charset="-128"/>
                <a:ea typeface="BIZ UDゴシック" panose="020B0400000000000000" pitchFamily="49" charset="-128"/>
              </a:rPr>
              <a:t>　  ・　肝炎ウイルスに起因する肝がんの罹患率、肝硬変又は肝がんへの移行者を減らすため、</a:t>
            </a:r>
            <a:endParaRPr lang="en-US" altLang="ja-JP" sz="1100" dirty="0">
              <a:latin typeface="BIZ UDゴシック" panose="020B0400000000000000" pitchFamily="49" charset="-128"/>
              <a:ea typeface="BIZ UDゴシック" panose="020B0400000000000000" pitchFamily="49" charset="-128"/>
            </a:endParaRPr>
          </a:p>
          <a:p>
            <a:pPr>
              <a:lnSpc>
                <a:spcPts val="1600"/>
              </a:lnSpc>
              <a:spcBef>
                <a:spcPts val="300"/>
              </a:spcBef>
            </a:pPr>
            <a:r>
              <a:rPr lang="ja-JP" altLang="en-US" sz="1100">
                <a:latin typeface="BIZ UDゴシック" panose="020B0400000000000000" pitchFamily="49" charset="-128"/>
                <a:ea typeface="BIZ UDゴシック" panose="020B0400000000000000" pitchFamily="49" charset="-128"/>
              </a:rPr>
              <a:t>　　　肝炎</a:t>
            </a:r>
            <a:r>
              <a:rPr lang="ja-JP" altLang="en-US" sz="1100" dirty="0">
                <a:latin typeface="BIZ UDゴシック" panose="020B0400000000000000" pitchFamily="49" charset="-128"/>
                <a:ea typeface="BIZ UDゴシック" panose="020B0400000000000000" pitchFamily="49" charset="-128"/>
              </a:rPr>
              <a:t>の検査体制の</a:t>
            </a:r>
            <a:r>
              <a:rPr lang="ja-JP" altLang="en-US" sz="1100">
                <a:latin typeface="BIZ UDゴシック" panose="020B0400000000000000" pitchFamily="49" charset="-128"/>
                <a:ea typeface="BIZ UDゴシック" panose="020B0400000000000000" pitchFamily="49" charset="-128"/>
              </a:rPr>
              <a:t>確保、肝炎</a:t>
            </a:r>
            <a:r>
              <a:rPr lang="ja-JP" altLang="en-US" sz="1100" dirty="0">
                <a:latin typeface="BIZ UDゴシック" panose="020B0400000000000000" pitchFamily="49" charset="-128"/>
                <a:ea typeface="BIZ UDゴシック" panose="020B0400000000000000" pitchFamily="49" charset="-128"/>
              </a:rPr>
              <a:t>医療従事者の育成、医療費助成などに取り組む。</a:t>
            </a:r>
            <a:endParaRPr lang="en-US" altLang="ja-JP" sz="1100" dirty="0">
              <a:latin typeface="BIZ UDゴシック" panose="020B0400000000000000" pitchFamily="49" charset="-128"/>
              <a:ea typeface="BIZ UDゴシック" panose="020B0400000000000000" pitchFamily="49" charset="-128"/>
            </a:endParaRPr>
          </a:p>
          <a:p>
            <a:pPr>
              <a:lnSpc>
                <a:spcPts val="1600"/>
              </a:lnSpc>
              <a:spcBef>
                <a:spcPts val="1800"/>
              </a:spcBef>
              <a:defRPr/>
            </a:pPr>
            <a:r>
              <a:rPr lang="ja-JP" altLang="en-US" sz="1600" b="1" dirty="0">
                <a:solidFill>
                  <a:schemeClr val="bg1"/>
                </a:solidFill>
                <a:highlight>
                  <a:srgbClr val="0000FF"/>
                </a:highlight>
                <a:latin typeface="BIZ UDゴシック" panose="020B0400000000000000" pitchFamily="49" charset="-128"/>
                <a:ea typeface="BIZ UDゴシック" panose="020B0400000000000000" pitchFamily="49" charset="-128"/>
              </a:rPr>
              <a:t> 第３章　健康危機管理体制の整備と生活衛生</a:t>
            </a:r>
            <a:r>
              <a:rPr lang="ja-JP" altLang="en-US" sz="1200" dirty="0">
                <a:solidFill>
                  <a:schemeClr val="bg1"/>
                </a:solidFill>
                <a:latin typeface="BIZ UDゴシック" panose="020B0400000000000000" pitchFamily="49" charset="-128"/>
                <a:ea typeface="BIZ UDゴシック" panose="020B0400000000000000" pitchFamily="49" charset="-128"/>
              </a:rPr>
              <a:t>生活衛生</a:t>
            </a:r>
            <a:endParaRPr lang="en-US" altLang="ja-JP" sz="1200" dirty="0">
              <a:solidFill>
                <a:schemeClr val="bg1"/>
              </a:solidFill>
              <a:latin typeface="BIZ UDゴシック" panose="020B0400000000000000" pitchFamily="49" charset="-128"/>
              <a:ea typeface="BIZ UDゴシック" panose="020B0400000000000000" pitchFamily="49" charset="-128"/>
            </a:endParaRPr>
          </a:p>
          <a:p>
            <a:pPr>
              <a:lnSpc>
                <a:spcPts val="1600"/>
              </a:lnSpc>
              <a:spcBef>
                <a:spcPts val="600"/>
              </a:spcBef>
              <a:defRPr/>
            </a:pPr>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第１節　健康危機管理体制の整備充実</a:t>
            </a:r>
            <a:endParaRPr lang="en-US" altLang="ja-JP" sz="1400" b="1" u="sng" dirty="0">
              <a:latin typeface="BIZ UDゴシック" panose="020B0400000000000000" pitchFamily="49" charset="-128"/>
              <a:ea typeface="BIZ UDゴシック" panose="020B0400000000000000" pitchFamily="49" charset="-128"/>
            </a:endParaRPr>
          </a:p>
          <a:p>
            <a:pPr>
              <a:lnSpc>
                <a:spcPts val="1600"/>
              </a:lnSpc>
              <a:spcBef>
                <a:spcPts val="300"/>
              </a:spcBef>
              <a:defRPr/>
            </a:pPr>
            <a:r>
              <a:rPr lang="ja-JP" altLang="en-US" sz="1100" dirty="0">
                <a:latin typeface="BIZ UDゴシック" panose="020B0400000000000000" pitchFamily="49" charset="-128"/>
                <a:ea typeface="BIZ UDゴシック" panose="020B0400000000000000" pitchFamily="49" charset="-128"/>
              </a:rPr>
              <a:t>　  ・　感染症、食中毒など県民の生命、健康の安全を脅かす事態に対し、健康危機管理</a:t>
            </a:r>
            <a:endParaRPr lang="en-US" altLang="ja-JP" sz="1100" dirty="0">
              <a:latin typeface="BIZ UDゴシック" panose="020B0400000000000000" pitchFamily="49" charset="-128"/>
              <a:ea typeface="BIZ UDゴシック" panose="020B0400000000000000" pitchFamily="49" charset="-128"/>
            </a:endParaRPr>
          </a:p>
          <a:p>
            <a:pPr>
              <a:lnSpc>
                <a:spcPts val="1600"/>
              </a:lnSpc>
              <a:defRPr/>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マニュアルの整備等による危機管理体制の充実・強化に取り組み、迅速・的確に対応</a:t>
            </a:r>
            <a:endParaRPr lang="en-US" altLang="ja-JP" sz="1100" dirty="0">
              <a:latin typeface="BIZ UDゴシック" panose="020B0400000000000000" pitchFamily="49" charset="-128"/>
              <a:ea typeface="BIZ UDゴシック" panose="020B0400000000000000" pitchFamily="49" charset="-128"/>
            </a:endParaRPr>
          </a:p>
          <a:p>
            <a:pPr>
              <a:lnSpc>
                <a:spcPts val="1600"/>
              </a:lnSpc>
              <a:defRPr/>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できる体制を整備する</a:t>
            </a:r>
            <a:r>
              <a:rPr lang="ja-JP" altLang="en-US" sz="1100" spc="-70" dirty="0">
                <a:latin typeface="BIZ UDゴシック" panose="020B0400000000000000" pitchFamily="49" charset="-128"/>
                <a:ea typeface="BIZ UDゴシック" panose="020B0400000000000000" pitchFamily="49" charset="-128"/>
              </a:rPr>
              <a:t>。</a:t>
            </a:r>
            <a:endParaRPr lang="en-US" altLang="ja-JP" sz="1100" dirty="0">
              <a:latin typeface="BIZ UDゴシック" panose="020B0400000000000000" pitchFamily="49" charset="-128"/>
              <a:ea typeface="BIZ UDゴシック" panose="020B0400000000000000" pitchFamily="49" charset="-128"/>
            </a:endParaRPr>
          </a:p>
        </p:txBody>
      </p:sp>
      <p:grpSp>
        <p:nvGrpSpPr>
          <p:cNvPr id="10" name="グループ化 9">
            <a:extLst>
              <a:ext uri="{FF2B5EF4-FFF2-40B4-BE49-F238E27FC236}">
                <a16:creationId xmlns:a16="http://schemas.microsoft.com/office/drawing/2014/main" id="{BEF86CC5-62AC-4E43-A000-5DFD0A9E4396}"/>
              </a:ext>
            </a:extLst>
          </p:cNvPr>
          <p:cNvGrpSpPr/>
          <p:nvPr/>
        </p:nvGrpSpPr>
        <p:grpSpPr>
          <a:xfrm>
            <a:off x="6156000" y="3825046"/>
            <a:ext cx="5997600" cy="3024394"/>
            <a:chOff x="19732" y="4245766"/>
            <a:chExt cx="5997600" cy="3074932"/>
          </a:xfrm>
        </p:grpSpPr>
        <p:sp>
          <p:nvSpPr>
            <p:cNvPr id="94" name="正方形/長方形 93">
              <a:extLst>
                <a:ext uri="{FF2B5EF4-FFF2-40B4-BE49-F238E27FC236}">
                  <a16:creationId xmlns:a16="http://schemas.microsoft.com/office/drawing/2014/main" id="{7582435A-A12E-497A-9C18-D98CA6EEA463}"/>
                </a:ext>
              </a:extLst>
            </p:cNvPr>
            <p:cNvSpPr/>
            <p:nvPr/>
          </p:nvSpPr>
          <p:spPr>
            <a:xfrm>
              <a:off x="19732" y="4599128"/>
              <a:ext cx="5997600" cy="2721570"/>
            </a:xfrm>
            <a:prstGeom prst="rect">
              <a:avLst/>
            </a:prstGeom>
            <a:ln w="25400">
              <a:solidFill>
                <a:srgbClr val="002060"/>
              </a:solidFill>
            </a:ln>
          </p:spPr>
          <p:txBody>
            <a:bodyPr wrap="square" lIns="36000" tIns="144000" rIns="36000">
              <a:noAutofit/>
            </a:bodyPr>
            <a:lstStyle/>
            <a:p>
              <a:pPr>
                <a:lnSpc>
                  <a:spcPts val="1200"/>
                </a:lnSpc>
                <a:spcBef>
                  <a:spcPts val="600"/>
                </a:spcBef>
              </a:pPr>
              <a:r>
                <a:rPr lang="ja-JP" altLang="en-US" sz="1600" b="1" dirty="0">
                  <a:solidFill>
                    <a:schemeClr val="bg1"/>
                  </a:solidFill>
                  <a:highlight>
                    <a:srgbClr val="0000FF"/>
                  </a:highlight>
                  <a:latin typeface="BIZ UDゴシック" panose="020B0400000000000000" pitchFamily="49" charset="-128"/>
                  <a:ea typeface="BIZ UDゴシック" panose="020B0400000000000000" pitchFamily="49" charset="-128"/>
                </a:rPr>
                <a:t> 第１章　</a:t>
              </a:r>
              <a:r>
                <a:rPr lang="ja-JP" altLang="en-US" b="1" dirty="0">
                  <a:solidFill>
                    <a:srgbClr val="FFFF00"/>
                  </a:solidFill>
                  <a:highlight>
                    <a:srgbClr val="0000FF"/>
                  </a:highlight>
                  <a:latin typeface="BIZ UDゴシック" panose="020B0400000000000000" pitchFamily="49" charset="-128"/>
                  <a:ea typeface="BIZ UDゴシック" panose="020B0400000000000000" pitchFamily="49" charset="-128"/>
                </a:rPr>
                <a:t>疾病ごと </a:t>
              </a:r>
              <a:r>
                <a:rPr lang="ja-JP" altLang="en-US" sz="1600" b="1" dirty="0">
                  <a:solidFill>
                    <a:schemeClr val="bg1"/>
                  </a:solidFill>
                  <a:highlight>
                    <a:srgbClr val="0000FF"/>
                  </a:highlight>
                  <a:latin typeface="BIZ UDゴシック" panose="020B0400000000000000" pitchFamily="49" charset="-128"/>
                  <a:ea typeface="BIZ UDゴシック" panose="020B0400000000000000" pitchFamily="49" charset="-128"/>
                </a:rPr>
                <a:t>の医療提供体制等の整備 </a:t>
              </a:r>
              <a:r>
                <a:rPr lang="ja-JP" altLang="en-US" sz="1400" b="1" dirty="0">
                  <a:solidFill>
                    <a:schemeClr val="bg1"/>
                  </a:solidFill>
                  <a:highlight>
                    <a:srgbClr val="0000FF"/>
                  </a:highlight>
                  <a:latin typeface="BIZ UDゴシック" panose="020B0400000000000000" pitchFamily="49" charset="-128"/>
                  <a:ea typeface="BIZ UDゴシック" panose="020B0400000000000000" pitchFamily="49" charset="-128"/>
                </a:rPr>
                <a:t>　</a:t>
              </a:r>
              <a:endParaRPr lang="ja-JP" altLang="en-US" sz="1600" b="1" dirty="0">
                <a:solidFill>
                  <a:schemeClr val="bg1"/>
                </a:solidFill>
                <a:highlight>
                  <a:srgbClr val="3965B5"/>
                </a:highlight>
                <a:latin typeface="BIZ UDゴシック" panose="020B0400000000000000" pitchFamily="49" charset="-128"/>
                <a:ea typeface="BIZ UDゴシック" panose="020B0400000000000000" pitchFamily="49" charset="-128"/>
              </a:endParaRPr>
            </a:p>
            <a:p>
              <a:pPr>
                <a:lnSpc>
                  <a:spcPts val="1000"/>
                </a:lnSpc>
                <a:spcBef>
                  <a:spcPts val="1200"/>
                </a:spcBef>
              </a:pPr>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第１節　がん医療</a:t>
              </a:r>
              <a:r>
                <a:rPr lang="ja-JP" altLang="en-US" sz="1400" b="1" dirty="0">
                  <a:latin typeface="BIZ UDゴシック" panose="020B0400000000000000" pitchFamily="49" charset="-128"/>
                  <a:ea typeface="BIZ UDゴシック" panose="020B0400000000000000" pitchFamily="49" charset="-128"/>
                </a:rPr>
                <a:t> 　　　 </a:t>
              </a:r>
              <a:r>
                <a:rPr lang="ja-JP" altLang="en-US" sz="1200" b="1" dirty="0">
                  <a:solidFill>
                    <a:schemeClr val="bg1"/>
                  </a:solidFill>
                  <a:highlight>
                    <a:srgbClr val="800080"/>
                  </a:highlight>
                  <a:latin typeface="Meiryo UI" panose="020B0604030504040204" pitchFamily="50" charset="-128"/>
                  <a:ea typeface="Meiryo UI" panose="020B0604030504040204" pitchFamily="50" charset="-128"/>
                </a:rPr>
                <a:t>◀</a:t>
              </a:r>
              <a:r>
                <a:rPr lang="en-US" altLang="ja-JP" sz="1200" b="1" dirty="0">
                  <a:solidFill>
                    <a:schemeClr val="bg1"/>
                  </a:solidFill>
                  <a:highlight>
                    <a:srgbClr val="800080"/>
                  </a:highlight>
                  <a:latin typeface="Meiryo UI" panose="020B0604030504040204" pitchFamily="50" charset="-128"/>
                  <a:ea typeface="Meiryo UI" panose="020B0604030504040204" pitchFamily="50" charset="-128"/>
                </a:rPr>
                <a:t>『</a:t>
              </a:r>
              <a:r>
                <a:rPr lang="ja-JP" altLang="en-US" sz="1200" b="1" dirty="0">
                  <a:solidFill>
                    <a:schemeClr val="bg1"/>
                  </a:solidFill>
                  <a:highlight>
                    <a:srgbClr val="800080"/>
                  </a:highlight>
                  <a:latin typeface="Meiryo UI" panose="020B0604030504040204" pitchFamily="50" charset="-128"/>
                  <a:ea typeface="Meiryo UI" panose="020B0604030504040204" pitchFamily="50" charset="-128"/>
                </a:rPr>
                <a:t>がん対策推進計画</a:t>
              </a:r>
              <a:r>
                <a:rPr lang="en-US" altLang="ja-JP" sz="1200" b="1" dirty="0">
                  <a:solidFill>
                    <a:schemeClr val="bg1"/>
                  </a:solidFill>
                  <a:highlight>
                    <a:srgbClr val="800080"/>
                  </a:highlight>
                  <a:latin typeface="Meiryo UI" panose="020B0604030504040204" pitchFamily="50" charset="-128"/>
                  <a:ea typeface="Meiryo UI" panose="020B0604030504040204" pitchFamily="50" charset="-128"/>
                </a:rPr>
                <a:t>』</a:t>
              </a:r>
              <a:r>
                <a:rPr lang="ja-JP" altLang="en-US" sz="1200" b="1" dirty="0">
                  <a:solidFill>
                    <a:schemeClr val="bg1"/>
                  </a:solidFill>
                  <a:highlight>
                    <a:srgbClr val="800080"/>
                  </a:highlight>
                  <a:latin typeface="Meiryo UI" panose="020B0604030504040204" pitchFamily="50" charset="-128"/>
                  <a:ea typeface="Meiryo UI" panose="020B0604030504040204" pitchFamily="50" charset="-128"/>
                </a:rPr>
                <a:t> </a:t>
              </a:r>
              <a:r>
                <a:rPr lang="ja-JP" altLang="en-US" sz="1000" dirty="0">
                  <a:solidFill>
                    <a:schemeClr val="bg1"/>
                  </a:solidFill>
                  <a:highlight>
                    <a:srgbClr val="800080"/>
                  </a:highlight>
                  <a:latin typeface="Meiryo UI" panose="020B0604030504040204" pitchFamily="50" charset="-128"/>
                  <a:ea typeface="Meiryo UI" panose="020B0604030504040204" pitchFamily="50" charset="-128"/>
                </a:rPr>
                <a:t>を組み込む</a:t>
              </a:r>
              <a:endParaRPr lang="en-US" altLang="ja-JP" sz="1100" b="1" dirty="0">
                <a:latin typeface="BIZ UDゴシック" panose="020B0400000000000000" pitchFamily="49" charset="-128"/>
                <a:ea typeface="BIZ UDゴシック" panose="020B0400000000000000" pitchFamily="49" charset="-128"/>
              </a:endParaRPr>
            </a:p>
            <a:p>
              <a:pPr marL="265113" indent="-265113">
                <a:lnSpc>
                  <a:spcPts val="1600"/>
                </a:lnSpc>
                <a:spcBef>
                  <a:spcPts val="300"/>
                </a:spcBef>
              </a:pPr>
              <a:r>
                <a:rPr lang="ja-JP" altLang="en-US" sz="1100" dirty="0">
                  <a:latin typeface="BIZ UDゴシック" panose="020B0400000000000000" pitchFamily="49" charset="-128"/>
                  <a:ea typeface="BIZ UDゴシック" panose="020B0400000000000000" pitchFamily="49" charset="-128"/>
                </a:rPr>
                <a:t>　　・　県民に対し、がん検診の重要性に係る啓発や受診しやすい体制を構築することにより、　</a:t>
              </a:r>
              <a:endParaRPr lang="en-US" altLang="ja-JP" sz="1100" dirty="0">
                <a:latin typeface="BIZ UDゴシック" panose="020B0400000000000000" pitchFamily="49" charset="-128"/>
                <a:ea typeface="BIZ UDゴシック" panose="020B0400000000000000" pitchFamily="49" charset="-128"/>
              </a:endParaRPr>
            </a:p>
            <a:p>
              <a:pPr marL="265113" indent="-265113">
                <a:lnSpc>
                  <a:spcPts val="1600"/>
                </a:lnSpc>
              </a:pPr>
              <a:r>
                <a:rPr lang="ja-JP" altLang="en-US" sz="1100" dirty="0">
                  <a:latin typeface="BIZ UDゴシック" panose="020B0400000000000000" pitchFamily="49" charset="-128"/>
                  <a:ea typeface="BIZ UDゴシック" panose="020B0400000000000000" pitchFamily="49" charset="-128"/>
                </a:rPr>
                <a:t>　　　がんの早期発見・早期治療を促す。</a:t>
              </a:r>
              <a:endParaRPr lang="en-US" altLang="ja-JP" sz="1100" dirty="0">
                <a:latin typeface="BIZ UDゴシック" panose="020B0400000000000000" pitchFamily="49" charset="-128"/>
                <a:ea typeface="BIZ UDゴシック" panose="020B0400000000000000" pitchFamily="49" charset="-128"/>
              </a:endParaRPr>
            </a:p>
            <a:p>
              <a:pPr marL="265113" indent="-265113">
                <a:lnSpc>
                  <a:spcPts val="1600"/>
                </a:lnSpc>
                <a:tabLst>
                  <a:tab pos="265113" algn="l"/>
                </a:tabLst>
              </a:pPr>
              <a:r>
                <a:rPr lang="ja-JP" altLang="en-US" sz="1100" dirty="0">
                  <a:latin typeface="BIZ UDゴシック" panose="020B0400000000000000" pitchFamily="49" charset="-128"/>
                  <a:ea typeface="BIZ UDゴシック" panose="020B0400000000000000" pitchFamily="49" charset="-128"/>
                </a:rPr>
                <a:t>　　・　</a:t>
              </a:r>
              <a:r>
                <a:rPr lang="ja-JP" altLang="en-US" sz="1100" spc="-30" dirty="0">
                  <a:latin typeface="BIZ UDゴシック" panose="020B0400000000000000" pitchFamily="49" charset="-128"/>
                  <a:ea typeface="BIZ UDゴシック" panose="020B0400000000000000" pitchFamily="49" charset="-128"/>
                </a:rPr>
                <a:t>がん診療連携拠点病院等を中心とした質の高いがん医療提供体制の整備及び緩和ケアが</a:t>
              </a:r>
              <a:endParaRPr lang="en-US" altLang="ja-JP" sz="1100" spc="-30" dirty="0">
                <a:latin typeface="BIZ UDゴシック" panose="020B0400000000000000" pitchFamily="49" charset="-128"/>
                <a:ea typeface="BIZ UDゴシック" panose="020B0400000000000000" pitchFamily="49" charset="-128"/>
              </a:endParaRPr>
            </a:p>
            <a:p>
              <a:pPr marL="265113" indent="-265113">
                <a:lnSpc>
                  <a:spcPts val="1600"/>
                </a:lnSpc>
                <a:tabLst>
                  <a:tab pos="265113" algn="l"/>
                </a:tabLst>
              </a:pPr>
              <a:r>
                <a:rPr lang="en-US" altLang="ja-JP" sz="1100" spc="-3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適切に提供される体制の整備を推進する。</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　</a:t>
              </a:r>
              <a:r>
                <a:rPr lang="ja-JP" altLang="en-US" sz="1100" spc="-60" dirty="0">
                  <a:latin typeface="BIZ UDゴシック" panose="020B0400000000000000" pitchFamily="49" charset="-128"/>
                  <a:ea typeface="BIZ UDゴシック" panose="020B0400000000000000" pitchFamily="49" charset="-128"/>
                </a:rPr>
                <a:t>がん患者の就労に関する相談支援や、治療に伴う外見変化に対するケアの充実に取り組む。</a:t>
              </a:r>
              <a:endParaRPr lang="en-US" altLang="ja-JP" sz="1100" spc="-60" dirty="0">
                <a:latin typeface="BIZ UDゴシック" panose="020B0400000000000000" pitchFamily="49" charset="-128"/>
                <a:ea typeface="BIZ UDゴシック" panose="020B0400000000000000" pitchFamily="49" charset="-128"/>
              </a:endParaRPr>
            </a:p>
            <a:p>
              <a:pPr>
                <a:lnSpc>
                  <a:spcPts val="1600"/>
                </a:lnSpc>
              </a:pPr>
              <a:endParaRPr lang="en-US" altLang="ja-JP" sz="1100" spc="-60" dirty="0">
                <a:latin typeface="BIZ UDゴシック" panose="020B0400000000000000" pitchFamily="49" charset="-128"/>
                <a:ea typeface="BIZ UDゴシック" panose="020B0400000000000000" pitchFamily="49" charset="-128"/>
              </a:endParaRPr>
            </a:p>
            <a:p>
              <a:pPr>
                <a:lnSpc>
                  <a:spcPts val="1600"/>
                </a:lnSpc>
              </a:pPr>
              <a:endParaRPr lang="en-US" altLang="ja-JP" sz="1100" spc="-60" dirty="0">
                <a:latin typeface="BIZ UDゴシック" panose="020B0400000000000000" pitchFamily="49" charset="-128"/>
                <a:ea typeface="BIZ UDゴシック" panose="020B0400000000000000" pitchFamily="49" charset="-128"/>
              </a:endParaRPr>
            </a:p>
            <a:p>
              <a:pPr>
                <a:lnSpc>
                  <a:spcPts val="1600"/>
                </a:lnSpc>
              </a:pPr>
              <a:endParaRPr lang="en-US" altLang="ja-JP" sz="1100" spc="-60" dirty="0">
                <a:latin typeface="BIZ UDゴシック" panose="020B0400000000000000" pitchFamily="49" charset="-128"/>
                <a:ea typeface="BIZ UDゴシック" panose="020B0400000000000000" pitchFamily="49" charset="-128"/>
              </a:endParaRPr>
            </a:p>
            <a:p>
              <a:pPr>
                <a:lnSpc>
                  <a:spcPts val="1600"/>
                </a:lnSpc>
              </a:pPr>
              <a:endParaRPr lang="en-US" altLang="ja-JP" sz="1100" spc="-60" dirty="0">
                <a:latin typeface="BIZ UDゴシック" panose="020B0400000000000000" pitchFamily="49" charset="-128"/>
                <a:ea typeface="BIZ UDゴシック" panose="020B0400000000000000" pitchFamily="49" charset="-128"/>
              </a:endParaRPr>
            </a:p>
            <a:p>
              <a:pPr>
                <a:lnSpc>
                  <a:spcPts val="1600"/>
                </a:lnSpc>
              </a:pPr>
              <a:endParaRPr lang="en-US" altLang="ja-JP" sz="1100" spc="-60" dirty="0">
                <a:latin typeface="BIZ UDゴシック" panose="020B0400000000000000" pitchFamily="49" charset="-128"/>
                <a:ea typeface="BIZ UDゴシック" panose="020B0400000000000000" pitchFamily="49" charset="-128"/>
              </a:endParaRPr>
            </a:p>
            <a:p>
              <a:pPr>
                <a:lnSpc>
                  <a:spcPts val="1600"/>
                </a:lnSpc>
              </a:pPr>
              <a:endParaRPr lang="en-US" altLang="ja-JP" sz="1100" spc="-60" dirty="0">
                <a:latin typeface="BIZ UDゴシック" panose="020B0400000000000000" pitchFamily="49" charset="-128"/>
                <a:ea typeface="BIZ UDゴシック" panose="020B0400000000000000" pitchFamily="49" charset="-128"/>
              </a:endParaRPr>
            </a:p>
          </p:txBody>
        </p:sp>
        <p:sp>
          <p:nvSpPr>
            <p:cNvPr id="36" name="台形 8">
              <a:extLst>
                <a:ext uri="{FF2B5EF4-FFF2-40B4-BE49-F238E27FC236}">
                  <a16:creationId xmlns:a16="http://schemas.microsoft.com/office/drawing/2014/main" id="{64E674C6-8451-4C97-8149-95DA7672AADD}"/>
                </a:ext>
              </a:extLst>
            </p:cNvPr>
            <p:cNvSpPr/>
            <p:nvPr/>
          </p:nvSpPr>
          <p:spPr>
            <a:xfrm>
              <a:off x="19732" y="4245766"/>
              <a:ext cx="3600000" cy="366017"/>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0372 h 410372"/>
                <a:gd name="connsiteX1" fmla="*/ 11462 w 2582562"/>
                <a:gd name="connsiteY1" fmla="*/ -1 h 410372"/>
                <a:gd name="connsiteX2" fmla="*/ 2363838 w 2582562"/>
                <a:gd name="connsiteY2" fmla="*/ 12950 h 410372"/>
                <a:gd name="connsiteX3" fmla="*/ 2582562 w 2582562"/>
                <a:gd name="connsiteY3" fmla="*/ 410372 h 410372"/>
                <a:gd name="connsiteX4" fmla="*/ 0 w 2582562"/>
                <a:gd name="connsiteY4" fmla="*/ 410372 h 410372"/>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235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0373">
                  <a:moveTo>
                    <a:pt x="0" y="410373"/>
                  </a:moveTo>
                  <a:cubicBezTo>
                    <a:pt x="3821" y="273582"/>
                    <a:pt x="49" y="211588"/>
                    <a:pt x="2352" y="0"/>
                  </a:cubicBezTo>
                  <a:lnTo>
                    <a:pt x="2408310" y="7850"/>
                  </a:lnTo>
                  <a:lnTo>
                    <a:pt x="2582562" y="410373"/>
                  </a:lnTo>
                  <a:lnTo>
                    <a:pt x="0" y="410373"/>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2000" b="1" spc="300" dirty="0">
                  <a:latin typeface="BIZ UDPゴシック" panose="020B0400000000000000" pitchFamily="50" charset="-128"/>
                  <a:ea typeface="BIZ UDPゴシック" panose="020B0400000000000000" pitchFamily="50" charset="-128"/>
                </a:rPr>
                <a:t>第３部　 医療の推進</a:t>
              </a:r>
              <a:endParaRPr kumimoji="1" lang="ja-JP" altLang="en-US" sz="2400" b="1" spc="300" dirty="0">
                <a:solidFill>
                  <a:srgbClr val="FFFF00"/>
                </a:solidFill>
                <a:latin typeface="Meiryo UI" panose="020B0604030504040204" pitchFamily="50" charset="-128"/>
                <a:ea typeface="Meiryo UI" panose="020B0604030504040204" pitchFamily="50" charset="-128"/>
              </a:endParaRPr>
            </a:p>
          </p:txBody>
        </p:sp>
      </p:grpSp>
      <p:sp>
        <p:nvSpPr>
          <p:cNvPr id="53" name="矢印: 五方向 52">
            <a:extLst>
              <a:ext uri="{FF2B5EF4-FFF2-40B4-BE49-F238E27FC236}">
                <a16:creationId xmlns:a16="http://schemas.microsoft.com/office/drawing/2014/main" id="{8E469F2B-8B57-423A-8642-4D14976000D3}"/>
              </a:ext>
            </a:extLst>
          </p:cNvPr>
          <p:cNvSpPr/>
          <p:nvPr/>
        </p:nvSpPr>
        <p:spPr>
          <a:xfrm>
            <a:off x="6588000" y="3285028"/>
            <a:ext cx="5400000" cy="396000"/>
          </a:xfrm>
          <a:prstGeom prst="homePlate">
            <a:avLst>
              <a:gd name="adj" fmla="val 3799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指標８</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食品関連事業所における製品等の自主検査実施率</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６６．５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１００ ％</a:t>
            </a:r>
            <a:r>
              <a:rPr lang="ja-JP" altLang="en-US" sz="1100" b="1" dirty="0">
                <a:latin typeface="BIZ UDPゴシック" panose="020B0400000000000000" pitchFamily="50" charset="-128"/>
                <a:ea typeface="BIZ UDPゴシック" panose="020B0400000000000000" pitchFamily="50" charset="-128"/>
              </a:rPr>
              <a:t>　 </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58" name="正方形/長方形 57">
            <a:extLst>
              <a:ext uri="{FF2B5EF4-FFF2-40B4-BE49-F238E27FC236}">
                <a16:creationId xmlns:a16="http://schemas.microsoft.com/office/drawing/2014/main" id="{637D3D2E-77A4-4699-89F5-6D5B1CCD6F9A}"/>
              </a:ext>
            </a:extLst>
          </p:cNvPr>
          <p:cNvSpPr/>
          <p:nvPr/>
        </p:nvSpPr>
        <p:spPr>
          <a:xfrm>
            <a:off x="129922" y="3480543"/>
            <a:ext cx="217159"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sp>
        <p:nvSpPr>
          <p:cNvPr id="73" name="矢印: 五方向 72">
            <a:extLst>
              <a:ext uri="{FF2B5EF4-FFF2-40B4-BE49-F238E27FC236}">
                <a16:creationId xmlns:a16="http://schemas.microsoft.com/office/drawing/2014/main" id="{D793FA43-18C5-4A21-A085-2B23B16F5FC9}"/>
              </a:ext>
            </a:extLst>
          </p:cNvPr>
          <p:cNvSpPr/>
          <p:nvPr/>
        </p:nvSpPr>
        <p:spPr>
          <a:xfrm>
            <a:off x="6588000" y="5805376"/>
            <a:ext cx="5400000" cy="1008000"/>
          </a:xfrm>
          <a:prstGeom prst="homePlate">
            <a:avLst>
              <a:gd name="adj" fmla="val 26921"/>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5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がん検診受診率</a:t>
            </a:r>
            <a:endParaRPr lang="en-US" altLang="ja-JP" sz="1100" b="1" spc="5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lvl="1">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胃がん　　 男：４２．３ ％、　女：３３．１ ％　　　　　 　</a:t>
            </a:r>
            <a:r>
              <a:rPr lang="en-US" altLang="ja-JP" sz="1100" dirty="0">
                <a:solidFill>
                  <a:schemeClr val="tx1"/>
                </a:solidFill>
                <a:latin typeface="BIZ UDPゴシック" panose="020B0400000000000000" pitchFamily="50" charset="-128"/>
                <a:ea typeface="BIZ UDPゴシック" panose="020B0400000000000000" pitchFamily="50" charset="-128"/>
              </a:rPr>
              <a:t>〔R10〕</a:t>
            </a:r>
            <a:r>
              <a:rPr lang="ja-JP" altLang="en-US" sz="1100" dirty="0">
                <a:solidFill>
                  <a:schemeClr val="tx1"/>
                </a:solidFill>
                <a:latin typeface="BIZ UDPゴシック" panose="020B0400000000000000" pitchFamily="50" charset="-128"/>
                <a:ea typeface="BIZ UDPゴシック" panose="020B0400000000000000" pitchFamily="50" charset="-128"/>
              </a:rPr>
              <a:t>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lvl="2">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肺がん　 　男：４８．６ ％、　女：４３．４ ％　　　　➠　 全てのがん種の</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lvl="2">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大腸がん　男：４４．８ ％、　女：４１．３ ％　　　  　　　 受診率　６０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lvl="2">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乳がん　   ４２．５ ％　　子宮頸がん　３８．２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47" name="正方形/長方形 46">
            <a:extLst>
              <a:ext uri="{FF2B5EF4-FFF2-40B4-BE49-F238E27FC236}">
                <a16:creationId xmlns:a16="http://schemas.microsoft.com/office/drawing/2014/main" id="{FDDBF5ED-4C9B-4F7D-83E6-FE6168742657}"/>
              </a:ext>
            </a:extLst>
          </p:cNvPr>
          <p:cNvSpPr/>
          <p:nvPr/>
        </p:nvSpPr>
        <p:spPr>
          <a:xfrm>
            <a:off x="129921" y="4725144"/>
            <a:ext cx="217159"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sp>
        <p:nvSpPr>
          <p:cNvPr id="18" name="正方形/長方形 17">
            <a:extLst>
              <a:ext uri="{FF2B5EF4-FFF2-40B4-BE49-F238E27FC236}">
                <a16:creationId xmlns:a16="http://schemas.microsoft.com/office/drawing/2014/main" id="{E498EE1D-0FD9-4B07-AA75-FAFC53B5BC9E}"/>
              </a:ext>
            </a:extLst>
          </p:cNvPr>
          <p:cNvSpPr/>
          <p:nvPr/>
        </p:nvSpPr>
        <p:spPr>
          <a:xfrm>
            <a:off x="36000" y="6813376"/>
            <a:ext cx="12132000" cy="57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a:extLst>
              <a:ext uri="{FF2B5EF4-FFF2-40B4-BE49-F238E27FC236}">
                <a16:creationId xmlns:a16="http://schemas.microsoft.com/office/drawing/2014/main" id="{2159AA2D-7BE7-4E66-91D1-B54C35592FF4}"/>
              </a:ext>
            </a:extLst>
          </p:cNvPr>
          <p:cNvSpPr/>
          <p:nvPr/>
        </p:nvSpPr>
        <p:spPr>
          <a:xfrm>
            <a:off x="36000" y="110526"/>
            <a:ext cx="12132000" cy="57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D8DF688C-4AE9-4981-A4FE-68A1F30CEA7A}"/>
              </a:ext>
            </a:extLst>
          </p:cNvPr>
          <p:cNvSpPr txBox="1"/>
          <p:nvPr/>
        </p:nvSpPr>
        <p:spPr>
          <a:xfrm>
            <a:off x="5868375" y="6483797"/>
            <a:ext cx="396044" cy="369332"/>
          </a:xfrm>
          <a:prstGeom prst="rect">
            <a:avLst/>
          </a:prstGeom>
          <a:solidFill>
            <a:schemeClr val="bg1"/>
          </a:solidFill>
        </p:spPr>
        <p:txBody>
          <a:bodyPr wrap="square" rtlCol="0">
            <a:spAutoFit/>
          </a:bodyPr>
          <a:lstStyle/>
          <a:p>
            <a:r>
              <a:rPr lang="ja-JP" altLang="en-US" dirty="0"/>
              <a:t>２</a:t>
            </a:r>
            <a:endParaRPr kumimoji="1" lang="ja-JP" altLang="en-US" dirty="0"/>
          </a:p>
        </p:txBody>
      </p:sp>
    </p:spTree>
    <p:extLst>
      <p:ext uri="{BB962C8B-B14F-4D97-AF65-F5344CB8AC3E}">
        <p14:creationId xmlns:p14="http://schemas.microsoft.com/office/powerpoint/2010/main" val="435371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正方形/長方形 69">
            <a:extLst>
              <a:ext uri="{FF2B5EF4-FFF2-40B4-BE49-F238E27FC236}">
                <a16:creationId xmlns:a16="http://schemas.microsoft.com/office/drawing/2014/main" id="{0FEC98A2-2E4C-4663-8C39-FB7C88C9A6C8}"/>
              </a:ext>
            </a:extLst>
          </p:cNvPr>
          <p:cNvSpPr/>
          <p:nvPr/>
        </p:nvSpPr>
        <p:spPr>
          <a:xfrm>
            <a:off x="54000" y="144000"/>
            <a:ext cx="5997600" cy="6696000"/>
          </a:xfrm>
          <a:prstGeom prst="rect">
            <a:avLst/>
          </a:prstGeom>
          <a:ln w="25400">
            <a:solidFill>
              <a:srgbClr val="002060"/>
            </a:solidFill>
          </a:ln>
        </p:spPr>
        <p:txBody>
          <a:bodyPr wrap="square" lIns="36000" tIns="144000" rIns="36000">
            <a:noAutofit/>
          </a:bodyPr>
          <a:lstStyle/>
          <a:p>
            <a:pPr lvl="0">
              <a:lnSpc>
                <a:spcPts val="1600"/>
              </a:lnSpc>
              <a:spcBef>
                <a:spcPts val="1200"/>
              </a:spcBef>
              <a:spcAft>
                <a:spcPts val="600"/>
              </a:spcAft>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第２節　脳卒中医療 及び 心筋梗塞等の心血管疾患医療 </a:t>
            </a: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b="1" dirty="0">
                <a:solidFill>
                  <a:prstClr val="white"/>
                </a:solidFill>
                <a:latin typeface="BIZ UDゴシック" panose="020B0400000000000000" pitchFamily="49" charset="-128"/>
                <a:ea typeface="BIZ UDゴシック" panose="020B0400000000000000" pitchFamily="49" charset="-128"/>
              </a:rPr>
              <a:t>　　　 　 </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脳卒中・心臓病その他の循環器病対策推進計画</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 </a:t>
            </a:r>
            <a:r>
              <a:rPr lang="ja-JP" altLang="en-US" sz="1000" dirty="0">
                <a:solidFill>
                  <a:prstClr val="white"/>
                </a:solidFill>
                <a:highlight>
                  <a:srgbClr val="800080"/>
                </a:highlight>
                <a:latin typeface="Meiryo UI" panose="020B0604030504040204" pitchFamily="50" charset="-128"/>
                <a:ea typeface="Meiryo UI" panose="020B0604030504040204" pitchFamily="50" charset="-128"/>
              </a:rPr>
              <a:t>を組み込む</a:t>
            </a:r>
            <a:endParaRPr lang="en-US" altLang="ja-JP" b="1" dirty="0">
              <a:solidFill>
                <a:prstClr val="black"/>
              </a:solidFill>
              <a:latin typeface="BIZ UDゴシック" panose="020B0400000000000000" pitchFamily="49" charset="-128"/>
              <a:ea typeface="BIZ UDゴシック" panose="020B0400000000000000" pitchFamily="49" charset="-128"/>
            </a:endParaRPr>
          </a:p>
          <a:p>
            <a:pPr marL="358775" lvl="0" indent="-358775">
              <a:lnSpc>
                <a:spcPts val="1500"/>
              </a:lnSpc>
              <a:spcBef>
                <a:spcPts val="300"/>
              </a:spcBef>
            </a:pPr>
            <a:r>
              <a:rPr lang="ja-JP" altLang="en-US" sz="1100" dirty="0">
                <a:solidFill>
                  <a:srgbClr val="5B9BD5">
                    <a:lumMod val="50000"/>
                  </a:srgbClr>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　脳卒中及び心筋梗塞等の循環器病の発症予防・重症化予防に向けた生活習慣の改善や </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marL="358775" lvl="0" indent="-358775">
              <a:lnSpc>
                <a:spcPts val="15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早期受診の重要性などの普及啓発に取り組む。</a:t>
            </a:r>
          </a:p>
          <a:p>
            <a:pPr lvl="0">
              <a:lnSpc>
                <a:spcPts val="1500"/>
              </a:lnSpc>
            </a:pPr>
            <a:r>
              <a:rPr lang="ja-JP" altLang="en-US" sz="1100" dirty="0">
                <a:solidFill>
                  <a:prstClr val="black"/>
                </a:solidFill>
                <a:latin typeface="BIZ UDゴシック" panose="020B0400000000000000" pitchFamily="49" charset="-128"/>
                <a:ea typeface="BIZ UDゴシック" panose="020B0400000000000000" pitchFamily="49" charset="-128"/>
              </a:rPr>
              <a:t>  　・　保健、医療及び福祉に係るサービスの提供体制の充実を図ることなどにより、急性期</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500"/>
              </a:lnSpc>
            </a:pPr>
            <a:r>
              <a:rPr lang="ja-JP" altLang="en-US" sz="1100" dirty="0">
                <a:solidFill>
                  <a:prstClr val="black"/>
                </a:solidFill>
                <a:latin typeface="BIZ UDゴシック" panose="020B0400000000000000" pitchFamily="49" charset="-128"/>
                <a:ea typeface="BIZ UDゴシック" panose="020B0400000000000000" pitchFamily="49" charset="-128"/>
              </a:rPr>
              <a:t>　  　から回復期、生活期まで切れ目のない医療や患者支援体制を構築する。</a:t>
            </a:r>
            <a:r>
              <a:rPr lang="ja-JP" altLang="en-US" sz="1000" dirty="0">
                <a:solidFill>
                  <a:prstClr val="black"/>
                </a:solidFill>
                <a:latin typeface="BIZ UDゴシック" panose="020B0400000000000000" pitchFamily="49" charset="-128"/>
                <a:ea typeface="BIZ UDゴシック" panose="020B0400000000000000" pitchFamily="49" charset="-128"/>
              </a:rPr>
              <a:t>　　</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600"/>
              </a:spcBef>
            </a:pP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600"/>
              </a:spcBef>
            </a:pP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600"/>
              </a:spcBef>
            </a:pP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600"/>
              </a:spcBef>
            </a:pP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600"/>
              </a:spcBef>
            </a:pP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500"/>
              </a:lnSpc>
              <a:spcBef>
                <a:spcPts val="15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第３節　糖尿病医療</a:t>
            </a: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5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特定健康診査や特定保健指導等生活習慣病</a:t>
            </a:r>
            <a:r>
              <a:rPr lang="ja-JP" altLang="en-US" sz="1100" dirty="0">
                <a:latin typeface="BIZ UDゴシック" panose="020B0400000000000000" pitchFamily="49" charset="-128"/>
                <a:ea typeface="BIZ UDゴシック" panose="020B0400000000000000" pitchFamily="49" charset="-128"/>
              </a:rPr>
              <a:t>を予防する取組の支援、糖尿病性腎症</a:t>
            </a:r>
            <a:endParaRPr lang="en-US" altLang="ja-JP" sz="1100" dirty="0">
              <a:latin typeface="BIZ UDゴシック" panose="020B0400000000000000" pitchFamily="49" charset="-128"/>
              <a:ea typeface="BIZ UDゴシック" panose="020B0400000000000000" pitchFamily="49" charset="-128"/>
            </a:endParaRPr>
          </a:p>
          <a:p>
            <a:pPr lvl="0">
              <a:lnSpc>
                <a:spcPts val="15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重症化予防対策事業の実施により、早期発見・予防、</a:t>
            </a:r>
            <a:r>
              <a:rPr lang="ja-JP" altLang="en-US" sz="1100" spc="-70" dirty="0">
                <a:latin typeface="BIZ UDゴシック" panose="020B0400000000000000" pitchFamily="49" charset="-128"/>
                <a:ea typeface="BIZ UDゴシック" panose="020B0400000000000000" pitchFamily="49" charset="-128"/>
              </a:rPr>
              <a:t>慢性腎不全（ＣＫＤ）の予防に</a:t>
            </a:r>
            <a:endParaRPr lang="en-US" altLang="ja-JP" sz="1100" spc="-70" dirty="0">
              <a:latin typeface="BIZ UDゴシック" panose="020B0400000000000000" pitchFamily="49" charset="-128"/>
              <a:ea typeface="BIZ UDゴシック" panose="020B0400000000000000" pitchFamily="49" charset="-128"/>
            </a:endParaRPr>
          </a:p>
          <a:p>
            <a:pPr lvl="0">
              <a:lnSpc>
                <a:spcPts val="1500"/>
              </a:lnSpc>
            </a:pPr>
            <a:r>
              <a:rPr lang="ja-JP" altLang="en-US" sz="1100" spc="-70" dirty="0">
                <a:solidFill>
                  <a:prstClr val="black"/>
                </a:solidFill>
                <a:latin typeface="BIZ UDゴシック" panose="020B0400000000000000" pitchFamily="49" charset="-128"/>
                <a:ea typeface="BIZ UDゴシック" panose="020B0400000000000000" pitchFamily="49" charset="-128"/>
              </a:rPr>
              <a:t>　　　取り組む。</a:t>
            </a:r>
            <a:endParaRPr lang="en-US" altLang="ja-JP" sz="1100" spc="-70" dirty="0">
              <a:solidFill>
                <a:prstClr val="black"/>
              </a:solidFill>
              <a:latin typeface="BIZ UDゴシック" panose="020B0400000000000000" pitchFamily="49" charset="-128"/>
              <a:ea typeface="BIZ UDゴシック" panose="020B0400000000000000" pitchFamily="49" charset="-128"/>
            </a:endParaRPr>
          </a:p>
          <a:p>
            <a:pPr lvl="0">
              <a:lnSpc>
                <a:spcPts val="1500"/>
              </a:lnSpc>
            </a:pPr>
            <a:r>
              <a:rPr lang="ja-JP" altLang="en-US" sz="1100" dirty="0">
                <a:solidFill>
                  <a:prstClr val="black"/>
                </a:solidFill>
                <a:latin typeface="BIZ UDゴシック" panose="020B0400000000000000" pitchFamily="49" charset="-128"/>
                <a:ea typeface="BIZ UDゴシック" panose="020B0400000000000000" pitchFamily="49" charset="-128"/>
              </a:rPr>
              <a:t>  　・　各種療法による血糖管理や血圧・脂質・体重管理等を継続的に行い、重症化を予防</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5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するため、かかりつけ医と専門医等との医療連携や歯科との連携体制の構築を推進する。</a:t>
            </a:r>
          </a:p>
          <a:p>
            <a:pPr lvl="0">
              <a:lnSpc>
                <a:spcPts val="1600"/>
              </a:lnSpc>
              <a:defRPr/>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defRPr/>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400" b="1"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400" b="1"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400" b="1"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400" b="1"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400" b="1"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12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第４節　精神疾患医療</a:t>
            </a: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 </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自殺対策計画</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  </a:t>
            </a:r>
            <a:r>
              <a:rPr lang="ja-JP" altLang="en-US" sz="1050" dirty="0">
                <a:solidFill>
                  <a:prstClr val="white"/>
                </a:solidFill>
                <a:highlight>
                  <a:srgbClr val="800080"/>
                </a:highlight>
                <a:latin typeface="Meiryo UI" panose="020B0604030504040204" pitchFamily="50" charset="-128"/>
                <a:ea typeface="Meiryo UI" panose="020B0604030504040204" pitchFamily="50" charset="-128"/>
              </a:rPr>
              <a:t>を組み込む</a:t>
            </a:r>
            <a:endParaRPr lang="en-US" altLang="ja-JP" sz="1050" dirty="0">
              <a:solidFill>
                <a:prstClr val="white"/>
              </a:solidFill>
              <a:highlight>
                <a:srgbClr val="800080"/>
              </a:highlight>
              <a:latin typeface="Meiryo UI" panose="020B0604030504040204" pitchFamily="50" charset="-128"/>
              <a:ea typeface="Meiryo UI" panose="020B0604030504040204" pitchFamily="50" charset="-128"/>
            </a:endParaRPr>
          </a:p>
          <a:p>
            <a:pPr lvl="0">
              <a:lnSpc>
                <a:spcPts val="1600"/>
              </a:lnSpc>
              <a:spcBef>
                <a:spcPts val="300"/>
              </a:spcBef>
            </a:pPr>
            <a:r>
              <a:rPr lang="ja-JP" altLang="en-US" sz="1200" b="1" dirty="0">
                <a:solidFill>
                  <a:prstClr val="white"/>
                </a:solidFill>
                <a:latin typeface="Meiryo UI" panose="020B0604030504040204" pitchFamily="50" charset="-128"/>
                <a:ea typeface="Meiryo UI" panose="020B0604030504040204" pitchFamily="50" charset="-128"/>
              </a:rPr>
              <a:t>                 　　　  　　　　　　　　</a:t>
            </a:r>
            <a:r>
              <a:rPr lang="ja-JP" altLang="en-US" sz="900" b="1" dirty="0">
                <a:solidFill>
                  <a:prstClr val="white"/>
                </a:solidFill>
                <a:latin typeface="Meiryo UI" panose="020B0604030504040204" pitchFamily="50" charset="-128"/>
                <a:ea typeface="Meiryo UI" panose="020B0604030504040204" pitchFamily="50" charset="-128"/>
              </a:rPr>
              <a:t> </a:t>
            </a:r>
            <a:r>
              <a:rPr lang="ja-JP" altLang="en-US" sz="1200" b="1" dirty="0">
                <a:solidFill>
                  <a:prstClr val="white"/>
                </a:solidFill>
                <a:latin typeface="Meiryo UI" panose="020B0604030504040204" pitchFamily="50" charset="-128"/>
                <a:ea typeface="Meiryo UI" panose="020B0604030504040204" pitchFamily="50" charset="-128"/>
              </a:rPr>
              <a:t>  </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 </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依存症対策推進計画</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 </a:t>
            </a:r>
            <a:r>
              <a:rPr lang="ja-JP" altLang="en-US" sz="1100" dirty="0">
                <a:solidFill>
                  <a:prstClr val="white"/>
                </a:solidFill>
                <a:highlight>
                  <a:srgbClr val="800080"/>
                </a:highlight>
                <a:latin typeface="Meiryo UI" panose="020B0604030504040204" pitchFamily="50" charset="-128"/>
                <a:ea typeface="Meiryo UI" panose="020B0604030504040204" pitchFamily="50" charset="-128"/>
              </a:rPr>
              <a:t>を組み込む</a:t>
            </a:r>
            <a:endParaRPr lang="en-US" altLang="ja-JP" sz="1100" dirty="0">
              <a:solidFill>
                <a:prstClr val="white"/>
              </a:solidFill>
              <a:highlight>
                <a:srgbClr val="800080"/>
              </a:highlight>
              <a:latin typeface="Meiryo UI" panose="020B0604030504040204" pitchFamily="50" charset="-128"/>
              <a:ea typeface="Meiryo UI" panose="020B0604030504040204" pitchFamily="50" charset="-128"/>
            </a:endParaRPr>
          </a:p>
          <a:p>
            <a:pPr lvl="0">
              <a:lnSpc>
                <a:spcPts val="16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多様な精神疾患等に適切に対応するため、個々の医療機関の役割分担や医療機能等を</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a:t>
            </a:r>
            <a:r>
              <a:rPr lang="ja-JP" altLang="en-US" sz="1100" spc="-30" dirty="0">
                <a:solidFill>
                  <a:prstClr val="black"/>
                </a:solidFill>
                <a:latin typeface="BIZ UDゴシック" panose="020B0400000000000000" pitchFamily="49" charset="-128"/>
                <a:ea typeface="BIZ UDゴシック" panose="020B0400000000000000" pitchFamily="49" charset="-128"/>
              </a:rPr>
              <a:t>明確にし、相互の連携を図ることや専門的な医療を提供できる医療体制の整備を推進する。</a:t>
            </a:r>
            <a:endParaRPr lang="en-US" altLang="ja-JP" sz="1100" spc="-3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p:txBody>
      </p:sp>
      <p:sp>
        <p:nvSpPr>
          <p:cNvPr id="115" name="正方形/長方形 114">
            <a:extLst>
              <a:ext uri="{FF2B5EF4-FFF2-40B4-BE49-F238E27FC236}">
                <a16:creationId xmlns:a16="http://schemas.microsoft.com/office/drawing/2014/main" id="{89D2A584-6D6D-47EE-B072-482A862E3732}"/>
              </a:ext>
            </a:extLst>
          </p:cNvPr>
          <p:cNvSpPr/>
          <p:nvPr/>
        </p:nvSpPr>
        <p:spPr>
          <a:xfrm>
            <a:off x="6156000" y="143999"/>
            <a:ext cx="5997600" cy="6696000"/>
          </a:xfrm>
          <a:prstGeom prst="rect">
            <a:avLst/>
          </a:prstGeom>
          <a:ln w="25400">
            <a:solidFill>
              <a:srgbClr val="002060"/>
            </a:solidFill>
          </a:ln>
        </p:spPr>
        <p:txBody>
          <a:bodyPr wrap="square" lIns="36000" tIns="252000" rIns="36000">
            <a:noAutofit/>
          </a:bodyPr>
          <a:lstStyle/>
          <a:p>
            <a:pPr>
              <a:lnSpc>
                <a:spcPts val="15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　女性や若者、中高年や失業者、年金受給者など、誰も自殺に追い込まれることの</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ない社会の実現に向けた対策を強化する。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　アルコール健康障害対策やギャンブル等依存症等の発症予防、進行予防、回復の</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各段階に応じた予防施策を実施するとともに、患者本人やその家族が安心して社会生活</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を営むための支援を受けられる環境を整備する。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　かかりつけ医に対する研修を実施し、認知症の発症初期から状況に応じた認知症の</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人への支援体制を構築するとともに、地域包括支援センターとの連携を強化し、地域に</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おける医療と介護・福祉の連携体制の整備充実を図る。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　市町村及び民間支援団体等と相互に連携を図り、ひきこもり支援に関する施策を</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総合的に実施する。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a:lnSpc>
                <a:spcPts val="1500"/>
              </a:lnSpc>
            </a:pPr>
            <a:endParaRPr lang="en-US" altLang="ja-JP" sz="1600" b="1" dirty="0">
              <a:latin typeface="BIZ UDゴシック" panose="020B0400000000000000" pitchFamily="49" charset="-128"/>
              <a:ea typeface="BIZ UDゴシック" panose="020B0400000000000000" pitchFamily="49" charset="-128"/>
            </a:endParaRPr>
          </a:p>
          <a:p>
            <a:pPr>
              <a:lnSpc>
                <a:spcPts val="1500"/>
              </a:lnSpc>
            </a:pPr>
            <a:endParaRPr lang="en-US" altLang="ja-JP" sz="1600" b="1" dirty="0">
              <a:latin typeface="BIZ UDゴシック" panose="020B0400000000000000" pitchFamily="49" charset="-128"/>
              <a:ea typeface="BIZ UDゴシック" panose="020B0400000000000000" pitchFamily="49" charset="-128"/>
            </a:endParaRPr>
          </a:p>
          <a:p>
            <a:pPr>
              <a:lnSpc>
                <a:spcPts val="1500"/>
              </a:lnSpc>
            </a:pPr>
            <a:endParaRPr lang="en-US" altLang="ja-JP" sz="1600" b="1" dirty="0">
              <a:latin typeface="BIZ UDゴシック" panose="020B0400000000000000" pitchFamily="49" charset="-128"/>
              <a:ea typeface="BIZ UDゴシック" panose="020B0400000000000000" pitchFamily="49" charset="-128"/>
            </a:endParaRPr>
          </a:p>
          <a:p>
            <a:pPr>
              <a:lnSpc>
                <a:spcPts val="1500"/>
              </a:lnSpc>
            </a:pPr>
            <a:endParaRPr lang="en-US" altLang="ja-JP" sz="1600" b="1" dirty="0">
              <a:latin typeface="BIZ UDゴシック" panose="020B0400000000000000" pitchFamily="49" charset="-128"/>
              <a:ea typeface="BIZ UDゴシック" panose="020B0400000000000000" pitchFamily="49" charset="-128"/>
            </a:endParaRPr>
          </a:p>
          <a:p>
            <a:pPr>
              <a:lnSpc>
                <a:spcPts val="1500"/>
              </a:lnSpc>
            </a:pPr>
            <a:endParaRPr lang="en-US" altLang="ja-JP" sz="1600" b="1" dirty="0">
              <a:latin typeface="BIZ UDゴシック" panose="020B0400000000000000" pitchFamily="49" charset="-128"/>
              <a:ea typeface="BIZ UDゴシック" panose="020B0400000000000000" pitchFamily="49" charset="-128"/>
            </a:endParaRPr>
          </a:p>
          <a:p>
            <a:pPr>
              <a:lnSpc>
                <a:spcPts val="1500"/>
              </a:lnSpc>
            </a:pPr>
            <a:endParaRPr lang="en-US" altLang="ja-JP" sz="1600" b="1" dirty="0">
              <a:latin typeface="BIZ UDゴシック" panose="020B0400000000000000" pitchFamily="49" charset="-128"/>
              <a:ea typeface="BIZ UDゴシック" panose="020B0400000000000000" pitchFamily="49" charset="-128"/>
            </a:endParaRPr>
          </a:p>
          <a:p>
            <a:pPr>
              <a:lnSpc>
                <a:spcPts val="1500"/>
              </a:lnSpc>
            </a:pPr>
            <a:endParaRPr lang="en-US" altLang="ja-JP" sz="1600" b="1" dirty="0">
              <a:latin typeface="BIZ UDゴシック" panose="020B0400000000000000" pitchFamily="49" charset="-128"/>
              <a:ea typeface="BIZ UDゴシック" panose="020B0400000000000000" pitchFamily="49" charset="-128"/>
            </a:endParaRPr>
          </a:p>
          <a:p>
            <a:pPr>
              <a:lnSpc>
                <a:spcPts val="1500"/>
              </a:lnSpc>
            </a:pPr>
            <a:endParaRPr lang="en-US" altLang="ja-JP" sz="1600" b="1" dirty="0">
              <a:latin typeface="BIZ UDゴシック" panose="020B0400000000000000" pitchFamily="49" charset="-128"/>
              <a:ea typeface="BIZ UDゴシック" panose="020B0400000000000000" pitchFamily="49" charset="-128"/>
            </a:endParaRPr>
          </a:p>
          <a:p>
            <a:pPr>
              <a:lnSpc>
                <a:spcPts val="1500"/>
              </a:lnSpc>
            </a:pPr>
            <a:endParaRPr lang="en-US" altLang="ja-JP" sz="1600" b="1" dirty="0">
              <a:latin typeface="BIZ UDゴシック" panose="020B0400000000000000" pitchFamily="49" charset="-128"/>
              <a:ea typeface="BIZ UDゴシック" panose="020B0400000000000000" pitchFamily="49" charset="-128"/>
            </a:endParaRPr>
          </a:p>
          <a:p>
            <a:pPr>
              <a:lnSpc>
                <a:spcPts val="1500"/>
              </a:lnSpc>
            </a:pPr>
            <a:endParaRPr lang="en-US" altLang="ja-JP" sz="1600" b="1" dirty="0">
              <a:latin typeface="BIZ UDゴシック" panose="020B0400000000000000" pitchFamily="49" charset="-128"/>
              <a:ea typeface="BIZ UDゴシック" panose="020B0400000000000000" pitchFamily="49" charset="-128"/>
            </a:endParaRPr>
          </a:p>
          <a:p>
            <a:pPr>
              <a:lnSpc>
                <a:spcPts val="1000"/>
              </a:lnSpc>
            </a:pPr>
            <a:endParaRPr lang="en-US" altLang="ja-JP" sz="1400" b="1" dirty="0">
              <a:latin typeface="BIZ UDゴシック" panose="020B0400000000000000" pitchFamily="49" charset="-128"/>
              <a:ea typeface="BIZ UDゴシック" panose="020B0400000000000000" pitchFamily="49" charset="-128"/>
            </a:endParaRPr>
          </a:p>
          <a:p>
            <a:pPr>
              <a:lnSpc>
                <a:spcPts val="1500"/>
              </a:lnSpc>
            </a:pPr>
            <a:r>
              <a:rPr lang="ja-JP" altLang="en-US" sz="1600" b="1" dirty="0">
                <a:solidFill>
                  <a:schemeClr val="bg1"/>
                </a:solidFill>
                <a:highlight>
                  <a:srgbClr val="0000FF"/>
                </a:highlight>
                <a:latin typeface="BIZ UDゴシック" panose="020B0400000000000000" pitchFamily="49" charset="-128"/>
                <a:ea typeface="BIZ UDゴシック" panose="020B0400000000000000" pitchFamily="49" charset="-128"/>
              </a:rPr>
              <a:t> 第２章　</a:t>
            </a:r>
            <a:r>
              <a:rPr lang="ja-JP" altLang="en-US" b="1" dirty="0">
                <a:solidFill>
                  <a:srgbClr val="FFFF00"/>
                </a:solidFill>
                <a:highlight>
                  <a:srgbClr val="0000FF"/>
                </a:highlight>
                <a:latin typeface="BIZ UDゴシック" panose="020B0400000000000000" pitchFamily="49" charset="-128"/>
                <a:ea typeface="BIZ UDゴシック" panose="020B0400000000000000" pitchFamily="49" charset="-128"/>
              </a:rPr>
              <a:t>事業ごと </a:t>
            </a:r>
            <a:r>
              <a:rPr lang="ja-JP" altLang="en-US" sz="1600" b="1" dirty="0">
                <a:solidFill>
                  <a:schemeClr val="bg1"/>
                </a:solidFill>
                <a:highlight>
                  <a:srgbClr val="0000FF"/>
                </a:highlight>
                <a:latin typeface="BIZ UDゴシック" panose="020B0400000000000000" pitchFamily="49" charset="-128"/>
                <a:ea typeface="BIZ UDゴシック" panose="020B0400000000000000" pitchFamily="49" charset="-128"/>
              </a:rPr>
              <a:t>の医療提供体制の整備   </a:t>
            </a:r>
          </a:p>
          <a:p>
            <a:pPr>
              <a:lnSpc>
                <a:spcPts val="1500"/>
              </a:lnSpc>
              <a:spcBef>
                <a:spcPts val="600"/>
              </a:spcBef>
            </a:pPr>
            <a:r>
              <a:rPr lang="ja-JP" altLang="en-US" sz="1400" b="1" dirty="0">
                <a:latin typeface="BIZ UDゴシック" panose="020B0400000000000000" pitchFamily="49" charset="-128"/>
                <a:ea typeface="BIZ UDゴシック" panose="020B0400000000000000" pitchFamily="49" charset="-128"/>
              </a:rPr>
              <a:t>　 </a:t>
            </a:r>
            <a:r>
              <a:rPr lang="ja-JP" altLang="en-US" sz="1400" b="1" u="sng" dirty="0">
                <a:latin typeface="BIZ UDゴシック" panose="020B0400000000000000" pitchFamily="49" charset="-128"/>
                <a:ea typeface="BIZ UDゴシック" panose="020B0400000000000000" pitchFamily="49" charset="-128"/>
              </a:rPr>
              <a:t>第１節　救急医療</a:t>
            </a:r>
            <a:endParaRPr lang="en-US" altLang="ja-JP" sz="1400" b="1" u="sng" dirty="0">
              <a:latin typeface="BIZ UDゴシック" panose="020B0400000000000000" pitchFamily="49" charset="-128"/>
              <a:ea typeface="BIZ UDゴシック" panose="020B0400000000000000" pitchFamily="49" charset="-128"/>
            </a:endParaRPr>
          </a:p>
          <a:p>
            <a:pPr>
              <a:lnSpc>
                <a:spcPts val="1500"/>
              </a:lnSpc>
              <a:spcBef>
                <a:spcPts val="300"/>
              </a:spcBef>
            </a:pPr>
            <a:r>
              <a:rPr lang="ja-JP" altLang="en-US" sz="1100" dirty="0">
                <a:latin typeface="BIZ UDゴシック" panose="020B0400000000000000" pitchFamily="49" charset="-128"/>
                <a:ea typeface="BIZ UDゴシック" panose="020B0400000000000000" pitchFamily="49" charset="-128"/>
              </a:rPr>
              <a:t>  　・　救急車の適正利用を促進し不要不急の救急搬送を抑制、搬送困難事案を削減するため、</a:t>
            </a:r>
            <a:endParaRPr lang="en-US" altLang="ja-JP" sz="1100" dirty="0">
              <a:latin typeface="BIZ UDゴシック" panose="020B0400000000000000" pitchFamily="49" charset="-128"/>
              <a:ea typeface="BIZ UDゴシック" panose="020B0400000000000000" pitchFamily="49" charset="-128"/>
            </a:endParaRPr>
          </a:p>
          <a:p>
            <a:pPr>
              <a:lnSpc>
                <a:spcPts val="1500"/>
              </a:lnSpc>
            </a:pPr>
            <a:r>
              <a:rPr lang="ja-JP" altLang="en-US" sz="1100" dirty="0">
                <a:latin typeface="BIZ UDゴシック" panose="020B0400000000000000" pitchFamily="49" charset="-128"/>
                <a:ea typeface="BIZ UDゴシック" panose="020B0400000000000000" pitchFamily="49" charset="-128"/>
              </a:rPr>
              <a:t>　  　搬送困難事案受入医療機関の整備促進、救急医療情報システムを活用した救急搬送の</a:t>
            </a:r>
            <a:endParaRPr lang="en-US" altLang="ja-JP" sz="1100" dirty="0">
              <a:latin typeface="BIZ UDゴシック" panose="020B0400000000000000" pitchFamily="49" charset="-128"/>
              <a:ea typeface="BIZ UDゴシック" panose="020B0400000000000000" pitchFamily="49" charset="-128"/>
            </a:endParaRPr>
          </a:p>
          <a:p>
            <a:pPr>
              <a:lnSpc>
                <a:spcPts val="15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強化等に取り組む。</a:t>
            </a:r>
            <a:endParaRPr lang="en-US" altLang="ja-JP" sz="1100" dirty="0">
              <a:latin typeface="BIZ UDゴシック" panose="020B0400000000000000" pitchFamily="49" charset="-128"/>
              <a:ea typeface="BIZ UDゴシック" panose="020B0400000000000000" pitchFamily="49" charset="-128"/>
            </a:endParaRPr>
          </a:p>
          <a:p>
            <a:pPr>
              <a:lnSpc>
                <a:spcPts val="1500"/>
              </a:lnSpc>
            </a:pPr>
            <a:r>
              <a:rPr lang="ja-JP" altLang="en-US" sz="1100" dirty="0">
                <a:latin typeface="BIZ UDゴシック" panose="020B0400000000000000" pitchFamily="49" charset="-128"/>
                <a:ea typeface="BIZ UDゴシック" panose="020B0400000000000000" pitchFamily="49" charset="-128"/>
              </a:rPr>
              <a:t>  　・　</a:t>
            </a:r>
            <a:r>
              <a:rPr lang="ja-JP" altLang="en-US" sz="1100" spc="-30" dirty="0">
                <a:latin typeface="BIZ UDゴシック" panose="020B0400000000000000" pitchFamily="49" charset="-128"/>
                <a:ea typeface="BIZ UDゴシック" panose="020B0400000000000000" pitchFamily="49" charset="-128"/>
              </a:rPr>
              <a:t>疾患別のネットワークの拡充やドクターヘリ等の効果的な活用を行うことにより、県民</a:t>
            </a:r>
            <a:endParaRPr lang="en-US" altLang="ja-JP" sz="1100" spc="-30" dirty="0">
              <a:latin typeface="BIZ UDゴシック" panose="020B0400000000000000" pitchFamily="49" charset="-128"/>
              <a:ea typeface="BIZ UDゴシック" panose="020B0400000000000000" pitchFamily="49" charset="-128"/>
            </a:endParaRPr>
          </a:p>
          <a:p>
            <a:pPr>
              <a:lnSpc>
                <a:spcPts val="1500"/>
              </a:lnSpc>
            </a:pPr>
            <a:r>
              <a:rPr lang="en-US" altLang="ja-JP" sz="1100" spc="-30" dirty="0">
                <a:latin typeface="BIZ UDゴシック" panose="020B0400000000000000" pitchFamily="49" charset="-128"/>
                <a:ea typeface="BIZ UDゴシック" panose="020B0400000000000000" pitchFamily="49" charset="-128"/>
              </a:rPr>
              <a:t>      </a:t>
            </a:r>
            <a:r>
              <a:rPr lang="ja-JP" altLang="en-US" sz="1100" spc="-30" dirty="0">
                <a:latin typeface="BIZ UDゴシック" panose="020B0400000000000000" pitchFamily="49" charset="-128"/>
                <a:ea typeface="BIZ UDゴシック" panose="020B0400000000000000" pitchFamily="49" charset="-128"/>
              </a:rPr>
              <a:t>の</a:t>
            </a:r>
            <a:r>
              <a:rPr lang="ja-JP" altLang="en-US" sz="1100" dirty="0">
                <a:latin typeface="BIZ UDゴシック" panose="020B0400000000000000" pitchFamily="49" charset="-128"/>
                <a:ea typeface="BIZ UDゴシック" panose="020B0400000000000000" pitchFamily="49" charset="-128"/>
              </a:rPr>
              <a:t>誰もが適切な救急医療を受けられる、質の高い効果的な救急医療体制を確保する。</a:t>
            </a:r>
            <a:endParaRPr lang="en-US" altLang="ja-JP" sz="1100" dirty="0">
              <a:latin typeface="BIZ UDゴシック" panose="020B0400000000000000" pitchFamily="49" charset="-128"/>
              <a:ea typeface="BIZ UDゴシック" panose="020B0400000000000000" pitchFamily="49" charset="-128"/>
            </a:endParaRPr>
          </a:p>
          <a:p>
            <a:pPr>
              <a:lnSpc>
                <a:spcPts val="1500"/>
              </a:lnSpc>
            </a:pPr>
            <a:endParaRPr lang="en-US" altLang="ja-JP" sz="1100" dirty="0">
              <a:latin typeface="BIZ UDゴシック" panose="020B0400000000000000" pitchFamily="49" charset="-128"/>
              <a:ea typeface="BIZ UDゴシック" panose="020B0400000000000000" pitchFamily="49" charset="-128"/>
            </a:endParaRPr>
          </a:p>
          <a:p>
            <a:pPr>
              <a:lnSpc>
                <a:spcPts val="1500"/>
              </a:lnSpc>
              <a:spcBef>
                <a:spcPts val="600"/>
              </a:spcBef>
            </a:pPr>
            <a:endParaRPr lang="en-US" altLang="ja-JP" sz="1400" b="1" dirty="0">
              <a:latin typeface="BIZ UDゴシック" panose="020B0400000000000000" pitchFamily="49" charset="-128"/>
              <a:ea typeface="BIZ UDゴシック" panose="020B0400000000000000" pitchFamily="49" charset="-128"/>
            </a:endParaRPr>
          </a:p>
          <a:p>
            <a:pPr>
              <a:lnSpc>
                <a:spcPts val="1500"/>
              </a:lnSpc>
              <a:spcBef>
                <a:spcPts val="600"/>
              </a:spcBef>
            </a:pPr>
            <a:endParaRPr lang="en-US" altLang="ja-JP" sz="1400" b="1" dirty="0">
              <a:latin typeface="BIZ UDゴシック" panose="020B0400000000000000" pitchFamily="49" charset="-128"/>
              <a:ea typeface="BIZ UDゴシック" panose="020B0400000000000000" pitchFamily="49" charset="-128"/>
            </a:endParaRPr>
          </a:p>
          <a:p>
            <a:pPr>
              <a:lnSpc>
                <a:spcPts val="1200"/>
              </a:lnSpc>
            </a:pPr>
            <a:endParaRPr lang="en-US" altLang="ja-JP" sz="1400" b="1" dirty="0">
              <a:latin typeface="BIZ UDゴシック" panose="020B0400000000000000" pitchFamily="49" charset="-128"/>
              <a:ea typeface="BIZ UDゴシック" panose="020B0400000000000000" pitchFamily="49" charset="-128"/>
            </a:endParaRPr>
          </a:p>
          <a:p>
            <a:pPr>
              <a:lnSpc>
                <a:spcPts val="1500"/>
              </a:lnSpc>
              <a:spcBef>
                <a:spcPts val="200"/>
              </a:spcBef>
            </a:pPr>
            <a:endParaRPr lang="en-US" altLang="ja-JP" sz="1400" b="1" u="sng" dirty="0">
              <a:latin typeface="BIZ UDゴシック" panose="020B0400000000000000" pitchFamily="49" charset="-128"/>
              <a:ea typeface="BIZ UDゴシック" panose="020B0400000000000000" pitchFamily="49" charset="-128"/>
            </a:endParaRPr>
          </a:p>
          <a:p>
            <a:pPr>
              <a:lnSpc>
                <a:spcPts val="1300"/>
              </a:lnSpc>
            </a:pPr>
            <a:endParaRPr lang="en-US" altLang="ja-JP" sz="1100" dirty="0">
              <a:latin typeface="BIZ UDゴシック" panose="020B0400000000000000" pitchFamily="49" charset="-128"/>
              <a:ea typeface="BIZ UDゴシック" panose="020B0400000000000000" pitchFamily="49" charset="-128"/>
            </a:endParaRPr>
          </a:p>
        </p:txBody>
      </p:sp>
      <p:grpSp>
        <p:nvGrpSpPr>
          <p:cNvPr id="8" name="グループ化 7">
            <a:extLst>
              <a:ext uri="{FF2B5EF4-FFF2-40B4-BE49-F238E27FC236}">
                <a16:creationId xmlns:a16="http://schemas.microsoft.com/office/drawing/2014/main" id="{F6EEEF75-15AD-4D4C-A291-C2AB7944730B}"/>
              </a:ext>
            </a:extLst>
          </p:cNvPr>
          <p:cNvGrpSpPr/>
          <p:nvPr/>
        </p:nvGrpSpPr>
        <p:grpSpPr>
          <a:xfrm>
            <a:off x="256042" y="4365148"/>
            <a:ext cx="5654569" cy="1260096"/>
            <a:chOff x="256042" y="4175456"/>
            <a:chExt cx="5654569" cy="1260096"/>
          </a:xfrm>
        </p:grpSpPr>
        <p:sp>
          <p:nvSpPr>
            <p:cNvPr id="86" name="矢印: 五方向 85">
              <a:extLst>
                <a:ext uri="{FF2B5EF4-FFF2-40B4-BE49-F238E27FC236}">
                  <a16:creationId xmlns:a16="http://schemas.microsoft.com/office/drawing/2014/main" id="{91A631E1-E938-46C6-9E5E-3DF10783A1C0}"/>
                </a:ext>
              </a:extLst>
            </p:cNvPr>
            <p:cNvSpPr/>
            <p:nvPr/>
          </p:nvSpPr>
          <p:spPr>
            <a:xfrm>
              <a:off x="510611" y="4607504"/>
              <a:ext cx="5400000" cy="396000"/>
            </a:xfrm>
            <a:prstGeom prst="homePlate">
              <a:avLst>
                <a:gd name="adj" fmla="val 4199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14】</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特定健康診査受診率</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５６．０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７０ ％</a:t>
              </a:r>
              <a:r>
                <a:rPr lang="ja-JP" altLang="en-US" sz="1100" b="1" dirty="0">
                  <a:solidFill>
                    <a:schemeClr val="tx1"/>
                  </a:solidFill>
                  <a:latin typeface="BIZ UDPゴシック" panose="020B0400000000000000" pitchFamily="50" charset="-128"/>
                  <a:ea typeface="BIZ UDPゴシック" panose="020B0400000000000000" pitchFamily="50" charset="-128"/>
                </a:rPr>
                <a:t> </a:t>
              </a:r>
              <a:endParaRPr kumimoji="1" lang="ja-JP" altLang="en-US" sz="1100" b="1" dirty="0">
                <a:solidFill>
                  <a:schemeClr val="tx1"/>
                </a:solidFill>
                <a:latin typeface="BIZ UDPゴシック" panose="020B0400000000000000" pitchFamily="50" charset="-128"/>
                <a:ea typeface="BIZ UDPゴシック" panose="020B0400000000000000" pitchFamily="50" charset="-128"/>
              </a:endParaRPr>
            </a:p>
          </p:txBody>
        </p:sp>
        <p:sp>
          <p:nvSpPr>
            <p:cNvPr id="91" name="矢印: 五方向 90">
              <a:extLst>
                <a:ext uri="{FF2B5EF4-FFF2-40B4-BE49-F238E27FC236}">
                  <a16:creationId xmlns:a16="http://schemas.microsoft.com/office/drawing/2014/main" id="{9B8F1245-96EB-4B3E-8D24-4C47701F1534}"/>
                </a:ext>
              </a:extLst>
            </p:cNvPr>
            <p:cNvSpPr/>
            <p:nvPr/>
          </p:nvSpPr>
          <p:spPr>
            <a:xfrm>
              <a:off x="506880" y="5039552"/>
              <a:ext cx="5400000" cy="396000"/>
            </a:xfrm>
            <a:prstGeom prst="homePlate">
              <a:avLst>
                <a:gd name="adj" fmla="val 4584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指標６</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糖尿病と歯周病に係る医科歯科連携協力歯科医療機関数</a:t>
              </a:r>
              <a:endParaRPr lang="en-US" altLang="ja-JP" sz="1100" b="1" strike="dblStrike"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＜再 掲＞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７００ </a:t>
              </a:r>
              <a:r>
                <a:rPr lang="ja-JP" altLang="en-US" sz="1000" dirty="0">
                  <a:solidFill>
                    <a:schemeClr val="tx1"/>
                  </a:solidFill>
                  <a:latin typeface="BIZ UDPゴシック" panose="020B0400000000000000" pitchFamily="50" charset="-128"/>
                  <a:ea typeface="BIZ UDPゴシック" panose="020B0400000000000000" pitchFamily="50" charset="-128"/>
                </a:rPr>
                <a:t>機関</a:t>
              </a:r>
              <a:r>
                <a:rPr lang="ja-JP" altLang="en-US" sz="1100" dirty="0">
                  <a:solidFill>
                    <a:schemeClr val="tx1"/>
                  </a:solidFill>
                  <a:latin typeface="BIZ UDPゴシック" panose="020B0400000000000000" pitchFamily="50" charset="-128"/>
                  <a:ea typeface="BIZ UDPゴシック" panose="020B0400000000000000" pitchFamily="50" charset="-128"/>
                </a:rPr>
                <a:t>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１，２００ </a:t>
              </a:r>
              <a:r>
                <a:rPr lang="ja-JP" altLang="en-US" sz="1000" dirty="0">
                  <a:solidFill>
                    <a:schemeClr val="tx1"/>
                  </a:solidFill>
                  <a:latin typeface="BIZ UDPゴシック" panose="020B0400000000000000" pitchFamily="50" charset="-128"/>
                  <a:ea typeface="BIZ UDPゴシック" panose="020B0400000000000000" pitchFamily="50" charset="-128"/>
                </a:rPr>
                <a:t>機関</a:t>
              </a:r>
              <a:endParaRPr lang="ja-JP" altLang="en-US" sz="1100" b="1" dirty="0">
                <a:latin typeface="BIZ UDPゴシック" panose="020B0400000000000000" pitchFamily="50" charset="-128"/>
                <a:ea typeface="BIZ UDPゴシック" panose="020B0400000000000000" pitchFamily="50" charset="-128"/>
              </a:endParaRPr>
            </a:p>
          </p:txBody>
        </p:sp>
        <p:grpSp>
          <p:nvGrpSpPr>
            <p:cNvPr id="3" name="グループ化 2">
              <a:extLst>
                <a:ext uri="{FF2B5EF4-FFF2-40B4-BE49-F238E27FC236}">
                  <a16:creationId xmlns:a16="http://schemas.microsoft.com/office/drawing/2014/main" id="{C513E8FC-B7A5-4E94-9C86-DDD5AAC0C77E}"/>
                </a:ext>
              </a:extLst>
            </p:cNvPr>
            <p:cNvGrpSpPr/>
            <p:nvPr/>
          </p:nvGrpSpPr>
          <p:grpSpPr>
            <a:xfrm>
              <a:off x="256042" y="4175456"/>
              <a:ext cx="5654569" cy="396737"/>
              <a:chOff x="249431" y="1162378"/>
              <a:chExt cx="5654569" cy="396737"/>
            </a:xfrm>
          </p:grpSpPr>
          <p:sp>
            <p:nvSpPr>
              <p:cNvPr id="81" name="矢印: 五方向 80">
                <a:extLst>
                  <a:ext uri="{FF2B5EF4-FFF2-40B4-BE49-F238E27FC236}">
                    <a16:creationId xmlns:a16="http://schemas.microsoft.com/office/drawing/2014/main" id="{EEDAF52D-4847-4843-BE38-8FD621C50E71}"/>
                  </a:ext>
                </a:extLst>
              </p:cNvPr>
              <p:cNvSpPr/>
              <p:nvPr/>
            </p:nvSpPr>
            <p:spPr>
              <a:xfrm>
                <a:off x="504000" y="1163115"/>
                <a:ext cx="5400000" cy="396000"/>
              </a:xfrm>
              <a:prstGeom prst="homePlate">
                <a:avLst>
                  <a:gd name="adj" fmla="val 4456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13】</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糖尿病性腎症重症化予防プログラムに基づく受診勧奨により</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医療機関を受診した人の割合</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１０．４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１４．０ ％ </a:t>
                </a:r>
                <a:r>
                  <a:rPr lang="ja-JP" altLang="en-US" sz="1000" b="1" dirty="0">
                    <a:latin typeface="BIZ UDゴシック" panose="020B0400000000000000" pitchFamily="49" charset="-128"/>
                    <a:ea typeface="BIZ UDゴシック" panose="020B0400000000000000" pitchFamily="49" charset="-128"/>
                  </a:rPr>
                  <a:t>　</a:t>
                </a:r>
              </a:p>
            </p:txBody>
          </p:sp>
          <p:sp>
            <p:nvSpPr>
              <p:cNvPr id="31" name="正方形/長方形 30">
                <a:extLst>
                  <a:ext uri="{FF2B5EF4-FFF2-40B4-BE49-F238E27FC236}">
                    <a16:creationId xmlns:a16="http://schemas.microsoft.com/office/drawing/2014/main" id="{E18CAC53-3588-4A7B-BBD4-D77A5DAB5849}"/>
                  </a:ext>
                </a:extLst>
              </p:cNvPr>
              <p:cNvSpPr/>
              <p:nvPr/>
            </p:nvSpPr>
            <p:spPr>
              <a:xfrm>
                <a:off x="249431" y="1162378"/>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grpSp>
      </p:grpSp>
      <p:grpSp>
        <p:nvGrpSpPr>
          <p:cNvPr id="7" name="グループ化 6">
            <a:extLst>
              <a:ext uri="{FF2B5EF4-FFF2-40B4-BE49-F238E27FC236}">
                <a16:creationId xmlns:a16="http://schemas.microsoft.com/office/drawing/2014/main" id="{BCC62BA0-10DD-4C01-BEED-57DAF0D30E59}"/>
              </a:ext>
            </a:extLst>
          </p:cNvPr>
          <p:cNvGrpSpPr/>
          <p:nvPr/>
        </p:nvGrpSpPr>
        <p:grpSpPr>
          <a:xfrm>
            <a:off x="249515" y="1599412"/>
            <a:ext cx="5663892" cy="1253480"/>
            <a:chOff x="249515" y="1527360"/>
            <a:chExt cx="5663892" cy="1253480"/>
          </a:xfrm>
        </p:grpSpPr>
        <p:sp>
          <p:nvSpPr>
            <p:cNvPr id="36" name="矢印: 五方向 35">
              <a:extLst>
                <a:ext uri="{FF2B5EF4-FFF2-40B4-BE49-F238E27FC236}">
                  <a16:creationId xmlns:a16="http://schemas.microsoft.com/office/drawing/2014/main" id="{EA2C49DF-4681-473D-AD58-CA245CD34D97}"/>
                </a:ext>
              </a:extLst>
            </p:cNvPr>
            <p:cNvSpPr/>
            <p:nvPr/>
          </p:nvSpPr>
          <p:spPr>
            <a:xfrm>
              <a:off x="501273" y="1527360"/>
              <a:ext cx="5400000" cy="396000"/>
            </a:xfrm>
            <a:prstGeom prst="homePlate">
              <a:avLst>
                <a:gd name="adj" fmla="val 4326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０</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救急要請（覚知）から救急医療機関への搬送までに要した時間</a:t>
              </a: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４７．４ 分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３９．４ 分</a:t>
              </a:r>
            </a:p>
          </p:txBody>
        </p:sp>
        <p:grpSp>
          <p:nvGrpSpPr>
            <p:cNvPr id="37" name="グループ化 36">
              <a:extLst>
                <a:ext uri="{FF2B5EF4-FFF2-40B4-BE49-F238E27FC236}">
                  <a16:creationId xmlns:a16="http://schemas.microsoft.com/office/drawing/2014/main" id="{B7AC0160-6BE1-4E7F-85E4-7526C4A8E4CC}"/>
                </a:ext>
              </a:extLst>
            </p:cNvPr>
            <p:cNvGrpSpPr/>
            <p:nvPr/>
          </p:nvGrpSpPr>
          <p:grpSpPr>
            <a:xfrm>
              <a:off x="249515" y="1952792"/>
              <a:ext cx="5657365" cy="396000"/>
              <a:chOff x="6234679" y="5408969"/>
              <a:chExt cx="5657365" cy="396000"/>
            </a:xfrm>
          </p:grpSpPr>
          <p:sp>
            <p:nvSpPr>
              <p:cNvPr id="38" name="矢印: 五方向 37">
                <a:extLst>
                  <a:ext uri="{FF2B5EF4-FFF2-40B4-BE49-F238E27FC236}">
                    <a16:creationId xmlns:a16="http://schemas.microsoft.com/office/drawing/2014/main" id="{5AF2A066-3C45-409E-961B-B98EE775019F}"/>
                  </a:ext>
                </a:extLst>
              </p:cNvPr>
              <p:cNvSpPr/>
              <p:nvPr/>
            </p:nvSpPr>
            <p:spPr>
              <a:xfrm>
                <a:off x="6492044" y="5408969"/>
                <a:ext cx="5400000" cy="396000"/>
              </a:xfrm>
              <a:prstGeom prst="homePlate">
                <a:avLst>
                  <a:gd name="adj" fmla="val 4418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在宅等生活の場に復帰した 脳血管疾患患者の割合</a:t>
                </a: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５９．２０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６２．１６ ％</a:t>
                </a:r>
              </a:p>
            </p:txBody>
          </p:sp>
          <p:sp>
            <p:nvSpPr>
              <p:cNvPr id="39" name="正方形/長方形 38">
                <a:extLst>
                  <a:ext uri="{FF2B5EF4-FFF2-40B4-BE49-F238E27FC236}">
                    <a16:creationId xmlns:a16="http://schemas.microsoft.com/office/drawing/2014/main" id="{4BA60121-0F7B-4BEC-98F9-F766C230648B}"/>
                  </a:ext>
                </a:extLst>
              </p:cNvPr>
              <p:cNvSpPr/>
              <p:nvPr/>
            </p:nvSpPr>
            <p:spPr>
              <a:xfrm>
                <a:off x="6234679" y="5408969"/>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grpSp>
        <p:grpSp>
          <p:nvGrpSpPr>
            <p:cNvPr id="40" name="グループ化 39">
              <a:extLst>
                <a:ext uri="{FF2B5EF4-FFF2-40B4-BE49-F238E27FC236}">
                  <a16:creationId xmlns:a16="http://schemas.microsoft.com/office/drawing/2014/main" id="{3638A3F0-864B-4339-AD13-B7BC0069FF4F}"/>
                </a:ext>
              </a:extLst>
            </p:cNvPr>
            <p:cNvGrpSpPr/>
            <p:nvPr/>
          </p:nvGrpSpPr>
          <p:grpSpPr>
            <a:xfrm>
              <a:off x="256042" y="2384840"/>
              <a:ext cx="5657365" cy="396000"/>
              <a:chOff x="6234679" y="5908904"/>
              <a:chExt cx="5657365" cy="396000"/>
            </a:xfrm>
          </p:grpSpPr>
          <p:sp>
            <p:nvSpPr>
              <p:cNvPr id="41" name="矢印: 五方向 40">
                <a:extLst>
                  <a:ext uri="{FF2B5EF4-FFF2-40B4-BE49-F238E27FC236}">
                    <a16:creationId xmlns:a16="http://schemas.microsoft.com/office/drawing/2014/main" id="{E1B26F10-507C-46ED-A0D5-1AC106CF787A}"/>
                  </a:ext>
                </a:extLst>
              </p:cNvPr>
              <p:cNvSpPr/>
              <p:nvPr/>
            </p:nvSpPr>
            <p:spPr>
              <a:xfrm>
                <a:off x="6492044" y="5908904"/>
                <a:ext cx="5400000" cy="396000"/>
              </a:xfrm>
              <a:prstGeom prst="homePlate">
                <a:avLst>
                  <a:gd name="adj" fmla="val 4418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２</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在宅等生活の場に復帰した 虚血性心疾患患者の割合</a:t>
                </a: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９１．５０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９３．００ ％</a:t>
                </a:r>
              </a:p>
            </p:txBody>
          </p:sp>
          <p:sp>
            <p:nvSpPr>
              <p:cNvPr id="42" name="正方形/長方形 41">
                <a:extLst>
                  <a:ext uri="{FF2B5EF4-FFF2-40B4-BE49-F238E27FC236}">
                    <a16:creationId xmlns:a16="http://schemas.microsoft.com/office/drawing/2014/main" id="{FDAFC28A-2106-43F3-BC50-60D2055A2F66}"/>
                  </a:ext>
                </a:extLst>
              </p:cNvPr>
              <p:cNvSpPr/>
              <p:nvPr/>
            </p:nvSpPr>
            <p:spPr>
              <a:xfrm>
                <a:off x="6234679" y="5908904"/>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grpSp>
      </p:grpSp>
      <p:grpSp>
        <p:nvGrpSpPr>
          <p:cNvPr id="9" name="グループ化 8">
            <a:extLst>
              <a:ext uri="{FF2B5EF4-FFF2-40B4-BE49-F238E27FC236}">
                <a16:creationId xmlns:a16="http://schemas.microsoft.com/office/drawing/2014/main" id="{35CCB4D7-3DE1-4897-9DBF-9F42405C9A99}"/>
              </a:ext>
            </a:extLst>
          </p:cNvPr>
          <p:cNvGrpSpPr/>
          <p:nvPr/>
        </p:nvGrpSpPr>
        <p:grpSpPr>
          <a:xfrm>
            <a:off x="6588000" y="2481910"/>
            <a:ext cx="5400000" cy="1703130"/>
            <a:chOff x="6588000" y="2481910"/>
            <a:chExt cx="5400000" cy="1703130"/>
          </a:xfrm>
        </p:grpSpPr>
        <p:sp>
          <p:nvSpPr>
            <p:cNvPr id="97" name="矢印: 五方向 96">
              <a:extLst>
                <a:ext uri="{FF2B5EF4-FFF2-40B4-BE49-F238E27FC236}">
                  <a16:creationId xmlns:a16="http://schemas.microsoft.com/office/drawing/2014/main" id="{EF6B2170-3201-40D3-A692-6881A7B5F673}"/>
                </a:ext>
              </a:extLst>
            </p:cNvPr>
            <p:cNvSpPr/>
            <p:nvPr/>
          </p:nvSpPr>
          <p:spPr>
            <a:xfrm>
              <a:off x="6588000" y="2481910"/>
              <a:ext cx="5400000" cy="396000"/>
            </a:xfrm>
            <a:prstGeom prst="homePlate">
              <a:avLst>
                <a:gd name="adj" fmla="val 43281"/>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15】</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自殺死亡率（人口１０万人当たりの自殺者数）</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１５．２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１２．６以下</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102" name="矢印: 五方向 101">
              <a:extLst>
                <a:ext uri="{FF2B5EF4-FFF2-40B4-BE49-F238E27FC236}">
                  <a16:creationId xmlns:a16="http://schemas.microsoft.com/office/drawing/2014/main" id="{54AAB446-C253-479B-A07B-E3968BF80A6B}"/>
                </a:ext>
              </a:extLst>
            </p:cNvPr>
            <p:cNvSpPr/>
            <p:nvPr/>
          </p:nvSpPr>
          <p:spPr>
            <a:xfrm>
              <a:off x="6588000" y="2924944"/>
              <a:ext cx="5400000" cy="396000"/>
            </a:xfrm>
            <a:prstGeom prst="homePlate">
              <a:avLst>
                <a:gd name="adj" fmla="val 48413"/>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16】</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精神病床における慢性期（１年以上）入院患者数</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５，４８６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 検討中 ）</a:t>
              </a:r>
              <a:r>
                <a:rPr lang="ja-JP" altLang="en-US" sz="1100" b="1" dirty="0">
                  <a:solidFill>
                    <a:schemeClr val="tx1"/>
                  </a:solidFill>
                  <a:latin typeface="BIZ UDPゴシック" panose="020B0400000000000000" pitchFamily="50" charset="-128"/>
                  <a:ea typeface="BIZ UDPゴシック" panose="020B0400000000000000" pitchFamily="50" charset="-128"/>
                </a:rPr>
                <a:t> </a:t>
              </a:r>
              <a:endParaRPr kumimoji="1" lang="ja-JP" altLang="en-US" sz="1100" b="1" dirty="0">
                <a:solidFill>
                  <a:schemeClr val="tx1"/>
                </a:solidFill>
                <a:latin typeface="BIZ UDPゴシック" panose="020B0400000000000000" pitchFamily="50" charset="-128"/>
                <a:ea typeface="BIZ UDPゴシック" panose="020B0400000000000000" pitchFamily="50" charset="-128"/>
              </a:endParaRPr>
            </a:p>
          </p:txBody>
        </p:sp>
        <p:sp>
          <p:nvSpPr>
            <p:cNvPr id="107" name="矢印: 五方向 106">
              <a:extLst>
                <a:ext uri="{FF2B5EF4-FFF2-40B4-BE49-F238E27FC236}">
                  <a16:creationId xmlns:a16="http://schemas.microsoft.com/office/drawing/2014/main" id="{CE3BD00E-AEA2-4725-9C70-6BD21A8A225D}"/>
                </a:ext>
              </a:extLst>
            </p:cNvPr>
            <p:cNvSpPr/>
            <p:nvPr/>
          </p:nvSpPr>
          <p:spPr>
            <a:xfrm>
              <a:off x="6588000" y="3356992"/>
              <a:ext cx="5400000" cy="396000"/>
            </a:xfrm>
            <a:prstGeom prst="homePlate">
              <a:avLst>
                <a:gd name="adj" fmla="val 5354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17】</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精神病床における入院後３か月時点の退院率</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６０．３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６８．９ ％</a:t>
              </a:r>
              <a:r>
                <a:rPr lang="ja-JP" altLang="en-US" sz="1100" b="1" dirty="0">
                  <a:solidFill>
                    <a:schemeClr val="tx1"/>
                  </a:solidFill>
                  <a:latin typeface="BIZ UDPゴシック" panose="020B0400000000000000" pitchFamily="50" charset="-128"/>
                  <a:ea typeface="BIZ UDPゴシック" panose="020B0400000000000000" pitchFamily="50" charset="-128"/>
                </a:rPr>
                <a:t> </a:t>
              </a:r>
              <a:endParaRPr kumimoji="1" lang="ja-JP" altLang="en-US" sz="1100" b="1" dirty="0">
                <a:solidFill>
                  <a:schemeClr val="tx1"/>
                </a:solidFill>
                <a:latin typeface="BIZ UDPゴシック" panose="020B0400000000000000" pitchFamily="50" charset="-128"/>
                <a:ea typeface="BIZ UDPゴシック" panose="020B0400000000000000" pitchFamily="50" charset="-128"/>
              </a:endParaRPr>
            </a:p>
          </p:txBody>
        </p:sp>
        <p:sp>
          <p:nvSpPr>
            <p:cNvPr id="112" name="矢印: 五方向 111">
              <a:extLst>
                <a:ext uri="{FF2B5EF4-FFF2-40B4-BE49-F238E27FC236}">
                  <a16:creationId xmlns:a16="http://schemas.microsoft.com/office/drawing/2014/main" id="{7925CA13-44ED-47CE-A81A-05BD2EB68CEC}"/>
                </a:ext>
              </a:extLst>
            </p:cNvPr>
            <p:cNvSpPr/>
            <p:nvPr/>
          </p:nvSpPr>
          <p:spPr>
            <a:xfrm>
              <a:off x="6588000" y="3789040"/>
              <a:ext cx="5400000" cy="396000"/>
            </a:xfrm>
            <a:prstGeom prst="homePlate">
              <a:avLst>
                <a:gd name="adj" fmla="val 48413"/>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18】</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かかりつけ医認知症対応力向上研修の修了医数</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１，６１４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Ｒ１０</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２，３００ 人</a:t>
              </a:r>
              <a:r>
                <a:rPr lang="ja-JP" altLang="en-US" sz="1100" b="1" dirty="0">
                  <a:solidFill>
                    <a:schemeClr val="tx1"/>
                  </a:solidFill>
                  <a:latin typeface="BIZ UDPゴシック" panose="020B0400000000000000" pitchFamily="50" charset="-128"/>
                  <a:ea typeface="BIZ UDPゴシック" panose="020B0400000000000000" pitchFamily="50" charset="-128"/>
                </a:rPr>
                <a:t> </a:t>
              </a:r>
              <a:endParaRPr kumimoji="1" lang="ja-JP" altLang="en-US" sz="1100" b="1"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2" name="グループ化 1">
            <a:extLst>
              <a:ext uri="{FF2B5EF4-FFF2-40B4-BE49-F238E27FC236}">
                <a16:creationId xmlns:a16="http://schemas.microsoft.com/office/drawing/2014/main" id="{5217EC7C-6740-4D44-8CB8-FD90144DCDA4}"/>
              </a:ext>
            </a:extLst>
          </p:cNvPr>
          <p:cNvGrpSpPr/>
          <p:nvPr/>
        </p:nvGrpSpPr>
        <p:grpSpPr>
          <a:xfrm>
            <a:off x="6588000" y="5949324"/>
            <a:ext cx="5400000" cy="828048"/>
            <a:chOff x="6588000" y="5934018"/>
            <a:chExt cx="5400000" cy="828048"/>
          </a:xfrm>
        </p:grpSpPr>
        <p:sp>
          <p:nvSpPr>
            <p:cNvPr id="127" name="矢印: 五方向 126">
              <a:extLst>
                <a:ext uri="{FF2B5EF4-FFF2-40B4-BE49-F238E27FC236}">
                  <a16:creationId xmlns:a16="http://schemas.microsoft.com/office/drawing/2014/main" id="{934F9192-1C8F-4215-A526-C452BF4C4998}"/>
                </a:ext>
              </a:extLst>
            </p:cNvPr>
            <p:cNvSpPr/>
            <p:nvPr/>
          </p:nvSpPr>
          <p:spPr>
            <a:xfrm>
              <a:off x="6588000" y="5934018"/>
              <a:ext cx="5400000" cy="396000"/>
            </a:xfrm>
            <a:prstGeom prst="homePlate">
              <a:avLst>
                <a:gd name="adj" fmla="val 4315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19】</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重症救急搬送患者の医療機関への受入照会が４回以上となってしまう割合　</a:t>
              </a:r>
              <a:r>
                <a:rPr lang="ja-JP" altLang="en-US" sz="1100" dirty="0">
                  <a:solidFill>
                    <a:schemeClr val="tx1"/>
                  </a:solidFill>
                  <a:latin typeface="BIZ UDPゴシック" panose="020B0400000000000000" pitchFamily="50" charset="-128"/>
                  <a:ea typeface="BIZ UDPゴシック" panose="020B0400000000000000" pitchFamily="50" charset="-128"/>
                </a:rPr>
                <a:t>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７．２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２．４ ％</a:t>
              </a:r>
            </a:p>
          </p:txBody>
        </p:sp>
        <p:sp>
          <p:nvSpPr>
            <p:cNvPr id="121" name="矢印: 五方向 120">
              <a:extLst>
                <a:ext uri="{FF2B5EF4-FFF2-40B4-BE49-F238E27FC236}">
                  <a16:creationId xmlns:a16="http://schemas.microsoft.com/office/drawing/2014/main" id="{C17F6139-5BF2-4E6D-9A47-B550A199FDD4}"/>
                </a:ext>
              </a:extLst>
            </p:cNvPr>
            <p:cNvSpPr/>
            <p:nvPr/>
          </p:nvSpPr>
          <p:spPr>
            <a:xfrm>
              <a:off x="6588000" y="6366066"/>
              <a:ext cx="5400000" cy="396000"/>
            </a:xfrm>
            <a:prstGeom prst="homePlate">
              <a:avLst>
                <a:gd name="adj" fmla="val 4315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０</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救急要請（覚知）から救急医療機関への搬送までに要した時間</a:t>
              </a:r>
            </a:p>
            <a:p>
              <a:r>
                <a:rPr lang="ja-JP" altLang="en-US" sz="1100" dirty="0">
                  <a:solidFill>
                    <a:schemeClr val="tx1"/>
                  </a:solidFill>
                  <a:latin typeface="BIZ UDPゴシック" panose="020B0400000000000000" pitchFamily="50" charset="-128"/>
                  <a:ea typeface="BIZ UDPゴシック" panose="020B0400000000000000" pitchFamily="50" charset="-128"/>
                </a:rPr>
                <a:t>＜再 掲＞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４７．４ 分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３９．４ 分</a:t>
              </a:r>
            </a:p>
          </p:txBody>
        </p:sp>
      </p:grpSp>
      <p:sp>
        <p:nvSpPr>
          <p:cNvPr id="32" name="正方形/長方形 31">
            <a:extLst>
              <a:ext uri="{FF2B5EF4-FFF2-40B4-BE49-F238E27FC236}">
                <a16:creationId xmlns:a16="http://schemas.microsoft.com/office/drawing/2014/main" id="{7219C755-0537-4367-9A3C-196B780F9641}"/>
              </a:ext>
            </a:extLst>
          </p:cNvPr>
          <p:cNvSpPr/>
          <p:nvPr/>
        </p:nvSpPr>
        <p:spPr>
          <a:xfrm>
            <a:off x="36000" y="110526"/>
            <a:ext cx="12132000" cy="57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正方形/長方形 32">
            <a:extLst>
              <a:ext uri="{FF2B5EF4-FFF2-40B4-BE49-F238E27FC236}">
                <a16:creationId xmlns:a16="http://schemas.microsoft.com/office/drawing/2014/main" id="{C56313D9-C72C-44EE-80A1-3A4DA2035B06}"/>
              </a:ext>
            </a:extLst>
          </p:cNvPr>
          <p:cNvSpPr/>
          <p:nvPr/>
        </p:nvSpPr>
        <p:spPr>
          <a:xfrm>
            <a:off x="36000" y="6813376"/>
            <a:ext cx="12132000" cy="57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テキスト ボックス 28">
            <a:extLst>
              <a:ext uri="{FF2B5EF4-FFF2-40B4-BE49-F238E27FC236}">
                <a16:creationId xmlns:a16="http://schemas.microsoft.com/office/drawing/2014/main" id="{AF87178A-0CD4-4E64-988A-DD5F85BE927A}"/>
              </a:ext>
            </a:extLst>
          </p:cNvPr>
          <p:cNvSpPr txBox="1"/>
          <p:nvPr/>
        </p:nvSpPr>
        <p:spPr>
          <a:xfrm>
            <a:off x="6011752" y="6485912"/>
            <a:ext cx="396044" cy="369332"/>
          </a:xfrm>
          <a:prstGeom prst="rect">
            <a:avLst/>
          </a:prstGeom>
          <a:solidFill>
            <a:schemeClr val="bg1"/>
          </a:solidFill>
        </p:spPr>
        <p:txBody>
          <a:bodyPr wrap="square" rtlCol="0">
            <a:spAutoFit/>
          </a:bodyPr>
          <a:lstStyle/>
          <a:p>
            <a:r>
              <a:rPr kumimoji="1" lang="ja-JP" altLang="en-US" dirty="0"/>
              <a:t>３</a:t>
            </a:r>
          </a:p>
        </p:txBody>
      </p:sp>
    </p:spTree>
    <p:extLst>
      <p:ext uri="{BB962C8B-B14F-4D97-AF65-F5344CB8AC3E}">
        <p14:creationId xmlns:p14="http://schemas.microsoft.com/office/powerpoint/2010/main" val="3519532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E0FEFF20-B302-40F4-9572-F556741264CE}"/>
              </a:ext>
            </a:extLst>
          </p:cNvPr>
          <p:cNvSpPr/>
          <p:nvPr/>
        </p:nvSpPr>
        <p:spPr>
          <a:xfrm>
            <a:off x="6303096" y="2978945"/>
            <a:ext cx="5796644" cy="528698"/>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正方形/長方形 142">
            <a:extLst>
              <a:ext uri="{FF2B5EF4-FFF2-40B4-BE49-F238E27FC236}">
                <a16:creationId xmlns:a16="http://schemas.microsoft.com/office/drawing/2014/main" id="{7C5CBBE5-2741-4F73-AC7C-8AC21004A83D}"/>
              </a:ext>
            </a:extLst>
          </p:cNvPr>
          <p:cNvSpPr/>
          <p:nvPr/>
        </p:nvSpPr>
        <p:spPr>
          <a:xfrm>
            <a:off x="6156000" y="143997"/>
            <a:ext cx="5997600" cy="6696000"/>
          </a:xfrm>
          <a:prstGeom prst="rect">
            <a:avLst/>
          </a:prstGeom>
          <a:ln w="25400">
            <a:solidFill>
              <a:srgbClr val="002060"/>
            </a:solidFill>
          </a:ln>
        </p:spPr>
        <p:txBody>
          <a:bodyPr wrap="square" lIns="36000" tIns="144000" rIns="36000">
            <a:noAutofit/>
          </a:bodyPr>
          <a:lstStyle/>
          <a:p>
            <a:pPr lvl="0">
              <a:lnSpc>
                <a:spcPts val="1600"/>
              </a:lnSpc>
              <a:spcBef>
                <a:spcPts val="6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第５節　感染症医療</a:t>
            </a: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感染症予防計画</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 </a:t>
            </a:r>
            <a:r>
              <a:rPr lang="ja-JP" altLang="en-US" sz="1000" dirty="0">
                <a:solidFill>
                  <a:prstClr val="white"/>
                </a:solidFill>
                <a:highlight>
                  <a:srgbClr val="800080"/>
                </a:highlight>
                <a:latin typeface="Meiryo UI" panose="020B0604030504040204" pitchFamily="50" charset="-128"/>
                <a:ea typeface="Meiryo UI" panose="020B0604030504040204" pitchFamily="50" charset="-128"/>
              </a:rPr>
              <a:t>を組み込む</a:t>
            </a:r>
            <a:endParaRPr lang="en-US" altLang="ja-JP" sz="1400" b="1"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a:t>
            </a:r>
            <a:r>
              <a:rPr lang="ja-JP" altLang="en-US" sz="1100" spc="-20" dirty="0">
                <a:solidFill>
                  <a:prstClr val="black"/>
                </a:solidFill>
                <a:latin typeface="BIZ UDゴシック" panose="020B0400000000000000" pitchFamily="49" charset="-128"/>
                <a:ea typeface="BIZ UDゴシック" panose="020B0400000000000000" pitchFamily="49" charset="-128"/>
              </a:rPr>
              <a:t>医療機関・検査機関・宿泊療養施設等と平時から協定を締結し、感染症発生・まん延時　</a:t>
            </a:r>
            <a:endParaRPr lang="en-US" altLang="ja-JP" sz="1100" spc="-2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には必要な体制を迅速かつ確実に立ち上げる体制を担保する。</a:t>
            </a:r>
          </a:p>
          <a:p>
            <a:pPr lvl="0">
              <a:lnSpc>
                <a:spcPts val="15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感染症発生・まん延時に適切な対応ができる人材を育成し、医療機関の感染対策力を</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5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向上させる。</a:t>
            </a:r>
          </a:p>
          <a:p>
            <a:pPr lvl="0">
              <a:lnSpc>
                <a:spcPts val="15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流行初期に対応できるよう保健所の体制確保、衛生研究所の検査体制整備と機能の</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5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強化に取り組む。</a:t>
            </a:r>
            <a:endParaRPr lang="en-US" altLang="ja-JP" sz="105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05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05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05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1200"/>
              </a:spcBef>
            </a:pPr>
            <a:endParaRPr lang="en-US" altLang="ja-JP" sz="1050" dirty="0">
              <a:solidFill>
                <a:prstClr val="black"/>
              </a:solidFill>
              <a:highlight>
                <a:srgbClr val="0000FF"/>
              </a:highlight>
              <a:latin typeface="BIZ UDゴシック" panose="020B0400000000000000" pitchFamily="49" charset="-128"/>
              <a:ea typeface="BIZ UDゴシック" panose="020B0400000000000000" pitchFamily="49" charset="-128"/>
            </a:endParaRPr>
          </a:p>
          <a:p>
            <a:pPr lvl="0">
              <a:lnSpc>
                <a:spcPts val="600"/>
              </a:lnSpc>
              <a:spcBef>
                <a:spcPts val="1200"/>
              </a:spcBef>
            </a:pPr>
            <a:endParaRPr lang="en-US" altLang="ja-JP" sz="16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600"/>
              </a:lnSpc>
              <a:spcBef>
                <a:spcPts val="400"/>
              </a:spcBef>
            </a:pPr>
            <a:r>
              <a:rPr lang="ja-JP" altLang="en-US" sz="1200" dirty="0">
                <a:solidFill>
                  <a:prstClr val="black"/>
                </a:solidFill>
                <a:latin typeface="BIZ UDゴシック" panose="020B0400000000000000" pitchFamily="49" charset="-128"/>
                <a:ea typeface="BIZ UDゴシック" panose="020B0400000000000000" pitchFamily="49" charset="-128"/>
              </a:rPr>
              <a:t>　</a:t>
            </a:r>
            <a:r>
              <a:rPr lang="en-US" altLang="ja-JP" sz="1200" dirty="0">
                <a:solidFill>
                  <a:prstClr val="black"/>
                </a:solidFill>
                <a:latin typeface="BIZ UDゴシック" panose="020B0400000000000000" pitchFamily="49" charset="-128"/>
                <a:ea typeface="BIZ UDゴシック" panose="020B0400000000000000" pitchFamily="49" charset="-128"/>
              </a:rPr>
              <a:t>※</a:t>
            </a:r>
            <a:r>
              <a:rPr lang="ja-JP" altLang="en-US" sz="1200" dirty="0">
                <a:solidFill>
                  <a:prstClr val="black"/>
                </a:solidFill>
                <a:latin typeface="BIZ UDゴシック" panose="020B0400000000000000" pitchFamily="49" charset="-128"/>
                <a:ea typeface="BIZ UDゴシック" panose="020B0400000000000000" pitchFamily="49" charset="-128"/>
              </a:rPr>
              <a:t>  </a:t>
            </a:r>
            <a:r>
              <a:rPr lang="ja-JP" altLang="en-US" sz="1200" spc="-30" dirty="0">
                <a:solidFill>
                  <a:prstClr val="black"/>
                </a:solidFill>
                <a:latin typeface="BIZ UDゴシック" panose="020B0400000000000000" pitchFamily="49" charset="-128"/>
                <a:ea typeface="BIZ UDゴシック" panose="020B0400000000000000" pitchFamily="49" charset="-128"/>
              </a:rPr>
              <a:t>新興感染症の発生・まん延時においても、主要な疾病・事業（いわゆる５疾病・</a:t>
            </a:r>
            <a:endParaRPr lang="en-US" altLang="ja-JP" sz="1200" spc="-3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400"/>
              </a:spcBef>
            </a:pPr>
            <a:r>
              <a:rPr lang="en-US" altLang="ja-JP" sz="1200" spc="-30" dirty="0">
                <a:solidFill>
                  <a:prstClr val="black"/>
                </a:solidFill>
                <a:latin typeface="BIZ UDゴシック" panose="020B0400000000000000" pitchFamily="49" charset="-128"/>
                <a:ea typeface="BIZ UDゴシック" panose="020B0400000000000000" pitchFamily="49" charset="-128"/>
              </a:rPr>
              <a:t>    </a:t>
            </a:r>
            <a:r>
              <a:rPr lang="ja-JP" altLang="en-US" sz="1200" spc="-30">
                <a:solidFill>
                  <a:prstClr val="black"/>
                </a:solidFill>
                <a:latin typeface="BIZ UDゴシック" panose="020B0400000000000000" pitchFamily="49" charset="-128"/>
                <a:ea typeface="BIZ UDゴシック" panose="020B0400000000000000" pitchFamily="49" charset="-128"/>
              </a:rPr>
              <a:t>６事業）</a:t>
            </a:r>
            <a:r>
              <a:rPr lang="ja-JP" altLang="en-US" sz="1200" spc="-50" dirty="0">
                <a:solidFill>
                  <a:prstClr val="black"/>
                </a:solidFill>
                <a:latin typeface="BIZ UDゴシック" panose="020B0400000000000000" pitchFamily="49" charset="-128"/>
                <a:ea typeface="BIZ UDゴシック" panose="020B0400000000000000" pitchFamily="49" charset="-128"/>
              </a:rPr>
              <a:t>について、</a:t>
            </a:r>
            <a:r>
              <a:rPr lang="ja-JP" altLang="en-US" sz="1200" spc="-30" dirty="0">
                <a:solidFill>
                  <a:prstClr val="black"/>
                </a:solidFill>
                <a:latin typeface="BIZ UDゴシック" panose="020B0400000000000000" pitchFamily="49" charset="-128"/>
                <a:ea typeface="BIZ UDゴシック" panose="020B0400000000000000" pitchFamily="49" charset="-128"/>
              </a:rPr>
              <a:t>医療提供体制</a:t>
            </a:r>
            <a:r>
              <a:rPr lang="ja-JP" altLang="en-US" sz="1200" dirty="0">
                <a:solidFill>
                  <a:prstClr val="black"/>
                </a:solidFill>
                <a:latin typeface="BIZ UDゴシック" panose="020B0400000000000000" pitchFamily="49" charset="-128"/>
                <a:ea typeface="BIZ UDゴシック" panose="020B0400000000000000" pitchFamily="49" charset="-128"/>
              </a:rPr>
              <a:t>が両立し対応</a:t>
            </a:r>
            <a:r>
              <a:rPr lang="ja-JP" altLang="en-US" sz="1200" spc="-30" dirty="0">
                <a:solidFill>
                  <a:prstClr val="black"/>
                </a:solidFill>
                <a:latin typeface="BIZ UDゴシック" panose="020B0400000000000000" pitchFamily="49" charset="-128"/>
                <a:ea typeface="BIZ UDゴシック" panose="020B0400000000000000" pitchFamily="49" charset="-128"/>
              </a:rPr>
              <a:t>できるよう</a:t>
            </a:r>
            <a:r>
              <a:rPr lang="ja-JP" altLang="en-US" sz="1200" dirty="0">
                <a:solidFill>
                  <a:prstClr val="black"/>
                </a:solidFill>
                <a:latin typeface="BIZ UDゴシック" panose="020B0400000000000000" pitchFamily="49" charset="-128"/>
                <a:ea typeface="BIZ UDゴシック" panose="020B0400000000000000" pitchFamily="49" charset="-128"/>
              </a:rPr>
              <a:t>取り組む。</a:t>
            </a:r>
            <a:endParaRPr lang="en-US" altLang="ja-JP" sz="1200"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600"/>
              </a:lnSpc>
              <a:spcBef>
                <a:spcPts val="1800"/>
              </a:spcBef>
            </a:pPr>
            <a:r>
              <a:rPr lang="ja-JP" altLang="en-US" sz="1600" b="1" dirty="0">
                <a:solidFill>
                  <a:prstClr val="white"/>
                </a:solidFill>
                <a:highlight>
                  <a:srgbClr val="0000FF"/>
                </a:highlight>
                <a:latin typeface="BIZ UDゴシック" panose="020B0400000000000000" pitchFamily="49" charset="-128"/>
                <a:ea typeface="BIZ UDゴシック" panose="020B0400000000000000" pitchFamily="49" charset="-128"/>
              </a:rPr>
              <a:t> 第３章　在宅医療の推進   </a:t>
            </a:r>
            <a:endParaRPr lang="en-US" altLang="ja-JP" sz="1600" b="1" dirty="0">
              <a:solidFill>
                <a:prstClr val="black"/>
              </a:solidFill>
              <a:latin typeface="BIZ UDゴシック" panose="020B0400000000000000" pitchFamily="49" charset="-128"/>
              <a:ea typeface="BIZ UDゴシック" panose="020B0400000000000000" pitchFamily="49" charset="-128"/>
            </a:endParaRPr>
          </a:p>
          <a:p>
            <a:pPr lvl="0">
              <a:lnSpc>
                <a:spcPts val="17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在宅療養を希望する患者が住み慣れた地域で必要な医療を受けるため、入退院支援、</a:t>
            </a:r>
            <a:br>
              <a:rPr lang="ja-JP" altLang="en-US" sz="1100" dirty="0">
                <a:solidFill>
                  <a:prstClr val="black"/>
                </a:solidFill>
                <a:latin typeface="BIZ UDゴシック" panose="020B0400000000000000" pitchFamily="49" charset="-128"/>
                <a:ea typeface="BIZ UDゴシック" panose="020B0400000000000000" pitchFamily="49" charset="-128"/>
              </a:rPr>
            </a:br>
            <a:r>
              <a:rPr lang="ja-JP" altLang="en-US" sz="1100" dirty="0">
                <a:solidFill>
                  <a:prstClr val="black"/>
                </a:solidFill>
                <a:latin typeface="BIZ UDゴシック" panose="020B0400000000000000" pitchFamily="49" charset="-128"/>
                <a:ea typeface="BIZ UDゴシック" panose="020B0400000000000000" pitchFamily="49" charset="-128"/>
              </a:rPr>
              <a:t>　　日常療養生活支援、急変時の対応、在宅での看取りについて、地域における医療や介護の</a:t>
            </a:r>
            <a:br>
              <a:rPr lang="ja-JP" altLang="en-US" sz="1100" dirty="0">
                <a:solidFill>
                  <a:prstClr val="black"/>
                </a:solidFill>
                <a:latin typeface="BIZ UDゴシック" panose="020B0400000000000000" pitchFamily="49" charset="-128"/>
                <a:ea typeface="BIZ UDゴシック" panose="020B0400000000000000" pitchFamily="49" charset="-128"/>
              </a:rPr>
            </a:br>
            <a:r>
              <a:rPr lang="ja-JP" altLang="en-US" sz="1100" dirty="0">
                <a:solidFill>
                  <a:prstClr val="black"/>
                </a:solidFill>
                <a:latin typeface="BIZ UDゴシック" panose="020B0400000000000000" pitchFamily="49" charset="-128"/>
                <a:ea typeface="BIZ UDゴシック" panose="020B0400000000000000" pitchFamily="49" charset="-128"/>
              </a:rPr>
              <a:t>　　多職種連携を図りながら、在宅医療が提供される体制を構築する。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400"/>
              </a:spcBef>
            </a:pPr>
            <a:endParaRPr lang="en-US" altLang="ja-JP" sz="1200" b="1" dirty="0">
              <a:solidFill>
                <a:prstClr val="black"/>
              </a:solidFill>
              <a:latin typeface="BIZ UDゴシック" panose="020B0400000000000000" pitchFamily="49" charset="-128"/>
              <a:ea typeface="BIZ UDゴシック" panose="020B0400000000000000" pitchFamily="49" charset="-128"/>
            </a:endParaRPr>
          </a:p>
          <a:p>
            <a:pPr>
              <a:lnSpc>
                <a:spcPts val="1300"/>
              </a:lnSpc>
            </a:pPr>
            <a:endParaRPr lang="en-US" altLang="ja-JP" sz="1100" dirty="0">
              <a:latin typeface="BIZ UDゴシック" panose="020B0400000000000000" pitchFamily="49" charset="-128"/>
              <a:ea typeface="BIZ UDゴシック" panose="020B0400000000000000" pitchFamily="49" charset="-128"/>
            </a:endParaRPr>
          </a:p>
        </p:txBody>
      </p:sp>
      <p:sp>
        <p:nvSpPr>
          <p:cNvPr id="8" name="正方形/長方形 7">
            <a:extLst>
              <a:ext uri="{FF2B5EF4-FFF2-40B4-BE49-F238E27FC236}">
                <a16:creationId xmlns:a16="http://schemas.microsoft.com/office/drawing/2014/main" id="{0357C5BA-C7B9-4D75-9DEF-0E120359AA12}"/>
              </a:ext>
            </a:extLst>
          </p:cNvPr>
          <p:cNvSpPr/>
          <p:nvPr/>
        </p:nvSpPr>
        <p:spPr>
          <a:xfrm>
            <a:off x="54000" y="144000"/>
            <a:ext cx="5997600" cy="6696000"/>
          </a:xfrm>
          <a:prstGeom prst="rect">
            <a:avLst/>
          </a:prstGeom>
          <a:ln w="25400">
            <a:solidFill>
              <a:srgbClr val="002060"/>
            </a:solidFill>
          </a:ln>
        </p:spPr>
        <p:txBody>
          <a:bodyPr wrap="square" lIns="36000" tIns="144000" rIns="36000">
            <a:noAutofit/>
          </a:bodyPr>
          <a:lstStyle/>
          <a:p>
            <a:pPr>
              <a:lnSpc>
                <a:spcPts val="1600"/>
              </a:lnSpc>
              <a:spcBef>
                <a:spcPts val="600"/>
              </a:spcBef>
            </a:pPr>
            <a:r>
              <a:rPr lang="en-US" altLang="ja-JP" sz="1100" dirty="0">
                <a:latin typeface="BIZ UDゴシック" panose="020B0400000000000000" pitchFamily="49" charset="-128"/>
                <a:ea typeface="BIZ UDゴシック" panose="020B0400000000000000" pitchFamily="49" charset="-128"/>
              </a:rPr>
              <a:t> </a:t>
            </a: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第２節　災害時医療</a:t>
            </a: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a:t>
            </a:r>
            <a:r>
              <a:rPr lang="ja-JP" altLang="en-US" sz="1100" spc="-30" dirty="0">
                <a:solidFill>
                  <a:prstClr val="black"/>
                </a:solidFill>
                <a:latin typeface="BIZ UDゴシック" panose="020B0400000000000000" pitchFamily="49" charset="-128"/>
                <a:ea typeface="BIZ UDゴシック" panose="020B0400000000000000" pitchFamily="49" charset="-128"/>
              </a:rPr>
              <a:t>災害医療コーディネート体制の整備、医療機関の体制の整備、災害時医療を担う人材</a:t>
            </a:r>
            <a:endParaRPr lang="en-US" altLang="ja-JP" sz="1100" spc="-3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r>
              <a:rPr lang="ja-JP" altLang="en-US" sz="1100" spc="-3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の充実等を図ることで、災害時に県民が必要な医療を受けられる体制を構築する。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6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6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200"/>
              </a:spcBef>
            </a:pP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12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第３節　周産期医療</a:t>
            </a: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a:t>
            </a:r>
            <a:r>
              <a:rPr lang="ja-JP" altLang="en-US" sz="1100" spc="-20" dirty="0">
                <a:solidFill>
                  <a:prstClr val="black"/>
                </a:solidFill>
                <a:latin typeface="BIZ UDゴシック" panose="020B0400000000000000" pitchFamily="49" charset="-128"/>
                <a:ea typeface="BIZ UDゴシック" panose="020B0400000000000000" pitchFamily="49" charset="-128"/>
              </a:rPr>
              <a:t>母体・新生児搬送調整等によるハイリスク分娩への対応により、全ての妊産婦が分娩の</a:t>
            </a:r>
            <a:endParaRPr lang="en-US" altLang="ja-JP" sz="1100" spc="-2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spc="-2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リスクに応じた適切な医療の提供を受けて出産できる体制を構築する。</a:t>
            </a: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　</a:t>
            </a:r>
            <a:r>
              <a:rPr lang="ja-JP" altLang="en-US" sz="1100" spc="-20" dirty="0">
                <a:solidFill>
                  <a:prstClr val="black"/>
                </a:solidFill>
                <a:latin typeface="BIZ UDゴシック" panose="020B0400000000000000" pitchFamily="49" charset="-128"/>
                <a:ea typeface="BIZ UDゴシック" panose="020B0400000000000000" pitchFamily="49" charset="-128"/>
              </a:rPr>
              <a:t>ＮＩＣＵ等からの円滑な在宅ケアへの移行を図ることにより、子供を安心して出産し</a:t>
            </a:r>
            <a:endParaRPr lang="en-US" altLang="ja-JP" sz="1100" spc="-2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spc="-2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育てることができる体制を構築する。</a:t>
            </a:r>
          </a:p>
          <a:p>
            <a:pPr lvl="0">
              <a:lnSpc>
                <a:spcPts val="16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6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600"/>
              </a:spcBef>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12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第４節　小児医療</a:t>
            </a: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r>
              <a:rPr lang="ja-JP" altLang="en-US" sz="1100" dirty="0">
                <a:solidFill>
                  <a:srgbClr val="FF0000"/>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　子どもの急な病気やけがに対する保護者の不安に対応するため、小児救急電話相談や</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ＡＩ救急相談の周知、子どもの急病等の対応等について啓発を実施し、医療機関の適正</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受診を推進する。</a:t>
            </a:r>
          </a:p>
          <a:p>
            <a:pPr lvl="0">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　身近な地域で夜間・休日に初期救急医療を受けられる体制の充実を図り、症状の重い</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小児患者には迅速かつ適切な救命措置を行うため、小児救命救急センターをはじめと</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した受入体制を強化する</a:t>
            </a:r>
            <a:r>
              <a:rPr lang="ja-JP" altLang="en-US" sz="1100" spc="-100" dirty="0">
                <a:solidFill>
                  <a:prstClr val="black"/>
                </a:solidFill>
                <a:latin typeface="BIZ UDゴシック" panose="020B0400000000000000" pitchFamily="49" charset="-128"/>
                <a:ea typeface="BIZ UDゴシック" panose="020B0400000000000000" pitchFamily="49" charset="-128"/>
              </a:rPr>
              <a:t>。</a:t>
            </a:r>
            <a:endParaRPr lang="en-US" altLang="ja-JP" sz="1100" dirty="0">
              <a:latin typeface="BIZ UDゴシック" panose="020B0400000000000000" pitchFamily="49" charset="-128"/>
              <a:ea typeface="BIZ UDゴシック" panose="020B0400000000000000" pitchFamily="49" charset="-128"/>
            </a:endParaRPr>
          </a:p>
        </p:txBody>
      </p:sp>
      <p:grpSp>
        <p:nvGrpSpPr>
          <p:cNvPr id="12" name="グループ化 11">
            <a:extLst>
              <a:ext uri="{FF2B5EF4-FFF2-40B4-BE49-F238E27FC236}">
                <a16:creationId xmlns:a16="http://schemas.microsoft.com/office/drawing/2014/main" id="{12900224-501D-4DDF-8DA5-39A878E7ED7D}"/>
              </a:ext>
            </a:extLst>
          </p:cNvPr>
          <p:cNvGrpSpPr/>
          <p:nvPr/>
        </p:nvGrpSpPr>
        <p:grpSpPr>
          <a:xfrm>
            <a:off x="499001" y="5813706"/>
            <a:ext cx="5404997" cy="855654"/>
            <a:chOff x="499001" y="5625244"/>
            <a:chExt cx="5404997" cy="855654"/>
          </a:xfrm>
        </p:grpSpPr>
        <p:sp>
          <p:nvSpPr>
            <p:cNvPr id="58" name="矢印: 五方向 57">
              <a:extLst>
                <a:ext uri="{FF2B5EF4-FFF2-40B4-BE49-F238E27FC236}">
                  <a16:creationId xmlns:a16="http://schemas.microsoft.com/office/drawing/2014/main" id="{6C7C1033-5571-4642-90D5-C3C94E1C4418}"/>
                </a:ext>
              </a:extLst>
            </p:cNvPr>
            <p:cNvSpPr/>
            <p:nvPr/>
          </p:nvSpPr>
          <p:spPr>
            <a:xfrm>
              <a:off x="503998" y="5625244"/>
              <a:ext cx="5400000" cy="396000"/>
            </a:xfrm>
            <a:prstGeom prst="homePlate">
              <a:avLst>
                <a:gd name="adj" fmla="val 4281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24】</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小児救急搬送で４回以上の受入照会を行った割合</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２．８ ％</a:t>
              </a: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２．０ ％</a:t>
              </a:r>
              <a:endParaRPr kumimoji="1" lang="ja-JP" altLang="en-US" sz="1100" b="1" dirty="0">
                <a:solidFill>
                  <a:schemeClr val="tx1"/>
                </a:solidFill>
                <a:latin typeface="BIZ UDPゴシック" panose="020B0400000000000000" pitchFamily="50" charset="-128"/>
                <a:ea typeface="BIZ UDPゴシック" panose="020B0400000000000000" pitchFamily="50" charset="-128"/>
              </a:endParaRPr>
            </a:p>
          </p:txBody>
        </p:sp>
        <p:sp>
          <p:nvSpPr>
            <p:cNvPr id="86" name="矢印: 五方向 85">
              <a:extLst>
                <a:ext uri="{FF2B5EF4-FFF2-40B4-BE49-F238E27FC236}">
                  <a16:creationId xmlns:a16="http://schemas.microsoft.com/office/drawing/2014/main" id="{276B3633-292F-4A00-8EF3-E46ED6814D8B}"/>
                </a:ext>
              </a:extLst>
            </p:cNvPr>
            <p:cNvSpPr/>
            <p:nvPr/>
          </p:nvSpPr>
          <p:spPr>
            <a:xfrm>
              <a:off x="499001" y="6084898"/>
              <a:ext cx="5400000" cy="396000"/>
            </a:xfrm>
            <a:prstGeom prst="homePlate">
              <a:avLst>
                <a:gd name="adj" fmla="val 4281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25】</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夜間や休日も小児救急患者に対応できる第二次救急医療圏の割合</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９２．９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１００ ％</a:t>
              </a:r>
              <a:endParaRPr lang="ja-JP" altLang="en-US" sz="1100" b="1" dirty="0">
                <a:solidFill>
                  <a:schemeClr val="tx1"/>
                </a:solidFill>
                <a:latin typeface="BIZ UDPゴシック" panose="020B0400000000000000" pitchFamily="50" charset="-128"/>
                <a:ea typeface="BIZ UDPゴシック" panose="020B0400000000000000" pitchFamily="50" charset="-128"/>
              </a:endParaRPr>
            </a:p>
          </p:txBody>
        </p:sp>
      </p:grpSp>
      <p:sp>
        <p:nvSpPr>
          <p:cNvPr id="87" name="正方形/長方形 86">
            <a:extLst>
              <a:ext uri="{FF2B5EF4-FFF2-40B4-BE49-F238E27FC236}">
                <a16:creationId xmlns:a16="http://schemas.microsoft.com/office/drawing/2014/main" id="{885CD1FC-A1F2-4530-B5A1-86EC0A01A13C}"/>
              </a:ext>
            </a:extLst>
          </p:cNvPr>
          <p:cNvSpPr/>
          <p:nvPr/>
        </p:nvSpPr>
        <p:spPr>
          <a:xfrm>
            <a:off x="6193798" y="260648"/>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grpSp>
        <p:nvGrpSpPr>
          <p:cNvPr id="14" name="グループ化 13">
            <a:extLst>
              <a:ext uri="{FF2B5EF4-FFF2-40B4-BE49-F238E27FC236}">
                <a16:creationId xmlns:a16="http://schemas.microsoft.com/office/drawing/2014/main" id="{DC65CA0B-5B91-48AC-9178-8AFDE7D02B7C}"/>
              </a:ext>
            </a:extLst>
          </p:cNvPr>
          <p:cNvGrpSpPr/>
          <p:nvPr/>
        </p:nvGrpSpPr>
        <p:grpSpPr>
          <a:xfrm>
            <a:off x="6575266" y="4689140"/>
            <a:ext cx="5405241" cy="2016156"/>
            <a:chOff x="498759" y="10690482"/>
            <a:chExt cx="5405241" cy="2016156"/>
          </a:xfrm>
        </p:grpSpPr>
        <p:sp>
          <p:nvSpPr>
            <p:cNvPr id="121" name="矢印: 五方向 120">
              <a:extLst>
                <a:ext uri="{FF2B5EF4-FFF2-40B4-BE49-F238E27FC236}">
                  <a16:creationId xmlns:a16="http://schemas.microsoft.com/office/drawing/2014/main" id="{37103ED9-E5EB-4EFA-86B3-13B03590B57E}"/>
                </a:ext>
              </a:extLst>
            </p:cNvPr>
            <p:cNvSpPr/>
            <p:nvPr/>
          </p:nvSpPr>
          <p:spPr>
            <a:xfrm>
              <a:off x="504000" y="10690482"/>
              <a:ext cx="5400000" cy="612000"/>
            </a:xfrm>
            <a:prstGeom prst="homePlate">
              <a:avLst>
                <a:gd name="adj" fmla="val 2766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28】</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訪問診療を実施する医療機関数</a:t>
              </a:r>
              <a:endParaRPr lang="en-US" altLang="ja-JP"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100" spc="-40" dirty="0">
                  <a:solidFill>
                    <a:schemeClr val="tx1"/>
                  </a:solidFill>
                  <a:latin typeface="BIZ UDPゴシック" panose="020B0400000000000000" pitchFamily="50" charset="-128"/>
                  <a:ea typeface="BIZ UDPゴシック" panose="020B0400000000000000" pitchFamily="50" charset="-128"/>
                </a:rPr>
                <a:t>（在宅時医学総合指導管理料及び施設入居時等医学総合指導管理料の届出医療機関数）</a:t>
              </a:r>
              <a:endParaRPr lang="en-US" altLang="ja-JP" sz="1100" spc="-4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８９４ </a:t>
              </a:r>
              <a:r>
                <a:rPr lang="ja-JP" altLang="en-US" sz="1000" dirty="0" err="1">
                  <a:solidFill>
                    <a:schemeClr val="tx1"/>
                  </a:solidFill>
                  <a:latin typeface="BIZ UDPゴシック" panose="020B0400000000000000" pitchFamily="50" charset="-128"/>
                  <a:ea typeface="BIZ UDPゴシック" panose="020B0400000000000000" pitchFamily="50" charset="-128"/>
                </a:rPr>
                <a:t>か</a:t>
              </a:r>
              <a:r>
                <a:rPr lang="ja-JP" altLang="en-US" sz="1000" dirty="0">
                  <a:solidFill>
                    <a:schemeClr val="tx1"/>
                  </a:solidFill>
                  <a:latin typeface="BIZ UDPゴシック" panose="020B0400000000000000" pitchFamily="50" charset="-128"/>
                  <a:ea typeface="BIZ UDPゴシック" panose="020B0400000000000000" pitchFamily="50" charset="-128"/>
                </a:rPr>
                <a:t>所</a:t>
              </a:r>
              <a:r>
                <a:rPr lang="ja-JP" altLang="en-US" sz="1100" dirty="0">
                  <a:solidFill>
                    <a:schemeClr val="tx1"/>
                  </a:solidFill>
                  <a:latin typeface="BIZ UDPゴシック" panose="020B0400000000000000" pitchFamily="50" charset="-128"/>
                  <a:ea typeface="BIZ UDPゴシック" panose="020B0400000000000000" pitchFamily="50" charset="-128"/>
                </a:rPr>
                <a:t>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１，０００ </a:t>
              </a:r>
              <a:r>
                <a:rPr lang="ja-JP" altLang="en-US" sz="1000" dirty="0" err="1">
                  <a:solidFill>
                    <a:schemeClr val="tx1"/>
                  </a:solidFill>
                  <a:latin typeface="BIZ UDPゴシック" panose="020B0400000000000000" pitchFamily="50" charset="-128"/>
                  <a:ea typeface="BIZ UDPゴシック" panose="020B0400000000000000" pitchFamily="50" charset="-128"/>
                </a:rPr>
                <a:t>か</a:t>
              </a:r>
              <a:r>
                <a:rPr lang="ja-JP" altLang="en-US" sz="1000" dirty="0">
                  <a:solidFill>
                    <a:schemeClr val="tx1"/>
                  </a:solidFill>
                  <a:latin typeface="BIZ UDPゴシック" panose="020B0400000000000000" pitchFamily="50" charset="-128"/>
                  <a:ea typeface="BIZ UDPゴシック" panose="020B0400000000000000" pitchFamily="50" charset="-128"/>
                </a:rPr>
                <a:t>所</a:t>
              </a:r>
              <a:r>
                <a:rPr lang="ja-JP" altLang="en-US" sz="1100" dirty="0">
                  <a:solidFill>
                    <a:schemeClr val="tx1"/>
                  </a:solidFill>
                  <a:latin typeface="BIZ UDPゴシック" panose="020B0400000000000000" pitchFamily="50" charset="-128"/>
                  <a:ea typeface="BIZ UDPゴシック" panose="020B0400000000000000" pitchFamily="50" charset="-128"/>
                </a:rPr>
                <a:t>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１，０８０ </a:t>
              </a:r>
              <a:r>
                <a:rPr lang="ja-JP" altLang="en-US" sz="1000" dirty="0" err="1">
                  <a:solidFill>
                    <a:schemeClr val="tx1"/>
                  </a:solidFill>
                  <a:latin typeface="BIZ UDPゴシック" panose="020B0400000000000000" pitchFamily="50" charset="-128"/>
                  <a:ea typeface="BIZ UDPゴシック" panose="020B0400000000000000" pitchFamily="50" charset="-128"/>
                </a:rPr>
                <a:t>か</a:t>
              </a:r>
              <a:r>
                <a:rPr lang="ja-JP" altLang="en-US" sz="1000" dirty="0">
                  <a:solidFill>
                    <a:schemeClr val="tx1"/>
                  </a:solidFill>
                  <a:latin typeface="BIZ UDPゴシック" panose="020B0400000000000000" pitchFamily="50" charset="-128"/>
                  <a:ea typeface="BIZ UDPゴシック" panose="020B0400000000000000" pitchFamily="50" charset="-128"/>
                </a:rPr>
                <a:t>所</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126" name="矢印: 五方向 125">
              <a:extLst>
                <a:ext uri="{FF2B5EF4-FFF2-40B4-BE49-F238E27FC236}">
                  <a16:creationId xmlns:a16="http://schemas.microsoft.com/office/drawing/2014/main" id="{DC8AECF3-2EFB-4AB8-8954-89B57524E8EF}"/>
                </a:ext>
              </a:extLst>
            </p:cNvPr>
            <p:cNvSpPr/>
            <p:nvPr/>
          </p:nvSpPr>
          <p:spPr>
            <a:xfrm>
              <a:off x="498759" y="11374534"/>
              <a:ext cx="5400000" cy="396000"/>
            </a:xfrm>
            <a:prstGeom prst="homePlate">
              <a:avLst>
                <a:gd name="adj" fmla="val 38791"/>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29】</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訪問看護ステーションに従事する訪問看護職員数</a:t>
              </a:r>
              <a:endParaRPr lang="en-US" altLang="ja-JP"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３</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１１９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４，００５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Ｒ１０</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４</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３００ 人</a:t>
              </a:r>
              <a:r>
                <a:rPr lang="ja-JP" altLang="en-US" sz="1100" b="1" dirty="0">
                  <a:latin typeface="BIZ UDPゴシック" panose="020B0400000000000000" pitchFamily="50" charset="-128"/>
                  <a:ea typeface="BIZ UDPゴシック" panose="020B0400000000000000" pitchFamily="50" charset="-128"/>
                </a:rPr>
                <a:t>　 </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131" name="矢印: 五方向 130">
              <a:extLst>
                <a:ext uri="{FF2B5EF4-FFF2-40B4-BE49-F238E27FC236}">
                  <a16:creationId xmlns:a16="http://schemas.microsoft.com/office/drawing/2014/main" id="{A80E8F21-6621-48D4-BD29-FAA022893944}"/>
                </a:ext>
              </a:extLst>
            </p:cNvPr>
            <p:cNvSpPr/>
            <p:nvPr/>
          </p:nvSpPr>
          <p:spPr>
            <a:xfrm>
              <a:off x="504000" y="11842586"/>
              <a:ext cx="5400000" cy="396000"/>
            </a:xfrm>
            <a:prstGeom prst="homePlate">
              <a:avLst>
                <a:gd name="adj" fmla="val 3718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30】</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地域連携薬局の認定を取得した薬局数</a:t>
              </a:r>
              <a:endParaRPr lang="en-US" altLang="ja-JP"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２２７ 薬局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８００ 薬局</a:t>
              </a:r>
              <a:r>
                <a:rPr lang="ja-JP" altLang="en-US" sz="1100" spc="-100" dirty="0">
                  <a:solidFill>
                    <a:schemeClr val="tx1"/>
                  </a:solidFill>
                  <a:latin typeface="BIZ UDPゴシック" panose="020B0400000000000000" pitchFamily="50" charset="-128"/>
                  <a:ea typeface="BIZ UDPゴシック" panose="020B0400000000000000" pitchFamily="50" charset="-128"/>
                </a:rPr>
                <a:t>　</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136" name="矢印: 五方向 135">
              <a:extLst>
                <a:ext uri="{FF2B5EF4-FFF2-40B4-BE49-F238E27FC236}">
                  <a16:creationId xmlns:a16="http://schemas.microsoft.com/office/drawing/2014/main" id="{5B847230-87B6-4CEB-AAB2-99DAAEAFE474}"/>
                </a:ext>
              </a:extLst>
            </p:cNvPr>
            <p:cNvSpPr/>
            <p:nvPr/>
          </p:nvSpPr>
          <p:spPr>
            <a:xfrm>
              <a:off x="504000" y="12310638"/>
              <a:ext cx="5400000" cy="396000"/>
            </a:xfrm>
            <a:prstGeom prst="homePlate">
              <a:avLst>
                <a:gd name="adj" fmla="val 38791"/>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指標７</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在宅歯科医療実施登録機関数</a:t>
              </a:r>
              <a:endParaRPr lang="en-US" altLang="ja-JP" sz="1100" b="1" strike="dblStrike"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＜再 掲＞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８７４ </a:t>
              </a:r>
              <a:r>
                <a:rPr lang="ja-JP" altLang="en-US" sz="1000" dirty="0">
                  <a:solidFill>
                    <a:schemeClr val="tx1"/>
                  </a:solidFill>
                  <a:latin typeface="BIZ UDPゴシック" panose="020B0400000000000000" pitchFamily="50" charset="-128"/>
                  <a:ea typeface="BIZ UDPゴシック" panose="020B0400000000000000" pitchFamily="50" charset="-128"/>
                </a:rPr>
                <a:t>機関</a:t>
              </a:r>
              <a:r>
                <a:rPr lang="ja-JP" altLang="en-US" sz="1100" dirty="0">
                  <a:solidFill>
                    <a:schemeClr val="tx1"/>
                  </a:solidFill>
                  <a:latin typeface="BIZ UDPゴシック" panose="020B0400000000000000" pitchFamily="50" charset="-128"/>
                  <a:ea typeface="BIZ UDPゴシック" panose="020B0400000000000000" pitchFamily="50" charset="-128"/>
                </a:rPr>
                <a:t>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１，２００ </a:t>
              </a:r>
              <a:r>
                <a:rPr lang="ja-JP" altLang="en-US" sz="1000" dirty="0">
                  <a:solidFill>
                    <a:schemeClr val="tx1"/>
                  </a:solidFill>
                  <a:latin typeface="BIZ UDPゴシック" panose="020B0400000000000000" pitchFamily="50" charset="-128"/>
                  <a:ea typeface="BIZ UDPゴシック" panose="020B0400000000000000" pitchFamily="50" charset="-128"/>
                </a:rPr>
                <a:t>機関</a:t>
              </a:r>
              <a:endParaRPr lang="ja-JP" altLang="en-US" sz="1100" b="1" dirty="0">
                <a:latin typeface="BIZ UDPゴシック" panose="020B0400000000000000" pitchFamily="50" charset="-128"/>
                <a:ea typeface="BIZ UDPゴシック" panose="020B0400000000000000" pitchFamily="50" charset="-128"/>
              </a:endParaRPr>
            </a:p>
          </p:txBody>
        </p:sp>
      </p:grpSp>
      <p:sp>
        <p:nvSpPr>
          <p:cNvPr id="111" name="矢印: 五方向 110">
            <a:extLst>
              <a:ext uri="{FF2B5EF4-FFF2-40B4-BE49-F238E27FC236}">
                <a16:creationId xmlns:a16="http://schemas.microsoft.com/office/drawing/2014/main" id="{19BC91D9-8F77-4CEF-A576-673A565E08F7}"/>
              </a:ext>
            </a:extLst>
          </p:cNvPr>
          <p:cNvSpPr/>
          <p:nvPr/>
        </p:nvSpPr>
        <p:spPr>
          <a:xfrm>
            <a:off x="6580507" y="2494546"/>
            <a:ext cx="5400000" cy="396000"/>
          </a:xfrm>
          <a:prstGeom prst="homePlate">
            <a:avLst>
              <a:gd name="adj" fmla="val 5001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27】</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4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感染症専門研修受講者数</a:t>
            </a:r>
            <a:endParaRPr lang="en-US" altLang="ja-JP" sz="1100" b="1" spc="4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１１４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５４２ 人</a:t>
            </a:r>
            <a:r>
              <a:rPr lang="ja-JP" altLang="en-US" sz="1100" b="1" dirty="0">
                <a:latin typeface="BIZ UDPゴシック" panose="020B0400000000000000" pitchFamily="50" charset="-128"/>
                <a:ea typeface="BIZ UDPゴシック" panose="020B0400000000000000" pitchFamily="50" charset="-128"/>
              </a:rPr>
              <a:t>　 　 </a:t>
            </a:r>
            <a:endParaRPr kumimoji="1" lang="ja-JP" altLang="en-US" sz="1100" b="1" dirty="0">
              <a:latin typeface="BIZ UDPゴシック" panose="020B0400000000000000" pitchFamily="50" charset="-128"/>
              <a:ea typeface="BIZ UDPゴシック" panose="020B0400000000000000" pitchFamily="50" charset="-128"/>
            </a:endParaRPr>
          </a:p>
        </p:txBody>
      </p:sp>
      <p:grpSp>
        <p:nvGrpSpPr>
          <p:cNvPr id="3" name="グループ化 2">
            <a:extLst>
              <a:ext uri="{FF2B5EF4-FFF2-40B4-BE49-F238E27FC236}">
                <a16:creationId xmlns:a16="http://schemas.microsoft.com/office/drawing/2014/main" id="{D7AFC071-2A7C-42A7-AFF7-E1BC7C2486DC}"/>
              </a:ext>
            </a:extLst>
          </p:cNvPr>
          <p:cNvGrpSpPr/>
          <p:nvPr/>
        </p:nvGrpSpPr>
        <p:grpSpPr>
          <a:xfrm>
            <a:off x="6336242" y="1812008"/>
            <a:ext cx="5651758" cy="612000"/>
            <a:chOff x="252242" y="2261808"/>
            <a:chExt cx="5651758" cy="612000"/>
          </a:xfrm>
        </p:grpSpPr>
        <p:sp>
          <p:nvSpPr>
            <p:cNvPr id="96" name="矢印: 五方向 95">
              <a:extLst>
                <a:ext uri="{FF2B5EF4-FFF2-40B4-BE49-F238E27FC236}">
                  <a16:creationId xmlns:a16="http://schemas.microsoft.com/office/drawing/2014/main" id="{6C23524C-A6C7-4DED-9C39-01A9F38DD422}"/>
                </a:ext>
              </a:extLst>
            </p:cNvPr>
            <p:cNvSpPr/>
            <p:nvPr/>
          </p:nvSpPr>
          <p:spPr>
            <a:xfrm>
              <a:off x="504000" y="2261808"/>
              <a:ext cx="5400000" cy="612000"/>
            </a:xfrm>
            <a:prstGeom prst="homePlate">
              <a:avLst>
                <a:gd name="adj" fmla="val 3433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26】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新興感染症発生時における病床の確保数</a:t>
              </a: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０床</a:t>
              </a:r>
              <a:r>
                <a:rPr lang="en-US" altLang="ja-JP" sz="1100" dirty="0">
                  <a:solidFill>
                    <a:schemeClr val="tx1"/>
                  </a:solidFill>
                  <a:latin typeface="BIZ UDPゴシック" panose="020B0400000000000000" pitchFamily="50" charset="-128"/>
                  <a:ea typeface="BIZ UDPゴシック" panose="020B0400000000000000" pitchFamily="50" charset="-128"/>
                </a:rPr>
                <a:t> ➠ </a:t>
              </a:r>
              <a:r>
                <a:rPr lang="en-US" altLang="ja-JP" sz="1100" spc="-50" dirty="0">
                  <a:solidFill>
                    <a:schemeClr val="tx1"/>
                  </a:solidFill>
                  <a:latin typeface="BIZ UDPゴシック" panose="020B0400000000000000" pitchFamily="50" charset="-128"/>
                  <a:ea typeface="BIZ UDPゴシック" panose="020B0400000000000000" pitchFamily="50" charset="-128"/>
                </a:rPr>
                <a:t>〔</a:t>
              </a:r>
              <a:r>
                <a:rPr lang="ja-JP" altLang="en-US" sz="1100" spc="-50" dirty="0">
                  <a:solidFill>
                    <a:schemeClr val="tx1"/>
                  </a:solidFill>
                  <a:latin typeface="BIZ UDPゴシック" panose="020B0400000000000000" pitchFamily="50" charset="-128"/>
                  <a:ea typeface="BIZ UDPゴシック" panose="020B0400000000000000" pitchFamily="50" charset="-128"/>
                </a:rPr>
                <a:t>Ｒ６</a:t>
              </a:r>
              <a:r>
                <a:rPr lang="en-US" altLang="ja-JP" sz="1100" spc="-50" dirty="0">
                  <a:solidFill>
                    <a:schemeClr val="tx1"/>
                  </a:solidFill>
                  <a:latin typeface="BIZ UDPゴシック" panose="020B0400000000000000" pitchFamily="50" charset="-128"/>
                  <a:ea typeface="BIZ UDPゴシック" panose="020B0400000000000000" pitchFamily="50" charset="-128"/>
                </a:rPr>
                <a:t>.</a:t>
              </a:r>
              <a:r>
                <a:rPr lang="ja-JP" altLang="en-US" sz="1100" spc="-50" dirty="0">
                  <a:solidFill>
                    <a:schemeClr val="tx1"/>
                  </a:solidFill>
                  <a:latin typeface="BIZ UDPゴシック" panose="020B0400000000000000" pitchFamily="50" charset="-128"/>
                  <a:ea typeface="BIZ UDPゴシック" panose="020B0400000000000000" pitchFamily="50" charset="-128"/>
                </a:rPr>
                <a:t>９月</a:t>
              </a:r>
              <a:r>
                <a:rPr lang="en-US" altLang="ja-JP" sz="1100" spc="-50" dirty="0">
                  <a:solidFill>
                    <a:schemeClr val="tx1"/>
                  </a:solidFill>
                  <a:latin typeface="BIZ UDPゴシック" panose="020B0400000000000000" pitchFamily="50" charset="-128"/>
                  <a:ea typeface="BIZ UDPゴシック" panose="020B0400000000000000" pitchFamily="50" charset="-128"/>
                </a:rPr>
                <a:t>〕</a:t>
              </a:r>
              <a:r>
                <a:rPr lang="ja-JP" altLang="en-US" sz="1100" spc="-5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流行初期：</a:t>
              </a:r>
              <a:r>
                <a:rPr lang="ja-JP" altLang="en-US" sz="1100" spc="-50" dirty="0">
                  <a:solidFill>
                    <a:schemeClr val="tx1"/>
                  </a:solidFill>
                  <a:latin typeface="BIZ UDPゴシック" panose="020B0400000000000000" pitchFamily="50" charset="-128"/>
                  <a:ea typeface="BIZ UDPゴシック" panose="020B0400000000000000" pitchFamily="50" charset="-128"/>
                </a:rPr>
                <a:t>１</a:t>
              </a:r>
              <a:r>
                <a:rPr lang="en-US" altLang="ja-JP" sz="1100" spc="-50" dirty="0">
                  <a:solidFill>
                    <a:schemeClr val="tx1"/>
                  </a:solidFill>
                  <a:latin typeface="BIZ UDPゴシック" panose="020B0400000000000000" pitchFamily="50" charset="-128"/>
                  <a:ea typeface="BIZ UDPゴシック" panose="020B0400000000000000" pitchFamily="50" charset="-128"/>
                </a:rPr>
                <a:t>,</a:t>
              </a:r>
              <a:r>
                <a:rPr lang="ja-JP" altLang="en-US" sz="1100" spc="-50" dirty="0">
                  <a:solidFill>
                    <a:schemeClr val="tx1"/>
                  </a:solidFill>
                  <a:latin typeface="BIZ UDPゴシック" panose="020B0400000000000000" pitchFamily="50" charset="-128"/>
                  <a:ea typeface="BIZ UDPゴシック" panose="020B0400000000000000" pitchFamily="50" charset="-128"/>
                </a:rPr>
                <a:t>２００ </a:t>
              </a:r>
              <a:r>
                <a:rPr lang="ja-JP" altLang="en-US" sz="1100" dirty="0">
                  <a:solidFill>
                    <a:schemeClr val="tx1"/>
                  </a:solidFill>
                  <a:latin typeface="BIZ UDPゴシック" panose="020B0400000000000000" pitchFamily="50" charset="-128"/>
                  <a:ea typeface="BIZ UDPゴシック" panose="020B0400000000000000" pitchFamily="50" charset="-128"/>
                </a:rPr>
                <a:t>床、流行初期以降：</a:t>
              </a:r>
              <a:r>
                <a:rPr lang="ja-JP" altLang="en-US" sz="1100" spc="-50" dirty="0">
                  <a:solidFill>
                    <a:schemeClr val="tx1"/>
                  </a:solidFill>
                  <a:latin typeface="BIZ UDPゴシック" panose="020B0400000000000000" pitchFamily="50" charset="-128"/>
                  <a:ea typeface="BIZ UDPゴシック" panose="020B0400000000000000" pitchFamily="50" charset="-128"/>
                </a:rPr>
                <a:t>２</a:t>
              </a:r>
              <a:r>
                <a:rPr lang="en-US" altLang="ja-JP" sz="1100" spc="-50" dirty="0">
                  <a:solidFill>
                    <a:schemeClr val="tx1"/>
                  </a:solidFill>
                  <a:latin typeface="BIZ UDPゴシック" panose="020B0400000000000000" pitchFamily="50" charset="-128"/>
                  <a:ea typeface="BIZ UDPゴシック" panose="020B0400000000000000" pitchFamily="50" charset="-128"/>
                </a:rPr>
                <a:t>,</a:t>
              </a:r>
              <a:r>
                <a:rPr lang="ja-JP" altLang="en-US" sz="1100" spc="-50" dirty="0">
                  <a:solidFill>
                    <a:schemeClr val="tx1"/>
                  </a:solidFill>
                  <a:latin typeface="BIZ UDPゴシック" panose="020B0400000000000000" pitchFamily="50" charset="-128"/>
                  <a:ea typeface="BIZ UDPゴシック" panose="020B0400000000000000" pitchFamily="50" charset="-128"/>
                </a:rPr>
                <a:t>０００ </a:t>
              </a:r>
              <a:r>
                <a:rPr lang="ja-JP" altLang="en-US" sz="1100" dirty="0">
                  <a:solidFill>
                    <a:schemeClr val="tx1"/>
                  </a:solidFill>
                  <a:latin typeface="BIZ UDPゴシック" panose="020B0400000000000000" pitchFamily="50" charset="-128"/>
                  <a:ea typeface="BIZ UDPゴシック" panose="020B0400000000000000" pitchFamily="50" charset="-128"/>
                </a:rPr>
                <a:t>床</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000" dirty="0">
                  <a:solidFill>
                    <a:schemeClr val="tx1"/>
                  </a:solidFill>
                  <a:latin typeface="BIZ UDPゴシック" panose="020B0400000000000000" pitchFamily="50" charset="-128"/>
                  <a:ea typeface="BIZ UDPゴシック" panose="020B0400000000000000" pitchFamily="50" charset="-128"/>
                </a:rPr>
                <a:t>　　（</a:t>
              </a:r>
              <a:r>
                <a:rPr lang="en-US" altLang="ja-JP" sz="1000" dirty="0">
                  <a:solidFill>
                    <a:schemeClr val="tx1"/>
                  </a:solidFill>
                  <a:latin typeface="BIZ UDPゴシック" panose="020B0400000000000000" pitchFamily="50" charset="-128"/>
                  <a:ea typeface="BIZ UDPゴシック" panose="020B0400000000000000" pitchFamily="50" charset="-128"/>
                </a:rPr>
                <a:t>※</a:t>
              </a:r>
              <a:r>
                <a:rPr lang="ja-JP" altLang="en-US" sz="1000" dirty="0">
                  <a:solidFill>
                    <a:schemeClr val="tx1"/>
                  </a:solidFill>
                  <a:latin typeface="BIZ UDPゴシック" panose="020B0400000000000000" pitchFamily="50" charset="-128"/>
                  <a:ea typeface="BIZ UDPゴシック" panose="020B0400000000000000" pitchFamily="50" charset="-128"/>
                </a:rPr>
                <a:t>令和６年９月までに確保し、その後確保数を維持する）</a:t>
              </a:r>
              <a:r>
                <a:rPr lang="ja-JP" altLang="en-US" sz="1000" b="1" dirty="0">
                  <a:latin typeface="BIZ UDPゴシック" panose="020B0400000000000000" pitchFamily="50" charset="-128"/>
                  <a:ea typeface="BIZ UDPゴシック" panose="020B0400000000000000" pitchFamily="50" charset="-128"/>
                </a:rPr>
                <a:t>　 </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37" name="正方形/長方形 36">
              <a:extLst>
                <a:ext uri="{FF2B5EF4-FFF2-40B4-BE49-F238E27FC236}">
                  <a16:creationId xmlns:a16="http://schemas.microsoft.com/office/drawing/2014/main" id="{BC8D2FFE-24E4-4392-AE36-0C5982392C8D}"/>
                </a:ext>
              </a:extLst>
            </p:cNvPr>
            <p:cNvSpPr/>
            <p:nvPr/>
          </p:nvSpPr>
          <p:spPr>
            <a:xfrm>
              <a:off x="252242" y="2263575"/>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grpSp>
      <p:grpSp>
        <p:nvGrpSpPr>
          <p:cNvPr id="2" name="グループ化 1">
            <a:extLst>
              <a:ext uri="{FF2B5EF4-FFF2-40B4-BE49-F238E27FC236}">
                <a16:creationId xmlns:a16="http://schemas.microsoft.com/office/drawing/2014/main" id="{E88CD0BB-E947-4C92-AAE3-CABAA901EFEA}"/>
              </a:ext>
            </a:extLst>
          </p:cNvPr>
          <p:cNvGrpSpPr/>
          <p:nvPr/>
        </p:nvGrpSpPr>
        <p:grpSpPr>
          <a:xfrm>
            <a:off x="324000" y="1002274"/>
            <a:ext cx="5655740" cy="853482"/>
            <a:chOff x="324000" y="1002274"/>
            <a:chExt cx="5655740" cy="853482"/>
          </a:xfrm>
        </p:grpSpPr>
        <p:sp>
          <p:nvSpPr>
            <p:cNvPr id="36" name="矢印: 五方向 35">
              <a:extLst>
                <a:ext uri="{FF2B5EF4-FFF2-40B4-BE49-F238E27FC236}">
                  <a16:creationId xmlns:a16="http://schemas.microsoft.com/office/drawing/2014/main" id="{304E06C9-9211-4C72-B96F-5C89193EA186}"/>
                </a:ext>
              </a:extLst>
            </p:cNvPr>
            <p:cNvSpPr/>
            <p:nvPr/>
          </p:nvSpPr>
          <p:spPr>
            <a:xfrm>
              <a:off x="579740" y="1002274"/>
              <a:ext cx="5400000" cy="396000"/>
            </a:xfrm>
            <a:prstGeom prst="homePlate">
              <a:avLst>
                <a:gd name="adj" fmla="val 5341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2</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０</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災害時連携病院の指定数</a:t>
              </a:r>
              <a:r>
                <a:rPr lang="ja-JP" altLang="en-US" sz="1100" spc="3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１８ 病院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４０ 病院</a:t>
              </a:r>
            </a:p>
          </p:txBody>
        </p:sp>
        <p:grpSp>
          <p:nvGrpSpPr>
            <p:cNvPr id="38" name="グループ化 37">
              <a:extLst>
                <a:ext uri="{FF2B5EF4-FFF2-40B4-BE49-F238E27FC236}">
                  <a16:creationId xmlns:a16="http://schemas.microsoft.com/office/drawing/2014/main" id="{78D090F0-7952-451A-8E10-F9B800F13D1B}"/>
                </a:ext>
              </a:extLst>
            </p:cNvPr>
            <p:cNvGrpSpPr/>
            <p:nvPr/>
          </p:nvGrpSpPr>
          <p:grpSpPr>
            <a:xfrm>
              <a:off x="324000" y="1459756"/>
              <a:ext cx="5652000" cy="396000"/>
              <a:chOff x="6332260" y="3032955"/>
              <a:chExt cx="5652000" cy="396000"/>
            </a:xfrm>
          </p:grpSpPr>
          <p:sp>
            <p:nvSpPr>
              <p:cNvPr id="40" name="矢印: 五方向 39">
                <a:extLst>
                  <a:ext uri="{FF2B5EF4-FFF2-40B4-BE49-F238E27FC236}">
                    <a16:creationId xmlns:a16="http://schemas.microsoft.com/office/drawing/2014/main" id="{F162268B-8DC4-4130-B0FD-4E3F904ECC58}"/>
                  </a:ext>
                </a:extLst>
              </p:cNvPr>
              <p:cNvSpPr/>
              <p:nvPr/>
            </p:nvSpPr>
            <p:spPr>
              <a:xfrm>
                <a:off x="6584260" y="3032955"/>
                <a:ext cx="5400000" cy="396000"/>
              </a:xfrm>
              <a:prstGeom prst="homePlate">
                <a:avLst>
                  <a:gd name="adj" fmla="val 5085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2</a:t>
                </a:r>
                <a:r>
                  <a:rPr lang="ja-JP" altLang="en-US" sz="110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a:t>
                </a:r>
                <a:r>
                  <a:rPr lang="en-US" altLang="ja-JP" sz="110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病院のＢＣＰ策定率</a:t>
                </a:r>
                <a:r>
                  <a:rPr lang="ja-JP" altLang="en-US" sz="1100" dirty="0">
                    <a:solidFill>
                      <a:schemeClr val="tx1"/>
                    </a:solidFill>
                    <a:latin typeface="BIZ UDPゴシック" panose="020B0400000000000000" pitchFamily="50" charset="-128"/>
                    <a:ea typeface="BIZ UDPゴシック" panose="020B0400000000000000" pitchFamily="50" charset="-128"/>
                  </a:rPr>
                  <a:t>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３９．２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６５ ％</a:t>
                </a:r>
              </a:p>
            </p:txBody>
          </p:sp>
          <p:sp>
            <p:nvSpPr>
              <p:cNvPr id="41" name="正方形/長方形 40">
                <a:extLst>
                  <a:ext uri="{FF2B5EF4-FFF2-40B4-BE49-F238E27FC236}">
                    <a16:creationId xmlns:a16="http://schemas.microsoft.com/office/drawing/2014/main" id="{AD1F9C0F-D937-404C-A674-962EFE8E77F4}"/>
                  </a:ext>
                </a:extLst>
              </p:cNvPr>
              <p:cNvSpPr/>
              <p:nvPr/>
            </p:nvSpPr>
            <p:spPr>
              <a:xfrm>
                <a:off x="6332260" y="3032955"/>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grpSp>
      </p:grpSp>
      <p:sp>
        <p:nvSpPr>
          <p:cNvPr id="31" name="正方形/長方形 30">
            <a:extLst>
              <a:ext uri="{FF2B5EF4-FFF2-40B4-BE49-F238E27FC236}">
                <a16:creationId xmlns:a16="http://schemas.microsoft.com/office/drawing/2014/main" id="{97A31681-9F1A-40CC-AED4-9C4F76D1B0A8}"/>
              </a:ext>
            </a:extLst>
          </p:cNvPr>
          <p:cNvSpPr/>
          <p:nvPr/>
        </p:nvSpPr>
        <p:spPr>
          <a:xfrm>
            <a:off x="36000" y="6813376"/>
            <a:ext cx="12132000" cy="57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正方形/長方形 31">
            <a:extLst>
              <a:ext uri="{FF2B5EF4-FFF2-40B4-BE49-F238E27FC236}">
                <a16:creationId xmlns:a16="http://schemas.microsoft.com/office/drawing/2014/main" id="{94786C0C-4FF6-41BC-A813-C66032BFDB18}"/>
              </a:ext>
            </a:extLst>
          </p:cNvPr>
          <p:cNvSpPr/>
          <p:nvPr/>
        </p:nvSpPr>
        <p:spPr>
          <a:xfrm>
            <a:off x="36000" y="110526"/>
            <a:ext cx="12132000" cy="57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5" name="グループ化 4">
            <a:extLst>
              <a:ext uri="{FF2B5EF4-FFF2-40B4-BE49-F238E27FC236}">
                <a16:creationId xmlns:a16="http://schemas.microsoft.com/office/drawing/2014/main" id="{E6621785-FC18-47C9-A102-1FC06B8D5CB2}"/>
              </a:ext>
            </a:extLst>
          </p:cNvPr>
          <p:cNvGrpSpPr/>
          <p:nvPr/>
        </p:nvGrpSpPr>
        <p:grpSpPr>
          <a:xfrm>
            <a:off x="324000" y="3150055"/>
            <a:ext cx="5655740" cy="855963"/>
            <a:chOff x="324000" y="3150055"/>
            <a:chExt cx="5655740" cy="855963"/>
          </a:xfrm>
        </p:grpSpPr>
        <p:grpSp>
          <p:nvGrpSpPr>
            <p:cNvPr id="33" name="グループ化 32">
              <a:extLst>
                <a:ext uri="{FF2B5EF4-FFF2-40B4-BE49-F238E27FC236}">
                  <a16:creationId xmlns:a16="http://schemas.microsoft.com/office/drawing/2014/main" id="{2BB79488-0332-4CB8-AB0E-B985622D254F}"/>
                </a:ext>
              </a:extLst>
            </p:cNvPr>
            <p:cNvGrpSpPr/>
            <p:nvPr/>
          </p:nvGrpSpPr>
          <p:grpSpPr>
            <a:xfrm>
              <a:off x="324000" y="3610018"/>
              <a:ext cx="5655740" cy="396000"/>
              <a:chOff x="6332260" y="5277597"/>
              <a:chExt cx="5655740" cy="396000"/>
            </a:xfrm>
          </p:grpSpPr>
          <p:sp>
            <p:nvSpPr>
              <p:cNvPr id="34" name="矢印: 五方向 33">
                <a:extLst>
                  <a:ext uri="{FF2B5EF4-FFF2-40B4-BE49-F238E27FC236}">
                    <a16:creationId xmlns:a16="http://schemas.microsoft.com/office/drawing/2014/main" id="{F80297F6-4A53-411B-A43A-542793F93F76}"/>
                  </a:ext>
                </a:extLst>
              </p:cNvPr>
              <p:cNvSpPr/>
              <p:nvPr/>
            </p:nvSpPr>
            <p:spPr>
              <a:xfrm>
                <a:off x="6588000" y="5277597"/>
                <a:ext cx="5400000" cy="396000"/>
              </a:xfrm>
              <a:prstGeom prst="homePlate">
                <a:avLst>
                  <a:gd name="adj" fmla="val 31649"/>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b="1" dirty="0">
                    <a:solidFill>
                      <a:schemeClr val="tx1"/>
                    </a:solidFill>
                    <a:latin typeface="BIZ UDPゴシック" panose="020B0400000000000000" pitchFamily="50" charset="-128"/>
                    <a:ea typeface="BIZ UDPゴシック" panose="020B0400000000000000" pitchFamily="50" charset="-128"/>
                  </a:rPr>
                  <a:t>【</a:t>
                </a:r>
                <a:r>
                  <a:rPr lang="ja-JP" altLang="en-US" sz="1100" b="1" dirty="0">
                    <a:solidFill>
                      <a:schemeClr val="tx1"/>
                    </a:solidFill>
                    <a:latin typeface="BIZ UDPゴシック" panose="020B0400000000000000" pitchFamily="50" charset="-128"/>
                    <a:ea typeface="BIZ UDPゴシック" panose="020B0400000000000000" pitchFamily="50" charset="-128"/>
                  </a:rPr>
                  <a:t>指標</a:t>
                </a:r>
                <a:r>
                  <a:rPr lang="en-US" altLang="ja-JP" sz="1100" b="1" dirty="0">
                    <a:solidFill>
                      <a:schemeClr val="tx1"/>
                    </a:solidFill>
                    <a:latin typeface="BIZ UDPゴシック" panose="020B0400000000000000" pitchFamily="50" charset="-128"/>
                    <a:ea typeface="BIZ UDPゴシック" panose="020B0400000000000000" pitchFamily="50" charset="-128"/>
                  </a:rPr>
                  <a:t>23】</a:t>
                </a:r>
                <a:r>
                  <a:rPr lang="ja-JP" altLang="en-US" sz="1100" b="1" dirty="0">
                    <a:solidFill>
                      <a:schemeClr val="tx1"/>
                    </a:solidFill>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ＮＩＣＵ・ＧＣＵ　長期入院児数</a:t>
                </a:r>
                <a:r>
                  <a:rPr lang="ja-JP" altLang="en-US" sz="1100" dirty="0">
                    <a:solidFill>
                      <a:schemeClr val="tx1"/>
                    </a:solidFill>
                    <a:latin typeface="BIZ UDPゴシック" panose="020B0400000000000000" pitchFamily="50" charset="-128"/>
                    <a:ea typeface="BIZ UDPゴシック" panose="020B0400000000000000" pitchFamily="50" charset="-128"/>
                  </a:rPr>
                  <a:t>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５人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０人</a:t>
                </a:r>
                <a:r>
                  <a:rPr lang="ja-JP" altLang="en-US" sz="1000" spc="-50" dirty="0">
                    <a:solidFill>
                      <a:schemeClr val="tx1"/>
                    </a:solidFill>
                    <a:latin typeface="BIZ UDPゴシック" panose="020B0400000000000000" pitchFamily="50" charset="-128"/>
                    <a:ea typeface="BIZ UDPゴシック" panose="020B0400000000000000" pitchFamily="50" charset="-128"/>
                  </a:rPr>
                  <a:t>　（</a:t>
                </a:r>
                <a:r>
                  <a:rPr lang="en-US" altLang="ja-JP" sz="1000" spc="-50" dirty="0">
                    <a:solidFill>
                      <a:schemeClr val="tx1"/>
                    </a:solidFill>
                    <a:latin typeface="BIZ UDPゴシック" panose="020B0400000000000000" pitchFamily="50" charset="-128"/>
                    <a:ea typeface="BIZ UDPゴシック" panose="020B0400000000000000" pitchFamily="50" charset="-128"/>
                  </a:rPr>
                  <a:t>※</a:t>
                </a:r>
                <a:r>
                  <a:rPr lang="ja-JP" altLang="en-US" sz="1000" spc="-50" dirty="0">
                    <a:solidFill>
                      <a:schemeClr val="tx1"/>
                    </a:solidFill>
                    <a:latin typeface="BIZ UDPゴシック" panose="020B0400000000000000" pitchFamily="50" charset="-128"/>
                    <a:ea typeface="BIZ UDPゴシック" panose="020B0400000000000000" pitchFamily="50" charset="-128"/>
                  </a:rPr>
                  <a:t>医療の必要性から入院が不可欠である患者を除く）</a:t>
                </a:r>
                <a:endParaRPr lang="ja-JP" altLang="en-US" sz="1100" spc="-50" dirty="0">
                  <a:solidFill>
                    <a:schemeClr val="tx1"/>
                  </a:solidFill>
                  <a:latin typeface="BIZ UDPゴシック" panose="020B0400000000000000" pitchFamily="50" charset="-128"/>
                  <a:ea typeface="BIZ UDPゴシック" panose="020B0400000000000000" pitchFamily="50" charset="-128"/>
                </a:endParaRPr>
              </a:p>
            </p:txBody>
          </p:sp>
          <p:sp>
            <p:nvSpPr>
              <p:cNvPr id="35" name="正方形/長方形 34">
                <a:extLst>
                  <a:ext uri="{FF2B5EF4-FFF2-40B4-BE49-F238E27FC236}">
                    <a16:creationId xmlns:a16="http://schemas.microsoft.com/office/drawing/2014/main" id="{D205108F-2961-4620-9831-7DA7608F602B}"/>
                  </a:ext>
                </a:extLst>
              </p:cNvPr>
              <p:cNvSpPr/>
              <p:nvPr/>
            </p:nvSpPr>
            <p:spPr>
              <a:xfrm>
                <a:off x="6332260" y="5280912"/>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grpSp>
        <p:grpSp>
          <p:nvGrpSpPr>
            <p:cNvPr id="39" name="グループ化 38">
              <a:extLst>
                <a:ext uri="{FF2B5EF4-FFF2-40B4-BE49-F238E27FC236}">
                  <a16:creationId xmlns:a16="http://schemas.microsoft.com/office/drawing/2014/main" id="{B0EE776B-63C9-463D-B42C-79504927D781}"/>
                </a:ext>
              </a:extLst>
            </p:cNvPr>
            <p:cNvGrpSpPr/>
            <p:nvPr/>
          </p:nvGrpSpPr>
          <p:grpSpPr>
            <a:xfrm>
              <a:off x="324000" y="3150055"/>
              <a:ext cx="5655740" cy="396000"/>
              <a:chOff x="6332260" y="4840001"/>
              <a:chExt cx="5655740" cy="396000"/>
            </a:xfrm>
          </p:grpSpPr>
          <p:sp>
            <p:nvSpPr>
              <p:cNvPr id="42" name="矢印: 五方向 41">
                <a:extLst>
                  <a:ext uri="{FF2B5EF4-FFF2-40B4-BE49-F238E27FC236}">
                    <a16:creationId xmlns:a16="http://schemas.microsoft.com/office/drawing/2014/main" id="{61E324EE-C4E5-45B5-BC05-137723D65B2D}"/>
                  </a:ext>
                </a:extLst>
              </p:cNvPr>
              <p:cNvSpPr/>
              <p:nvPr/>
            </p:nvSpPr>
            <p:spPr>
              <a:xfrm>
                <a:off x="6588000" y="4840001"/>
                <a:ext cx="5400000" cy="396000"/>
              </a:xfrm>
              <a:prstGeom prst="homePlate">
                <a:avLst>
                  <a:gd name="adj" fmla="val 3482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b="1" dirty="0">
                    <a:solidFill>
                      <a:schemeClr val="tx1"/>
                    </a:solidFill>
                    <a:latin typeface="BIZ UDPゴシック" panose="020B0400000000000000" pitchFamily="50" charset="-128"/>
                    <a:ea typeface="BIZ UDPゴシック" panose="020B0400000000000000" pitchFamily="50" charset="-128"/>
                  </a:rPr>
                  <a:t>【</a:t>
                </a:r>
                <a:r>
                  <a:rPr lang="ja-JP" altLang="en-US" sz="1100" b="1" dirty="0">
                    <a:solidFill>
                      <a:schemeClr val="tx1"/>
                    </a:solidFill>
                    <a:latin typeface="BIZ UDPゴシック" panose="020B0400000000000000" pitchFamily="50" charset="-128"/>
                    <a:ea typeface="BIZ UDPゴシック" panose="020B0400000000000000" pitchFamily="50" charset="-128"/>
                  </a:rPr>
                  <a:t>指標</a:t>
                </a:r>
                <a:r>
                  <a:rPr lang="en-US" altLang="ja-JP" sz="1100" b="1" dirty="0">
                    <a:solidFill>
                      <a:schemeClr val="tx1"/>
                    </a:solidFill>
                    <a:latin typeface="BIZ UDPゴシック" panose="020B0400000000000000" pitchFamily="50" charset="-128"/>
                    <a:ea typeface="BIZ UDPゴシック" panose="020B0400000000000000" pitchFamily="50" charset="-128"/>
                  </a:rPr>
                  <a:t>22】</a:t>
                </a:r>
                <a:r>
                  <a:rPr lang="ja-JP" altLang="en-US" sz="1100" b="1" dirty="0">
                    <a:solidFill>
                      <a:schemeClr val="tx1"/>
                    </a:solidFill>
                    <a:latin typeface="BIZ UDPゴシック" panose="020B0400000000000000" pitchFamily="50" charset="-128"/>
                    <a:ea typeface="BIZ UDPゴシック" panose="020B0400000000000000" pitchFamily="50" charset="-128"/>
                  </a:rPr>
                  <a:t>　 </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母体・新生児搬送コーディネーターによる母体搬送調整で４回以上の</a:t>
                </a:r>
                <a:endParaRPr lang="en-US" altLang="ja-JP"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受入照会を行った割合</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１８．７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１５ ％</a:t>
                </a:r>
              </a:p>
            </p:txBody>
          </p:sp>
          <p:sp>
            <p:nvSpPr>
              <p:cNvPr id="43" name="正方形/長方形 42">
                <a:extLst>
                  <a:ext uri="{FF2B5EF4-FFF2-40B4-BE49-F238E27FC236}">
                    <a16:creationId xmlns:a16="http://schemas.microsoft.com/office/drawing/2014/main" id="{B2CB2F49-F5B0-465F-8251-DA891FA9B8A3}"/>
                  </a:ext>
                </a:extLst>
              </p:cNvPr>
              <p:cNvSpPr/>
              <p:nvPr/>
            </p:nvSpPr>
            <p:spPr>
              <a:xfrm>
                <a:off x="6332260" y="4840001"/>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grpSp>
      </p:grpSp>
      <p:sp>
        <p:nvSpPr>
          <p:cNvPr id="44" name="テキスト ボックス 43">
            <a:extLst>
              <a:ext uri="{FF2B5EF4-FFF2-40B4-BE49-F238E27FC236}">
                <a16:creationId xmlns:a16="http://schemas.microsoft.com/office/drawing/2014/main" id="{BD459EDB-AC57-4DF7-BE24-8A8F48DC8CE4}"/>
              </a:ext>
            </a:extLst>
          </p:cNvPr>
          <p:cNvSpPr txBox="1"/>
          <p:nvPr/>
        </p:nvSpPr>
        <p:spPr>
          <a:xfrm>
            <a:off x="5868375" y="6483797"/>
            <a:ext cx="396044" cy="369332"/>
          </a:xfrm>
          <a:prstGeom prst="rect">
            <a:avLst/>
          </a:prstGeom>
          <a:solidFill>
            <a:schemeClr val="bg1"/>
          </a:solidFill>
        </p:spPr>
        <p:txBody>
          <a:bodyPr wrap="square" rtlCol="0">
            <a:spAutoFit/>
          </a:bodyPr>
          <a:lstStyle/>
          <a:p>
            <a:r>
              <a:rPr lang="ja-JP" altLang="en-US" dirty="0"/>
              <a:t>４</a:t>
            </a:r>
            <a:endParaRPr kumimoji="1" lang="ja-JP" altLang="en-US" dirty="0"/>
          </a:p>
        </p:txBody>
      </p:sp>
    </p:spTree>
    <p:extLst>
      <p:ext uri="{BB962C8B-B14F-4D97-AF65-F5344CB8AC3E}">
        <p14:creationId xmlns:p14="http://schemas.microsoft.com/office/powerpoint/2010/main" val="3533286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D11B9DB1-A527-4C20-AAAC-25772F4A18F4}"/>
              </a:ext>
            </a:extLst>
          </p:cNvPr>
          <p:cNvSpPr/>
          <p:nvPr/>
        </p:nvSpPr>
        <p:spPr>
          <a:xfrm>
            <a:off x="54000" y="144000"/>
            <a:ext cx="5997600" cy="5481200"/>
          </a:xfrm>
          <a:prstGeom prst="rect">
            <a:avLst/>
          </a:prstGeom>
          <a:ln w="25400">
            <a:solidFill>
              <a:srgbClr val="002060"/>
            </a:solidFill>
          </a:ln>
        </p:spPr>
        <p:txBody>
          <a:bodyPr lIns="36000" tIns="180000" rIns="36000">
            <a:noAutofit/>
          </a:bodyPr>
          <a:lstStyle/>
          <a:p>
            <a:pPr lvl="0">
              <a:lnSpc>
                <a:spcPts val="1600"/>
              </a:lnSpc>
              <a:spcBef>
                <a:spcPts val="200"/>
              </a:spcBef>
            </a:pPr>
            <a:r>
              <a:rPr lang="ja-JP" altLang="en-US" sz="1200" b="1" dirty="0">
                <a:solidFill>
                  <a:prstClr val="black"/>
                </a:solidFill>
                <a:latin typeface="BIZ UDゴシック" panose="020B0400000000000000" pitchFamily="49" charset="-128"/>
                <a:ea typeface="BIZ UDゴシック" panose="020B0400000000000000" pitchFamily="49" charset="-128"/>
              </a:rPr>
              <a:t> </a:t>
            </a:r>
            <a:r>
              <a:rPr lang="ja-JP" altLang="en-US" sz="1600" b="1" dirty="0">
                <a:solidFill>
                  <a:prstClr val="white"/>
                </a:solidFill>
                <a:highlight>
                  <a:srgbClr val="0000FF"/>
                </a:highlight>
                <a:latin typeface="BIZ UDゴシック" panose="020B0400000000000000" pitchFamily="49" charset="-128"/>
                <a:ea typeface="BIZ UDゴシック" panose="020B0400000000000000" pitchFamily="49" charset="-128"/>
              </a:rPr>
              <a:t> 第４章　医療の安全の確保 </a:t>
            </a:r>
            <a:r>
              <a:rPr lang="ja-JP" altLang="en-US" sz="1200" b="1" dirty="0">
                <a:solidFill>
                  <a:prstClr val="white"/>
                </a:solidFill>
                <a:highlight>
                  <a:srgbClr val="3965B5"/>
                </a:highlight>
                <a:latin typeface="BIZ UDゴシック" panose="020B0400000000000000" pitchFamily="49" charset="-128"/>
                <a:ea typeface="BIZ UDゴシック" panose="020B0400000000000000" pitchFamily="49" charset="-128"/>
              </a:rPr>
              <a:t>　</a:t>
            </a:r>
          </a:p>
          <a:p>
            <a:pPr lvl="0">
              <a:lnSpc>
                <a:spcPts val="1600"/>
              </a:lnSpc>
              <a:spcBef>
                <a:spcPts val="6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第１節　医療の安全の確保</a:t>
            </a: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医療機能情報提供制度の運営により県民が安心して受診できる環境づくりを促進する。</a:t>
            </a:r>
            <a:endParaRPr lang="en-US" altLang="ja-JP" sz="1100" dirty="0">
              <a:solidFill>
                <a:srgbClr val="FF0000"/>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100" dirty="0">
              <a:solidFill>
                <a:srgbClr val="FF0000"/>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100" dirty="0">
              <a:solidFill>
                <a:srgbClr val="FF0000"/>
              </a:solidFill>
              <a:latin typeface="BIZ UDゴシック" panose="020B0400000000000000" pitchFamily="49" charset="-128"/>
              <a:ea typeface="BIZ UDゴシック" panose="020B0400000000000000" pitchFamily="49" charset="-128"/>
            </a:endParaRPr>
          </a:p>
          <a:p>
            <a:pPr lvl="0">
              <a:lnSpc>
                <a:spcPts val="1600"/>
              </a:lnSpc>
              <a:spcBef>
                <a:spcPts val="15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第２節　医薬品等の安全対策</a:t>
            </a: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薬物乱用対策推進計画</a:t>
            </a:r>
            <a:r>
              <a:rPr lang="en-US" altLang="ja-JP" sz="1200" b="1" dirty="0">
                <a:solidFill>
                  <a:prstClr val="white"/>
                </a:solidFill>
                <a:highlight>
                  <a:srgbClr val="800080"/>
                </a:highlight>
                <a:latin typeface="Meiryo UI" panose="020B0604030504040204" pitchFamily="50" charset="-128"/>
                <a:ea typeface="Meiryo UI" panose="020B0604030504040204" pitchFamily="50" charset="-128"/>
              </a:rPr>
              <a:t>』</a:t>
            </a:r>
            <a:r>
              <a:rPr lang="ja-JP" altLang="en-US" sz="1200" b="1" dirty="0">
                <a:solidFill>
                  <a:prstClr val="white"/>
                </a:solidFill>
                <a:highlight>
                  <a:srgbClr val="800080"/>
                </a:highlight>
                <a:latin typeface="Meiryo UI" panose="020B0604030504040204" pitchFamily="50" charset="-128"/>
                <a:ea typeface="Meiryo UI" panose="020B0604030504040204" pitchFamily="50" charset="-128"/>
              </a:rPr>
              <a:t> </a:t>
            </a:r>
            <a:r>
              <a:rPr lang="ja-JP" altLang="en-US" sz="1000" dirty="0">
                <a:solidFill>
                  <a:prstClr val="white"/>
                </a:solidFill>
                <a:highlight>
                  <a:srgbClr val="800080"/>
                </a:highlight>
                <a:latin typeface="Meiryo UI" panose="020B0604030504040204" pitchFamily="50" charset="-128"/>
                <a:ea typeface="Meiryo UI" panose="020B0604030504040204" pitchFamily="50" charset="-128"/>
              </a:rPr>
              <a:t>を組み込む</a:t>
            </a:r>
            <a:endParaRPr lang="en-US" altLang="ja-JP" sz="1100" dirty="0">
              <a:solidFill>
                <a:prstClr val="white"/>
              </a:solidFill>
              <a:highlight>
                <a:srgbClr val="800080"/>
              </a:highlight>
              <a:latin typeface="Meiryo UI" panose="020B0604030504040204" pitchFamily="50" charset="-128"/>
              <a:ea typeface="Meiryo UI" panose="020B0604030504040204" pitchFamily="50" charset="-128"/>
            </a:endParaRPr>
          </a:p>
          <a:p>
            <a:pPr lvl="0">
              <a:lnSpc>
                <a:spcPts val="17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製造販売業者に対する検査・指導を実施し、品質の高い安全な医薬品の流通を目指す。</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7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薬物乱用者が青少年や一般市民層に広がり社会問題となっていることから、薬物乱用</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7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の予防啓発や薬物乱用者の回復支援等の対策を推進する。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15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第３節　医薬品の適正使用の推進  </a:t>
            </a:r>
            <a:endParaRPr lang="en-US" altLang="ja-JP" sz="1400" b="1"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500"/>
              </a:spcBef>
            </a:pPr>
            <a:r>
              <a:rPr lang="ja-JP" altLang="en-US" sz="1100" dirty="0">
                <a:solidFill>
                  <a:prstClr val="black"/>
                </a:solidFill>
                <a:latin typeface="BIZ UDゴシック" panose="020B0400000000000000" pitchFamily="49" charset="-128"/>
                <a:ea typeface="BIZ UDゴシック" panose="020B0400000000000000" pitchFamily="49" charset="-128"/>
              </a:rPr>
              <a:t>　  ・　多剤・重複投薬の防止や残薬対策の推進、ジェネリック医薬品の使用促進に取り組む。</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1500"/>
              </a:spcBef>
            </a:pPr>
            <a:r>
              <a:rPr lang="ja-JP" altLang="en-US" sz="1400" b="1" dirty="0">
                <a:solidFill>
                  <a:prstClr val="black"/>
                </a:solidFill>
                <a:latin typeface="BIZ UDゴシック" panose="020B0400000000000000" pitchFamily="49" charset="-128"/>
                <a:ea typeface="BIZ UDゴシック" panose="020B0400000000000000" pitchFamily="49" charset="-128"/>
              </a:rPr>
              <a:t>　 </a:t>
            </a:r>
            <a:r>
              <a:rPr lang="ja-JP" altLang="en-US" sz="1400" b="1" u="sng" dirty="0">
                <a:solidFill>
                  <a:prstClr val="black"/>
                </a:solidFill>
                <a:latin typeface="BIZ UDゴシック" panose="020B0400000000000000" pitchFamily="49" charset="-128"/>
                <a:ea typeface="BIZ UDゴシック" panose="020B0400000000000000" pitchFamily="49" charset="-128"/>
              </a:rPr>
              <a:t>第４節　献血の推進</a:t>
            </a:r>
            <a:endParaRPr lang="en-US" altLang="ja-JP" sz="1400" u="sng"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500"/>
              </a:spcBef>
            </a:pPr>
            <a:r>
              <a:rPr lang="ja-JP" altLang="en-US" sz="1100" dirty="0">
                <a:solidFill>
                  <a:prstClr val="black"/>
                </a:solidFill>
                <a:latin typeface="BIZ UDゴシック" panose="020B0400000000000000" pitchFamily="49" charset="-128"/>
                <a:ea typeface="BIZ UDゴシック" panose="020B0400000000000000" pitchFamily="49" charset="-128"/>
              </a:rPr>
              <a:t>　  ・　献血者確保のため若年層への普及啓発を行い、安全な血液製剤の安定供給に取り組む。</a:t>
            </a:r>
            <a:endParaRPr lang="en-US" altLang="ja-JP" sz="1400" b="1" dirty="0">
              <a:solidFill>
                <a:prstClr val="white"/>
              </a:solidFill>
              <a:highlight>
                <a:srgbClr val="0000FF"/>
              </a:highlight>
              <a:latin typeface="BIZ UDゴシック" panose="020B0400000000000000" pitchFamily="49" charset="-128"/>
              <a:ea typeface="BIZ UDゴシック" panose="020B0400000000000000" pitchFamily="49" charset="-128"/>
            </a:endParaRPr>
          </a:p>
        </p:txBody>
      </p:sp>
      <p:sp>
        <p:nvSpPr>
          <p:cNvPr id="35" name="矢印: 五方向 34">
            <a:extLst>
              <a:ext uri="{FF2B5EF4-FFF2-40B4-BE49-F238E27FC236}">
                <a16:creationId xmlns:a16="http://schemas.microsoft.com/office/drawing/2014/main" id="{7805FC94-448F-43E9-85EB-4BB614F8980E}"/>
              </a:ext>
            </a:extLst>
          </p:cNvPr>
          <p:cNvSpPr/>
          <p:nvPr/>
        </p:nvSpPr>
        <p:spPr>
          <a:xfrm>
            <a:off x="497735" y="3693509"/>
            <a:ext cx="5400000" cy="635591"/>
          </a:xfrm>
          <a:prstGeom prst="homePlate">
            <a:avLst>
              <a:gd name="adj" fmla="val 2976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33】</a:t>
            </a:r>
            <a:r>
              <a:rPr lang="ja-JP" altLang="en-US" sz="1100"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ジェネリック医薬品の数量シェア</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８４．</a:t>
            </a:r>
            <a:r>
              <a:rPr lang="en-US" altLang="ja-JP" sz="1100" dirty="0">
                <a:solidFill>
                  <a:schemeClr val="tx1"/>
                </a:solidFill>
                <a:latin typeface="BIZ UDPゴシック" panose="020B0400000000000000" pitchFamily="50" charset="-128"/>
                <a:ea typeface="BIZ UDPゴシック" panose="020B0400000000000000" pitchFamily="50" charset="-128"/>
              </a:rPr>
              <a:t>0</a:t>
            </a:r>
            <a:r>
              <a:rPr lang="ja-JP" altLang="en-US" sz="1100" dirty="0">
                <a:solidFill>
                  <a:schemeClr val="tx1"/>
                </a:solidFill>
                <a:latin typeface="BIZ UDPゴシック" panose="020B0400000000000000" pitchFamily="50" charset="-128"/>
                <a:ea typeface="BIZ UDPゴシック" panose="020B0400000000000000" pitchFamily="50" charset="-128"/>
              </a:rPr>
              <a:t>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８０ ％以上</a:t>
            </a:r>
            <a:endParaRPr lang="en-US" altLang="ja-JP" sz="1100" strike="sngStrike"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en-US" altLang="ja-JP" sz="1000" b="1" dirty="0">
                <a:solidFill>
                  <a:schemeClr val="tx1"/>
                </a:solidFill>
                <a:latin typeface="BIZ UDゴシック" panose="020B0400000000000000" pitchFamily="49" charset="-128"/>
                <a:ea typeface="BIZ UDゴシック" panose="020B0400000000000000" pitchFamily="49" charset="-128"/>
              </a:rPr>
              <a:t>                                    </a:t>
            </a:r>
            <a:r>
              <a:rPr lang="ja-JP" altLang="en-US" sz="1000" b="1">
                <a:solidFill>
                  <a:schemeClr val="tx1"/>
                </a:solidFill>
                <a:latin typeface="BIZ UDゴシック" panose="020B0400000000000000" pitchFamily="49" charset="-128"/>
                <a:ea typeface="BIZ UDゴシック" panose="020B0400000000000000" pitchFamily="49" charset="-128"/>
              </a:rPr>
              <a:t>　（</a:t>
            </a:r>
            <a:r>
              <a:rPr lang="ja-JP" altLang="en-US" sz="1100">
                <a:solidFill>
                  <a:schemeClr val="tx1"/>
                </a:solidFill>
                <a:latin typeface="BIZ UDゴシック" panose="020B0400000000000000" pitchFamily="49" charset="-128"/>
                <a:ea typeface="BIZ UDゴシック" panose="020B0400000000000000" pitchFamily="49" charset="-128"/>
              </a:rPr>
              <a:t>現状値</a:t>
            </a:r>
            <a:r>
              <a:rPr lang="ja-JP" altLang="en-US" sz="1100" dirty="0">
                <a:solidFill>
                  <a:schemeClr val="tx1"/>
                </a:solidFill>
                <a:latin typeface="BIZ UDゴシック" panose="020B0400000000000000" pitchFamily="49" charset="-128"/>
                <a:ea typeface="BIZ UDゴシック" panose="020B0400000000000000" pitchFamily="49" charset="-128"/>
              </a:rPr>
              <a:t>を下回らないように取り組む）</a:t>
            </a:r>
            <a:r>
              <a:rPr lang="ja-JP" altLang="en-US" sz="1050" b="1" dirty="0">
                <a:latin typeface="BIZ UDゴシック" panose="020B0400000000000000" pitchFamily="49" charset="-128"/>
                <a:ea typeface="BIZ UDゴシック" panose="020B0400000000000000" pitchFamily="49" charset="-128"/>
              </a:rPr>
              <a:t> </a:t>
            </a:r>
            <a:endParaRPr kumimoji="1" lang="ja-JP" altLang="en-US" sz="1000" b="1" dirty="0">
              <a:latin typeface="BIZ UDゴシック" panose="020B0400000000000000" pitchFamily="49" charset="-128"/>
              <a:ea typeface="BIZ UDゴシック" panose="020B0400000000000000" pitchFamily="49" charset="-128"/>
            </a:endParaRPr>
          </a:p>
        </p:txBody>
      </p:sp>
      <p:sp>
        <p:nvSpPr>
          <p:cNvPr id="36" name="矢印: 五方向 35">
            <a:extLst>
              <a:ext uri="{FF2B5EF4-FFF2-40B4-BE49-F238E27FC236}">
                <a16:creationId xmlns:a16="http://schemas.microsoft.com/office/drawing/2014/main" id="{02C07809-AB7A-4BE4-8994-9E8895C38A06}"/>
              </a:ext>
            </a:extLst>
          </p:cNvPr>
          <p:cNvSpPr/>
          <p:nvPr/>
        </p:nvSpPr>
        <p:spPr>
          <a:xfrm>
            <a:off x="497735" y="1052736"/>
            <a:ext cx="5400000" cy="396000"/>
          </a:xfrm>
          <a:prstGeom prst="homePlate">
            <a:avLst>
              <a:gd name="adj" fmla="val 32377"/>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31】</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「患者さんのための３つの宣言」実践登録医療機関の割合</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５７．８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６３．５ ％</a:t>
            </a:r>
            <a:r>
              <a:rPr lang="ja-JP" altLang="en-US" sz="1000" b="1" dirty="0">
                <a:latin typeface="BIZ UDゴシック" panose="020B0400000000000000" pitchFamily="49" charset="-128"/>
                <a:ea typeface="BIZ UDゴシック" panose="020B0400000000000000" pitchFamily="49" charset="-128"/>
              </a:rPr>
              <a:t>　 </a:t>
            </a:r>
            <a:endParaRPr kumimoji="1" lang="ja-JP" altLang="en-US" sz="1000" b="1" dirty="0">
              <a:latin typeface="BIZ UDゴシック" panose="020B0400000000000000" pitchFamily="49" charset="-128"/>
              <a:ea typeface="BIZ UDゴシック" panose="020B0400000000000000" pitchFamily="49" charset="-128"/>
            </a:endParaRPr>
          </a:p>
        </p:txBody>
      </p:sp>
      <p:sp>
        <p:nvSpPr>
          <p:cNvPr id="39" name="矢印: 五方向 38">
            <a:extLst>
              <a:ext uri="{FF2B5EF4-FFF2-40B4-BE49-F238E27FC236}">
                <a16:creationId xmlns:a16="http://schemas.microsoft.com/office/drawing/2014/main" id="{8718B61F-D74E-49FA-BB03-DDA258940A38}"/>
              </a:ext>
            </a:extLst>
          </p:cNvPr>
          <p:cNvSpPr/>
          <p:nvPr/>
        </p:nvSpPr>
        <p:spPr>
          <a:xfrm>
            <a:off x="497735" y="4941212"/>
            <a:ext cx="5400000" cy="396000"/>
          </a:xfrm>
          <a:prstGeom prst="homePlate">
            <a:avLst>
              <a:gd name="adj" fmla="val 53721"/>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34】</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１０代～３０代の献血者数</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７４，７５６人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９０，７２０人</a:t>
            </a:r>
            <a:r>
              <a:rPr lang="ja-JP" altLang="en-US" sz="1100" b="1" dirty="0">
                <a:latin typeface="BIZ UDPゴシック" panose="020B0400000000000000" pitchFamily="50" charset="-128"/>
                <a:ea typeface="BIZ UDPゴシック" panose="020B0400000000000000" pitchFamily="50" charset="-128"/>
              </a:rPr>
              <a:t> </a:t>
            </a:r>
            <a:endParaRPr kumimoji="1" lang="ja-JP" altLang="en-US" sz="1100" b="1" dirty="0">
              <a:latin typeface="BIZ UDPゴシック" panose="020B0400000000000000" pitchFamily="50" charset="-128"/>
              <a:ea typeface="BIZ UDPゴシック" panose="020B0400000000000000" pitchFamily="50" charset="-128"/>
            </a:endParaRPr>
          </a:p>
        </p:txBody>
      </p:sp>
      <p:grpSp>
        <p:nvGrpSpPr>
          <p:cNvPr id="41" name="グループ化 40">
            <a:extLst>
              <a:ext uri="{FF2B5EF4-FFF2-40B4-BE49-F238E27FC236}">
                <a16:creationId xmlns:a16="http://schemas.microsoft.com/office/drawing/2014/main" id="{93E90B58-E9C2-417B-A475-0D0DC8A8E275}"/>
              </a:ext>
            </a:extLst>
          </p:cNvPr>
          <p:cNvGrpSpPr/>
          <p:nvPr/>
        </p:nvGrpSpPr>
        <p:grpSpPr>
          <a:xfrm>
            <a:off x="240383" y="2600952"/>
            <a:ext cx="5657352" cy="396000"/>
            <a:chOff x="6330648" y="1340854"/>
            <a:chExt cx="5657352" cy="396000"/>
          </a:xfrm>
        </p:grpSpPr>
        <p:sp>
          <p:nvSpPr>
            <p:cNvPr id="42" name="矢印: 五方向 41">
              <a:extLst>
                <a:ext uri="{FF2B5EF4-FFF2-40B4-BE49-F238E27FC236}">
                  <a16:creationId xmlns:a16="http://schemas.microsoft.com/office/drawing/2014/main" id="{338E1DA4-DF17-4D27-939F-19E377FC8723}"/>
                </a:ext>
              </a:extLst>
            </p:cNvPr>
            <p:cNvSpPr/>
            <p:nvPr/>
          </p:nvSpPr>
          <p:spPr>
            <a:xfrm>
              <a:off x="6588000" y="1340854"/>
              <a:ext cx="5400000" cy="396000"/>
            </a:xfrm>
            <a:prstGeom prst="homePlate">
              <a:avLst>
                <a:gd name="adj" fmla="val 3237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32】</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6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薬物乱用防止指導員による薬物乱用防止教室を実施した学校数及び受講者数</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endParaRPr lang="en-US" altLang="ja-JP"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１６４ 校  ３４</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９９０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２３０ 校  ６５</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０００ 人</a:t>
              </a:r>
              <a:endParaRPr lang="ja-JP" altLang="en-US" sz="1100" b="1" dirty="0">
                <a:latin typeface="BIZ UDPゴシック" panose="020B0400000000000000" pitchFamily="50" charset="-128"/>
                <a:ea typeface="BIZ UDPゴシック" panose="020B0400000000000000" pitchFamily="50" charset="-128"/>
              </a:endParaRPr>
            </a:p>
          </p:txBody>
        </p:sp>
        <p:sp>
          <p:nvSpPr>
            <p:cNvPr id="43" name="正方形/長方形 42">
              <a:extLst>
                <a:ext uri="{FF2B5EF4-FFF2-40B4-BE49-F238E27FC236}">
                  <a16:creationId xmlns:a16="http://schemas.microsoft.com/office/drawing/2014/main" id="{D325D572-EF99-46F5-8F03-C5A945666C67}"/>
                </a:ext>
              </a:extLst>
            </p:cNvPr>
            <p:cNvSpPr/>
            <p:nvPr/>
          </p:nvSpPr>
          <p:spPr>
            <a:xfrm>
              <a:off x="6330648" y="1341390"/>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grpSp>
      <p:sp>
        <p:nvSpPr>
          <p:cNvPr id="52" name="正方形/長方形 51">
            <a:extLst>
              <a:ext uri="{FF2B5EF4-FFF2-40B4-BE49-F238E27FC236}">
                <a16:creationId xmlns:a16="http://schemas.microsoft.com/office/drawing/2014/main" id="{78D71602-46B6-4E0B-B5BF-C7ADE1F0FB05}"/>
              </a:ext>
            </a:extLst>
          </p:cNvPr>
          <p:cNvSpPr/>
          <p:nvPr/>
        </p:nvSpPr>
        <p:spPr>
          <a:xfrm>
            <a:off x="6156000" y="144000"/>
            <a:ext cx="5997600" cy="6630008"/>
          </a:xfrm>
          <a:prstGeom prst="rect">
            <a:avLst/>
          </a:prstGeom>
          <a:ln w="25400">
            <a:solidFill>
              <a:srgbClr val="002060"/>
            </a:solidFill>
          </a:ln>
        </p:spPr>
        <p:txBody>
          <a:bodyPr wrap="square" lIns="36000" tIns="252000" rIns="36000">
            <a:noAutofit/>
          </a:bodyPr>
          <a:lstStyle/>
          <a:p>
            <a:pPr lvl="0">
              <a:lnSpc>
                <a:spcPts val="2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2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2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500"/>
              </a:lnSpc>
              <a:spcBef>
                <a:spcPts val="600"/>
              </a:spcBef>
            </a:pPr>
            <a:r>
              <a:rPr lang="ja-JP" altLang="en-US" sz="1100" dirty="0">
                <a:solidFill>
                  <a:prstClr val="black"/>
                </a:solidFill>
                <a:latin typeface="BIZ UDゴシック" panose="020B0400000000000000" pitchFamily="49" charset="-128"/>
                <a:ea typeface="BIZ UDゴシック" panose="020B0400000000000000" pitchFamily="49" charset="-128"/>
              </a:rPr>
              <a:t>　・　</a:t>
            </a:r>
            <a:r>
              <a:rPr lang="ja-JP" altLang="en-US" sz="1100" spc="-30" dirty="0">
                <a:solidFill>
                  <a:prstClr val="black"/>
                </a:solidFill>
                <a:latin typeface="BIZ UDゴシック" panose="020B0400000000000000" pitchFamily="49" charset="-128"/>
                <a:ea typeface="BIZ UDゴシック" panose="020B0400000000000000" pitchFamily="49" charset="-128"/>
              </a:rPr>
              <a:t>急激な高齢化の進展による医療・介護の需要に大きな変化が見込まれる中、県民が住み</a:t>
            </a:r>
            <a:endParaRPr lang="en-US" altLang="ja-JP" sz="1100" spc="-3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spc="-30" dirty="0">
                <a:solidFill>
                  <a:prstClr val="black"/>
                </a:solidFill>
                <a:latin typeface="BIZ UDゴシック" panose="020B0400000000000000" pitchFamily="49" charset="-128"/>
                <a:ea typeface="BIZ UDゴシック" panose="020B0400000000000000" pitchFamily="49" charset="-128"/>
              </a:rPr>
              <a:t>    </a:t>
            </a:r>
            <a:r>
              <a:rPr lang="ja-JP" altLang="en-US" sz="1100" spc="-30" dirty="0">
                <a:solidFill>
                  <a:prstClr val="black"/>
                </a:solidFill>
                <a:latin typeface="BIZ UDゴシック" panose="020B0400000000000000" pitchFamily="49" charset="-128"/>
                <a:ea typeface="BIZ UDゴシック" panose="020B0400000000000000" pitchFamily="49" charset="-128"/>
              </a:rPr>
              <a:t>慣れた地域で必要なサービスが受けられるよう、本県の医療提供体制整備の方向性と地域</a:t>
            </a:r>
            <a:endParaRPr lang="en-US" altLang="ja-JP" sz="1100" spc="-3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spc="-30" dirty="0">
                <a:solidFill>
                  <a:prstClr val="black"/>
                </a:solidFill>
                <a:latin typeface="BIZ UDゴシック" panose="020B0400000000000000" pitchFamily="49" charset="-128"/>
                <a:ea typeface="BIZ UDゴシック" panose="020B0400000000000000" pitchFamily="49" charset="-128"/>
              </a:rPr>
              <a:t>    </a:t>
            </a:r>
            <a:r>
              <a:rPr lang="ja-JP" altLang="en-US" sz="1100" spc="-30" dirty="0">
                <a:solidFill>
                  <a:prstClr val="black"/>
                </a:solidFill>
                <a:latin typeface="BIZ UDゴシック" panose="020B0400000000000000" pitchFamily="49" charset="-128"/>
                <a:ea typeface="BIZ UDゴシック" panose="020B0400000000000000" pitchFamily="49" charset="-128"/>
              </a:rPr>
              <a:t>医療構想の推進体制を示す。</a:t>
            </a:r>
            <a:endParaRPr lang="ja-JP" altLang="en-US" sz="1100" dirty="0">
              <a:solidFill>
                <a:prstClr val="black"/>
              </a:solidFill>
              <a:latin typeface="BIZ UDゴシック" panose="020B0400000000000000" pitchFamily="49" charset="-128"/>
              <a:ea typeface="BIZ UDゴシック" panose="020B0400000000000000" pitchFamily="49" charset="-128"/>
            </a:endParaRPr>
          </a:p>
          <a:p>
            <a:pPr lvl="0">
              <a:lnSpc>
                <a:spcPts val="1500"/>
              </a:lnSpc>
              <a:spcBef>
                <a:spcPts val="300"/>
              </a:spcBef>
            </a:pPr>
            <a:endParaRPr lang="en-US" altLang="ja-JP" sz="16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500"/>
              </a:lnSpc>
              <a:spcBef>
                <a:spcPts val="300"/>
              </a:spcBef>
            </a:pPr>
            <a:r>
              <a:rPr lang="ja-JP" altLang="en-US" sz="1600" b="1" dirty="0">
                <a:solidFill>
                  <a:prstClr val="white"/>
                </a:solidFill>
                <a:highlight>
                  <a:srgbClr val="0000FF"/>
                </a:highlight>
                <a:latin typeface="BIZ UDゴシック" panose="020B0400000000000000" pitchFamily="49" charset="-128"/>
                <a:ea typeface="BIZ UDゴシック" panose="020B0400000000000000" pitchFamily="49" charset="-128"/>
              </a:rPr>
              <a:t> 第２章　本県の</a:t>
            </a:r>
            <a:r>
              <a:rPr lang="ja-JP" altLang="en-US" sz="1600" b="1">
                <a:solidFill>
                  <a:prstClr val="white"/>
                </a:solidFill>
                <a:highlight>
                  <a:srgbClr val="0000FF"/>
                </a:highlight>
                <a:latin typeface="BIZ UDゴシック" panose="020B0400000000000000" pitchFamily="49" charset="-128"/>
                <a:ea typeface="BIZ UDゴシック" panose="020B0400000000000000" pitchFamily="49" charset="-128"/>
              </a:rPr>
              <a:t>概況と２０２５年</a:t>
            </a:r>
            <a:r>
              <a:rPr lang="ja-JP" altLang="en-US" sz="1600" b="1" dirty="0">
                <a:solidFill>
                  <a:prstClr val="white"/>
                </a:solidFill>
                <a:highlight>
                  <a:srgbClr val="0000FF"/>
                </a:highlight>
                <a:latin typeface="BIZ UDゴシック" panose="020B0400000000000000" pitchFamily="49" charset="-128"/>
                <a:ea typeface="BIZ UDゴシック" panose="020B0400000000000000" pitchFamily="49" charset="-128"/>
              </a:rPr>
              <a:t>における医療需要等 </a:t>
            </a:r>
            <a:endParaRPr lang="en-US" altLang="ja-JP" sz="16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600"/>
              </a:lnSpc>
              <a:spcBef>
                <a:spcPts val="300"/>
              </a:spcBef>
            </a:pPr>
            <a:r>
              <a:rPr lang="ja-JP" altLang="en-US" sz="1100" dirty="0">
                <a:solidFill>
                  <a:prstClr val="black"/>
                </a:solidFill>
                <a:latin typeface="BIZ UDゴシック" panose="020B0400000000000000" pitchFamily="49" charset="-128"/>
                <a:ea typeface="BIZ UDゴシック" panose="020B0400000000000000" pitchFamily="49" charset="-128"/>
              </a:rPr>
              <a:t>  ・　将来人口の見通しや入院患者の受療動向を踏まえ、２０２５年における医療需要及び</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必要病床数を医療機能（高度急性期・急性期・回復期・慢性期）ごとに推計する。また、</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在宅医療等の必要量を推計する。</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endParaRPr lang="en-US" altLang="ja-JP" sz="14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600"/>
              </a:lnSpc>
              <a:spcBef>
                <a:spcPts val="600"/>
              </a:spcBef>
            </a:pPr>
            <a:r>
              <a:rPr lang="ja-JP" altLang="en-US" sz="1600" b="1" dirty="0">
                <a:solidFill>
                  <a:prstClr val="white"/>
                </a:solidFill>
                <a:highlight>
                  <a:srgbClr val="0000FF"/>
                </a:highlight>
                <a:latin typeface="BIZ UDゴシック" panose="020B0400000000000000" pitchFamily="49" charset="-128"/>
                <a:ea typeface="BIZ UDゴシック" panose="020B0400000000000000" pitchFamily="49" charset="-128"/>
              </a:rPr>
              <a:t> 第３章　医療提供体制整備の方向性と地域医療構想の推進体制 </a:t>
            </a:r>
            <a:endParaRPr lang="en-US" altLang="ja-JP" sz="16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a:lnSpc>
                <a:spcPts val="1600"/>
              </a:lnSpc>
              <a:spcBef>
                <a:spcPts val="600"/>
              </a:spcBef>
            </a:pPr>
            <a:r>
              <a:rPr lang="ja-JP" altLang="en-US" sz="1100" dirty="0">
                <a:solidFill>
                  <a:prstClr val="black"/>
                </a:solidFill>
                <a:latin typeface="BIZ UDゴシック" panose="020B0400000000000000" pitchFamily="49" charset="-128"/>
                <a:ea typeface="BIZ UDゴシック" panose="020B0400000000000000" pitchFamily="49" charset="-128"/>
              </a:rPr>
              <a:t>  ・　将来の必要病床数を達成するための方策やその他の地域医療構想の達成を推進するため</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a:lnSpc>
                <a:spcPts val="1600"/>
              </a:lnSpc>
            </a:pPr>
            <a:r>
              <a:rPr lang="ja-JP" altLang="en-US" sz="1100" dirty="0">
                <a:solidFill>
                  <a:prstClr val="black"/>
                </a:solidFill>
                <a:latin typeface="BIZ UDゴシック" panose="020B0400000000000000" pitchFamily="49" charset="-128"/>
                <a:ea typeface="BIZ UDゴシック" panose="020B0400000000000000" pitchFamily="49" charset="-128"/>
              </a:rPr>
              <a:t>　  地域医療構想調整会議を設置・運営し、必要な事項について協議を行う。</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a:lnSpc>
                <a:spcPts val="1600"/>
              </a:lnSpc>
              <a:spcBef>
                <a:spcPts val="500"/>
              </a:spcBef>
            </a:pPr>
            <a:r>
              <a:rPr lang="ja-JP" altLang="en-US" sz="1100" dirty="0">
                <a:latin typeface="BIZ UDゴシック" panose="020B0400000000000000" pitchFamily="49" charset="-128"/>
                <a:ea typeface="BIZ UDゴシック" panose="020B0400000000000000" pitchFamily="49" charset="-128"/>
              </a:rPr>
              <a:t>  ・　各医療機関は具体的対応方針を策定し、新興感染症対応も含め、２０２５年に向け地域</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で果たすべき医療機能について明示する。</a:t>
            </a:r>
            <a:endParaRPr lang="en-US" altLang="ja-JP" sz="1100" dirty="0">
              <a:latin typeface="BIZ UDゴシック" panose="020B0400000000000000" pitchFamily="49" charset="-128"/>
              <a:ea typeface="BIZ UDゴシック" panose="020B0400000000000000" pitchFamily="49" charset="-128"/>
            </a:endParaRPr>
          </a:p>
          <a:p>
            <a:pPr marL="265113" lvl="0" indent="-265113">
              <a:lnSpc>
                <a:spcPts val="1600"/>
              </a:lnSpc>
              <a:spcBef>
                <a:spcPts val="500"/>
              </a:spcBef>
            </a:pPr>
            <a:r>
              <a:rPr lang="ja-JP" altLang="en-US" sz="1100" dirty="0">
                <a:solidFill>
                  <a:prstClr val="black"/>
                </a:solidFill>
                <a:latin typeface="BIZ UDゴシック" panose="020B0400000000000000" pitchFamily="49" charset="-128"/>
                <a:ea typeface="BIZ UDゴシック" panose="020B0400000000000000" pitchFamily="49" charset="-128"/>
              </a:rPr>
              <a:t>  ・　病床機能報告制度及び</a:t>
            </a:r>
            <a:r>
              <a:rPr lang="ja-JP" altLang="en-US" sz="1100" dirty="0">
                <a:latin typeface="BIZ UDゴシック" panose="020B0400000000000000" pitchFamily="49" charset="-128"/>
                <a:ea typeface="BIZ UDゴシック" panose="020B0400000000000000" pitchFamily="49" charset="-128"/>
              </a:rPr>
              <a:t>定量基準分析による分析結果</a:t>
            </a:r>
            <a:r>
              <a:rPr lang="ja-JP" altLang="en-US" sz="1100" dirty="0">
                <a:solidFill>
                  <a:prstClr val="black"/>
                </a:solidFill>
                <a:latin typeface="BIZ UDゴシック" panose="020B0400000000000000" pitchFamily="49" charset="-128"/>
                <a:ea typeface="BIZ UDゴシック" panose="020B0400000000000000" pitchFamily="49" charset="-128"/>
              </a:rPr>
              <a:t>を活用し、各圏域における病床の機能区分ごとの将来の必要病床数との比較を行い、地域の課題を分析する。</a:t>
            </a:r>
          </a:p>
          <a:p>
            <a:pPr>
              <a:lnSpc>
                <a:spcPts val="1600"/>
              </a:lnSpc>
              <a:spcBef>
                <a:spcPts val="500"/>
              </a:spcBef>
            </a:pPr>
            <a:r>
              <a:rPr lang="ja-JP" altLang="en-US" sz="1100" dirty="0">
                <a:solidFill>
                  <a:prstClr val="black"/>
                </a:solidFill>
                <a:latin typeface="BIZ UDゴシック" panose="020B0400000000000000" pitchFamily="49" charset="-128"/>
                <a:ea typeface="BIZ UDゴシック" panose="020B0400000000000000" pitchFamily="49" charset="-128"/>
              </a:rPr>
              <a:t>  ・　地域医療構想の達成に向けた財政支援が必要な事業について、地域医療介護総合確保</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基金を活用し、支援を行う。</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a:lnSpc>
                <a:spcPts val="16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600"/>
              </a:spcBef>
            </a:pPr>
            <a:r>
              <a:rPr lang="ja-JP" altLang="en-US" sz="1600" b="1" dirty="0">
                <a:solidFill>
                  <a:prstClr val="white"/>
                </a:solidFill>
                <a:highlight>
                  <a:srgbClr val="0000FF"/>
                </a:highlight>
                <a:latin typeface="BIZ UDゴシック" panose="020B0400000000000000" pitchFamily="49" charset="-128"/>
                <a:ea typeface="BIZ UDゴシック" panose="020B0400000000000000" pitchFamily="49" charset="-128"/>
              </a:rPr>
              <a:t> 第４章　各地域の概要及び医療提供体制整備の方向性</a:t>
            </a:r>
            <a:endParaRPr lang="en-US" altLang="ja-JP" sz="16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600"/>
              </a:lnSpc>
              <a:spcBef>
                <a:spcPts val="800"/>
              </a:spcBef>
            </a:pPr>
            <a:r>
              <a:rPr lang="ja-JP" altLang="en-US" sz="1100" dirty="0">
                <a:solidFill>
                  <a:prstClr val="black"/>
                </a:solidFill>
                <a:latin typeface="BIZ UDゴシック" panose="020B0400000000000000" pitchFamily="49" charset="-128"/>
                <a:ea typeface="BIZ UDゴシック" panose="020B0400000000000000" pitchFamily="49" charset="-128"/>
              </a:rPr>
              <a:t>  ・　地域医療構想調整会議にて病床機能報告及び定量基準分析結果を用い、各地域で医療</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機関が有する病床機能の分化・連携方策について協議を行う。</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spcBef>
                <a:spcPts val="500"/>
              </a:spcBef>
            </a:pPr>
            <a:r>
              <a:rPr lang="ja-JP" altLang="en-US" sz="1100" dirty="0">
                <a:solidFill>
                  <a:prstClr val="black"/>
                </a:solidFill>
                <a:latin typeface="BIZ UDゴシック" panose="020B0400000000000000" pitchFamily="49" charset="-128"/>
                <a:ea typeface="BIZ UDゴシック" panose="020B0400000000000000" pitchFamily="49" charset="-128"/>
              </a:rPr>
              <a:t>  ・　地域医療介護総合確保基金を活用し、地域医療構想の実現に向けた医療機関の取組など</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を支援する。</a:t>
            </a:r>
          </a:p>
          <a:p>
            <a:pPr lvl="0">
              <a:lnSpc>
                <a:spcPts val="1600"/>
              </a:lnSpc>
              <a:spcBef>
                <a:spcPts val="500"/>
              </a:spcBef>
            </a:pPr>
            <a:r>
              <a:rPr lang="ja-JP" altLang="en-US" sz="1100" dirty="0">
                <a:solidFill>
                  <a:prstClr val="black"/>
                </a:solidFill>
                <a:latin typeface="BIZ UDゴシック" panose="020B0400000000000000" pitchFamily="49" charset="-128"/>
                <a:ea typeface="BIZ UDゴシック" panose="020B0400000000000000" pitchFamily="49" charset="-128"/>
              </a:rPr>
              <a:t>  ・　地域医療構想アドバイザー制度を活用し、地域医療構想調整会議での議論の活性化を</a:t>
            </a:r>
            <a:endParaRPr lang="en-US" altLang="ja-JP" sz="1100" dirty="0">
              <a:solidFill>
                <a:prstClr val="black"/>
              </a:solidFill>
              <a:latin typeface="BIZ UDゴシック" panose="020B0400000000000000" pitchFamily="49" charset="-128"/>
              <a:ea typeface="BIZ UDゴシック" panose="020B0400000000000000" pitchFamily="49" charset="-128"/>
            </a:endParaRPr>
          </a:p>
          <a:p>
            <a:pPr lvl="0">
              <a:lnSpc>
                <a:spcPts val="1600"/>
              </a:lnSpc>
            </a:pPr>
            <a:r>
              <a:rPr lang="en-US" altLang="ja-JP" sz="1100" dirty="0">
                <a:solidFill>
                  <a:prstClr val="black"/>
                </a:solidFill>
                <a:latin typeface="BIZ UDゴシック" panose="020B0400000000000000" pitchFamily="49" charset="-128"/>
                <a:ea typeface="BIZ UDゴシック" panose="020B0400000000000000" pitchFamily="49" charset="-128"/>
              </a:rPr>
              <a:t>    </a:t>
            </a:r>
            <a:r>
              <a:rPr lang="ja-JP" altLang="en-US" sz="1100" dirty="0">
                <a:solidFill>
                  <a:prstClr val="black"/>
                </a:solidFill>
                <a:latin typeface="BIZ UDゴシック" panose="020B0400000000000000" pitchFamily="49" charset="-128"/>
                <a:ea typeface="BIZ UDゴシック" panose="020B0400000000000000" pitchFamily="49" charset="-128"/>
              </a:rPr>
              <a:t>図る。</a:t>
            </a:r>
          </a:p>
        </p:txBody>
      </p:sp>
      <p:grpSp>
        <p:nvGrpSpPr>
          <p:cNvPr id="2" name="グループ化 1">
            <a:extLst>
              <a:ext uri="{FF2B5EF4-FFF2-40B4-BE49-F238E27FC236}">
                <a16:creationId xmlns:a16="http://schemas.microsoft.com/office/drawing/2014/main" id="{9E48BBB6-0467-4D4B-82F3-33AD02DDEF84}"/>
              </a:ext>
            </a:extLst>
          </p:cNvPr>
          <p:cNvGrpSpPr/>
          <p:nvPr/>
        </p:nvGrpSpPr>
        <p:grpSpPr>
          <a:xfrm>
            <a:off x="50278" y="5805304"/>
            <a:ext cx="6001322" cy="1008072"/>
            <a:chOff x="47767" y="5769300"/>
            <a:chExt cx="6001322" cy="1008072"/>
          </a:xfrm>
        </p:grpSpPr>
        <p:sp>
          <p:nvSpPr>
            <p:cNvPr id="14" name="台形 8">
              <a:extLst>
                <a:ext uri="{FF2B5EF4-FFF2-40B4-BE49-F238E27FC236}">
                  <a16:creationId xmlns:a16="http://schemas.microsoft.com/office/drawing/2014/main" id="{363A6210-41D4-4798-A374-3D64EB3DC925}"/>
                </a:ext>
              </a:extLst>
            </p:cNvPr>
            <p:cNvSpPr/>
            <p:nvPr/>
          </p:nvSpPr>
          <p:spPr>
            <a:xfrm>
              <a:off x="47767" y="5769300"/>
              <a:ext cx="4641565" cy="360000"/>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0372 h 410372"/>
                <a:gd name="connsiteX1" fmla="*/ 11462 w 2582562"/>
                <a:gd name="connsiteY1" fmla="*/ -1 h 410372"/>
                <a:gd name="connsiteX2" fmla="*/ 2363838 w 2582562"/>
                <a:gd name="connsiteY2" fmla="*/ 12950 h 410372"/>
                <a:gd name="connsiteX3" fmla="*/ 2582562 w 2582562"/>
                <a:gd name="connsiteY3" fmla="*/ 410372 h 410372"/>
                <a:gd name="connsiteX4" fmla="*/ 0 w 2582562"/>
                <a:gd name="connsiteY4" fmla="*/ 410372 h 410372"/>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235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0373">
                  <a:moveTo>
                    <a:pt x="0" y="410373"/>
                  </a:moveTo>
                  <a:cubicBezTo>
                    <a:pt x="3821" y="273582"/>
                    <a:pt x="49" y="211588"/>
                    <a:pt x="2352" y="0"/>
                  </a:cubicBezTo>
                  <a:lnTo>
                    <a:pt x="2408310" y="7850"/>
                  </a:lnTo>
                  <a:lnTo>
                    <a:pt x="2582562" y="410373"/>
                  </a:lnTo>
                  <a:lnTo>
                    <a:pt x="0" y="410373"/>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2000" b="1" spc="300" dirty="0">
                  <a:latin typeface="BIZ UDPゴシック" panose="020B0400000000000000" pitchFamily="50" charset="-128"/>
                  <a:ea typeface="BIZ UDPゴシック" panose="020B0400000000000000" pitchFamily="50" charset="-128"/>
                </a:rPr>
                <a:t>第４部　 地域医療構想</a:t>
              </a:r>
              <a:r>
                <a:rPr lang="ja-JP" altLang="en-US" b="1" spc="300" dirty="0">
                  <a:latin typeface="BIZ UDPゴシック" panose="020B0400000000000000" pitchFamily="50" charset="-128"/>
                  <a:ea typeface="BIZ UDPゴシック" panose="020B0400000000000000" pitchFamily="50" charset="-128"/>
                </a:rPr>
                <a:t>（調整中）</a:t>
              </a:r>
              <a:endParaRPr kumimoji="1" lang="ja-JP" altLang="en-US" sz="2400" b="1" spc="300" dirty="0">
                <a:solidFill>
                  <a:srgbClr val="FFFF00"/>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FD3B439-475B-4453-B4B7-F845448D7982}"/>
                </a:ext>
              </a:extLst>
            </p:cNvPr>
            <p:cNvSpPr/>
            <p:nvPr/>
          </p:nvSpPr>
          <p:spPr>
            <a:xfrm>
              <a:off x="51489" y="6105777"/>
              <a:ext cx="5997600" cy="671595"/>
            </a:xfrm>
            <a:prstGeom prst="rect">
              <a:avLst/>
            </a:prstGeom>
            <a:ln w="25400">
              <a:solidFill>
                <a:srgbClr val="002060"/>
              </a:solidFill>
            </a:ln>
          </p:spPr>
          <p:txBody>
            <a:bodyPr wrap="square" lIns="36000" tIns="108000" rIns="36000" bIns="0">
              <a:noAutofit/>
            </a:bodyPr>
            <a:lstStyle/>
            <a:p>
              <a:pPr lvl="0">
                <a:lnSpc>
                  <a:spcPts val="200"/>
                </a:lnSpc>
              </a:pPr>
              <a:endParaRPr lang="en-US" altLang="ja-JP" sz="105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500"/>
                </a:lnSpc>
                <a:spcBef>
                  <a:spcPts val="300"/>
                </a:spcBef>
              </a:pPr>
              <a:r>
                <a:rPr lang="ja-JP" altLang="en-US" sz="1600" b="1" dirty="0">
                  <a:solidFill>
                    <a:prstClr val="white"/>
                  </a:solidFill>
                  <a:highlight>
                    <a:srgbClr val="0000FF"/>
                  </a:highlight>
                  <a:latin typeface="BIZ UDゴシック" panose="020B0400000000000000" pitchFamily="49" charset="-128"/>
                  <a:ea typeface="BIZ UDゴシック" panose="020B0400000000000000" pitchFamily="49" charset="-128"/>
                </a:rPr>
                <a:t> 第１章　地域医療構想の概要 </a:t>
              </a:r>
              <a:r>
                <a:rPr lang="ja-JP" altLang="en-US" sz="1200" b="1" dirty="0">
                  <a:solidFill>
                    <a:prstClr val="white"/>
                  </a:solidFill>
                  <a:highlight>
                    <a:srgbClr val="0000FF"/>
                  </a:highlight>
                  <a:latin typeface="BIZ UDゴシック" panose="020B0400000000000000" pitchFamily="49" charset="-128"/>
                  <a:ea typeface="BIZ UDゴシック" panose="020B0400000000000000" pitchFamily="49" charset="-128"/>
                </a:rPr>
                <a:t> </a:t>
              </a:r>
              <a:endParaRPr lang="en-US" altLang="ja-JP" sz="12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a:lnSpc>
                  <a:spcPts val="1600"/>
                </a:lnSpc>
              </a:pPr>
              <a:r>
                <a:rPr lang="ja-JP" altLang="en-US" sz="1200" b="1" dirty="0">
                  <a:solidFill>
                    <a:schemeClr val="bg1"/>
                  </a:solidFill>
                  <a:highlight>
                    <a:srgbClr val="0000FF"/>
                  </a:highlight>
                  <a:latin typeface="BIZ UDゴシック" panose="020B0400000000000000" pitchFamily="49" charset="-128"/>
                  <a:ea typeface="BIZ UDゴシック" panose="020B0400000000000000" pitchFamily="49" charset="-128"/>
                </a:rPr>
                <a:t>　</a:t>
              </a:r>
            </a:p>
            <a:p>
              <a:pPr>
                <a:lnSpc>
                  <a:spcPts val="1600"/>
                </a:lnSpc>
                <a:spcBef>
                  <a:spcPts val="600"/>
                </a:spcBef>
              </a:pPr>
              <a:r>
                <a:rPr lang="ja-JP" altLang="en-US" sz="1400" b="1" dirty="0">
                  <a:latin typeface="BIZ UDゴシック" panose="020B0400000000000000" pitchFamily="49" charset="-128"/>
                  <a:ea typeface="BIZ UDゴシック" panose="020B0400000000000000" pitchFamily="49" charset="-128"/>
                </a:rPr>
                <a:t>　</a:t>
              </a:r>
              <a:endParaRPr lang="en-US" altLang="ja-JP" sz="1100" b="1" dirty="0">
                <a:latin typeface="BIZ UDゴシック" panose="020B0400000000000000" pitchFamily="49" charset="-128"/>
                <a:ea typeface="BIZ UDゴシック" panose="020B0400000000000000" pitchFamily="49" charset="-128"/>
              </a:endParaRPr>
            </a:p>
          </p:txBody>
        </p:sp>
      </p:grpSp>
      <p:sp>
        <p:nvSpPr>
          <p:cNvPr id="16" name="正方形/長方形 15">
            <a:extLst>
              <a:ext uri="{FF2B5EF4-FFF2-40B4-BE49-F238E27FC236}">
                <a16:creationId xmlns:a16="http://schemas.microsoft.com/office/drawing/2014/main" id="{5BF2D0BB-C142-4055-B781-83B770ECAB82}"/>
              </a:ext>
            </a:extLst>
          </p:cNvPr>
          <p:cNvSpPr/>
          <p:nvPr/>
        </p:nvSpPr>
        <p:spPr>
          <a:xfrm>
            <a:off x="0" y="6792267"/>
            <a:ext cx="6077731" cy="57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600"/>
              </a:lnSpc>
              <a:spcBef>
                <a:spcPts val="800"/>
              </a:spcBef>
            </a:pPr>
            <a:endParaRPr lang="en-US" altLang="ja-JP" sz="14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600"/>
              </a:lnSpc>
              <a:spcBef>
                <a:spcPts val="800"/>
              </a:spcBef>
            </a:pPr>
            <a:endParaRPr lang="en-US" altLang="ja-JP" sz="14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600"/>
              </a:lnSpc>
              <a:spcBef>
                <a:spcPts val="800"/>
              </a:spcBef>
            </a:pPr>
            <a:endParaRPr lang="en-US" altLang="ja-JP" sz="14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600"/>
              </a:lnSpc>
              <a:spcBef>
                <a:spcPts val="800"/>
              </a:spcBef>
            </a:pPr>
            <a:endParaRPr lang="en-US" altLang="ja-JP" sz="14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600"/>
              </a:lnSpc>
              <a:spcBef>
                <a:spcPts val="800"/>
              </a:spcBef>
            </a:pPr>
            <a:endParaRPr lang="en-US" altLang="ja-JP" sz="1400" b="1" dirty="0">
              <a:solidFill>
                <a:prstClr val="white"/>
              </a:solidFill>
              <a:highlight>
                <a:srgbClr val="0000FF"/>
              </a:highlight>
              <a:latin typeface="BIZ UDゴシック" panose="020B0400000000000000" pitchFamily="49" charset="-128"/>
              <a:ea typeface="BIZ UDゴシック" panose="020B0400000000000000" pitchFamily="49" charset="-128"/>
            </a:endParaRPr>
          </a:p>
          <a:p>
            <a:pPr lvl="0">
              <a:lnSpc>
                <a:spcPts val="1500"/>
              </a:lnSpc>
            </a:pPr>
            <a:endParaRPr lang="en-US" altLang="ja-JP" sz="1100" dirty="0">
              <a:solidFill>
                <a:prstClr val="black"/>
              </a:solidFill>
              <a:latin typeface="BIZ UDゴシック" panose="020B0400000000000000" pitchFamily="49" charset="-128"/>
              <a:ea typeface="BIZ UDゴシック" panose="020B0400000000000000" pitchFamily="49" charset="-128"/>
            </a:endParaRPr>
          </a:p>
        </p:txBody>
      </p:sp>
      <p:sp>
        <p:nvSpPr>
          <p:cNvPr id="18" name="正方形/長方形 17">
            <a:extLst>
              <a:ext uri="{FF2B5EF4-FFF2-40B4-BE49-F238E27FC236}">
                <a16:creationId xmlns:a16="http://schemas.microsoft.com/office/drawing/2014/main" id="{A2220900-F42D-41B4-95BF-32C2E8F01DCC}"/>
              </a:ext>
            </a:extLst>
          </p:cNvPr>
          <p:cNvSpPr/>
          <p:nvPr/>
        </p:nvSpPr>
        <p:spPr>
          <a:xfrm>
            <a:off x="36000" y="110526"/>
            <a:ext cx="12132000" cy="57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a:extLst>
              <a:ext uri="{FF2B5EF4-FFF2-40B4-BE49-F238E27FC236}">
                <a16:creationId xmlns:a16="http://schemas.microsoft.com/office/drawing/2014/main" id="{47FF59BF-ACD1-4542-A51D-AA387A904642}"/>
              </a:ext>
            </a:extLst>
          </p:cNvPr>
          <p:cNvSpPr txBox="1"/>
          <p:nvPr/>
        </p:nvSpPr>
        <p:spPr>
          <a:xfrm>
            <a:off x="5868375" y="6483797"/>
            <a:ext cx="396044" cy="369332"/>
          </a:xfrm>
          <a:prstGeom prst="rect">
            <a:avLst/>
          </a:prstGeom>
          <a:solidFill>
            <a:schemeClr val="bg1"/>
          </a:solidFill>
        </p:spPr>
        <p:txBody>
          <a:bodyPr wrap="square" rtlCol="0">
            <a:spAutoFit/>
          </a:bodyPr>
          <a:lstStyle/>
          <a:p>
            <a:r>
              <a:rPr lang="ja-JP" altLang="en-US" dirty="0"/>
              <a:t>５</a:t>
            </a:r>
            <a:endParaRPr kumimoji="1" lang="ja-JP" altLang="en-US" dirty="0"/>
          </a:p>
        </p:txBody>
      </p:sp>
    </p:spTree>
    <p:extLst>
      <p:ext uri="{BB962C8B-B14F-4D97-AF65-F5344CB8AC3E}">
        <p14:creationId xmlns:p14="http://schemas.microsoft.com/office/powerpoint/2010/main" val="4247088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D1F605AF-E1A6-47E0-8B36-2981C21E53EF}"/>
              </a:ext>
            </a:extLst>
          </p:cNvPr>
          <p:cNvGrpSpPr/>
          <p:nvPr/>
        </p:nvGrpSpPr>
        <p:grpSpPr>
          <a:xfrm>
            <a:off x="6588000" y="5942156"/>
            <a:ext cx="5400000" cy="835216"/>
            <a:chOff x="6588000" y="5145744"/>
            <a:chExt cx="5400000" cy="835216"/>
          </a:xfrm>
        </p:grpSpPr>
        <p:sp>
          <p:nvSpPr>
            <p:cNvPr id="61" name="矢印: 五方向 60">
              <a:extLst>
                <a:ext uri="{FF2B5EF4-FFF2-40B4-BE49-F238E27FC236}">
                  <a16:creationId xmlns:a16="http://schemas.microsoft.com/office/drawing/2014/main" id="{789809B4-6AC8-4DF9-B9F8-5E3563DB4D05}"/>
                </a:ext>
              </a:extLst>
            </p:cNvPr>
            <p:cNvSpPr/>
            <p:nvPr/>
          </p:nvSpPr>
          <p:spPr>
            <a:xfrm>
              <a:off x="6588000" y="5584960"/>
              <a:ext cx="5400000" cy="396000"/>
            </a:xfrm>
            <a:prstGeom prst="homePlate">
              <a:avLst>
                <a:gd name="adj" fmla="val 3337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42】</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特定保健指導実施率（市町村国民健康保険実施分）</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１９</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４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６０ ％以上</a:t>
              </a:r>
              <a:r>
                <a:rPr lang="ja-JP" altLang="en-US" sz="1100" b="1" dirty="0">
                  <a:latin typeface="BIZ UDPゴシック" panose="020B0400000000000000" pitchFamily="50" charset="-128"/>
                  <a:ea typeface="BIZ UDPゴシック" panose="020B0400000000000000" pitchFamily="50" charset="-128"/>
                </a:rPr>
                <a:t>　　 </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110" name="矢印: 五方向 109">
              <a:extLst>
                <a:ext uri="{FF2B5EF4-FFF2-40B4-BE49-F238E27FC236}">
                  <a16:creationId xmlns:a16="http://schemas.microsoft.com/office/drawing/2014/main" id="{BCBAAA4A-CCA0-4967-8ABF-C9A3446EC719}"/>
                </a:ext>
              </a:extLst>
            </p:cNvPr>
            <p:cNvSpPr/>
            <p:nvPr/>
          </p:nvSpPr>
          <p:spPr>
            <a:xfrm>
              <a:off x="6588000" y="5145744"/>
              <a:ext cx="5400000" cy="395835"/>
            </a:xfrm>
            <a:prstGeom prst="homePlate">
              <a:avLst>
                <a:gd name="adj" fmla="val 36573"/>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41】</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zh-TW"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特定健康診査受診率（市町村国民健康保険実施分）</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３８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２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６０ ％以上</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grpSp>
      <p:sp>
        <p:nvSpPr>
          <p:cNvPr id="22" name="正方形/長方形 21">
            <a:extLst>
              <a:ext uri="{FF2B5EF4-FFF2-40B4-BE49-F238E27FC236}">
                <a16:creationId xmlns:a16="http://schemas.microsoft.com/office/drawing/2014/main" id="{2409020C-9254-482F-97ED-B93F9366C732}"/>
              </a:ext>
            </a:extLst>
          </p:cNvPr>
          <p:cNvSpPr/>
          <p:nvPr/>
        </p:nvSpPr>
        <p:spPr>
          <a:xfrm>
            <a:off x="53003" y="548680"/>
            <a:ext cx="5997600" cy="6272029"/>
          </a:xfrm>
          <a:prstGeom prst="rect">
            <a:avLst/>
          </a:prstGeom>
          <a:ln w="25400">
            <a:solidFill>
              <a:srgbClr val="002060"/>
            </a:solidFill>
          </a:ln>
        </p:spPr>
        <p:txBody>
          <a:bodyPr wrap="square" lIns="36000" tIns="144000" rIns="36000">
            <a:noAutofit/>
          </a:bodyPr>
          <a:lstStyle/>
          <a:p>
            <a:pPr lvl="0">
              <a:lnSpc>
                <a:spcPts val="1500"/>
              </a:lnSpc>
              <a:spcBef>
                <a:spcPts val="300"/>
              </a:spcBef>
            </a:pPr>
            <a:r>
              <a:rPr lang="ja-JP" altLang="en-US" sz="1600" b="1" dirty="0">
                <a:solidFill>
                  <a:prstClr val="white"/>
                </a:solidFill>
                <a:highlight>
                  <a:srgbClr val="0000FF"/>
                </a:highlight>
                <a:latin typeface="BIZ UDゴシック" panose="020B0400000000000000" pitchFamily="49" charset="-128"/>
                <a:ea typeface="BIZ UDゴシック" panose="020B0400000000000000" pitchFamily="49" charset="-128"/>
              </a:rPr>
              <a:t> 第１章　医師の確保に関する事項 </a:t>
            </a:r>
            <a:r>
              <a:rPr lang="ja-JP" altLang="en-US" sz="1400" b="1" dirty="0">
                <a:solidFill>
                  <a:srgbClr val="FFFF00"/>
                </a:solidFill>
                <a:highlight>
                  <a:srgbClr val="0000FF"/>
                </a:highlight>
                <a:latin typeface="BIZ UDゴシック" panose="020B0400000000000000" pitchFamily="49" charset="-128"/>
                <a:ea typeface="BIZ UDゴシック" panose="020B0400000000000000" pitchFamily="49" charset="-128"/>
              </a:rPr>
              <a:t>（医師確保計画）</a:t>
            </a:r>
            <a:endParaRPr lang="en-US" altLang="ja-JP" sz="1400" b="1" dirty="0">
              <a:solidFill>
                <a:srgbClr val="FFFF00"/>
              </a:solidFill>
              <a:highlight>
                <a:srgbClr val="0000FF"/>
              </a:highlight>
              <a:latin typeface="BIZ UDゴシック" panose="020B0400000000000000" pitchFamily="49" charset="-128"/>
              <a:ea typeface="BIZ UDゴシック" panose="020B0400000000000000" pitchFamily="49" charset="-128"/>
            </a:endParaRPr>
          </a:p>
          <a:p>
            <a:pPr lvl="0">
              <a:lnSpc>
                <a:spcPts val="1500"/>
              </a:lnSpc>
              <a:spcBef>
                <a:spcPts val="600"/>
              </a:spcBef>
            </a:pPr>
            <a:r>
              <a:rPr lang="ja-JP" altLang="en-US" sz="1100" dirty="0">
                <a:solidFill>
                  <a:prstClr val="black"/>
                </a:solidFill>
                <a:latin typeface="BIZ UDゴシック" panose="020B0400000000000000" pitchFamily="49" charset="-128"/>
                <a:ea typeface="BIZ UDゴシック" panose="020B0400000000000000" pitchFamily="49" charset="-128"/>
              </a:rPr>
              <a:t>  ・　</a:t>
            </a:r>
            <a:r>
              <a:rPr lang="ja-JP" altLang="en-US" sz="1100" spc="-50" dirty="0">
                <a:solidFill>
                  <a:prstClr val="black"/>
                </a:solidFill>
                <a:latin typeface="BIZ UDゴシック" panose="020B0400000000000000" pitchFamily="49" charset="-128"/>
                <a:ea typeface="BIZ UDゴシック" panose="020B0400000000000000" pitchFamily="49" charset="-128"/>
              </a:rPr>
              <a:t>今後増大する多様な医療需要や地域偏在や診療科偏在を解消するため、医学生向け奨学金</a:t>
            </a:r>
            <a:endParaRPr lang="en-US" altLang="ja-JP" sz="1100" spc="-50" dirty="0">
              <a:solidFill>
                <a:prstClr val="black"/>
              </a:solidFill>
              <a:latin typeface="BIZ UDゴシック" panose="020B0400000000000000" pitchFamily="49" charset="-128"/>
              <a:ea typeface="BIZ UDゴシック" panose="020B0400000000000000" pitchFamily="49" charset="-128"/>
            </a:endParaRPr>
          </a:p>
          <a:p>
            <a:pPr lvl="0">
              <a:lnSpc>
                <a:spcPts val="1500"/>
              </a:lnSpc>
            </a:pPr>
            <a:r>
              <a:rPr lang="en-US" altLang="ja-JP" sz="1100" spc="-50" dirty="0">
                <a:solidFill>
                  <a:prstClr val="black"/>
                </a:solidFill>
                <a:latin typeface="BIZ UDゴシック" panose="020B0400000000000000" pitchFamily="49" charset="-128"/>
                <a:ea typeface="BIZ UDゴシック" panose="020B0400000000000000" pitchFamily="49" charset="-128"/>
              </a:rPr>
              <a:t>     </a:t>
            </a:r>
            <a:r>
              <a:rPr lang="ja-JP" altLang="en-US" sz="1100" spc="-30" dirty="0">
                <a:solidFill>
                  <a:prstClr val="black"/>
                </a:solidFill>
                <a:latin typeface="BIZ UDゴシック" panose="020B0400000000000000" pitchFamily="49" charset="-128"/>
                <a:ea typeface="BIZ UDゴシック" panose="020B0400000000000000" pitchFamily="49" charset="-128"/>
              </a:rPr>
              <a:t>制度の活用等による医師確保を図るとともに、臨床研修医や専攻医（後期研修医）の確保の</a:t>
            </a:r>
            <a:endParaRPr lang="en-US" altLang="ja-JP" sz="1100" spc="-30" dirty="0">
              <a:solidFill>
                <a:prstClr val="black"/>
              </a:solidFill>
              <a:latin typeface="BIZ UDゴシック" panose="020B0400000000000000" pitchFamily="49" charset="-128"/>
              <a:ea typeface="BIZ UDゴシック" panose="020B0400000000000000" pitchFamily="49" charset="-128"/>
            </a:endParaRPr>
          </a:p>
          <a:p>
            <a:pPr lvl="0">
              <a:lnSpc>
                <a:spcPts val="1500"/>
              </a:lnSpc>
            </a:pPr>
            <a:r>
              <a:rPr lang="en-US" altLang="ja-JP" sz="1100" spc="-30" dirty="0">
                <a:solidFill>
                  <a:prstClr val="black"/>
                </a:solidFill>
                <a:latin typeface="BIZ UDゴシック" panose="020B0400000000000000" pitchFamily="49" charset="-128"/>
                <a:ea typeface="BIZ UDゴシック" panose="020B0400000000000000" pitchFamily="49" charset="-128"/>
              </a:rPr>
              <a:t>     </a:t>
            </a:r>
            <a:r>
              <a:rPr lang="ja-JP" altLang="en-US" sz="1100" spc="-30" dirty="0">
                <a:solidFill>
                  <a:prstClr val="black"/>
                </a:solidFill>
                <a:latin typeface="BIZ UDゴシック" panose="020B0400000000000000" pitchFamily="49" charset="-128"/>
                <a:ea typeface="BIZ UDゴシック" panose="020B0400000000000000" pitchFamily="49" charset="-128"/>
              </a:rPr>
              <a:t>取組を促進</a:t>
            </a:r>
            <a:r>
              <a:rPr lang="ja-JP" altLang="en-US" sz="1100" dirty="0">
                <a:solidFill>
                  <a:prstClr val="black"/>
                </a:solidFill>
                <a:latin typeface="BIZ UDゴシック" panose="020B0400000000000000" pitchFamily="49" charset="-128"/>
                <a:ea typeface="BIZ UDゴシック" panose="020B0400000000000000" pitchFamily="49" charset="-128"/>
              </a:rPr>
              <a:t>する。</a:t>
            </a:r>
            <a:endParaRPr lang="ja-JP" altLang="en-US" sz="1100" b="1" dirty="0">
              <a:solidFill>
                <a:prstClr val="black"/>
              </a:solidFill>
              <a:latin typeface="BIZ UDゴシック" panose="020B0400000000000000" pitchFamily="49" charset="-128"/>
              <a:ea typeface="BIZ UDゴシック" panose="020B0400000000000000" pitchFamily="49" charset="-128"/>
            </a:endParaRPr>
          </a:p>
          <a:p>
            <a:pPr>
              <a:lnSpc>
                <a:spcPts val="1600"/>
              </a:lnSpc>
            </a:pP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100" dirty="0">
              <a:latin typeface="BIZ UDゴシック" panose="020B0400000000000000" pitchFamily="49" charset="-128"/>
              <a:ea typeface="BIZ UDゴシック" panose="020B0400000000000000" pitchFamily="49" charset="-128"/>
            </a:endParaRPr>
          </a:p>
          <a:p>
            <a:pPr>
              <a:lnSpc>
                <a:spcPts val="1600"/>
              </a:lnSpc>
              <a:spcBef>
                <a:spcPts val="600"/>
              </a:spcBef>
            </a:pPr>
            <a:r>
              <a:rPr lang="ja-JP" altLang="en-US" sz="1600" b="1" dirty="0">
                <a:solidFill>
                  <a:schemeClr val="bg1"/>
                </a:solidFill>
                <a:highlight>
                  <a:srgbClr val="0000FF"/>
                </a:highlight>
                <a:latin typeface="BIZ UDゴシック" panose="020B0400000000000000" pitchFamily="49" charset="-128"/>
                <a:ea typeface="BIZ UDゴシック" panose="020B0400000000000000" pitchFamily="49" charset="-128"/>
              </a:rPr>
              <a:t> 第２章　医療従事者等の確保に関する事項</a:t>
            </a:r>
            <a:endParaRPr lang="ja-JP" altLang="en-US" sz="1600" b="1" dirty="0">
              <a:solidFill>
                <a:srgbClr val="FFFF00"/>
              </a:solidFill>
              <a:highlight>
                <a:srgbClr val="0000FF"/>
              </a:highlight>
              <a:latin typeface="BIZ UDゴシック" panose="020B0400000000000000" pitchFamily="49" charset="-128"/>
              <a:ea typeface="BIZ UDゴシック" panose="020B0400000000000000" pitchFamily="49" charset="-128"/>
            </a:endParaRPr>
          </a:p>
          <a:p>
            <a:pPr>
              <a:lnSpc>
                <a:spcPts val="1600"/>
              </a:lnSpc>
              <a:spcBef>
                <a:spcPts val="300"/>
              </a:spcBef>
            </a:pPr>
            <a:r>
              <a:rPr lang="ja-JP" altLang="en-US" sz="1050" dirty="0">
                <a:latin typeface="BIZ UDゴシック" panose="020B0400000000000000" pitchFamily="49" charset="-128"/>
                <a:ea typeface="BIZ UDゴシック" panose="020B0400000000000000" pitchFamily="49" charset="-128"/>
              </a:rPr>
              <a:t>  ・　</a:t>
            </a:r>
            <a:r>
              <a:rPr lang="ja-JP" altLang="en-US" sz="1100" dirty="0">
                <a:latin typeface="BIZ UDゴシック" panose="020B0400000000000000" pitchFamily="49" charset="-128"/>
                <a:ea typeface="BIZ UDゴシック" panose="020B0400000000000000" pitchFamily="49" charset="-128"/>
              </a:rPr>
              <a:t>認定看護師資格取得や特定行為研修の受講支援等により、専門性の高い看護職員を確保</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する。</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　薬剤師の資質向上を図るとともに、薬剤師の就労状況を把握し、必要な確保策を検討</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する。（薬剤師確保計画）</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050" b="1" dirty="0">
              <a:solidFill>
                <a:schemeClr val="bg1"/>
              </a:solidFill>
              <a:latin typeface="BIZ UDゴシック" panose="020B0400000000000000" pitchFamily="49" charset="-128"/>
              <a:ea typeface="BIZ UDゴシック" panose="020B0400000000000000" pitchFamily="49" charset="-128"/>
            </a:endParaRPr>
          </a:p>
          <a:p>
            <a:pPr>
              <a:lnSpc>
                <a:spcPts val="1600"/>
              </a:lnSpc>
            </a:pPr>
            <a:endParaRPr lang="en-US" altLang="ja-JP" sz="1050" b="1" dirty="0">
              <a:solidFill>
                <a:schemeClr val="bg1"/>
              </a:solidFill>
              <a:latin typeface="BIZ UDゴシック" panose="020B0400000000000000" pitchFamily="49" charset="-128"/>
              <a:ea typeface="BIZ UDゴシック" panose="020B0400000000000000" pitchFamily="49" charset="-128"/>
            </a:endParaRPr>
          </a:p>
          <a:p>
            <a:pPr>
              <a:lnSpc>
                <a:spcPts val="1600"/>
              </a:lnSpc>
            </a:pPr>
            <a:endParaRPr lang="en-US" altLang="ja-JP" sz="1050" b="1" dirty="0">
              <a:solidFill>
                <a:schemeClr val="bg1"/>
              </a:solidFill>
              <a:latin typeface="BIZ UDゴシック" panose="020B0400000000000000" pitchFamily="49" charset="-128"/>
              <a:ea typeface="BIZ UDゴシック" panose="020B0400000000000000" pitchFamily="49" charset="-128"/>
            </a:endParaRPr>
          </a:p>
          <a:p>
            <a:pPr>
              <a:lnSpc>
                <a:spcPts val="1600"/>
              </a:lnSpc>
            </a:pPr>
            <a:endParaRPr lang="en-US" altLang="ja-JP" sz="1050" b="1" dirty="0">
              <a:solidFill>
                <a:schemeClr val="bg1"/>
              </a:solidFill>
              <a:latin typeface="BIZ UDゴシック" panose="020B0400000000000000" pitchFamily="49" charset="-128"/>
              <a:ea typeface="BIZ UDゴシック" panose="020B0400000000000000" pitchFamily="49" charset="-128"/>
            </a:endParaRPr>
          </a:p>
          <a:p>
            <a:pPr>
              <a:lnSpc>
                <a:spcPts val="1600"/>
              </a:lnSpc>
              <a:spcBef>
                <a:spcPts val="1200"/>
              </a:spcBef>
            </a:pPr>
            <a:r>
              <a:rPr lang="ja-JP" altLang="en-US" sz="1600" b="1" dirty="0">
                <a:solidFill>
                  <a:schemeClr val="bg1"/>
                </a:solidFill>
                <a:highlight>
                  <a:srgbClr val="0000FF"/>
                </a:highlight>
                <a:latin typeface="BIZ UDゴシック" panose="020B0400000000000000" pitchFamily="49" charset="-128"/>
                <a:ea typeface="BIZ UDゴシック" panose="020B0400000000000000" pitchFamily="49" charset="-128"/>
              </a:rPr>
              <a:t> 第３章　外来医療に係る医療提供体制の確保に関する事項</a:t>
            </a:r>
            <a:endParaRPr lang="en-US" altLang="ja-JP" sz="1600" b="1" dirty="0">
              <a:solidFill>
                <a:schemeClr val="bg1"/>
              </a:solidFill>
              <a:highlight>
                <a:srgbClr val="0000FF"/>
              </a:highlight>
              <a:latin typeface="BIZ UDゴシック" panose="020B0400000000000000" pitchFamily="49" charset="-128"/>
              <a:ea typeface="BIZ UDゴシック" panose="020B0400000000000000" pitchFamily="49" charset="-128"/>
            </a:endParaRPr>
          </a:p>
          <a:p>
            <a:pPr>
              <a:lnSpc>
                <a:spcPts val="1600"/>
              </a:lnSpc>
              <a:spcBef>
                <a:spcPts val="300"/>
              </a:spcBef>
            </a:pPr>
            <a:r>
              <a:rPr lang="ja-JP" altLang="en-US" sz="1400" b="1" dirty="0">
                <a:solidFill>
                  <a:srgbClr val="FFFF00"/>
                </a:solidFill>
                <a:highlight>
                  <a:srgbClr val="0000FF"/>
                </a:highlight>
                <a:latin typeface="BIZ UDゴシック" panose="020B0400000000000000" pitchFamily="49" charset="-128"/>
                <a:ea typeface="BIZ UDゴシック" panose="020B0400000000000000" pitchFamily="49" charset="-128"/>
              </a:rPr>
              <a:t>（外来医療計画）</a:t>
            </a:r>
          </a:p>
          <a:p>
            <a:pPr>
              <a:lnSpc>
                <a:spcPts val="1600"/>
              </a:lnSpc>
              <a:spcBef>
                <a:spcPts val="200"/>
              </a:spcBef>
            </a:pPr>
            <a:r>
              <a:rPr lang="ja-JP" altLang="en-US" sz="1100" dirty="0">
                <a:latin typeface="BIZ UDゴシック" panose="020B0400000000000000" pitchFamily="49" charset="-128"/>
                <a:ea typeface="BIZ UDゴシック" panose="020B0400000000000000" pitchFamily="49" charset="-128"/>
              </a:rPr>
              <a:t>  ・　外来機能報告の結果を元に、地域医療構想調整会議において各圏域における外来医療</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提供体制の確保について協議を実施する。</a:t>
            </a:r>
            <a:endParaRPr lang="en-US" altLang="ja-JP" sz="1100" dirty="0">
              <a:latin typeface="BIZ UDゴシック" panose="020B0400000000000000" pitchFamily="49" charset="-128"/>
              <a:ea typeface="BIZ UDゴシック" panose="020B0400000000000000" pitchFamily="49" charset="-128"/>
            </a:endParaRPr>
          </a:p>
          <a:p>
            <a:pPr marL="265113" indent="-265113">
              <a:lnSpc>
                <a:spcPts val="1600"/>
              </a:lnSpc>
            </a:pPr>
            <a:r>
              <a:rPr lang="ja-JP" altLang="en-US" sz="1100" dirty="0">
                <a:latin typeface="BIZ UDゴシック" panose="020B0400000000000000" pitchFamily="49" charset="-128"/>
                <a:ea typeface="BIZ UDゴシック" panose="020B0400000000000000" pitchFamily="49" charset="-128"/>
              </a:rPr>
              <a:t>  ・　</a:t>
            </a:r>
            <a:r>
              <a:rPr lang="ja-JP" altLang="en-US" sz="1100" spc="-30" dirty="0">
                <a:latin typeface="BIZ UDゴシック" panose="020B0400000000000000" pitchFamily="49" charset="-128"/>
                <a:ea typeface="BIZ UDゴシック" panose="020B0400000000000000" pitchFamily="49" charset="-128"/>
              </a:rPr>
              <a:t>紹介患者への外来を基本とする</a:t>
            </a:r>
            <a:r>
              <a:rPr lang="en-US" altLang="ja-JP" sz="1100" spc="-30" dirty="0">
                <a:latin typeface="BIZ UDゴシック" panose="020B0400000000000000" pitchFamily="49" charset="-128"/>
                <a:ea typeface="BIZ UDゴシック" panose="020B0400000000000000" pitchFamily="49" charset="-128"/>
              </a:rPr>
              <a:t>『</a:t>
            </a:r>
            <a:r>
              <a:rPr lang="ja-JP" altLang="en-US" sz="1100" spc="-30" dirty="0">
                <a:latin typeface="BIZ UDゴシック" panose="020B0400000000000000" pitchFamily="49" charset="-128"/>
                <a:ea typeface="BIZ UDゴシック" panose="020B0400000000000000" pitchFamily="49" charset="-128"/>
              </a:rPr>
              <a:t>紹介受診重点医療機関</a:t>
            </a:r>
            <a:r>
              <a:rPr lang="en-US" altLang="ja-JP" sz="1100" spc="-30" dirty="0">
                <a:latin typeface="BIZ UDゴシック" panose="020B0400000000000000" pitchFamily="49" charset="-128"/>
                <a:ea typeface="BIZ UDゴシック" panose="020B0400000000000000" pitchFamily="49" charset="-128"/>
              </a:rPr>
              <a:t>』</a:t>
            </a:r>
            <a:r>
              <a:rPr lang="ja-JP" altLang="en-US" sz="1100" spc="-30" dirty="0">
                <a:latin typeface="BIZ UDゴシック" panose="020B0400000000000000" pitchFamily="49" charset="-128"/>
                <a:ea typeface="BIZ UDゴシック" panose="020B0400000000000000" pitchFamily="49" charset="-128"/>
              </a:rPr>
              <a:t>を県民にも分かるよう明確化し、</a:t>
            </a:r>
            <a:r>
              <a:rPr lang="ja-JP" altLang="en-US" sz="1100" dirty="0">
                <a:latin typeface="BIZ UDゴシック" panose="020B0400000000000000" pitchFamily="49" charset="-128"/>
                <a:ea typeface="BIZ UDゴシック" panose="020B0400000000000000" pitchFamily="49" charset="-128"/>
              </a:rPr>
              <a:t>外来機能の分化・連携を強化を図る。</a:t>
            </a:r>
            <a:endParaRPr lang="ja-JP" altLang="en-US" sz="1100" b="1" dirty="0">
              <a:latin typeface="BIZ UDゴシック" panose="020B0400000000000000" pitchFamily="49" charset="-128"/>
              <a:ea typeface="BIZ UDゴシック" panose="020B0400000000000000" pitchFamily="49" charset="-128"/>
            </a:endParaRPr>
          </a:p>
          <a:p>
            <a:pPr>
              <a:lnSpc>
                <a:spcPts val="1600"/>
              </a:lnSpc>
            </a:pP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600"/>
              </a:lnSpc>
            </a:pPr>
            <a:endParaRPr lang="en-US" altLang="ja-JP" sz="1000" dirty="0">
              <a:latin typeface="BIZ UDゴシック" panose="020B0400000000000000" pitchFamily="49" charset="-128"/>
              <a:ea typeface="BIZ UDゴシック" panose="020B0400000000000000" pitchFamily="49" charset="-128"/>
            </a:endParaRPr>
          </a:p>
          <a:p>
            <a:pPr>
              <a:lnSpc>
                <a:spcPts val="1500"/>
              </a:lnSpc>
            </a:pPr>
            <a:endParaRPr lang="ja-JP" altLang="en-US" sz="1100" b="1" dirty="0">
              <a:latin typeface="BIZ UDゴシック" panose="020B0400000000000000" pitchFamily="49" charset="-128"/>
              <a:ea typeface="BIZ UDゴシック" panose="020B0400000000000000" pitchFamily="49" charset="-128"/>
            </a:endParaRPr>
          </a:p>
        </p:txBody>
      </p:sp>
      <p:sp>
        <p:nvSpPr>
          <p:cNvPr id="67" name="正方形/長方形 66">
            <a:extLst>
              <a:ext uri="{FF2B5EF4-FFF2-40B4-BE49-F238E27FC236}">
                <a16:creationId xmlns:a16="http://schemas.microsoft.com/office/drawing/2014/main" id="{CBEB6AD2-15B7-4913-9A27-C0D367FA7084}"/>
              </a:ext>
            </a:extLst>
          </p:cNvPr>
          <p:cNvSpPr/>
          <p:nvPr/>
        </p:nvSpPr>
        <p:spPr>
          <a:xfrm>
            <a:off x="6114269" y="32577"/>
            <a:ext cx="6077731" cy="571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 name="グループ化 2">
            <a:extLst>
              <a:ext uri="{FF2B5EF4-FFF2-40B4-BE49-F238E27FC236}">
                <a16:creationId xmlns:a16="http://schemas.microsoft.com/office/drawing/2014/main" id="{D3E03741-006B-4E2F-A646-6F4AC4E2DBDA}"/>
              </a:ext>
            </a:extLst>
          </p:cNvPr>
          <p:cNvGrpSpPr/>
          <p:nvPr/>
        </p:nvGrpSpPr>
        <p:grpSpPr>
          <a:xfrm>
            <a:off x="6156000" y="190226"/>
            <a:ext cx="5997600" cy="6630483"/>
            <a:chOff x="6185283" y="2196279"/>
            <a:chExt cx="5997600" cy="4582272"/>
          </a:xfrm>
        </p:grpSpPr>
        <p:sp>
          <p:nvSpPr>
            <p:cNvPr id="143" name="正方形/長方形 142">
              <a:extLst>
                <a:ext uri="{FF2B5EF4-FFF2-40B4-BE49-F238E27FC236}">
                  <a16:creationId xmlns:a16="http://schemas.microsoft.com/office/drawing/2014/main" id="{7C5CBBE5-2741-4F73-AC7C-8AC21004A83D}"/>
                </a:ext>
              </a:extLst>
            </p:cNvPr>
            <p:cNvSpPr/>
            <p:nvPr/>
          </p:nvSpPr>
          <p:spPr>
            <a:xfrm>
              <a:off x="6185283" y="2435342"/>
              <a:ext cx="5997600" cy="4343209"/>
            </a:xfrm>
            <a:prstGeom prst="rect">
              <a:avLst/>
            </a:prstGeom>
            <a:ln w="25400">
              <a:solidFill>
                <a:srgbClr val="002060"/>
              </a:solidFill>
            </a:ln>
          </p:spPr>
          <p:txBody>
            <a:bodyPr wrap="square" lIns="36000" tIns="144000" rIns="36000">
              <a:noAutofit/>
            </a:bodyPr>
            <a:lstStyle/>
            <a:p>
              <a:pPr>
                <a:lnSpc>
                  <a:spcPts val="1600"/>
                </a:lnSpc>
              </a:pPr>
              <a:r>
                <a:rPr lang="ja-JP" altLang="en-US" sz="1600" b="1" dirty="0">
                  <a:solidFill>
                    <a:schemeClr val="bg1"/>
                  </a:solidFill>
                  <a:highlight>
                    <a:srgbClr val="0000FF"/>
                  </a:highlight>
                  <a:latin typeface="BIZ UDゴシック" panose="020B0400000000000000" pitchFamily="49" charset="-128"/>
                  <a:ea typeface="BIZ UDゴシック" panose="020B0400000000000000" pitchFamily="49" charset="-128"/>
                </a:rPr>
                <a:t> 第１章　住民の健康の保持の推進</a:t>
              </a:r>
              <a:endParaRPr lang="en-US" altLang="ja-JP" sz="1600" dirty="0">
                <a:solidFill>
                  <a:schemeClr val="bg1"/>
                </a:solidFill>
                <a:highlight>
                  <a:srgbClr val="0000FF"/>
                </a:highlight>
                <a:latin typeface="BIZ UDゴシック" panose="020B0400000000000000" pitchFamily="49" charset="-128"/>
                <a:ea typeface="BIZ UDゴシック" panose="020B0400000000000000" pitchFamily="49" charset="-128"/>
              </a:endParaRPr>
            </a:p>
            <a:p>
              <a:pPr>
                <a:lnSpc>
                  <a:spcPts val="1600"/>
                </a:lnSpc>
                <a:spcBef>
                  <a:spcPts val="300"/>
                </a:spcBef>
              </a:pPr>
              <a:r>
                <a:rPr lang="ja-JP" altLang="en-US" sz="1100" b="1"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　</a:t>
              </a:r>
              <a:r>
                <a:rPr lang="ja-JP" altLang="en-US" sz="1100" spc="-30" dirty="0">
                  <a:latin typeface="BIZ UDゴシック" panose="020B0400000000000000" pitchFamily="49" charset="-128"/>
                  <a:ea typeface="BIZ UDゴシック" panose="020B0400000000000000" pitchFamily="49" charset="-128"/>
                </a:rPr>
                <a:t>医療保険者による特定健康診査・特定保健指導の推進、市町村による健康増進事業の支援</a:t>
              </a:r>
              <a:r>
                <a:rPr lang="ja-JP" altLang="en-US" sz="1100" dirty="0">
                  <a:latin typeface="BIZ UDゴシック" panose="020B0400000000000000" pitchFamily="49" charset="-128"/>
                  <a:ea typeface="BIZ UDゴシック" panose="020B0400000000000000" pitchFamily="49" charset="-128"/>
                </a:rPr>
                <a:t>、</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保険者協議会等議論の場を活用した連携体制の推進等に取り組み、県民一人ひとりが</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望ましい生活習慣を実践できるようになることを目指す。</a:t>
              </a:r>
              <a:endParaRPr lang="en-US" altLang="ja-JP" sz="1100" b="1" dirty="0">
                <a:latin typeface="BIZ UDゴシック" panose="020B0400000000000000" pitchFamily="49" charset="-128"/>
                <a:ea typeface="BIZ UDゴシック" panose="020B0400000000000000" pitchFamily="49" charset="-128"/>
              </a:endParaRPr>
            </a:p>
            <a:p>
              <a:pPr>
                <a:lnSpc>
                  <a:spcPts val="1600"/>
                </a:lnSpc>
              </a:pPr>
              <a:endParaRPr lang="en-US" altLang="ja-JP" sz="1100" b="1" dirty="0">
                <a:latin typeface="BIZ UDゴシック" panose="020B0400000000000000" pitchFamily="49" charset="-128"/>
                <a:ea typeface="BIZ UDゴシック" panose="020B0400000000000000" pitchFamily="49" charset="-128"/>
              </a:endParaRPr>
            </a:p>
            <a:p>
              <a:pPr>
                <a:lnSpc>
                  <a:spcPts val="1600"/>
                </a:lnSpc>
              </a:pPr>
              <a:endParaRPr lang="en-US" altLang="ja-JP" sz="1100" b="1" dirty="0">
                <a:latin typeface="BIZ UDゴシック" panose="020B0400000000000000" pitchFamily="49" charset="-128"/>
                <a:ea typeface="BIZ UDゴシック" panose="020B0400000000000000" pitchFamily="49" charset="-128"/>
              </a:endParaRPr>
            </a:p>
            <a:p>
              <a:pPr>
                <a:lnSpc>
                  <a:spcPts val="1600"/>
                </a:lnSpc>
              </a:pPr>
              <a:endParaRPr lang="en-US" altLang="ja-JP" sz="1100" b="1" dirty="0">
                <a:latin typeface="BIZ UDゴシック" panose="020B0400000000000000" pitchFamily="49" charset="-128"/>
                <a:ea typeface="BIZ UDゴシック" panose="020B0400000000000000" pitchFamily="49" charset="-128"/>
              </a:endParaRPr>
            </a:p>
            <a:p>
              <a:pPr>
                <a:lnSpc>
                  <a:spcPts val="1600"/>
                </a:lnSpc>
              </a:pPr>
              <a:endParaRPr lang="en-US" altLang="ja-JP" sz="1100" b="1" dirty="0">
                <a:latin typeface="BIZ UDゴシック" panose="020B0400000000000000" pitchFamily="49" charset="-128"/>
                <a:ea typeface="BIZ UDゴシック" panose="020B0400000000000000" pitchFamily="49" charset="-128"/>
              </a:endParaRPr>
            </a:p>
            <a:p>
              <a:pPr>
                <a:lnSpc>
                  <a:spcPts val="1600"/>
                </a:lnSpc>
              </a:pPr>
              <a:endParaRPr lang="en-US" altLang="ja-JP" sz="1400" b="1" dirty="0">
                <a:latin typeface="BIZ UDゴシック" panose="020B0400000000000000" pitchFamily="49" charset="-128"/>
                <a:ea typeface="BIZ UDゴシック" panose="020B0400000000000000" pitchFamily="49" charset="-128"/>
              </a:endParaRPr>
            </a:p>
            <a:p>
              <a:pPr>
                <a:lnSpc>
                  <a:spcPts val="1600"/>
                </a:lnSpc>
              </a:pPr>
              <a:endParaRPr lang="en-US" altLang="ja-JP" sz="1400" b="1" dirty="0">
                <a:latin typeface="BIZ UDゴシック" panose="020B0400000000000000" pitchFamily="49" charset="-128"/>
                <a:ea typeface="BIZ UDゴシック" panose="020B0400000000000000" pitchFamily="49" charset="-128"/>
              </a:endParaRPr>
            </a:p>
            <a:p>
              <a:pPr>
                <a:lnSpc>
                  <a:spcPts val="1600"/>
                </a:lnSpc>
              </a:pPr>
              <a:endParaRPr lang="en-US" altLang="ja-JP" sz="1400" b="1" dirty="0">
                <a:solidFill>
                  <a:schemeClr val="bg1"/>
                </a:solidFill>
                <a:latin typeface="BIZ UDゴシック" panose="020B0400000000000000" pitchFamily="49" charset="-128"/>
                <a:ea typeface="BIZ UDゴシック" panose="020B0400000000000000" pitchFamily="49" charset="-128"/>
              </a:endParaRPr>
            </a:p>
            <a:p>
              <a:pPr>
                <a:lnSpc>
                  <a:spcPts val="1600"/>
                </a:lnSpc>
              </a:pPr>
              <a:endParaRPr lang="en-US" altLang="ja-JP" sz="1400" b="1" dirty="0">
                <a:solidFill>
                  <a:schemeClr val="bg1"/>
                </a:solidFill>
                <a:latin typeface="BIZ UDゴシック" panose="020B0400000000000000" pitchFamily="49" charset="-128"/>
                <a:ea typeface="BIZ UDゴシック" panose="020B0400000000000000" pitchFamily="49" charset="-128"/>
              </a:endParaRPr>
            </a:p>
            <a:p>
              <a:pPr>
                <a:lnSpc>
                  <a:spcPts val="1600"/>
                </a:lnSpc>
              </a:pPr>
              <a:r>
                <a:rPr lang="ja-JP" altLang="en-US" sz="1600" b="1" u="sng" dirty="0">
                  <a:solidFill>
                    <a:schemeClr val="bg1"/>
                  </a:solidFill>
                  <a:highlight>
                    <a:srgbClr val="0000FF"/>
                  </a:highlight>
                  <a:latin typeface="BIZ UDゴシック" panose="020B0400000000000000" pitchFamily="49" charset="-128"/>
                  <a:ea typeface="BIZ UDゴシック" panose="020B0400000000000000" pitchFamily="49" charset="-128"/>
                </a:rPr>
                <a:t> 第２章　医療の効率的な提供の推進</a:t>
              </a:r>
              <a:endParaRPr lang="en-US" altLang="ja-JP" sz="1600" b="1" u="sng" dirty="0">
                <a:solidFill>
                  <a:schemeClr val="bg1"/>
                </a:solidFill>
                <a:highlight>
                  <a:srgbClr val="0000FF"/>
                </a:highlight>
                <a:latin typeface="BIZ UDゴシック" panose="020B0400000000000000" pitchFamily="49" charset="-128"/>
                <a:ea typeface="BIZ UDゴシック" panose="020B0400000000000000" pitchFamily="49" charset="-128"/>
              </a:endParaRPr>
            </a:p>
            <a:p>
              <a:pPr>
                <a:lnSpc>
                  <a:spcPts val="1400"/>
                </a:lnSpc>
                <a:spcBef>
                  <a:spcPts val="300"/>
                </a:spcBef>
              </a:pPr>
              <a:r>
                <a:rPr lang="ja-JP" altLang="en-US" sz="1100" dirty="0">
                  <a:latin typeface="BIZ UDゴシック" panose="020B0400000000000000" pitchFamily="49" charset="-128"/>
                  <a:ea typeface="BIZ UDゴシック" panose="020B0400000000000000" pitchFamily="49" charset="-128"/>
                </a:rPr>
                <a:t>　・　医療機能の分化・連携や、医療・介護の連携により、限られた医療資源を効率的に活用</a:t>
              </a:r>
              <a:endParaRPr lang="en-US" altLang="ja-JP" sz="1100" dirty="0">
                <a:latin typeface="BIZ UDゴシック" panose="020B0400000000000000" pitchFamily="49" charset="-128"/>
                <a:ea typeface="BIZ UDゴシック" panose="020B0400000000000000" pitchFamily="49" charset="-128"/>
              </a:endParaRPr>
            </a:p>
            <a:p>
              <a:pPr>
                <a:lnSpc>
                  <a:spcPts val="14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するとともに、多剤・重複投薬の防止や残薬対策の推進、ジェネリック医薬品の使用推進</a:t>
              </a:r>
              <a:endParaRPr lang="en-US" altLang="ja-JP" sz="1100" dirty="0">
                <a:latin typeface="BIZ UDゴシック" panose="020B0400000000000000" pitchFamily="49" charset="-128"/>
                <a:ea typeface="BIZ UDゴシック" panose="020B0400000000000000" pitchFamily="49" charset="-128"/>
              </a:endParaRPr>
            </a:p>
            <a:p>
              <a:pPr>
                <a:lnSpc>
                  <a:spcPts val="1400"/>
                </a:lnSpc>
              </a:pP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に取り組む。</a:t>
              </a:r>
              <a:endParaRPr lang="en-US" altLang="ja-JP" sz="1100" dirty="0">
                <a:latin typeface="BIZ UDゴシック" panose="020B0400000000000000" pitchFamily="49" charset="-128"/>
                <a:ea typeface="BIZ UDゴシック" panose="020B0400000000000000" pitchFamily="49" charset="-128"/>
              </a:endParaRPr>
            </a:p>
            <a:p>
              <a:pPr>
                <a:lnSpc>
                  <a:spcPts val="1400"/>
                </a:lnSpc>
              </a:pPr>
              <a:endParaRPr lang="en-US" altLang="ja-JP" sz="1100" dirty="0">
                <a:latin typeface="BIZ UDゴシック" panose="020B0400000000000000" pitchFamily="49" charset="-128"/>
                <a:ea typeface="BIZ UDゴシック" panose="020B0400000000000000" pitchFamily="49" charset="-128"/>
              </a:endParaRPr>
            </a:p>
            <a:p>
              <a:pPr>
                <a:lnSpc>
                  <a:spcPts val="1600"/>
                </a:lnSpc>
              </a:pPr>
              <a:endParaRPr lang="en-US" altLang="ja-JP" sz="1100" spc="-100" dirty="0">
                <a:latin typeface="BIZ UDゴシック" panose="020B0400000000000000" pitchFamily="49" charset="-128"/>
                <a:ea typeface="BIZ UDゴシック" panose="020B0400000000000000" pitchFamily="49" charset="-128"/>
              </a:endParaRPr>
            </a:p>
            <a:p>
              <a:pPr>
                <a:lnSpc>
                  <a:spcPts val="1600"/>
                </a:lnSpc>
              </a:pPr>
              <a:endParaRPr lang="ja-JP" altLang="en-US" sz="1100" spc="-100" dirty="0">
                <a:latin typeface="BIZ UDゴシック" panose="020B0400000000000000" pitchFamily="49" charset="-128"/>
                <a:ea typeface="BIZ UDゴシック" panose="020B0400000000000000" pitchFamily="49" charset="-128"/>
              </a:endParaRPr>
            </a:p>
            <a:p>
              <a:pPr>
                <a:lnSpc>
                  <a:spcPts val="1600"/>
                </a:lnSpc>
                <a:spcBef>
                  <a:spcPts val="1200"/>
                </a:spcBef>
              </a:pPr>
              <a:r>
                <a:rPr lang="ja-JP" altLang="en-US" sz="1600" b="1" u="sng" dirty="0">
                  <a:solidFill>
                    <a:schemeClr val="bg1"/>
                  </a:solidFill>
                  <a:highlight>
                    <a:srgbClr val="0000FF"/>
                  </a:highlight>
                  <a:latin typeface="BIZ UDゴシック" panose="020B0400000000000000" pitchFamily="49" charset="-128"/>
                  <a:ea typeface="BIZ UDゴシック" panose="020B0400000000000000" pitchFamily="49" charset="-128"/>
                </a:rPr>
                <a:t> 第３章　医療費の見込み</a:t>
              </a:r>
              <a:endParaRPr lang="en-US" altLang="ja-JP" sz="1600" b="1" u="sng" dirty="0">
                <a:solidFill>
                  <a:schemeClr val="bg1"/>
                </a:solidFill>
                <a:highlight>
                  <a:srgbClr val="0000FF"/>
                </a:highlight>
                <a:latin typeface="BIZ UDゴシック" panose="020B0400000000000000" pitchFamily="49" charset="-128"/>
                <a:ea typeface="BIZ UDゴシック" panose="020B0400000000000000" pitchFamily="49" charset="-128"/>
              </a:endParaRPr>
            </a:p>
            <a:p>
              <a:pPr>
                <a:lnSpc>
                  <a:spcPts val="1600"/>
                </a:lnSpc>
                <a:spcBef>
                  <a:spcPts val="300"/>
                </a:spcBef>
              </a:pPr>
              <a:r>
                <a:rPr lang="ja-JP" altLang="en-US" sz="1100" b="1" dirty="0">
                  <a:latin typeface="BIZ UDゴシック" panose="020B0400000000000000" pitchFamily="49" charset="-128"/>
                  <a:ea typeface="BIZ UDゴシック" panose="020B0400000000000000" pitchFamily="49" charset="-128"/>
                </a:rPr>
                <a:t>　・　</a:t>
              </a:r>
              <a:r>
                <a:rPr lang="ja-JP" altLang="en-US" sz="1100" dirty="0">
                  <a:latin typeface="BIZ UDゴシック" panose="020B0400000000000000" pitchFamily="49" charset="-128"/>
                  <a:ea typeface="BIZ UDゴシック" panose="020B0400000000000000" pitchFamily="49" charset="-128"/>
                </a:rPr>
                <a:t>国が示す積算方法により医療費の見通しを算出し医療費適正化効果の見込みを検討する。</a:t>
              </a:r>
              <a:endParaRPr lang="en-US" altLang="ja-JP" sz="1100" dirty="0">
                <a:latin typeface="BIZ UDゴシック" panose="020B0400000000000000" pitchFamily="49" charset="-128"/>
                <a:ea typeface="BIZ UDゴシック" panose="020B0400000000000000" pitchFamily="49" charset="-128"/>
              </a:endParaRPr>
            </a:p>
            <a:p>
              <a:pPr>
                <a:lnSpc>
                  <a:spcPts val="1600"/>
                </a:lnSpc>
                <a:spcBef>
                  <a:spcPts val="1000"/>
                </a:spcBef>
              </a:pPr>
              <a:r>
                <a:rPr lang="ja-JP" altLang="en-US" sz="1600" b="1" dirty="0">
                  <a:solidFill>
                    <a:schemeClr val="bg1"/>
                  </a:solidFill>
                  <a:highlight>
                    <a:srgbClr val="0000FF"/>
                  </a:highlight>
                  <a:latin typeface="BIZ UDゴシック" panose="020B0400000000000000" pitchFamily="49" charset="-128"/>
                  <a:ea typeface="BIZ UDゴシック" panose="020B0400000000000000" pitchFamily="49" charset="-128"/>
                </a:rPr>
                <a:t> 第４章　国民健康保険の運営</a:t>
              </a:r>
              <a:endParaRPr lang="en-US" altLang="ja-JP" sz="1600" b="1" dirty="0">
                <a:solidFill>
                  <a:schemeClr val="bg1"/>
                </a:solidFill>
                <a:highlight>
                  <a:srgbClr val="0000FF"/>
                </a:highlight>
                <a:latin typeface="BIZ UDゴシック" panose="020B0400000000000000" pitchFamily="49" charset="-128"/>
                <a:ea typeface="BIZ UDゴシック" panose="020B0400000000000000" pitchFamily="49" charset="-128"/>
              </a:endParaRPr>
            </a:p>
            <a:p>
              <a:pPr>
                <a:lnSpc>
                  <a:spcPts val="1600"/>
                </a:lnSpc>
                <a:spcBef>
                  <a:spcPts val="300"/>
                </a:spcBef>
              </a:pPr>
              <a:r>
                <a:rPr lang="ja-JP" altLang="en-US" sz="1100" b="1" dirty="0">
                  <a:latin typeface="BIZ UDゴシック" panose="020B0400000000000000" pitchFamily="49" charset="-128"/>
                  <a:ea typeface="BIZ UDゴシック" panose="020B0400000000000000" pitchFamily="49" charset="-128"/>
                </a:rPr>
                <a:t>　・　</a:t>
              </a:r>
              <a:r>
                <a:rPr lang="ja-JP" altLang="en-US" sz="1100" dirty="0">
                  <a:latin typeface="BIZ UDゴシック" panose="020B0400000000000000" pitchFamily="49" charset="-128"/>
                  <a:ea typeface="BIZ UDゴシック" panose="020B0400000000000000" pitchFamily="49" charset="-128"/>
                </a:rPr>
                <a:t>データヘルスの推進、特定健康診査受診率・特定保健指導実施率の向上等に取り組み、</a:t>
              </a:r>
              <a:endParaRPr lang="en-US" altLang="ja-JP" sz="1100" dirty="0">
                <a:latin typeface="BIZ UDゴシック" panose="020B0400000000000000" pitchFamily="49" charset="-128"/>
                <a:ea typeface="BIZ UDゴシック" panose="020B0400000000000000" pitchFamily="49" charset="-128"/>
              </a:endParaRPr>
            </a:p>
            <a:p>
              <a:pPr>
                <a:lnSpc>
                  <a:spcPts val="1600"/>
                </a:lnSpc>
              </a:pPr>
              <a:r>
                <a:rPr lang="ja-JP" altLang="en-US" sz="1100" dirty="0">
                  <a:latin typeface="BIZ UDゴシック" panose="020B0400000000000000" pitchFamily="49" charset="-128"/>
                  <a:ea typeface="BIZ UDゴシック" panose="020B0400000000000000" pitchFamily="49" charset="-128"/>
                </a:rPr>
                <a:t>　　県と市町村が共同運営する国民健康保険の制度の下、医療費適正化の取組を推進する。</a:t>
              </a:r>
              <a:endParaRPr lang="ja-JP" altLang="en-US" sz="1100" b="1" dirty="0">
                <a:latin typeface="BIZ UDゴシック" panose="020B0400000000000000" pitchFamily="49" charset="-128"/>
                <a:ea typeface="BIZ UDゴシック" panose="020B0400000000000000" pitchFamily="49" charset="-128"/>
              </a:endParaRPr>
            </a:p>
          </p:txBody>
        </p:sp>
        <p:sp>
          <p:nvSpPr>
            <p:cNvPr id="33" name="台形 8">
              <a:extLst>
                <a:ext uri="{FF2B5EF4-FFF2-40B4-BE49-F238E27FC236}">
                  <a16:creationId xmlns:a16="http://schemas.microsoft.com/office/drawing/2014/main" id="{7D1FDFB5-CE3E-45CE-B315-2C37D8E261BF}"/>
                </a:ext>
              </a:extLst>
            </p:cNvPr>
            <p:cNvSpPr/>
            <p:nvPr/>
          </p:nvSpPr>
          <p:spPr>
            <a:xfrm>
              <a:off x="6185283" y="2196279"/>
              <a:ext cx="4320000" cy="247725"/>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0372 h 410372"/>
                <a:gd name="connsiteX1" fmla="*/ 11462 w 2582562"/>
                <a:gd name="connsiteY1" fmla="*/ -1 h 410372"/>
                <a:gd name="connsiteX2" fmla="*/ 2363838 w 2582562"/>
                <a:gd name="connsiteY2" fmla="*/ 12950 h 410372"/>
                <a:gd name="connsiteX3" fmla="*/ 2582562 w 2582562"/>
                <a:gd name="connsiteY3" fmla="*/ 410372 h 410372"/>
                <a:gd name="connsiteX4" fmla="*/ 0 w 2582562"/>
                <a:gd name="connsiteY4" fmla="*/ 410372 h 410372"/>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235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0373">
                  <a:moveTo>
                    <a:pt x="0" y="410373"/>
                  </a:moveTo>
                  <a:cubicBezTo>
                    <a:pt x="3821" y="273582"/>
                    <a:pt x="49" y="211588"/>
                    <a:pt x="2352" y="0"/>
                  </a:cubicBezTo>
                  <a:lnTo>
                    <a:pt x="2408310" y="7850"/>
                  </a:lnTo>
                  <a:lnTo>
                    <a:pt x="2582562" y="410373"/>
                  </a:lnTo>
                  <a:lnTo>
                    <a:pt x="0" y="410373"/>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2000" b="1" spc="300" dirty="0">
                  <a:latin typeface="BIZ UDPゴシック" panose="020B0400000000000000" pitchFamily="50" charset="-128"/>
                  <a:ea typeface="BIZ UDPゴシック" panose="020B0400000000000000" pitchFamily="50" charset="-128"/>
                </a:rPr>
                <a:t>第６部　 医療費適正化計画</a:t>
              </a:r>
              <a:endParaRPr kumimoji="1" lang="ja-JP" altLang="en-US" sz="2400" b="1" spc="300" dirty="0">
                <a:solidFill>
                  <a:srgbClr val="FFFF00"/>
                </a:solidFill>
                <a:latin typeface="Meiryo UI" panose="020B0604030504040204" pitchFamily="50" charset="-128"/>
                <a:ea typeface="Meiryo UI" panose="020B0604030504040204" pitchFamily="50" charset="-128"/>
              </a:endParaRPr>
            </a:p>
          </p:txBody>
        </p:sp>
      </p:grpSp>
      <p:sp>
        <p:nvSpPr>
          <p:cNvPr id="47" name="矢印: 五方向 46">
            <a:extLst>
              <a:ext uri="{FF2B5EF4-FFF2-40B4-BE49-F238E27FC236}">
                <a16:creationId xmlns:a16="http://schemas.microsoft.com/office/drawing/2014/main" id="{4FD9D13C-A76E-4100-8DE8-268480D1C1E0}"/>
              </a:ext>
            </a:extLst>
          </p:cNvPr>
          <p:cNvSpPr/>
          <p:nvPr/>
        </p:nvSpPr>
        <p:spPr>
          <a:xfrm>
            <a:off x="341003" y="1988840"/>
            <a:ext cx="5400000" cy="612000"/>
          </a:xfrm>
          <a:prstGeom prst="homePlate">
            <a:avLst>
              <a:gd name="adj" fmla="val 2717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36】</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専攻医（後期研修医）の採用数</a:t>
            </a:r>
            <a:r>
              <a:rPr lang="ja-JP" altLang="en-US" sz="1100" spc="30" dirty="0">
                <a:solidFill>
                  <a:schemeClr val="tx1"/>
                </a:solidFill>
                <a:latin typeface="BIZ UDPゴシック" panose="020B0400000000000000" pitchFamily="50" charset="-128"/>
                <a:ea typeface="BIZ UDPゴシック" panose="020B0400000000000000" pitchFamily="50" charset="-128"/>
              </a:rPr>
              <a:t>　</a:t>
            </a:r>
            <a:endParaRPr lang="en-US" altLang="ja-JP" sz="1100" spc="3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７４７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　　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６７０ 人</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ja-JP" altLang="en-US" sz="1100" b="1"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（Ｒ４年度～Ｒ５年度の累計）　   （Ｒ４年度～Ｒ８年度の累計） </a:t>
            </a:r>
            <a:r>
              <a:rPr lang="ja-JP" altLang="en-US" sz="1100" b="1" dirty="0">
                <a:latin typeface="BIZ UDPゴシック" panose="020B0400000000000000" pitchFamily="50" charset="-128"/>
                <a:ea typeface="BIZ UDPゴシック" panose="020B0400000000000000" pitchFamily="50" charset="-128"/>
              </a:rPr>
              <a:t>　　 </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55" name="矢印: 五方向 54">
            <a:extLst>
              <a:ext uri="{FF2B5EF4-FFF2-40B4-BE49-F238E27FC236}">
                <a16:creationId xmlns:a16="http://schemas.microsoft.com/office/drawing/2014/main" id="{6A5B7C00-3189-46F9-8C20-232BD5759BE3}"/>
              </a:ext>
            </a:extLst>
          </p:cNvPr>
          <p:cNvSpPr/>
          <p:nvPr/>
        </p:nvSpPr>
        <p:spPr>
          <a:xfrm>
            <a:off x="341003" y="1542620"/>
            <a:ext cx="5400000" cy="396000"/>
          </a:xfrm>
          <a:prstGeom prst="homePlate">
            <a:avLst>
              <a:gd name="adj" fmla="val 43281"/>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35】</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医療施設 （病院・診療所） の医師数</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１３</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０５７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１６</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３４３ 人</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grpSp>
        <p:nvGrpSpPr>
          <p:cNvPr id="8" name="グループ化 7">
            <a:extLst>
              <a:ext uri="{FF2B5EF4-FFF2-40B4-BE49-F238E27FC236}">
                <a16:creationId xmlns:a16="http://schemas.microsoft.com/office/drawing/2014/main" id="{6DA49340-5713-4714-923F-76AFEE570540}"/>
              </a:ext>
            </a:extLst>
          </p:cNvPr>
          <p:cNvGrpSpPr/>
          <p:nvPr/>
        </p:nvGrpSpPr>
        <p:grpSpPr>
          <a:xfrm>
            <a:off x="6588000" y="1542620"/>
            <a:ext cx="5400000" cy="1526340"/>
            <a:chOff x="6588000" y="1388071"/>
            <a:chExt cx="5400000" cy="1526340"/>
          </a:xfrm>
        </p:grpSpPr>
        <p:sp>
          <p:nvSpPr>
            <p:cNvPr id="38" name="矢印: 五方向 37">
              <a:extLst>
                <a:ext uri="{FF2B5EF4-FFF2-40B4-BE49-F238E27FC236}">
                  <a16:creationId xmlns:a16="http://schemas.microsoft.com/office/drawing/2014/main" id="{D431D310-93D4-48EF-93C6-9823B9AEE394}"/>
                </a:ext>
              </a:extLst>
            </p:cNvPr>
            <p:cNvSpPr/>
            <p:nvPr/>
          </p:nvSpPr>
          <p:spPr>
            <a:xfrm>
              <a:off x="6588000" y="2302411"/>
              <a:ext cx="5400000" cy="612000"/>
            </a:xfrm>
            <a:prstGeom prst="homePlate">
              <a:avLst>
                <a:gd name="adj" fmla="val 2153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40】</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メタボリックシンドローム該当者及び予備群の平成２０年度と比べた減少率</a:t>
              </a:r>
              <a:endParaRPr lang="en-US" altLang="ja-JP"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（特定保健指導対象者の割合の減少率）</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４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 ２５ ％</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94" name="矢印: 五方向 93">
              <a:extLst>
                <a:ext uri="{FF2B5EF4-FFF2-40B4-BE49-F238E27FC236}">
                  <a16:creationId xmlns:a16="http://schemas.microsoft.com/office/drawing/2014/main" id="{3C4C863E-3CD7-4F91-8E74-90BDF67059CE}"/>
                </a:ext>
              </a:extLst>
            </p:cNvPr>
            <p:cNvSpPr/>
            <p:nvPr/>
          </p:nvSpPr>
          <p:spPr>
            <a:xfrm>
              <a:off x="6588000" y="1388071"/>
              <a:ext cx="5400000" cy="396000"/>
            </a:xfrm>
            <a:prstGeom prst="homePlate">
              <a:avLst>
                <a:gd name="adj" fmla="val 3718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14】</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特定健康診査受診率</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＜再掲＞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５６．０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７０ ％</a:t>
              </a:r>
              <a:r>
                <a:rPr lang="ja-JP" altLang="en-US" sz="1100" b="1" dirty="0">
                  <a:solidFill>
                    <a:schemeClr val="tx1"/>
                  </a:solidFill>
                  <a:latin typeface="BIZ UDPゴシック" panose="020B0400000000000000" pitchFamily="50" charset="-128"/>
                  <a:ea typeface="BIZ UDPゴシック" panose="020B0400000000000000" pitchFamily="50" charset="-128"/>
                </a:rPr>
                <a:t> </a:t>
              </a:r>
            </a:p>
          </p:txBody>
        </p:sp>
        <p:sp>
          <p:nvSpPr>
            <p:cNvPr id="99" name="矢印: 五方向 98">
              <a:extLst>
                <a:ext uri="{FF2B5EF4-FFF2-40B4-BE49-F238E27FC236}">
                  <a16:creationId xmlns:a16="http://schemas.microsoft.com/office/drawing/2014/main" id="{1CF735F4-8AF1-4278-B3DA-20F440465EAE}"/>
                </a:ext>
              </a:extLst>
            </p:cNvPr>
            <p:cNvSpPr/>
            <p:nvPr/>
          </p:nvSpPr>
          <p:spPr>
            <a:xfrm>
              <a:off x="6588000" y="1834335"/>
              <a:ext cx="5400000" cy="396000"/>
            </a:xfrm>
            <a:prstGeom prst="homePlate">
              <a:avLst>
                <a:gd name="adj" fmla="val 4039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39】</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特定保健指導の実施率</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１８．７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４５ ％</a:t>
              </a:r>
              <a:r>
                <a:rPr lang="ja-JP" altLang="en-US" sz="1100" b="1" dirty="0">
                  <a:solidFill>
                    <a:schemeClr val="tx1"/>
                  </a:solidFill>
                  <a:latin typeface="BIZ UDPゴシック" panose="020B0400000000000000" pitchFamily="50" charset="-128"/>
                  <a:ea typeface="BIZ UDPゴシック" panose="020B0400000000000000" pitchFamily="50" charset="-128"/>
                </a:rPr>
                <a:t> </a:t>
              </a:r>
              <a:endParaRPr kumimoji="1" lang="ja-JP" altLang="en-US" sz="1100" b="1" dirty="0">
                <a:solidFill>
                  <a:schemeClr val="tx1"/>
                </a:solidFill>
                <a:latin typeface="BIZ UDPゴシック" panose="020B0400000000000000" pitchFamily="50" charset="-128"/>
                <a:ea typeface="BIZ UDPゴシック" panose="020B0400000000000000" pitchFamily="50" charset="-128"/>
              </a:endParaRPr>
            </a:p>
          </p:txBody>
        </p:sp>
      </p:grpSp>
      <p:sp>
        <p:nvSpPr>
          <p:cNvPr id="84" name="矢印: 五方向 83">
            <a:extLst>
              <a:ext uri="{FF2B5EF4-FFF2-40B4-BE49-F238E27FC236}">
                <a16:creationId xmlns:a16="http://schemas.microsoft.com/office/drawing/2014/main" id="{2B8E72A5-76B1-4D45-8C3C-2225AC7D3F7D}"/>
              </a:ext>
            </a:extLst>
          </p:cNvPr>
          <p:cNvSpPr/>
          <p:nvPr/>
        </p:nvSpPr>
        <p:spPr>
          <a:xfrm>
            <a:off x="343634" y="3897096"/>
            <a:ext cx="5400000" cy="396000"/>
          </a:xfrm>
          <a:prstGeom prst="homePlate">
            <a:avLst>
              <a:gd name="adj" fmla="val 3173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37】</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就業看護職員数 </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７１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２８３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７９</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８０２ 人</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89" name="矢印: 五方向 88">
            <a:extLst>
              <a:ext uri="{FF2B5EF4-FFF2-40B4-BE49-F238E27FC236}">
                <a16:creationId xmlns:a16="http://schemas.microsoft.com/office/drawing/2014/main" id="{B3455A86-9232-4E88-A80F-8A7679838350}"/>
              </a:ext>
            </a:extLst>
          </p:cNvPr>
          <p:cNvSpPr/>
          <p:nvPr/>
        </p:nvSpPr>
        <p:spPr>
          <a:xfrm>
            <a:off x="341003" y="4797152"/>
            <a:ext cx="5400000" cy="396000"/>
          </a:xfrm>
          <a:prstGeom prst="homePlate">
            <a:avLst>
              <a:gd name="adj" fmla="val 3430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29】</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訪問看護ステーションに従事する訪問看護職員数</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＜再 掲＞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３</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１１９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Ｒ８</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４，００５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Ｒ１０</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４</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３００ 人</a:t>
            </a:r>
            <a:endParaRPr kumimoji="1" lang="ja-JP" altLang="en-US" sz="1100" b="1" dirty="0">
              <a:latin typeface="BIZ UDPゴシック" panose="020B0400000000000000" pitchFamily="50" charset="-128"/>
              <a:ea typeface="BIZ UDPゴシック" panose="020B0400000000000000" pitchFamily="50" charset="-128"/>
            </a:endParaRPr>
          </a:p>
        </p:txBody>
      </p:sp>
      <p:grpSp>
        <p:nvGrpSpPr>
          <p:cNvPr id="6" name="グループ化 5">
            <a:extLst>
              <a:ext uri="{FF2B5EF4-FFF2-40B4-BE49-F238E27FC236}">
                <a16:creationId xmlns:a16="http://schemas.microsoft.com/office/drawing/2014/main" id="{3A3BD35F-D18C-45D1-9725-AE0BE95D2B6D}"/>
              </a:ext>
            </a:extLst>
          </p:cNvPr>
          <p:cNvGrpSpPr/>
          <p:nvPr/>
        </p:nvGrpSpPr>
        <p:grpSpPr>
          <a:xfrm>
            <a:off x="82666" y="4329100"/>
            <a:ext cx="5658337" cy="396000"/>
            <a:chOff x="245663" y="4550251"/>
            <a:chExt cx="5658337" cy="385131"/>
          </a:xfrm>
        </p:grpSpPr>
        <p:sp>
          <p:nvSpPr>
            <p:cNvPr id="53" name="矢印: 五方向 52">
              <a:extLst>
                <a:ext uri="{FF2B5EF4-FFF2-40B4-BE49-F238E27FC236}">
                  <a16:creationId xmlns:a16="http://schemas.microsoft.com/office/drawing/2014/main" id="{592D02D9-33C2-44DA-9268-213E871E1D1D}"/>
                </a:ext>
              </a:extLst>
            </p:cNvPr>
            <p:cNvSpPr/>
            <p:nvPr/>
          </p:nvSpPr>
          <p:spPr>
            <a:xfrm>
              <a:off x="504000" y="4550251"/>
              <a:ext cx="5400000" cy="385131"/>
            </a:xfrm>
            <a:prstGeom prst="homePlate">
              <a:avLst>
                <a:gd name="adj" fmla="val 31225"/>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38】</a:t>
              </a:r>
              <a:r>
                <a:rPr lang="ja-JP" altLang="en-US" sz="1100"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看護師の特定行為研修修了者</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１３３ 人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　 　６１０ 人</a:t>
              </a:r>
              <a:r>
                <a:rPr lang="ja-JP" altLang="en-US" sz="1100" b="1" dirty="0">
                  <a:latin typeface="BIZ UDPゴシック" panose="020B0400000000000000" pitchFamily="50" charset="-128"/>
                  <a:ea typeface="BIZ UDPゴシック" panose="020B0400000000000000" pitchFamily="50" charset="-128"/>
                </a:rPr>
                <a:t>　 </a:t>
              </a:r>
              <a:endParaRPr kumimoji="1" lang="ja-JP" altLang="en-US" sz="1100" b="1" dirty="0">
                <a:latin typeface="BIZ UDPゴシック" panose="020B0400000000000000" pitchFamily="50" charset="-128"/>
                <a:ea typeface="BIZ UDPゴシック" panose="020B0400000000000000" pitchFamily="50" charset="-128"/>
              </a:endParaRPr>
            </a:p>
          </p:txBody>
        </p:sp>
        <p:sp>
          <p:nvSpPr>
            <p:cNvPr id="34" name="正方形/長方形 33">
              <a:extLst>
                <a:ext uri="{FF2B5EF4-FFF2-40B4-BE49-F238E27FC236}">
                  <a16:creationId xmlns:a16="http://schemas.microsoft.com/office/drawing/2014/main" id="{EBBD404D-A681-4BD7-9DDD-EE2793443AC9}"/>
                </a:ext>
              </a:extLst>
            </p:cNvPr>
            <p:cNvSpPr/>
            <p:nvPr/>
          </p:nvSpPr>
          <p:spPr>
            <a:xfrm>
              <a:off x="245663" y="4550251"/>
              <a:ext cx="251758" cy="21544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0" rIns="36000" bIns="0" rtlCol="0" anchor="ctr">
              <a:spAutoFit/>
            </a:bodyPr>
            <a:lstStyle/>
            <a:p>
              <a:pPr algn="ctr"/>
              <a:r>
                <a:rPr kumimoji="1" lang="ja-JP" altLang="en-US" sz="1400" b="1" dirty="0">
                  <a:latin typeface="Meiryo UI" panose="020B0604030504040204" pitchFamily="50" charset="-128"/>
                  <a:ea typeface="Meiryo UI" panose="020B0604030504040204" pitchFamily="50" charset="-128"/>
                </a:rPr>
                <a:t>新</a:t>
              </a:r>
            </a:p>
          </p:txBody>
        </p:sp>
      </p:grpSp>
      <p:sp>
        <p:nvSpPr>
          <p:cNvPr id="44" name="台形 8">
            <a:extLst>
              <a:ext uri="{FF2B5EF4-FFF2-40B4-BE49-F238E27FC236}">
                <a16:creationId xmlns:a16="http://schemas.microsoft.com/office/drawing/2014/main" id="{0BC7D5AD-D096-4EF8-B83C-8C221560E304}"/>
              </a:ext>
            </a:extLst>
          </p:cNvPr>
          <p:cNvSpPr/>
          <p:nvPr/>
        </p:nvSpPr>
        <p:spPr>
          <a:xfrm>
            <a:off x="53003" y="198326"/>
            <a:ext cx="4320000" cy="360002"/>
          </a:xfrm>
          <a:custGeom>
            <a:avLst/>
            <a:gdLst>
              <a:gd name="connsiteX0" fmla="*/ 0 w 2582562"/>
              <a:gd name="connsiteY0" fmla="*/ 416552 h 416552"/>
              <a:gd name="connsiteX1" fmla="*/ 104138 w 2582562"/>
              <a:gd name="connsiteY1" fmla="*/ 0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478424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336321 w 2582562"/>
              <a:gd name="connsiteY2" fmla="*/ 0 h 416552"/>
              <a:gd name="connsiteX3" fmla="*/ 2582562 w 2582562"/>
              <a:gd name="connsiteY3" fmla="*/ 416552 h 416552"/>
              <a:gd name="connsiteX4" fmla="*/ 0 w 2582562"/>
              <a:gd name="connsiteY4" fmla="*/ 416552 h 416552"/>
              <a:gd name="connsiteX0" fmla="*/ 0 w 2582562"/>
              <a:gd name="connsiteY0" fmla="*/ 416552 h 416552"/>
              <a:gd name="connsiteX1" fmla="*/ 11462 w 2582562"/>
              <a:gd name="connsiteY1" fmla="*/ 6179 h 416552"/>
              <a:gd name="connsiteX2" fmla="*/ 2175627 w 2582562"/>
              <a:gd name="connsiteY2" fmla="*/ 0 h 416552"/>
              <a:gd name="connsiteX3" fmla="*/ 2582562 w 2582562"/>
              <a:gd name="connsiteY3" fmla="*/ 416552 h 416552"/>
              <a:gd name="connsiteX4" fmla="*/ 0 w 2582562"/>
              <a:gd name="connsiteY4" fmla="*/ 416552 h 416552"/>
              <a:gd name="connsiteX0" fmla="*/ 0 w 2582562"/>
              <a:gd name="connsiteY0" fmla="*/ 410372 h 410372"/>
              <a:gd name="connsiteX1" fmla="*/ 11462 w 2582562"/>
              <a:gd name="connsiteY1" fmla="*/ -1 h 410372"/>
              <a:gd name="connsiteX2" fmla="*/ 2363838 w 2582562"/>
              <a:gd name="connsiteY2" fmla="*/ 12950 h 410372"/>
              <a:gd name="connsiteX3" fmla="*/ 2582562 w 2582562"/>
              <a:gd name="connsiteY3" fmla="*/ 410372 h 410372"/>
              <a:gd name="connsiteX4" fmla="*/ 0 w 2582562"/>
              <a:gd name="connsiteY4" fmla="*/ 410372 h 410372"/>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1146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 name="connsiteX0" fmla="*/ 0 w 2582562"/>
              <a:gd name="connsiteY0" fmla="*/ 410373 h 410373"/>
              <a:gd name="connsiteX1" fmla="*/ 2352 w 2582562"/>
              <a:gd name="connsiteY1" fmla="*/ 0 h 410373"/>
              <a:gd name="connsiteX2" fmla="*/ 2408310 w 2582562"/>
              <a:gd name="connsiteY2" fmla="*/ 7850 h 410373"/>
              <a:gd name="connsiteX3" fmla="*/ 2582562 w 2582562"/>
              <a:gd name="connsiteY3" fmla="*/ 410373 h 410373"/>
              <a:gd name="connsiteX4" fmla="*/ 0 w 2582562"/>
              <a:gd name="connsiteY4" fmla="*/ 410373 h 410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82562" h="410373">
                <a:moveTo>
                  <a:pt x="0" y="410373"/>
                </a:moveTo>
                <a:cubicBezTo>
                  <a:pt x="3821" y="273582"/>
                  <a:pt x="49" y="211588"/>
                  <a:pt x="2352" y="0"/>
                </a:cubicBezTo>
                <a:lnTo>
                  <a:pt x="2408310" y="7850"/>
                </a:lnTo>
                <a:lnTo>
                  <a:pt x="2582562" y="410373"/>
                </a:lnTo>
                <a:lnTo>
                  <a:pt x="0" y="410373"/>
                </a:lnTo>
                <a:close/>
              </a:path>
            </a:pathLst>
          </a:cu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36000" rIns="36000" bIns="36000" rtlCol="0" anchor="ctr"/>
          <a:lstStyle/>
          <a:p>
            <a:r>
              <a:rPr lang="ja-JP" altLang="en-US" sz="2000" b="1" spc="300" dirty="0">
                <a:latin typeface="BIZ UDPゴシック" panose="020B0400000000000000" pitchFamily="50" charset="-128"/>
                <a:ea typeface="BIZ UDPゴシック" panose="020B0400000000000000" pitchFamily="50" charset="-128"/>
              </a:rPr>
              <a:t>第５部　 医療従事者の確保等</a:t>
            </a:r>
            <a:endParaRPr kumimoji="1" lang="ja-JP" altLang="en-US" sz="2400" b="1" spc="300" dirty="0">
              <a:solidFill>
                <a:srgbClr val="FFFF00"/>
              </a:solidFill>
              <a:latin typeface="Meiryo UI" panose="020B0604030504040204" pitchFamily="50" charset="-128"/>
              <a:ea typeface="Meiryo UI" panose="020B0604030504040204" pitchFamily="50" charset="-128"/>
            </a:endParaRPr>
          </a:p>
        </p:txBody>
      </p:sp>
      <p:sp>
        <p:nvSpPr>
          <p:cNvPr id="24" name="矢印: 五方向 23">
            <a:extLst>
              <a:ext uri="{FF2B5EF4-FFF2-40B4-BE49-F238E27FC236}">
                <a16:creationId xmlns:a16="http://schemas.microsoft.com/office/drawing/2014/main" id="{0C052404-8685-4581-AC68-4C1F67509E3A}"/>
              </a:ext>
            </a:extLst>
          </p:cNvPr>
          <p:cNvSpPr/>
          <p:nvPr/>
        </p:nvSpPr>
        <p:spPr>
          <a:xfrm>
            <a:off x="6588000" y="3945537"/>
            <a:ext cx="5400000" cy="635591"/>
          </a:xfrm>
          <a:prstGeom prst="homePlate">
            <a:avLst>
              <a:gd name="adj" fmla="val 2976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500"/>
              </a:lnSpc>
            </a:pP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指標</a:t>
            </a:r>
            <a:r>
              <a:rPr lang="en-US" altLang="ja-JP" sz="110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33】</a:t>
            </a:r>
            <a:r>
              <a:rPr lang="ja-JP" altLang="en-US" sz="1100"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　</a:t>
            </a:r>
            <a:r>
              <a:rPr lang="ja-JP" altLang="en-US"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ジェネリック医薬品の数量シェア</a:t>
            </a:r>
            <a:endParaRPr lang="en-US" altLang="ja-JP" sz="1100" b="1" spc="30"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pPr>
              <a:lnSpc>
                <a:spcPts val="1500"/>
              </a:lnSpc>
            </a:pPr>
            <a:r>
              <a:rPr lang="en-US" altLang="ja-JP" sz="1100" dirty="0">
                <a:solidFill>
                  <a:schemeClr val="tx1"/>
                </a:solidFill>
                <a:latin typeface="BIZ UDPゴシック" panose="020B0400000000000000" pitchFamily="50" charset="-128"/>
                <a:ea typeface="BIZ UDPゴシック" panose="020B0400000000000000" pitchFamily="50" charset="-128"/>
              </a:rPr>
              <a:t> &lt;</a:t>
            </a:r>
            <a:r>
              <a:rPr lang="ja-JP" altLang="en-US" sz="1100" dirty="0">
                <a:solidFill>
                  <a:schemeClr val="tx1"/>
                </a:solidFill>
                <a:latin typeface="BIZ UDPゴシック" panose="020B0400000000000000" pitchFamily="50" charset="-128"/>
                <a:ea typeface="BIZ UDPゴシック" panose="020B0400000000000000" pitchFamily="50" charset="-128"/>
              </a:rPr>
              <a:t>再掲</a:t>
            </a:r>
            <a:r>
              <a:rPr lang="en-US" altLang="ja-JP" sz="1100" dirty="0">
                <a:solidFill>
                  <a:schemeClr val="tx1"/>
                </a:solidFill>
                <a:latin typeface="BIZ UDPゴシック" panose="020B0400000000000000" pitchFamily="50" charset="-128"/>
                <a:ea typeface="BIZ UDPゴシック" panose="020B0400000000000000" pitchFamily="50" charset="-128"/>
              </a:rPr>
              <a:t>&gt;</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現状</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８４．</a:t>
            </a:r>
            <a:r>
              <a:rPr lang="en-US" altLang="ja-JP" sz="1100" dirty="0">
                <a:solidFill>
                  <a:schemeClr val="tx1"/>
                </a:solidFill>
                <a:latin typeface="BIZ UDPゴシック" panose="020B0400000000000000" pitchFamily="50" charset="-128"/>
                <a:ea typeface="BIZ UDPゴシック" panose="020B0400000000000000" pitchFamily="50" charset="-128"/>
              </a:rPr>
              <a:t>0</a:t>
            </a:r>
            <a:r>
              <a:rPr lang="ja-JP" altLang="en-US" sz="1100" dirty="0">
                <a:solidFill>
                  <a:schemeClr val="tx1"/>
                </a:solidFill>
                <a:latin typeface="BIZ UDPゴシック" panose="020B0400000000000000" pitchFamily="50" charset="-128"/>
                <a:ea typeface="BIZ UDPゴシック" panose="020B0400000000000000" pitchFamily="50" charset="-128"/>
              </a:rPr>
              <a:t> ％　　 ➠ 　 </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Ｒ１１</a:t>
            </a:r>
            <a:r>
              <a:rPr lang="en-US" altLang="ja-JP"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a:solidFill>
                  <a:schemeClr val="tx1"/>
                </a:solidFill>
                <a:latin typeface="BIZ UDPゴシック" panose="020B0400000000000000" pitchFamily="50" charset="-128"/>
                <a:ea typeface="BIZ UDPゴシック" panose="020B0400000000000000" pitchFamily="50" charset="-128"/>
              </a:rPr>
              <a:t>  ８０ ％以上</a:t>
            </a:r>
            <a:endParaRPr lang="en-US" altLang="ja-JP" sz="1100" strike="sngStrike" dirty="0">
              <a:solidFill>
                <a:schemeClr val="tx1"/>
              </a:solidFill>
              <a:latin typeface="BIZ UDPゴシック" panose="020B0400000000000000" pitchFamily="50" charset="-128"/>
              <a:ea typeface="BIZ UDPゴシック" panose="020B0400000000000000" pitchFamily="50" charset="-128"/>
            </a:endParaRPr>
          </a:p>
          <a:p>
            <a:pPr>
              <a:lnSpc>
                <a:spcPts val="1500"/>
              </a:lnSpc>
            </a:pPr>
            <a:r>
              <a:rPr lang="en-US" altLang="ja-JP" sz="1000" b="1" dirty="0">
                <a:solidFill>
                  <a:schemeClr val="tx1"/>
                </a:solidFill>
                <a:latin typeface="BIZ UDゴシック" panose="020B0400000000000000" pitchFamily="49" charset="-128"/>
                <a:ea typeface="BIZ UDゴシック" panose="020B0400000000000000" pitchFamily="49" charset="-128"/>
              </a:rPr>
              <a:t>                                    </a:t>
            </a:r>
            <a:r>
              <a:rPr lang="ja-JP" altLang="en-US" sz="1000" b="1" dirty="0">
                <a:solidFill>
                  <a:schemeClr val="tx1"/>
                </a:solidFill>
                <a:latin typeface="BIZ UDゴシック" panose="020B0400000000000000" pitchFamily="49" charset="-128"/>
                <a:ea typeface="BIZ UDゴシック" panose="020B0400000000000000" pitchFamily="49" charset="-128"/>
              </a:rPr>
              <a:t>　　（</a:t>
            </a:r>
            <a:r>
              <a:rPr lang="ja-JP" altLang="en-US" sz="1100" dirty="0">
                <a:solidFill>
                  <a:schemeClr val="tx1"/>
                </a:solidFill>
                <a:latin typeface="BIZ UDゴシック" panose="020B0400000000000000" pitchFamily="49" charset="-128"/>
                <a:ea typeface="BIZ UDゴシック" panose="020B0400000000000000" pitchFamily="49" charset="-128"/>
              </a:rPr>
              <a:t>現状値を下回らないように取り組む）</a:t>
            </a:r>
            <a:r>
              <a:rPr lang="ja-JP" altLang="en-US" sz="1050" b="1" dirty="0">
                <a:latin typeface="BIZ UDゴシック" panose="020B0400000000000000" pitchFamily="49" charset="-128"/>
                <a:ea typeface="BIZ UDゴシック" panose="020B0400000000000000" pitchFamily="49" charset="-128"/>
              </a:rPr>
              <a:t> </a:t>
            </a:r>
            <a:endParaRPr kumimoji="1" lang="ja-JP" altLang="en-US" sz="1000" b="1" dirty="0">
              <a:latin typeface="BIZ UDゴシック" panose="020B0400000000000000" pitchFamily="49" charset="-128"/>
              <a:ea typeface="BIZ UDゴシック" panose="020B0400000000000000" pitchFamily="49" charset="-128"/>
            </a:endParaRPr>
          </a:p>
        </p:txBody>
      </p:sp>
      <p:sp>
        <p:nvSpPr>
          <p:cNvPr id="25" name="テキスト ボックス 24">
            <a:extLst>
              <a:ext uri="{FF2B5EF4-FFF2-40B4-BE49-F238E27FC236}">
                <a16:creationId xmlns:a16="http://schemas.microsoft.com/office/drawing/2014/main" id="{5A06113D-E700-4B68-A3D1-7FD862857892}"/>
              </a:ext>
            </a:extLst>
          </p:cNvPr>
          <p:cNvSpPr txBox="1"/>
          <p:nvPr/>
        </p:nvSpPr>
        <p:spPr>
          <a:xfrm>
            <a:off x="5897978" y="6498674"/>
            <a:ext cx="396044" cy="369332"/>
          </a:xfrm>
          <a:prstGeom prst="rect">
            <a:avLst/>
          </a:prstGeom>
          <a:solidFill>
            <a:schemeClr val="bg1"/>
          </a:solidFill>
        </p:spPr>
        <p:txBody>
          <a:bodyPr wrap="square" rtlCol="0">
            <a:spAutoFit/>
          </a:bodyPr>
          <a:lstStyle/>
          <a:p>
            <a:r>
              <a:rPr lang="ja-JP" altLang="en-US" dirty="0"/>
              <a:t>６</a:t>
            </a:r>
            <a:endParaRPr kumimoji="1" lang="ja-JP" altLang="en-US" dirty="0"/>
          </a:p>
        </p:txBody>
      </p:sp>
    </p:spTree>
    <p:extLst>
      <p:ext uri="{BB962C8B-B14F-4D97-AF65-F5344CB8AC3E}">
        <p14:creationId xmlns:p14="http://schemas.microsoft.com/office/powerpoint/2010/main" val="33001675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5936A899-025A-4B90-86BF-FED11E449AFF}" vid="{96D2146A-40FA-40D5-842E-AB4538854C1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14336</TotalTime>
  <Words>5901</Words>
  <Application>Microsoft Office PowerPoint</Application>
  <PresentationFormat>ワイド画面</PresentationFormat>
  <Paragraphs>460</Paragraphs>
  <Slides>6</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BIZ UDPゴシック</vt:lpstr>
      <vt:lpstr>BIZ UDゴシック</vt:lpstr>
      <vt:lpstr>Meiryo UI</vt:lpstr>
      <vt:lpstr>ＭＳ 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Umemura</dc:creator>
  <cp:lastModifiedBy>岡部敏行</cp:lastModifiedBy>
  <cp:revision>677</cp:revision>
  <cp:lastPrinted>2023-07-31T07:35:22Z</cp:lastPrinted>
  <dcterms:created xsi:type="dcterms:W3CDTF">2023-05-22T09:42:54Z</dcterms:created>
  <dcterms:modified xsi:type="dcterms:W3CDTF">2024-03-14T23:53:36Z</dcterms:modified>
</cp:coreProperties>
</file>