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63" r:id="rId2"/>
    <p:sldId id="1329" r:id="rId3"/>
    <p:sldId id="360" r:id="rId4"/>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叶内毅" initials="叶内毅" lastIdx="1" clrIdx="0">
    <p:extLst>
      <p:ext uri="{19B8F6BF-5375-455C-9EA6-DF929625EA0E}">
        <p15:presenceInfo xmlns:p15="http://schemas.microsoft.com/office/powerpoint/2012/main" userId="S-1-5-21-891646079-1061728830-2802722030-538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0972" autoAdjust="0"/>
  </p:normalViewPr>
  <p:slideViewPr>
    <p:cSldViewPr snapToGrid="0">
      <p:cViewPr varScale="1">
        <p:scale>
          <a:sx n="67" d="100"/>
          <a:sy n="67" d="100"/>
        </p:scale>
        <p:origin x="1044" y="66"/>
      </p:cViewPr>
      <p:guideLst/>
    </p:cSldViewPr>
  </p:slideViewPr>
  <p:notesTextViewPr>
    <p:cViewPr>
      <p:scale>
        <a:sx n="1" d="1"/>
        <a:sy n="1" d="1"/>
      </p:scale>
      <p:origin x="0" y="0"/>
    </p:cViewPr>
  </p:notesTextViewPr>
  <p:notesViewPr>
    <p:cSldViewPr snapToGrid="0">
      <p:cViewPr varScale="1">
        <p:scale>
          <a:sx n="115" d="100"/>
          <a:sy n="115" d="100"/>
        </p:scale>
        <p:origin x="207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6255" cy="33814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7733" y="0"/>
            <a:ext cx="4276254" cy="338143"/>
          </a:xfrm>
          <a:prstGeom prst="rect">
            <a:avLst/>
          </a:prstGeom>
        </p:spPr>
        <p:txBody>
          <a:bodyPr vert="horz" lIns="91425" tIns="45712" rIns="91425" bIns="45712" rtlCol="0"/>
          <a:lstStyle>
            <a:lvl1pPr algn="r">
              <a:defRPr sz="1200"/>
            </a:lvl1pPr>
          </a:lstStyle>
          <a:p>
            <a:fld id="{1956A072-D9F8-4A1E-9171-CC84F7D205B5}" type="datetimeFigureOut">
              <a:rPr kumimoji="1" lang="ja-JP" altLang="en-US" smtClean="0"/>
              <a:t>2023/12/11</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985934" y="3241620"/>
            <a:ext cx="7894446" cy="2652037"/>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621"/>
            <a:ext cx="4276255" cy="338143"/>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7733" y="6397621"/>
            <a:ext cx="4276254" cy="338143"/>
          </a:xfrm>
          <a:prstGeom prst="rect">
            <a:avLst/>
          </a:prstGeom>
        </p:spPr>
        <p:txBody>
          <a:bodyPr vert="horz" lIns="91425" tIns="45712" rIns="91425" bIns="45712" rtlCol="0" anchor="b"/>
          <a:lstStyle>
            <a:lvl1pPr algn="r">
              <a:defRPr sz="1200"/>
            </a:lvl1pPr>
          </a:lstStyle>
          <a:p>
            <a:fld id="{357B9928-F991-44A9-9876-25AB59489802}" type="slidenum">
              <a:rPr kumimoji="1" lang="ja-JP" altLang="en-US" smtClean="0"/>
              <a:t>‹#›</a:t>
            </a:fld>
            <a:endParaRPr kumimoji="1" lang="ja-JP" altLang="en-US"/>
          </a:p>
        </p:txBody>
      </p:sp>
    </p:spTree>
    <p:extLst>
      <p:ext uri="{BB962C8B-B14F-4D97-AF65-F5344CB8AC3E}">
        <p14:creationId xmlns:p14="http://schemas.microsoft.com/office/powerpoint/2010/main" val="2786233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3" y="76200"/>
            <a:ext cx="7127875" cy="4010025"/>
          </a:xfrm>
        </p:spPr>
      </p:sp>
      <p:sp>
        <p:nvSpPr>
          <p:cNvPr id="6" name="テキスト ボックス 5">
            <a:extLst>
              <a:ext uri="{FF2B5EF4-FFF2-40B4-BE49-F238E27FC236}">
                <a16:creationId xmlns:a16="http://schemas.microsoft.com/office/drawing/2014/main" id="{D9A6A1B3-A809-4652-86FF-A7B76799B9BC}"/>
              </a:ext>
            </a:extLst>
          </p:cNvPr>
          <p:cNvSpPr txBox="1"/>
          <p:nvPr/>
        </p:nvSpPr>
        <p:spPr>
          <a:xfrm>
            <a:off x="300251" y="4404150"/>
            <a:ext cx="6686318" cy="1769715"/>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■その他</a:t>
            </a:r>
            <a:endParaRPr kumimoji="1" lang="en-US" altLang="ja-JP" sz="10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≪策定時期≫</a:t>
            </a:r>
            <a:endParaRPr lang="en-US" altLang="ja-JP" sz="9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900" dirty="0">
                <a:latin typeface="BIZ UDPゴシック" panose="020B0400000000000000" pitchFamily="50" charset="-128"/>
                <a:ea typeface="BIZ UDPゴシック" panose="020B0400000000000000" pitchFamily="50" charset="-128"/>
              </a:rPr>
              <a:t>国は年度内を考えている（根拠は、予防計画の施行がＲ６．４月であることをあげていて、法的根拠はない）</a:t>
            </a:r>
            <a:endParaRPr lang="en-US" altLang="ja-JP" sz="900" dirty="0">
              <a:latin typeface="BIZ UDPゴシック" panose="020B0400000000000000" pitchFamily="50" charset="-128"/>
              <a:ea typeface="BIZ UDPゴシック" panose="020B0400000000000000" pitchFamily="50" charset="-128"/>
            </a:endParaRPr>
          </a:p>
          <a:p>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≪計画の見直し≫</a:t>
            </a:r>
            <a:endParaRPr lang="en-US" altLang="ja-JP" sz="9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900" dirty="0">
                <a:latin typeface="BIZ UDPゴシック" panose="020B0400000000000000" pitchFamily="50" charset="-128"/>
                <a:ea typeface="BIZ UDPゴシック" panose="020B0400000000000000" pitchFamily="50" charset="-128"/>
              </a:rPr>
              <a:t>定期的（年に１回程度）更新する必要がある</a:t>
            </a:r>
            <a:endParaRPr lang="en-US" altLang="ja-JP" sz="900" dirty="0">
              <a:latin typeface="BIZ UDPゴシック" panose="020B0400000000000000" pitchFamily="50" charset="-128"/>
              <a:ea typeface="BIZ UDPゴシック" panose="020B0400000000000000" pitchFamily="50" charset="-128"/>
            </a:endParaRPr>
          </a:p>
          <a:p>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感染症編以外の計画について≫</a:t>
            </a:r>
            <a:endParaRPr kumimoji="1" lang="en-US" altLang="ja-JP" sz="9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900" dirty="0">
                <a:latin typeface="BIZ UDPゴシック" panose="020B0400000000000000" pitchFamily="50" charset="-128"/>
                <a:ea typeface="BIZ UDPゴシック" panose="020B0400000000000000" pitchFamily="50" charset="-128"/>
              </a:rPr>
              <a:t>厚労省は、感染症以外の部分については、今後地域健康危機管理ガイドラインを改正等することを検討しているが、時期は未定</a:t>
            </a:r>
            <a:endParaRPr lang="en-US" altLang="ja-JP" sz="900" dirty="0">
              <a:latin typeface="BIZ UDPゴシック" panose="020B0400000000000000" pitchFamily="50" charset="-128"/>
              <a:ea typeface="BIZ UDPゴシック" panose="020B0400000000000000" pitchFamily="50" charset="-128"/>
            </a:endParaRPr>
          </a:p>
          <a:p>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≪計画の様式≫</a:t>
            </a:r>
            <a:endParaRPr lang="en-US" altLang="ja-JP" sz="9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900" dirty="0">
                <a:latin typeface="BIZ UDPゴシック" panose="020B0400000000000000" pitchFamily="50" charset="-128"/>
                <a:ea typeface="BIZ UDPゴシック" panose="020B0400000000000000" pitchFamily="50" charset="-128"/>
              </a:rPr>
              <a:t>既存の計画等を活用して策定することも想定されるため、特段フォーマットはない</a:t>
            </a:r>
            <a:endParaRPr lang="en-US" altLang="ja-JP" sz="9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7588FD29-0EF7-40A6-8CF6-1553A9663679}"/>
              </a:ext>
            </a:extLst>
          </p:cNvPr>
          <p:cNvSpPr txBox="1"/>
          <p:nvPr/>
        </p:nvSpPr>
        <p:spPr>
          <a:xfrm>
            <a:off x="7246938" y="2466383"/>
            <a:ext cx="2486119" cy="1323439"/>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■記載事項</a:t>
            </a:r>
            <a:endParaRPr kumimoji="1"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感染状況のフェーズに応じて、組織体制、業務体制、関係機関等との連携、情報管理・リスクコミュニケーションについて記載</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平時には、上記に加え、業務量・人員数の想定も行い、感染症発生時に備えた体制を検討する</a:t>
            </a:r>
            <a:endParaRPr lang="en-US" altLang="ja-JP" sz="1000" dirty="0">
              <a:latin typeface="BIZ UDPゴシック" panose="020B0400000000000000" pitchFamily="50" charset="-128"/>
              <a:ea typeface="BIZ UDPゴシック" panose="020B0400000000000000" pitchFamily="50" charset="-128"/>
            </a:endParaRPr>
          </a:p>
        </p:txBody>
      </p:sp>
      <p:cxnSp>
        <p:nvCxnSpPr>
          <p:cNvPr id="13" name="直線矢印コネクタ 12">
            <a:extLst>
              <a:ext uri="{FF2B5EF4-FFF2-40B4-BE49-F238E27FC236}">
                <a16:creationId xmlns:a16="http://schemas.microsoft.com/office/drawing/2014/main" id="{16AF6772-1317-4EB9-B776-7E05D36B046E}"/>
              </a:ext>
            </a:extLst>
          </p:cNvPr>
          <p:cNvCxnSpPr>
            <a:cxnSpLocks/>
            <a:stCxn id="11" idx="1"/>
          </p:cNvCxnSpPr>
          <p:nvPr/>
        </p:nvCxnSpPr>
        <p:spPr>
          <a:xfrm flipH="1" flipV="1">
            <a:off x="3583172" y="2998381"/>
            <a:ext cx="3663766" cy="12972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C1C7D502-FD78-4890-871F-22557D4DE744}"/>
              </a:ext>
            </a:extLst>
          </p:cNvPr>
          <p:cNvSpPr/>
          <p:nvPr/>
        </p:nvSpPr>
        <p:spPr>
          <a:xfrm>
            <a:off x="7314298" y="2466383"/>
            <a:ext cx="2486118" cy="1467663"/>
          </a:xfrm>
          <a:prstGeom prst="rect">
            <a:avLst/>
          </a:prstGeom>
          <a:noFill/>
          <a:ln w="1905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9711BD3-D959-4B9A-BA74-275A57E7F735}"/>
              </a:ext>
            </a:extLst>
          </p:cNvPr>
          <p:cNvSpPr/>
          <p:nvPr/>
        </p:nvSpPr>
        <p:spPr>
          <a:xfrm>
            <a:off x="346587" y="4418531"/>
            <a:ext cx="6721456" cy="1755334"/>
          </a:xfrm>
          <a:prstGeom prst="rect">
            <a:avLst/>
          </a:prstGeom>
          <a:noFill/>
          <a:ln w="1905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312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8588" y="100013"/>
            <a:ext cx="7091362" cy="3989387"/>
          </a:xfrm>
        </p:spPr>
      </p:sp>
      <p:sp>
        <p:nvSpPr>
          <p:cNvPr id="3" name="ノート プレースホルダー 2"/>
          <p:cNvSpPr>
            <a:spLocks noGrp="1"/>
          </p:cNvSpPr>
          <p:nvPr>
            <p:ph type="body" idx="1"/>
          </p:nvPr>
        </p:nvSpPr>
        <p:spPr>
          <a:xfrm>
            <a:off x="331357" y="4222523"/>
            <a:ext cx="7894446" cy="1995398"/>
          </a:xfrm>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57B9928-F991-44A9-9876-25AB59489802}" type="slidenum">
              <a:rPr kumimoji="1" lang="ja-JP" altLang="en-US" smtClean="0"/>
              <a:t>2</a:t>
            </a:fld>
            <a:endParaRPr kumimoji="1" lang="ja-JP" altLang="en-US"/>
          </a:p>
        </p:txBody>
      </p:sp>
    </p:spTree>
    <p:extLst>
      <p:ext uri="{BB962C8B-B14F-4D97-AF65-F5344CB8AC3E}">
        <p14:creationId xmlns:p14="http://schemas.microsoft.com/office/powerpoint/2010/main" val="410728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3" y="74613"/>
            <a:ext cx="7142162" cy="4017962"/>
          </a:xfrm>
        </p:spPr>
      </p:sp>
      <p:sp>
        <p:nvSpPr>
          <p:cNvPr id="4" name="スライド番号プレースホルダー 3"/>
          <p:cNvSpPr>
            <a:spLocks noGrp="1"/>
          </p:cNvSpPr>
          <p:nvPr>
            <p:ph type="sldNum" sz="quarter" idx="5"/>
          </p:nvPr>
        </p:nvSpPr>
        <p:spPr/>
        <p:txBody>
          <a:bodyPr lIns="90644" tIns="45322" rIns="90644" bIns="45322"/>
          <a:lstStyle/>
          <a:p>
            <a:fld id="{AE696E94-96C4-4B6B-828E-2570A18CC16E}" type="slidenum">
              <a:rPr kumimoji="1" lang="ja-JP" altLang="en-US" smtClean="0"/>
              <a:t>3</a:t>
            </a:fld>
            <a:endParaRPr kumimoji="1" lang="ja-JP" altLang="en-US"/>
          </a:p>
        </p:txBody>
      </p:sp>
      <p:sp>
        <p:nvSpPr>
          <p:cNvPr id="7" name="テキスト ボックス 6">
            <a:extLst>
              <a:ext uri="{FF2B5EF4-FFF2-40B4-BE49-F238E27FC236}">
                <a16:creationId xmlns:a16="http://schemas.microsoft.com/office/drawing/2014/main" id="{E8B0FED9-388A-436D-87AC-BD28BFBC921C}"/>
              </a:ext>
            </a:extLst>
          </p:cNvPr>
          <p:cNvSpPr txBox="1"/>
          <p:nvPr/>
        </p:nvSpPr>
        <p:spPr>
          <a:xfrm>
            <a:off x="4042725" y="4229434"/>
            <a:ext cx="5748974" cy="147732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■感対が整合性の確認を行う内容（仮）</a:t>
            </a:r>
            <a:endParaRPr kumimoji="1"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予防計画の数値目標について</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県が一元化する業務や外部委託する業務について（コロナで県が対応した実績があり、予防計画に定めがあるもの）</a:t>
            </a:r>
            <a:endParaRPr lang="en-US" altLang="ja-JP" sz="1000" dirty="0">
              <a:latin typeface="BIZ UDPゴシック" panose="020B0400000000000000" pitchFamily="50" charset="-128"/>
              <a:ea typeface="BIZ UDPゴシック" panose="020B0400000000000000" pitchFamily="50" charset="-128"/>
            </a:endParaRPr>
          </a:p>
          <a:p>
            <a:pPr marL="354013" indent="-171450">
              <a:buFont typeface="Wingdings" panose="05000000000000000000" pitchFamily="2" charset="2"/>
              <a:buChar char="ü"/>
            </a:pPr>
            <a:r>
              <a:rPr lang="ja-JP" altLang="en-US" sz="1000" dirty="0">
                <a:latin typeface="BIZ UDPゴシック" panose="020B0400000000000000" pitchFamily="50" charset="-128"/>
                <a:ea typeface="BIZ UDPゴシック" panose="020B0400000000000000" pitchFamily="50" charset="-128"/>
              </a:rPr>
              <a:t>入院調整：予防計画（</a:t>
            </a:r>
            <a:r>
              <a:rPr lang="en-US" altLang="ja-JP" sz="1000" dirty="0">
                <a:latin typeface="BIZ UDPゴシック" panose="020B0400000000000000" pitchFamily="50" charset="-128"/>
                <a:ea typeface="BIZ UDPゴシック" panose="020B0400000000000000" pitchFamily="50" charset="-128"/>
              </a:rPr>
              <a:t>5</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ウ</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（シ）／（</a:t>
            </a:r>
            <a:r>
              <a:rPr lang="en-US" altLang="ja-JP" sz="1000" dirty="0">
                <a:latin typeface="BIZ UDPゴシック" panose="020B0400000000000000" pitchFamily="50" charset="-128"/>
                <a:ea typeface="BIZ UDPゴシック" panose="020B0400000000000000" pitchFamily="50" charset="-128"/>
              </a:rPr>
              <a:t>9</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エ</a:t>
            </a:r>
            <a:endParaRPr lang="en-US" altLang="ja-JP" sz="1000" dirty="0">
              <a:latin typeface="BIZ UDPゴシック" panose="020B0400000000000000" pitchFamily="50" charset="-128"/>
              <a:ea typeface="BIZ UDPゴシック" panose="020B0400000000000000" pitchFamily="50" charset="-128"/>
            </a:endParaRPr>
          </a:p>
          <a:p>
            <a:pPr marL="354013" indent="-171450">
              <a:buFont typeface="Wingdings" panose="05000000000000000000" pitchFamily="2" charset="2"/>
              <a:buChar char="ü"/>
            </a:pPr>
            <a:r>
              <a:rPr lang="ja-JP" altLang="en-US" sz="1000" dirty="0">
                <a:latin typeface="BIZ UDPゴシック" panose="020B0400000000000000" pitchFamily="50" charset="-128"/>
                <a:ea typeface="BIZ UDPゴシック" panose="020B0400000000000000" pitchFamily="50" charset="-128"/>
              </a:rPr>
              <a:t>移送：予防計画（</a:t>
            </a:r>
            <a:r>
              <a:rPr lang="en-US" altLang="ja-JP" sz="1000" dirty="0">
                <a:latin typeface="BIZ UDPゴシック" panose="020B0400000000000000" pitchFamily="50" charset="-128"/>
                <a:ea typeface="BIZ UDPゴシック" panose="020B0400000000000000" pitchFamily="50" charset="-128"/>
              </a:rPr>
              <a:t>6</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ア</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（ア）</a:t>
            </a:r>
            <a:endParaRPr lang="en-US" altLang="ja-JP" sz="1000" dirty="0">
              <a:latin typeface="BIZ UDPゴシック" panose="020B0400000000000000" pitchFamily="50" charset="-128"/>
              <a:ea typeface="BIZ UDPゴシック" panose="020B0400000000000000" pitchFamily="50" charset="-128"/>
            </a:endParaRPr>
          </a:p>
          <a:p>
            <a:pPr marL="354013" indent="-171450">
              <a:buFont typeface="Wingdings" panose="05000000000000000000" pitchFamily="2" charset="2"/>
              <a:buChar char="ü"/>
            </a:pPr>
            <a:r>
              <a:rPr lang="ja-JP" altLang="en-US" sz="1000" dirty="0">
                <a:latin typeface="BIZ UDPゴシック" panose="020B0400000000000000" pitchFamily="50" charset="-128"/>
                <a:ea typeface="BIZ UDPゴシック" panose="020B0400000000000000" pitchFamily="50" charset="-128"/>
              </a:rPr>
              <a:t>宿泊施設の運営に関する体制確保：予防計画（</a:t>
            </a:r>
            <a:r>
              <a:rPr lang="en-US" altLang="ja-JP" sz="1000" dirty="0">
                <a:latin typeface="BIZ UDPゴシック" panose="020B0400000000000000" pitchFamily="50" charset="-128"/>
                <a:ea typeface="BIZ UDPゴシック" panose="020B0400000000000000" pitchFamily="50" charset="-128"/>
              </a:rPr>
              <a:t>7</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イ</a:t>
            </a:r>
            <a:endParaRPr lang="en-US" altLang="ja-JP" sz="1000" dirty="0">
              <a:latin typeface="BIZ UDPゴシック" panose="020B0400000000000000" pitchFamily="50" charset="-128"/>
              <a:ea typeface="BIZ UDPゴシック" panose="020B0400000000000000" pitchFamily="50" charset="-128"/>
            </a:endParaRPr>
          </a:p>
          <a:p>
            <a:pPr marL="354013" indent="-171450">
              <a:buFont typeface="Wingdings" panose="05000000000000000000" pitchFamily="2" charset="2"/>
              <a:buChar char="ü"/>
            </a:pPr>
            <a:r>
              <a:rPr lang="ja-JP" altLang="en-US" sz="1000" dirty="0">
                <a:latin typeface="BIZ UDPゴシック" panose="020B0400000000000000" pitchFamily="50" charset="-128"/>
                <a:ea typeface="BIZ UDPゴシック" panose="020B0400000000000000" pitchFamily="50" charset="-128"/>
              </a:rPr>
              <a:t>療養者の健康観察：予防計画（</a:t>
            </a:r>
            <a:r>
              <a:rPr lang="en-US" altLang="ja-JP" sz="1000" dirty="0">
                <a:latin typeface="BIZ UDPゴシック" panose="020B0400000000000000" pitchFamily="50" charset="-128"/>
                <a:ea typeface="BIZ UDPゴシック" panose="020B0400000000000000" pitchFamily="50" charset="-128"/>
              </a:rPr>
              <a:t>8</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イ</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（ア）</a:t>
            </a:r>
            <a:endParaRPr lang="en-US" altLang="ja-JP" sz="1000" dirty="0">
              <a:latin typeface="BIZ UDPゴシック" panose="020B0400000000000000" pitchFamily="50" charset="-128"/>
              <a:ea typeface="BIZ UDPゴシック" panose="020B0400000000000000" pitchFamily="50" charset="-128"/>
            </a:endParaRPr>
          </a:p>
          <a:p>
            <a:pPr marL="354013" indent="-171450">
              <a:buFont typeface="Wingdings" panose="05000000000000000000" pitchFamily="2" charset="2"/>
              <a:buChar char="ü"/>
            </a:pPr>
            <a:r>
              <a:rPr lang="ja-JP" altLang="en-US" sz="1000" dirty="0">
                <a:latin typeface="BIZ UDPゴシック" panose="020B0400000000000000" pitchFamily="50" charset="-128"/>
                <a:ea typeface="BIZ UDPゴシック" panose="020B0400000000000000" pitchFamily="50" charset="-128"/>
              </a:rPr>
              <a:t>食料品等の生活物資等の支給：予防計画（</a:t>
            </a:r>
            <a:r>
              <a:rPr lang="en-US" altLang="ja-JP" sz="1000" dirty="0">
                <a:latin typeface="BIZ UDPゴシック" panose="020B0400000000000000" pitchFamily="50" charset="-128"/>
                <a:ea typeface="BIZ UDPゴシック" panose="020B0400000000000000" pitchFamily="50" charset="-128"/>
              </a:rPr>
              <a:t>8</a:t>
            </a:r>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イ</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（イ）</a:t>
            </a:r>
            <a:endParaRPr lang="en-US" altLang="ja-JP" sz="1000"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F680C60B-4650-452A-B37C-8FAE46918569}"/>
              </a:ext>
            </a:extLst>
          </p:cNvPr>
          <p:cNvSpPr/>
          <p:nvPr/>
        </p:nvSpPr>
        <p:spPr>
          <a:xfrm>
            <a:off x="4042724" y="4216631"/>
            <a:ext cx="5748975" cy="1490131"/>
          </a:xfrm>
          <a:prstGeom prst="rect">
            <a:avLst/>
          </a:prstGeom>
          <a:noFill/>
          <a:ln w="1905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BC127FD9-D52D-46FF-B751-B837D419D615}"/>
              </a:ext>
            </a:extLst>
          </p:cNvPr>
          <p:cNvCxnSpPr>
            <a:cxnSpLocks/>
          </p:cNvCxnSpPr>
          <p:nvPr/>
        </p:nvCxnSpPr>
        <p:spPr>
          <a:xfrm flipV="1">
            <a:off x="4272742" y="3275216"/>
            <a:ext cx="1705316" cy="95421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42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7435BC-8D6A-4D49-83B7-77D23288790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29499AE-2295-4851-97E6-40ACFBD1A7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E499A2A-FC6C-43B1-BE9F-4683768981AA}"/>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6C54CA32-7FC1-4EC2-8F64-ECCC18A2E7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8B1A0A-4885-49F3-A8AC-4AE0D66E66BD}"/>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368339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B1B75F-A6F8-4ECF-B44D-50976B995D0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715A8A-234B-4C31-AFFA-AAC0375ED15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240C9B-0F7A-4A3C-BC58-3B74377C6EC1}"/>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DEDCFCB2-0ECE-4740-9D62-544F7E0762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4F08CC-82D0-49CD-8329-40DE79C98EA3}"/>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40908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B2BF4E5-AD60-4EDE-9D7E-21E78F5A7E5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F195F5-C702-430E-B503-F7E62160C1A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CA69306-B9CD-45F1-9405-82E40A181DA1}"/>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6C8E5D48-5E88-4321-99B6-400E698059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BDA640-00B8-4A72-B494-49E6C9BE36E2}"/>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29940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_02">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5C2BD58-4F8F-47C4-B38E-328782AC9B5B}"/>
              </a:ext>
            </a:extLst>
          </p:cNvPr>
          <p:cNvSpPr>
            <a:spLocks noGrp="1"/>
          </p:cNvSpPr>
          <p:nvPr>
            <p:ph type="dt" sz="half" idx="10"/>
          </p:nvPr>
        </p:nvSpPr>
        <p:spPr/>
        <p:txBody>
          <a:bodyPr/>
          <a:lstStyle/>
          <a:p>
            <a:fld id="{5C89253E-FD87-4123-B486-F75D3BF9C877}" type="datetimeFigureOut">
              <a:rPr kumimoji="1" lang="ja-JP" altLang="en-US" smtClean="0"/>
              <a:t>2023/12/11</a:t>
            </a:fld>
            <a:endParaRPr kumimoji="1" lang="ja-JP" altLang="en-US"/>
          </a:p>
        </p:txBody>
      </p:sp>
      <p:sp>
        <p:nvSpPr>
          <p:cNvPr id="3" name="フッター プレースホルダー 2">
            <a:extLst>
              <a:ext uri="{FF2B5EF4-FFF2-40B4-BE49-F238E27FC236}">
                <a16:creationId xmlns:a16="http://schemas.microsoft.com/office/drawing/2014/main" id="{39D1BBB4-1A38-4925-9A13-7084BB2AE1C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CB69FC3-3973-4442-8DD7-4407C6FFFCA8}"/>
              </a:ext>
            </a:extLst>
          </p:cNvPr>
          <p:cNvSpPr>
            <a:spLocks noGrp="1"/>
          </p:cNvSpPr>
          <p:nvPr>
            <p:ph type="sldNum" sz="quarter" idx="12"/>
          </p:nvPr>
        </p:nvSpPr>
        <p:spPr/>
        <p:txBody>
          <a:bodyPr/>
          <a:lstStyle/>
          <a:p>
            <a:fld id="{692D2B27-676E-42CE-9AEE-6C93FD00C704}"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DB01F303-EFB9-4A86-A9A8-1945980B1C91}"/>
              </a:ext>
            </a:extLst>
          </p:cNvPr>
          <p:cNvSpPr/>
          <p:nvPr userDrawn="1"/>
        </p:nvSpPr>
        <p:spPr>
          <a:xfrm>
            <a:off x="0" y="0"/>
            <a:ext cx="12192000" cy="365125"/>
          </a:xfrm>
          <a:prstGeom prst="rect">
            <a:avLst/>
          </a:prstGeom>
          <a:solidFill>
            <a:srgbClr val="333F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99C24C1B-E32B-42F0-9407-9DA66B760DBF}"/>
              </a:ext>
            </a:extLst>
          </p:cNvPr>
          <p:cNvSpPr>
            <a:spLocks noGrp="1"/>
          </p:cNvSpPr>
          <p:nvPr>
            <p:ph type="ctrTitle"/>
          </p:nvPr>
        </p:nvSpPr>
        <p:spPr>
          <a:xfrm>
            <a:off x="1962151" y="123411"/>
            <a:ext cx="8267700" cy="541339"/>
          </a:xfrm>
        </p:spPr>
        <p:txBody>
          <a:bodyPr anchor="b">
            <a:normAutofit/>
          </a:bodyPr>
          <a:lstStyle>
            <a:lvl1pPr algn="ctr">
              <a:defRPr sz="2800" b="1">
                <a:solidFill>
                  <a:schemeClr val="bg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14806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CC790-45F5-41F9-AC01-C472FA6951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008160-8E13-4139-B74A-F3A5B7A7997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637E56-1053-47F7-AC34-E5A1CBA04BF9}"/>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E45CA23B-B5F6-45AE-B258-6FB1F7E6E1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FB981F-8CD6-40DE-B973-0E9B5ADF7A5F}"/>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243238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D9582-81BC-4656-A93D-F5D79C60E20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A17708-C943-459E-8EC9-7DFEBDC5C9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4C2D9D8-3C5E-40A0-ABB2-6A76451FCEA8}"/>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64658EA9-9883-4864-8101-21C42DDF55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B67C6D-7915-4FFD-94FE-76DCC278CEEA}"/>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4295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DE181C-BCA1-44A7-861B-B17F4790668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84A8A0-55C3-45D9-B742-E862FACDD18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B1EBD98-8C4F-42F8-B86F-E54CAFF7CCB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EF706EC-67C2-4485-A258-5AAD1DE876CD}"/>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4E120A12-1464-42E5-9199-118C3A7978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E2CB748-3B67-408C-BA8B-88BB596C18A4}"/>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239787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56F88-0355-41D3-82BF-7200D85E18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0E2238-D7A1-450D-9893-86832CE54C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B3E5803-653D-4F09-B269-BF15458E45D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FA70C4F-2F2D-4D5C-8EC7-F5BCE79F3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7A62A24-F287-432B-9E81-EFC938CAB53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B4C04E-06C8-45B4-8FC5-FA8B797BACFD}"/>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8" name="フッター プレースホルダー 7">
            <a:extLst>
              <a:ext uri="{FF2B5EF4-FFF2-40B4-BE49-F238E27FC236}">
                <a16:creationId xmlns:a16="http://schemas.microsoft.com/office/drawing/2014/main" id="{B58F0771-F3A2-45CA-ADD6-C80C9F2ECEC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E137C2F-A001-4CA7-9478-469F59DEB275}"/>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68202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99F98-482E-43B1-B666-36C30C860AD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12BF679-4042-4ADF-AC99-F33D3ED55C30}"/>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4" name="フッター プレースホルダー 3">
            <a:extLst>
              <a:ext uri="{FF2B5EF4-FFF2-40B4-BE49-F238E27FC236}">
                <a16:creationId xmlns:a16="http://schemas.microsoft.com/office/drawing/2014/main" id="{774D7568-88AE-4BA0-9D67-B8C6AC99C0D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DAAAFBA-7DFF-475D-A432-7C81F22B7CCB}"/>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2315743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393EE58-BB66-4AFD-BFE1-E23818F7F14A}"/>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3" name="フッター プレースホルダー 2">
            <a:extLst>
              <a:ext uri="{FF2B5EF4-FFF2-40B4-BE49-F238E27FC236}">
                <a16:creationId xmlns:a16="http://schemas.microsoft.com/office/drawing/2014/main" id="{41C6F431-ABA9-4191-AE49-89765367A9E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ABA3BF6-BB66-43EA-A25C-AE1A8C0CBF7B}"/>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73210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EB43F0-C72C-440B-970A-5874561C2D8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36ECA8-8A03-4B31-8A1A-DAC0C95C41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070D88-0393-47CF-96F2-3B282DFC5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084266-1AA8-4A70-9D79-B67E85789204}"/>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C4F122DB-9A0E-4D63-81A0-EE5F4AE3E6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ED8AD35-391F-4B43-A649-82AF9B293979}"/>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192819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54C02-4CA4-4423-BD54-0D9A1B46A67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55BB81C-6A45-4C6C-BD32-D773B03081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B05C445-D833-4AA8-99AA-DC35BBACB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DB9210-DBD1-47DE-9F17-31CF4AD30D55}"/>
              </a:ext>
            </a:extLst>
          </p:cNvPr>
          <p:cNvSpPr>
            <a:spLocks noGrp="1"/>
          </p:cNvSpPr>
          <p:nvPr>
            <p:ph type="dt" sz="half" idx="10"/>
          </p:nvPr>
        </p:nvSpPr>
        <p:spPr/>
        <p:txBody>
          <a:bodyPr/>
          <a:lstStyle/>
          <a:p>
            <a:fld id="{0F224073-614A-4F98-BD3E-03E4EFBEFDE1}"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0CACFE3A-592C-4747-80C2-D733C6A05A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0840FF1-62CB-47C0-A0DC-A198B3A002E3}"/>
              </a:ext>
            </a:extLst>
          </p:cNvPr>
          <p:cNvSpPr>
            <a:spLocks noGrp="1"/>
          </p:cNvSpPr>
          <p:nvPr>
            <p:ph type="sldNum" sz="quarter" idx="12"/>
          </p:nvPr>
        </p:nvSpPr>
        <p:spPr/>
        <p:txBody>
          <a:body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179174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A5B950E-AAC7-4D74-98EF-37A1AEF4B0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26F5E78-DC24-4684-8490-7C8E4C7CB5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4A583F-943D-49BA-8505-F51205146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24073-614A-4F98-BD3E-03E4EFBEFDE1}"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5173CC24-FA63-4AE2-97E0-3796FA132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7A080AB-86C7-4A12-BD48-E6EF2039FA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19B72-9993-4E6C-B9D7-02F0490DDD80}" type="slidenum">
              <a:rPr kumimoji="1" lang="ja-JP" altLang="en-US" smtClean="0"/>
              <a:t>‹#›</a:t>
            </a:fld>
            <a:endParaRPr kumimoji="1" lang="ja-JP" altLang="en-US"/>
          </a:p>
        </p:txBody>
      </p:sp>
    </p:spTree>
    <p:extLst>
      <p:ext uri="{BB962C8B-B14F-4D97-AF65-F5344CB8AC3E}">
        <p14:creationId xmlns:p14="http://schemas.microsoft.com/office/powerpoint/2010/main" val="202241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7F417C2-92CE-4EB8-8FEA-596F52DFEB0F}"/>
              </a:ext>
            </a:extLst>
          </p:cNvPr>
          <p:cNvSpPr/>
          <p:nvPr/>
        </p:nvSpPr>
        <p:spPr>
          <a:xfrm>
            <a:off x="0" y="-27296"/>
            <a:ext cx="12192000" cy="5620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latin typeface="BIZ UDゴシック" panose="020B0400000000000000" pitchFamily="49" charset="-128"/>
                <a:ea typeface="BIZ UDゴシック" panose="020B0400000000000000" pitchFamily="49" charset="-128"/>
              </a:rPr>
              <a:t>保健所における健康危機対処計画（感染症編）について</a:t>
            </a:r>
          </a:p>
        </p:txBody>
      </p:sp>
      <p:sp>
        <p:nvSpPr>
          <p:cNvPr id="12" name="スライド番号プレースホルダー 1">
            <a:extLst>
              <a:ext uri="{FF2B5EF4-FFF2-40B4-BE49-F238E27FC236}">
                <a16:creationId xmlns:a16="http://schemas.microsoft.com/office/drawing/2014/main" id="{D51E56E9-79E1-45F2-81A6-BE78EB2BDF80}"/>
              </a:ext>
            </a:extLst>
          </p:cNvPr>
          <p:cNvSpPr>
            <a:spLocks noGrp="1"/>
          </p:cNvSpPr>
          <p:nvPr>
            <p:ph type="sldNum" sz="quarter" idx="12"/>
          </p:nvPr>
        </p:nvSpPr>
        <p:spPr>
          <a:xfrm>
            <a:off x="11617157" y="6578771"/>
            <a:ext cx="574843" cy="292437"/>
          </a:xfrm>
        </p:spPr>
        <p:txBody>
          <a:bodyPr/>
          <a:lstStyle/>
          <a:p>
            <a:pPr>
              <a:defRPr/>
            </a:pPr>
            <a:fld id="{EDB50BAD-688C-454E-90EC-D9BDCC0875AA}" type="slidenum">
              <a:rPr lang="ja-JP" altLang="en-US" sz="2400" smtClean="0"/>
              <a:pPr>
                <a:defRPr/>
              </a:pPr>
              <a:t>1</a:t>
            </a:fld>
            <a:endParaRPr lang="ja-JP" altLang="en-US" sz="2400" dirty="0"/>
          </a:p>
        </p:txBody>
      </p:sp>
      <p:sp>
        <p:nvSpPr>
          <p:cNvPr id="13" name="テキスト ボックス 12">
            <a:extLst>
              <a:ext uri="{FF2B5EF4-FFF2-40B4-BE49-F238E27FC236}">
                <a16:creationId xmlns:a16="http://schemas.microsoft.com/office/drawing/2014/main" id="{BFC7A47A-5951-4A36-8C0E-76B291BA999D}"/>
              </a:ext>
            </a:extLst>
          </p:cNvPr>
          <p:cNvSpPr txBox="1"/>
          <p:nvPr/>
        </p:nvSpPr>
        <p:spPr>
          <a:xfrm>
            <a:off x="151425" y="727203"/>
            <a:ext cx="4884671" cy="461665"/>
          </a:xfrm>
          <a:prstGeom prst="rect">
            <a:avLst/>
          </a:prstGeom>
          <a:noFill/>
          <a:ln w="19050">
            <a:solidFill>
              <a:srgbClr val="0070C0"/>
            </a:solidFill>
          </a:ln>
        </p:spPr>
        <p:txBody>
          <a:bodyPr wrap="none" rtlCol="0">
            <a:spAutoFit/>
          </a:bodyPr>
          <a:lstStyle/>
          <a:p>
            <a:r>
              <a:rPr kumimoji="1" lang="ja-JP" altLang="en-US" sz="2400" b="1" dirty="0">
                <a:solidFill>
                  <a:schemeClr val="tx2"/>
                </a:solidFill>
                <a:latin typeface="Meiryo UI" panose="020B0604030504040204" pitchFamily="50" charset="-128"/>
                <a:ea typeface="Meiryo UI" panose="020B0604030504040204" pitchFamily="50" charset="-128"/>
              </a:rPr>
              <a:t>■</a:t>
            </a:r>
            <a:r>
              <a:rPr lang="ja-JP" altLang="en-US" sz="2400" b="1" dirty="0">
                <a:solidFill>
                  <a:schemeClr val="tx2"/>
                </a:solidFill>
                <a:latin typeface="Meiryo UI" panose="020B0604030504040204" pitchFamily="50" charset="-128"/>
                <a:ea typeface="Meiryo UI" panose="020B0604030504040204" pitchFamily="50" charset="-128"/>
              </a:rPr>
              <a:t>健康危機対処計画の策定スキーム</a:t>
            </a:r>
            <a:endParaRPr kumimoji="1" lang="ja-JP" altLang="en-US" sz="2400" b="1" dirty="0">
              <a:solidFill>
                <a:schemeClr val="tx2"/>
              </a:solidFill>
              <a:latin typeface="Meiryo UI" panose="020B0604030504040204" pitchFamily="50" charset="-128"/>
              <a:ea typeface="Meiryo UI" panose="020B0604030504040204" pitchFamily="50" charset="-128"/>
            </a:endParaRPr>
          </a:p>
        </p:txBody>
      </p:sp>
      <p:grpSp>
        <p:nvGrpSpPr>
          <p:cNvPr id="22" name="グループ化 21">
            <a:extLst>
              <a:ext uri="{FF2B5EF4-FFF2-40B4-BE49-F238E27FC236}">
                <a16:creationId xmlns:a16="http://schemas.microsoft.com/office/drawing/2014/main" id="{C94E08C9-B1F4-4F88-B187-FEF859E29E7F}"/>
              </a:ext>
            </a:extLst>
          </p:cNvPr>
          <p:cNvGrpSpPr/>
          <p:nvPr/>
        </p:nvGrpSpPr>
        <p:grpSpPr>
          <a:xfrm>
            <a:off x="1408679" y="3009154"/>
            <a:ext cx="1112230" cy="619980"/>
            <a:chOff x="539952" y="4960432"/>
            <a:chExt cx="1112230" cy="619980"/>
          </a:xfrm>
        </p:grpSpPr>
        <p:sp>
          <p:nvSpPr>
            <p:cNvPr id="27" name="矢印: 下 26">
              <a:extLst>
                <a:ext uri="{FF2B5EF4-FFF2-40B4-BE49-F238E27FC236}">
                  <a16:creationId xmlns:a16="http://schemas.microsoft.com/office/drawing/2014/main" id="{DC455CE6-8BB0-4273-BB5C-4CD07D22E5C4}"/>
                </a:ext>
              </a:extLst>
            </p:cNvPr>
            <p:cNvSpPr/>
            <p:nvPr/>
          </p:nvSpPr>
          <p:spPr>
            <a:xfrm>
              <a:off x="539952" y="4960432"/>
              <a:ext cx="1112230" cy="61998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200" dirty="0"/>
            </a:p>
          </p:txBody>
        </p:sp>
        <p:sp>
          <p:nvSpPr>
            <p:cNvPr id="28" name="テキスト ボックス 27">
              <a:extLst>
                <a:ext uri="{FF2B5EF4-FFF2-40B4-BE49-F238E27FC236}">
                  <a16:creationId xmlns:a16="http://schemas.microsoft.com/office/drawing/2014/main" id="{2BB4D687-D5DF-40B7-B665-6B0072815D3B}"/>
                </a:ext>
              </a:extLst>
            </p:cNvPr>
            <p:cNvSpPr txBox="1"/>
            <p:nvPr/>
          </p:nvSpPr>
          <p:spPr>
            <a:xfrm>
              <a:off x="811869" y="5127557"/>
              <a:ext cx="595035" cy="338554"/>
            </a:xfrm>
            <a:prstGeom prst="rect">
              <a:avLst/>
            </a:prstGeom>
            <a:noFill/>
          </p:spPr>
          <p:txBody>
            <a:bodyPr wrap="none" rtlCol="0">
              <a:spAutoFit/>
            </a:bodyPr>
            <a:lstStyle/>
            <a:p>
              <a:r>
                <a:rPr lang="ja-JP" altLang="en-US" sz="1600" dirty="0"/>
                <a:t>前提</a:t>
              </a:r>
              <a:endParaRPr kumimoji="1" lang="ja-JP" altLang="en-US" sz="1600" dirty="0"/>
            </a:p>
          </p:txBody>
        </p:sp>
      </p:grpSp>
      <p:grpSp>
        <p:nvGrpSpPr>
          <p:cNvPr id="23" name="グループ化 22">
            <a:extLst>
              <a:ext uri="{FF2B5EF4-FFF2-40B4-BE49-F238E27FC236}">
                <a16:creationId xmlns:a16="http://schemas.microsoft.com/office/drawing/2014/main" id="{A3851C6C-6922-4478-9974-906FA22753DC}"/>
              </a:ext>
            </a:extLst>
          </p:cNvPr>
          <p:cNvGrpSpPr/>
          <p:nvPr/>
        </p:nvGrpSpPr>
        <p:grpSpPr>
          <a:xfrm>
            <a:off x="317500" y="1228158"/>
            <a:ext cx="3378200" cy="923330"/>
            <a:chOff x="4978400" y="1350248"/>
            <a:chExt cx="3378200" cy="923330"/>
          </a:xfrm>
        </p:grpSpPr>
        <p:sp>
          <p:nvSpPr>
            <p:cNvPr id="30" name="四角形: 角を丸くする 29">
              <a:extLst>
                <a:ext uri="{FF2B5EF4-FFF2-40B4-BE49-F238E27FC236}">
                  <a16:creationId xmlns:a16="http://schemas.microsoft.com/office/drawing/2014/main" id="{906FF9B3-9909-4A61-9E2B-F1E41747ACFB}"/>
                </a:ext>
              </a:extLst>
            </p:cNvPr>
            <p:cNvSpPr/>
            <p:nvPr/>
          </p:nvSpPr>
          <p:spPr>
            <a:xfrm>
              <a:off x="4978400" y="1398003"/>
              <a:ext cx="3378200" cy="828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53521BC9-D460-4A38-A93F-DC44B341E853}"/>
                </a:ext>
              </a:extLst>
            </p:cNvPr>
            <p:cNvSpPr txBox="1"/>
            <p:nvPr/>
          </p:nvSpPr>
          <p:spPr>
            <a:xfrm>
              <a:off x="4997968" y="1350248"/>
              <a:ext cx="3357873" cy="923330"/>
            </a:xfrm>
            <a:prstGeom prst="rect">
              <a:avLst/>
            </a:prstGeom>
            <a:noFill/>
          </p:spPr>
          <p:txBody>
            <a:bodyPr wrap="square" rtlCol="0">
              <a:spAutoFit/>
            </a:bodyPr>
            <a:lstStyle/>
            <a:p>
              <a:pPr algn="ct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国</a:t>
              </a:r>
              <a:r>
                <a:rPr lang="en-US" altLang="ja-JP" dirty="0">
                  <a:latin typeface="Meiryo UI" panose="020B0604030504040204" pitchFamily="50" charset="-128"/>
                  <a:ea typeface="Meiryo UI" panose="020B0604030504040204" pitchFamily="50" charset="-128"/>
                </a:rPr>
                <a:t>】</a:t>
              </a:r>
            </a:p>
            <a:p>
              <a:pPr algn="ctr"/>
              <a:r>
                <a:rPr lang="ja-JP" altLang="en-US" dirty="0">
                  <a:latin typeface="Meiryo UI" panose="020B0604030504040204" pitchFamily="50" charset="-128"/>
                  <a:ea typeface="Meiryo UI" panose="020B0604030504040204" pitchFamily="50" charset="-128"/>
                </a:rPr>
                <a:t>地域保健対策の推進に関する</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基本的な指針</a:t>
              </a:r>
            </a:p>
          </p:txBody>
        </p:sp>
      </p:grpSp>
      <p:grpSp>
        <p:nvGrpSpPr>
          <p:cNvPr id="33" name="グループ化 32">
            <a:extLst>
              <a:ext uri="{FF2B5EF4-FFF2-40B4-BE49-F238E27FC236}">
                <a16:creationId xmlns:a16="http://schemas.microsoft.com/office/drawing/2014/main" id="{48C47EDB-96CA-4CCA-BC5B-0BFA9090FE19}"/>
              </a:ext>
            </a:extLst>
          </p:cNvPr>
          <p:cNvGrpSpPr/>
          <p:nvPr/>
        </p:nvGrpSpPr>
        <p:grpSpPr>
          <a:xfrm>
            <a:off x="317500" y="3646694"/>
            <a:ext cx="3378200" cy="756222"/>
            <a:chOff x="4978403" y="1564516"/>
            <a:chExt cx="3378200" cy="756222"/>
          </a:xfrm>
        </p:grpSpPr>
        <p:sp>
          <p:nvSpPr>
            <p:cNvPr id="34" name="四角形: 角を丸くする 33">
              <a:extLst>
                <a:ext uri="{FF2B5EF4-FFF2-40B4-BE49-F238E27FC236}">
                  <a16:creationId xmlns:a16="http://schemas.microsoft.com/office/drawing/2014/main" id="{FFD7D331-6CEE-4CE7-A6DB-49FD21633D98}"/>
                </a:ext>
              </a:extLst>
            </p:cNvPr>
            <p:cNvSpPr/>
            <p:nvPr/>
          </p:nvSpPr>
          <p:spPr>
            <a:xfrm>
              <a:off x="4978403" y="1565340"/>
              <a:ext cx="3378200" cy="755398"/>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6B376AA6-DFE5-45C5-9505-23DF62BEE8F1}"/>
                </a:ext>
              </a:extLst>
            </p:cNvPr>
            <p:cNvSpPr txBox="1"/>
            <p:nvPr/>
          </p:nvSpPr>
          <p:spPr>
            <a:xfrm>
              <a:off x="4978403" y="1564516"/>
              <a:ext cx="3378200" cy="755398"/>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健康危機対処計画</a:t>
              </a:r>
            </a:p>
          </p:txBody>
        </p:sp>
      </p:grpSp>
      <p:grpSp>
        <p:nvGrpSpPr>
          <p:cNvPr id="39" name="グループ化 38">
            <a:extLst>
              <a:ext uri="{FF2B5EF4-FFF2-40B4-BE49-F238E27FC236}">
                <a16:creationId xmlns:a16="http://schemas.microsoft.com/office/drawing/2014/main" id="{0E89074C-5505-4928-92F8-BE4C4CAAE499}"/>
              </a:ext>
            </a:extLst>
          </p:cNvPr>
          <p:cNvGrpSpPr/>
          <p:nvPr/>
        </p:nvGrpSpPr>
        <p:grpSpPr>
          <a:xfrm>
            <a:off x="4825989" y="1280488"/>
            <a:ext cx="3378200" cy="2366206"/>
            <a:chOff x="4978403" y="1513715"/>
            <a:chExt cx="3378200" cy="2366206"/>
          </a:xfrm>
        </p:grpSpPr>
        <p:sp>
          <p:nvSpPr>
            <p:cNvPr id="40" name="四角形: 角を丸くする 39">
              <a:extLst>
                <a:ext uri="{FF2B5EF4-FFF2-40B4-BE49-F238E27FC236}">
                  <a16:creationId xmlns:a16="http://schemas.microsoft.com/office/drawing/2014/main" id="{4875E9A4-EAEC-4572-9257-DA26E2E03AE8}"/>
                </a:ext>
              </a:extLst>
            </p:cNvPr>
            <p:cNvSpPr/>
            <p:nvPr/>
          </p:nvSpPr>
          <p:spPr>
            <a:xfrm>
              <a:off x="4978403" y="1565339"/>
              <a:ext cx="3378200" cy="2314582"/>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B3266C36-03FC-4632-B93A-A292C0F0B9CF}"/>
                </a:ext>
              </a:extLst>
            </p:cNvPr>
            <p:cNvSpPr txBox="1"/>
            <p:nvPr/>
          </p:nvSpPr>
          <p:spPr>
            <a:xfrm>
              <a:off x="4978403" y="1513715"/>
              <a:ext cx="3378200" cy="1350643"/>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埼玉県地域保健医療計画</a:t>
              </a:r>
            </a:p>
          </p:txBody>
        </p:sp>
      </p:grpSp>
      <p:grpSp>
        <p:nvGrpSpPr>
          <p:cNvPr id="42" name="グループ化 41">
            <a:extLst>
              <a:ext uri="{FF2B5EF4-FFF2-40B4-BE49-F238E27FC236}">
                <a16:creationId xmlns:a16="http://schemas.microsoft.com/office/drawing/2014/main" id="{42EF3C84-F523-4C8B-9264-A4C2986B6B7E}"/>
              </a:ext>
            </a:extLst>
          </p:cNvPr>
          <p:cNvGrpSpPr/>
          <p:nvPr/>
        </p:nvGrpSpPr>
        <p:grpSpPr>
          <a:xfrm>
            <a:off x="8362432" y="1334981"/>
            <a:ext cx="3378200" cy="756222"/>
            <a:chOff x="4978403" y="1564516"/>
            <a:chExt cx="3378200" cy="756222"/>
          </a:xfrm>
        </p:grpSpPr>
        <p:sp>
          <p:nvSpPr>
            <p:cNvPr id="43" name="四角形: 角を丸くする 42">
              <a:extLst>
                <a:ext uri="{FF2B5EF4-FFF2-40B4-BE49-F238E27FC236}">
                  <a16:creationId xmlns:a16="http://schemas.microsoft.com/office/drawing/2014/main" id="{ADC870DA-E4FE-41AE-A648-79382B614FA0}"/>
                </a:ext>
              </a:extLst>
            </p:cNvPr>
            <p:cNvSpPr/>
            <p:nvPr/>
          </p:nvSpPr>
          <p:spPr>
            <a:xfrm>
              <a:off x="4978403" y="1565340"/>
              <a:ext cx="3378200" cy="755398"/>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0F311F4B-1FC0-431F-B342-A1CEF76122D7}"/>
                </a:ext>
              </a:extLst>
            </p:cNvPr>
            <p:cNvSpPr txBox="1"/>
            <p:nvPr/>
          </p:nvSpPr>
          <p:spPr>
            <a:xfrm>
              <a:off x="4978403" y="1564516"/>
              <a:ext cx="3378200" cy="755398"/>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埼玉県地域防災計画</a:t>
              </a:r>
            </a:p>
          </p:txBody>
        </p:sp>
      </p:grpSp>
      <p:grpSp>
        <p:nvGrpSpPr>
          <p:cNvPr id="47" name="グループ化 46">
            <a:extLst>
              <a:ext uri="{FF2B5EF4-FFF2-40B4-BE49-F238E27FC236}">
                <a16:creationId xmlns:a16="http://schemas.microsoft.com/office/drawing/2014/main" id="{D4AE34D9-C6EE-4DB2-ACA6-9D9384DDE49D}"/>
              </a:ext>
            </a:extLst>
          </p:cNvPr>
          <p:cNvGrpSpPr/>
          <p:nvPr/>
        </p:nvGrpSpPr>
        <p:grpSpPr>
          <a:xfrm>
            <a:off x="8362432" y="2134413"/>
            <a:ext cx="3378200" cy="756222"/>
            <a:chOff x="4978403" y="1564516"/>
            <a:chExt cx="3378200" cy="756222"/>
          </a:xfrm>
        </p:grpSpPr>
        <p:sp>
          <p:nvSpPr>
            <p:cNvPr id="48" name="四角形: 角を丸くする 47">
              <a:extLst>
                <a:ext uri="{FF2B5EF4-FFF2-40B4-BE49-F238E27FC236}">
                  <a16:creationId xmlns:a16="http://schemas.microsoft.com/office/drawing/2014/main" id="{F0B1F434-B320-4D8F-AE90-A5A269640558}"/>
                </a:ext>
              </a:extLst>
            </p:cNvPr>
            <p:cNvSpPr/>
            <p:nvPr/>
          </p:nvSpPr>
          <p:spPr>
            <a:xfrm>
              <a:off x="4978403" y="1565340"/>
              <a:ext cx="3378200" cy="755398"/>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4D4C4577-AD4E-44A4-8E0F-4CEEC77E4B23}"/>
                </a:ext>
              </a:extLst>
            </p:cNvPr>
            <p:cNvSpPr txBox="1"/>
            <p:nvPr/>
          </p:nvSpPr>
          <p:spPr>
            <a:xfrm>
              <a:off x="4978403" y="1564516"/>
              <a:ext cx="3378200" cy="755398"/>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埼玉県新型インフルエンザ等対策</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行動計画</a:t>
              </a:r>
            </a:p>
          </p:txBody>
        </p:sp>
      </p:grpSp>
      <p:sp>
        <p:nvSpPr>
          <p:cNvPr id="56" name="正方形/長方形 55">
            <a:extLst>
              <a:ext uri="{FF2B5EF4-FFF2-40B4-BE49-F238E27FC236}">
                <a16:creationId xmlns:a16="http://schemas.microsoft.com/office/drawing/2014/main" id="{89295DA5-DD62-4D80-B226-0EC636BF1922}"/>
              </a:ext>
            </a:extLst>
          </p:cNvPr>
          <p:cNvSpPr/>
          <p:nvPr/>
        </p:nvSpPr>
        <p:spPr>
          <a:xfrm>
            <a:off x="4521201" y="1275913"/>
            <a:ext cx="7581900" cy="34565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3313E9F4-AFA5-4EF6-B9CD-081BAA9AA5B5}"/>
              </a:ext>
            </a:extLst>
          </p:cNvPr>
          <p:cNvGrpSpPr/>
          <p:nvPr/>
        </p:nvGrpSpPr>
        <p:grpSpPr>
          <a:xfrm>
            <a:off x="4825989" y="2625256"/>
            <a:ext cx="3378200" cy="767274"/>
            <a:chOff x="4978403" y="1565340"/>
            <a:chExt cx="3378200" cy="767274"/>
          </a:xfrm>
        </p:grpSpPr>
        <p:sp>
          <p:nvSpPr>
            <p:cNvPr id="37" name="四角形: 角を丸くする 36">
              <a:extLst>
                <a:ext uri="{FF2B5EF4-FFF2-40B4-BE49-F238E27FC236}">
                  <a16:creationId xmlns:a16="http://schemas.microsoft.com/office/drawing/2014/main" id="{07DAD24D-298E-4D1F-8D50-654D7C8390A5}"/>
                </a:ext>
              </a:extLst>
            </p:cNvPr>
            <p:cNvSpPr/>
            <p:nvPr/>
          </p:nvSpPr>
          <p:spPr>
            <a:xfrm>
              <a:off x="4978403" y="1565340"/>
              <a:ext cx="3378200" cy="755398"/>
            </a:xfrm>
            <a:prstGeom prst="roundRect">
              <a:avLst/>
            </a:prstGeom>
            <a:solidFill>
              <a:schemeClr val="accent5">
                <a:lumMod val="20000"/>
                <a:lumOff val="80000"/>
              </a:schemeClr>
            </a:solidFill>
            <a:ln>
              <a:solidFill>
                <a:schemeClr val="accent5">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296940A2-71D1-4897-804E-844EE7ABAE8C}"/>
                </a:ext>
              </a:extLst>
            </p:cNvPr>
            <p:cNvSpPr txBox="1"/>
            <p:nvPr/>
          </p:nvSpPr>
          <p:spPr>
            <a:xfrm>
              <a:off x="4978403" y="1577216"/>
              <a:ext cx="3378200" cy="755398"/>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埼玉県感染症予防計画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grpSp>
      <p:grpSp>
        <p:nvGrpSpPr>
          <p:cNvPr id="60" name="グループ化 59">
            <a:extLst>
              <a:ext uri="{FF2B5EF4-FFF2-40B4-BE49-F238E27FC236}">
                <a16:creationId xmlns:a16="http://schemas.microsoft.com/office/drawing/2014/main" id="{2008FDCF-67F0-480F-85A4-93C3FC128014}"/>
              </a:ext>
            </a:extLst>
          </p:cNvPr>
          <p:cNvGrpSpPr/>
          <p:nvPr/>
        </p:nvGrpSpPr>
        <p:grpSpPr>
          <a:xfrm>
            <a:off x="317500" y="2082233"/>
            <a:ext cx="3378200" cy="923330"/>
            <a:chOff x="4978400" y="1340723"/>
            <a:chExt cx="3378200" cy="923330"/>
          </a:xfrm>
        </p:grpSpPr>
        <p:sp>
          <p:nvSpPr>
            <p:cNvPr id="61" name="四角形: 角を丸くする 60">
              <a:extLst>
                <a:ext uri="{FF2B5EF4-FFF2-40B4-BE49-F238E27FC236}">
                  <a16:creationId xmlns:a16="http://schemas.microsoft.com/office/drawing/2014/main" id="{62F7FD16-EDF1-4DB3-8F40-B50AA1927708}"/>
                </a:ext>
              </a:extLst>
            </p:cNvPr>
            <p:cNvSpPr/>
            <p:nvPr/>
          </p:nvSpPr>
          <p:spPr>
            <a:xfrm>
              <a:off x="4978400" y="1398003"/>
              <a:ext cx="3378200" cy="828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7299B600-307D-4D54-A701-CDF0AEDC5EDA}"/>
                </a:ext>
              </a:extLst>
            </p:cNvPr>
            <p:cNvSpPr txBox="1"/>
            <p:nvPr/>
          </p:nvSpPr>
          <p:spPr>
            <a:xfrm>
              <a:off x="4978400" y="1340723"/>
              <a:ext cx="3378200" cy="923330"/>
            </a:xfrm>
            <a:prstGeom prst="rect">
              <a:avLst/>
            </a:prstGeom>
            <a:noFill/>
          </p:spPr>
          <p:txBody>
            <a:bodyPr wrap="square" lIns="72000" rIns="72000" rtlCol="0">
              <a:spAutoFit/>
            </a:bodyPr>
            <a:lstStyle/>
            <a:p>
              <a:pPr algn="ct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国</a:t>
              </a:r>
              <a:r>
                <a:rPr lang="en-US" altLang="ja-JP" dirty="0">
                  <a:latin typeface="Meiryo UI" panose="020B0604030504040204" pitchFamily="50" charset="-128"/>
                  <a:ea typeface="Meiryo UI" panose="020B0604030504040204" pitchFamily="50" charset="-128"/>
                </a:rPr>
                <a:t>】</a:t>
              </a:r>
            </a:p>
            <a:p>
              <a:pPr algn="ctr"/>
              <a:r>
                <a:rPr lang="ja-JP" altLang="en-US" dirty="0">
                  <a:latin typeface="Meiryo UI" panose="020B0604030504040204" pitchFamily="50" charset="-128"/>
                  <a:ea typeface="Meiryo UI" panose="020B0604030504040204" pitchFamily="50" charset="-128"/>
                </a:rPr>
                <a:t>健康危機対処計画（感染症編）策定ガイドライン</a:t>
              </a:r>
            </a:p>
          </p:txBody>
        </p:sp>
      </p:grpSp>
      <p:sp>
        <p:nvSpPr>
          <p:cNvPr id="63" name="テキスト ボックス 62">
            <a:extLst>
              <a:ext uri="{FF2B5EF4-FFF2-40B4-BE49-F238E27FC236}">
                <a16:creationId xmlns:a16="http://schemas.microsoft.com/office/drawing/2014/main" id="{39391CED-8FDA-4E40-B509-2E4B51E0EA44}"/>
              </a:ext>
            </a:extLst>
          </p:cNvPr>
          <p:cNvSpPr txBox="1"/>
          <p:nvPr/>
        </p:nvSpPr>
        <p:spPr>
          <a:xfrm>
            <a:off x="4893435" y="4081123"/>
            <a:ext cx="7050398" cy="523220"/>
          </a:xfrm>
          <a:prstGeom prst="rect">
            <a:avLst/>
          </a:prstGeom>
          <a:noFill/>
        </p:spPr>
        <p:txBody>
          <a:bodyPr wrap="square" lIns="36000" rIns="36000" rtlCol="0">
            <a:spAutoFit/>
          </a:bodyPr>
          <a:lstStyle/>
          <a:p>
            <a:pPr marL="180000" indent="-180000"/>
            <a:r>
              <a:rPr lang="ja-JP" altLang="en-US" sz="1400" dirty="0">
                <a:latin typeface="Meiryo UI" panose="020B0604030504040204" pitchFamily="50" charset="-128"/>
                <a:ea typeface="Meiryo UI" panose="020B0604030504040204" pitchFamily="50" charset="-128"/>
              </a:rPr>
              <a:t>○　保健所における流行開始から</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カ月において想定される業務量に対応する人員確保数</a:t>
            </a:r>
            <a:endParaRPr lang="en-US" altLang="ja-JP" sz="1400" dirty="0">
              <a:latin typeface="Meiryo UI" panose="020B0604030504040204" pitchFamily="50" charset="-128"/>
              <a:ea typeface="Meiryo UI" panose="020B0604030504040204" pitchFamily="50" charset="-128"/>
            </a:endParaRPr>
          </a:p>
          <a:p>
            <a:pPr marL="180000" indent="-180000"/>
            <a:r>
              <a:rPr lang="ja-JP" altLang="en-US" sz="1400" dirty="0">
                <a:latin typeface="Meiryo UI" panose="020B0604030504040204" pitchFamily="50" charset="-128"/>
                <a:ea typeface="Meiryo UI" panose="020B0604030504040204" pitchFamily="50" charset="-128"/>
              </a:rPr>
              <a:t>○　医療機関並びに保健所職員や都道府県等職員に対する年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回以上の研修及び訓練の回数</a:t>
            </a:r>
            <a:endParaRPr lang="en-US" altLang="ja-JP" sz="1400" dirty="0">
              <a:latin typeface="Meiryo UI" panose="020B0604030504040204" pitchFamily="50" charset="-128"/>
              <a:ea typeface="Meiryo UI" panose="020B0604030504040204" pitchFamily="50" charset="-128"/>
            </a:endParaRPr>
          </a:p>
        </p:txBody>
      </p:sp>
      <p:sp>
        <p:nvSpPr>
          <p:cNvPr id="65" name="正方形/長方形 4">
            <a:extLst>
              <a:ext uri="{FF2B5EF4-FFF2-40B4-BE49-F238E27FC236}">
                <a16:creationId xmlns:a16="http://schemas.microsoft.com/office/drawing/2014/main" id="{CC726D7F-6B73-406F-9A73-B1EE47EEEAB8}"/>
              </a:ext>
            </a:extLst>
          </p:cNvPr>
          <p:cNvSpPr/>
          <p:nvPr/>
        </p:nvSpPr>
        <p:spPr>
          <a:xfrm>
            <a:off x="4723692" y="3770936"/>
            <a:ext cx="7239709" cy="890435"/>
          </a:xfrm>
          <a:prstGeom prst="bracketPair">
            <a:avLst>
              <a:gd name="adj" fmla="val 9055"/>
            </a:avLst>
          </a:prstGeom>
          <a:ln w="25400">
            <a:solidFill>
              <a:schemeClr val="tx1"/>
            </a:solidFill>
            <a:prstDash val="dash"/>
          </a:ln>
        </p:spPr>
        <p:txBody>
          <a:bodyPr wrap="square" tIns="72000">
            <a:noAutofit/>
          </a:bodyPr>
          <a:lstStyle/>
          <a:p>
            <a:pPr>
              <a:lnSpc>
                <a:spcPts val="1500"/>
              </a:lnSpc>
            </a:pPr>
            <a:r>
              <a:rPr lang="ja-JP" altLang="en-US" sz="1600" b="1" dirty="0">
                <a:highlight>
                  <a:srgbClr val="FFFF00"/>
                </a:highlight>
                <a:latin typeface="BIZ UDゴシック" panose="020B0400000000000000" pitchFamily="49" charset="-128"/>
                <a:ea typeface="BIZ UDゴシック" panose="020B0400000000000000" pitchFamily="49" charset="-128"/>
              </a:rPr>
              <a:t>＊　予防計画における数値目標との関連</a:t>
            </a:r>
            <a:endParaRPr lang="en-US" altLang="ja-JP" sz="1600" b="1" dirty="0">
              <a:highlight>
                <a:srgbClr val="FFFF00"/>
              </a:highlight>
              <a:latin typeface="BIZ UDゴシック" panose="020B0400000000000000" pitchFamily="49" charset="-128"/>
              <a:ea typeface="BIZ UDゴシック" panose="020B0400000000000000" pitchFamily="49" charset="-128"/>
            </a:endParaRPr>
          </a:p>
        </p:txBody>
      </p:sp>
      <p:sp>
        <p:nvSpPr>
          <p:cNvPr id="66" name="矢印: 上下 65">
            <a:extLst>
              <a:ext uri="{FF2B5EF4-FFF2-40B4-BE49-F238E27FC236}">
                <a16:creationId xmlns:a16="http://schemas.microsoft.com/office/drawing/2014/main" id="{3887240D-4CE9-48A6-B22A-868392F369EB}"/>
              </a:ext>
            </a:extLst>
          </p:cNvPr>
          <p:cNvSpPr/>
          <p:nvPr/>
        </p:nvSpPr>
        <p:spPr>
          <a:xfrm rot="5400000">
            <a:off x="3707392" y="3623205"/>
            <a:ext cx="675118" cy="952501"/>
          </a:xfrm>
          <a:prstGeom prst="upDownArrow">
            <a:avLst>
              <a:gd name="adj1" fmla="val 50000"/>
              <a:gd name="adj2" fmla="val 32278"/>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E8EDB322-AC81-4C1A-AE8F-8F1F0652674A}"/>
              </a:ext>
            </a:extLst>
          </p:cNvPr>
          <p:cNvSpPr txBox="1"/>
          <p:nvPr/>
        </p:nvSpPr>
        <p:spPr>
          <a:xfrm>
            <a:off x="3595725" y="3956260"/>
            <a:ext cx="919744" cy="380028"/>
          </a:xfrm>
          <a:prstGeom prst="rect">
            <a:avLst/>
          </a:prstGeom>
          <a:noFill/>
        </p:spPr>
        <p:txBody>
          <a:bodyPr wrap="square" rtlCol="0">
            <a:spAutoFit/>
          </a:bodyPr>
          <a:lstStyle/>
          <a:p>
            <a:pPr algn="ctr"/>
            <a:r>
              <a:rPr kumimoji="1" lang="ja-JP" altLang="en-US" dirty="0">
                <a:solidFill>
                  <a:srgbClr val="FF0000"/>
                </a:solidFill>
              </a:rPr>
              <a:t>整合性</a:t>
            </a:r>
          </a:p>
        </p:txBody>
      </p:sp>
      <p:sp>
        <p:nvSpPr>
          <p:cNvPr id="69" name="テキスト ボックス 68">
            <a:extLst>
              <a:ext uri="{FF2B5EF4-FFF2-40B4-BE49-F238E27FC236}">
                <a16:creationId xmlns:a16="http://schemas.microsoft.com/office/drawing/2014/main" id="{2C9FCCCB-8A57-4016-8A52-CA144A5D2FBB}"/>
              </a:ext>
            </a:extLst>
          </p:cNvPr>
          <p:cNvSpPr txBox="1"/>
          <p:nvPr/>
        </p:nvSpPr>
        <p:spPr>
          <a:xfrm>
            <a:off x="151425" y="4924828"/>
            <a:ext cx="5052986" cy="461665"/>
          </a:xfrm>
          <a:prstGeom prst="rect">
            <a:avLst/>
          </a:prstGeom>
          <a:noFill/>
          <a:ln w="19050">
            <a:solidFill>
              <a:srgbClr val="0070C0"/>
            </a:solidFill>
          </a:ln>
        </p:spPr>
        <p:txBody>
          <a:bodyPr wrap="none" rtlCol="0">
            <a:spAutoFit/>
          </a:bodyPr>
          <a:lstStyle/>
          <a:p>
            <a:r>
              <a:rPr kumimoji="1" lang="ja-JP" altLang="en-US" sz="2400" b="1" dirty="0">
                <a:solidFill>
                  <a:schemeClr val="tx2"/>
                </a:solidFill>
                <a:latin typeface="Meiryo UI" panose="020B0604030504040204" pitchFamily="50" charset="-128"/>
                <a:ea typeface="Meiryo UI" panose="020B0604030504040204" pitchFamily="50" charset="-128"/>
              </a:rPr>
              <a:t>■</a:t>
            </a:r>
            <a:r>
              <a:rPr lang="ja-JP" altLang="en-US" sz="2400" b="1" dirty="0">
                <a:solidFill>
                  <a:schemeClr val="tx2"/>
                </a:solidFill>
                <a:latin typeface="Meiryo UI" panose="020B0604030504040204" pitchFamily="50" charset="-128"/>
                <a:ea typeface="Meiryo UI" panose="020B0604030504040204" pitchFamily="50" charset="-128"/>
              </a:rPr>
              <a:t>健康危機対処計画の主な記載事項</a:t>
            </a:r>
            <a:endParaRPr kumimoji="1" lang="ja-JP" altLang="en-US" sz="2400" b="1" dirty="0">
              <a:solidFill>
                <a:schemeClr val="tx2"/>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98FD41A9-C96F-4D11-80D6-22566DFCB654}"/>
              </a:ext>
            </a:extLst>
          </p:cNvPr>
          <p:cNvSpPr txBox="1"/>
          <p:nvPr/>
        </p:nvSpPr>
        <p:spPr>
          <a:xfrm>
            <a:off x="519752" y="5676857"/>
            <a:ext cx="5292197" cy="830997"/>
          </a:xfrm>
          <a:prstGeom prst="rect">
            <a:avLst/>
          </a:prstGeom>
          <a:noFill/>
        </p:spPr>
        <p:txBody>
          <a:bodyPr wrap="square" lIns="36000" rIns="36000" rtlCol="0">
            <a:spAutoFit/>
          </a:bodyPr>
          <a:lstStyle/>
          <a:p>
            <a:pPr marL="180000" indent="-180000"/>
            <a:r>
              <a:rPr lang="ja-JP" altLang="en-US" sz="1600" dirty="0">
                <a:latin typeface="Meiryo UI" panose="020B0604030504040204" pitchFamily="50" charset="-128"/>
                <a:ea typeface="Meiryo UI" panose="020B0604030504040204" pitchFamily="50" charset="-128"/>
              </a:rPr>
              <a:t>・業務量・人員数の想定 </a:t>
            </a:r>
          </a:p>
          <a:p>
            <a:pPr marL="180000" indent="-180000"/>
            <a:r>
              <a:rPr lang="ja-JP" altLang="en-US" sz="1600" dirty="0">
                <a:latin typeface="Meiryo UI" panose="020B0604030504040204" pitchFamily="50" charset="-128"/>
                <a:ea typeface="Meiryo UI" panose="020B0604030504040204" pitchFamily="50" charset="-128"/>
              </a:rPr>
              <a:t>・人材確保と育成に関する事項 </a:t>
            </a:r>
          </a:p>
          <a:p>
            <a:pPr marL="180000" indent="-180000"/>
            <a:r>
              <a:rPr lang="ja-JP" altLang="en-US" sz="1600" dirty="0">
                <a:latin typeface="Meiryo UI" panose="020B0604030504040204" pitchFamily="50" charset="-128"/>
                <a:ea typeface="Meiryo UI" panose="020B0604030504040204" pitchFamily="50" charset="-128"/>
              </a:rPr>
              <a:t>・保健所の組織体制に関する事項</a:t>
            </a:r>
          </a:p>
        </p:txBody>
      </p:sp>
      <p:sp>
        <p:nvSpPr>
          <p:cNvPr id="71" name="テキスト ボックス 70">
            <a:extLst>
              <a:ext uri="{FF2B5EF4-FFF2-40B4-BE49-F238E27FC236}">
                <a16:creationId xmlns:a16="http://schemas.microsoft.com/office/drawing/2014/main" id="{E8E58086-6DD6-4E58-95C1-361440C5B019}"/>
              </a:ext>
            </a:extLst>
          </p:cNvPr>
          <p:cNvSpPr txBox="1"/>
          <p:nvPr/>
        </p:nvSpPr>
        <p:spPr>
          <a:xfrm>
            <a:off x="234002" y="5391107"/>
            <a:ext cx="11220880" cy="338554"/>
          </a:xfrm>
          <a:prstGeom prst="rect">
            <a:avLst/>
          </a:prstGeom>
          <a:noFill/>
        </p:spPr>
        <p:txBody>
          <a:bodyPr wrap="square" lIns="36000" rIns="36000" rtlCol="0">
            <a:spAutoFit/>
          </a:bodyPr>
          <a:lstStyle/>
          <a:p>
            <a:pPr marL="180000" indent="-180000"/>
            <a:r>
              <a:rPr lang="ja-JP" altLang="en-US" sz="1600" dirty="0">
                <a:latin typeface="Meiryo UI" panose="020B0604030504040204" pitchFamily="50" charset="-128"/>
                <a:ea typeface="Meiryo UI" panose="020B0604030504040204" pitchFamily="50" charset="-128"/>
              </a:rPr>
              <a:t>○　健康危機のフェーズ（発生初期、拡大期など）に応じ、以下の内容を記載</a:t>
            </a:r>
            <a:endParaRPr lang="en-US" altLang="ja-JP" sz="1600" dirty="0">
              <a:latin typeface="Meiryo UI" panose="020B0604030504040204" pitchFamily="50" charset="-128"/>
              <a:ea typeface="Meiryo UI" panose="020B0604030504040204" pitchFamily="50" charset="-128"/>
            </a:endParaRPr>
          </a:p>
        </p:txBody>
      </p:sp>
      <p:sp>
        <p:nvSpPr>
          <p:cNvPr id="72" name="テキスト ボックス 71">
            <a:extLst>
              <a:ext uri="{FF2B5EF4-FFF2-40B4-BE49-F238E27FC236}">
                <a16:creationId xmlns:a16="http://schemas.microsoft.com/office/drawing/2014/main" id="{0A803E78-0B80-4907-B81B-80C41B0ABBD3}"/>
              </a:ext>
            </a:extLst>
          </p:cNvPr>
          <p:cNvSpPr txBox="1"/>
          <p:nvPr/>
        </p:nvSpPr>
        <p:spPr>
          <a:xfrm>
            <a:off x="6806253" y="5676857"/>
            <a:ext cx="4648630" cy="830997"/>
          </a:xfrm>
          <a:prstGeom prst="rect">
            <a:avLst/>
          </a:prstGeom>
          <a:noFill/>
        </p:spPr>
        <p:txBody>
          <a:bodyPr wrap="square" lIns="36000" rIns="36000" rtlCol="0">
            <a:spAutoFit/>
          </a:bodyPr>
          <a:lstStyle/>
          <a:p>
            <a:pPr marL="180000" indent="-180000"/>
            <a:r>
              <a:rPr lang="ja-JP" altLang="en-US" sz="1600" dirty="0">
                <a:latin typeface="Meiryo UI" panose="020B0604030504040204" pitchFamily="50" charset="-128"/>
                <a:ea typeface="Meiryo UI" panose="020B0604030504040204" pitchFamily="50" charset="-128"/>
              </a:rPr>
              <a:t>・保健所業務に関する事項 </a:t>
            </a:r>
          </a:p>
          <a:p>
            <a:pPr marL="180000" indent="-180000"/>
            <a:r>
              <a:rPr lang="ja-JP" altLang="en-US" sz="1600" dirty="0">
                <a:latin typeface="Meiryo UI" panose="020B0604030504040204" pitchFamily="50" charset="-128"/>
                <a:ea typeface="Meiryo UI" panose="020B0604030504040204" pitchFamily="50" charset="-128"/>
              </a:rPr>
              <a:t>・関係機関との連携に関する事項 </a:t>
            </a:r>
          </a:p>
          <a:p>
            <a:pPr marL="180000" indent="-180000"/>
            <a:r>
              <a:rPr lang="ja-JP" altLang="en-US" sz="1600" dirty="0">
                <a:latin typeface="Meiryo UI" panose="020B0604030504040204" pitchFamily="50" charset="-128"/>
                <a:ea typeface="Meiryo UI" panose="020B0604030504040204" pitchFamily="50" charset="-128"/>
              </a:rPr>
              <a:t>・情報管理及びリスクコミュニケーションに関する事項 </a:t>
            </a:r>
            <a:endParaRPr lang="en-US" altLang="ja-JP" sz="1600" dirty="0">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07603A5E-C559-47D3-8522-404F4095F2FF}"/>
              </a:ext>
            </a:extLst>
          </p:cNvPr>
          <p:cNvSpPr txBox="1"/>
          <p:nvPr/>
        </p:nvSpPr>
        <p:spPr>
          <a:xfrm>
            <a:off x="234002" y="6494751"/>
            <a:ext cx="11220880" cy="338554"/>
          </a:xfrm>
          <a:prstGeom prst="rect">
            <a:avLst/>
          </a:prstGeom>
          <a:noFill/>
        </p:spPr>
        <p:txBody>
          <a:bodyPr wrap="square" lIns="36000" rIns="36000" rtlCol="0">
            <a:spAutoFit/>
          </a:bodyPr>
          <a:lstStyle/>
          <a:p>
            <a:pPr marL="180000" indent="-180000"/>
            <a:r>
              <a:rPr lang="ja-JP" altLang="en-US" sz="1600" dirty="0">
                <a:latin typeface="Meiryo UI" panose="020B0604030504040204" pitchFamily="50" charset="-128"/>
                <a:ea typeface="Meiryo UI" panose="020B0604030504040204" pitchFamily="50" charset="-128"/>
              </a:rPr>
              <a:t>○　保健所の既存のマニュアル等を、</a:t>
            </a:r>
            <a:r>
              <a:rPr lang="en-US" altLang="ja-JP" sz="1600" dirty="0">
                <a:latin typeface="Meiryo UI" panose="020B0604030504040204" pitchFamily="50" charset="-128"/>
                <a:ea typeface="Meiryo UI" panose="020B0604030504040204" pitchFamily="50" charset="-128"/>
              </a:rPr>
              <a:t>COVID-19</a:t>
            </a:r>
            <a:r>
              <a:rPr lang="ja-JP" altLang="en-US" sz="1600" dirty="0">
                <a:latin typeface="Meiryo UI" panose="020B0604030504040204" pitchFamily="50" charset="-128"/>
                <a:ea typeface="Meiryo UI" panose="020B0604030504040204" pitchFamily="50" charset="-128"/>
              </a:rPr>
              <a:t>対応を踏まえた見直し・整理するなどして健康危機対処計画としても差し支えない</a:t>
            </a:r>
          </a:p>
        </p:txBody>
      </p:sp>
      <p:grpSp>
        <p:nvGrpSpPr>
          <p:cNvPr id="45" name="グループ化 44">
            <a:extLst>
              <a:ext uri="{FF2B5EF4-FFF2-40B4-BE49-F238E27FC236}">
                <a16:creationId xmlns:a16="http://schemas.microsoft.com/office/drawing/2014/main" id="{86154740-FD4C-481C-93FB-B1DD9B6CF16C}"/>
              </a:ext>
            </a:extLst>
          </p:cNvPr>
          <p:cNvGrpSpPr/>
          <p:nvPr/>
        </p:nvGrpSpPr>
        <p:grpSpPr>
          <a:xfrm>
            <a:off x="8370454" y="2928493"/>
            <a:ext cx="3378200" cy="756222"/>
            <a:chOff x="4978403" y="1564516"/>
            <a:chExt cx="3378200" cy="756222"/>
          </a:xfrm>
        </p:grpSpPr>
        <p:sp>
          <p:nvSpPr>
            <p:cNvPr id="46" name="四角形: 角を丸くする 45">
              <a:extLst>
                <a:ext uri="{FF2B5EF4-FFF2-40B4-BE49-F238E27FC236}">
                  <a16:creationId xmlns:a16="http://schemas.microsoft.com/office/drawing/2014/main" id="{F40A9D54-051F-4C41-B669-B94A80C565B7}"/>
                </a:ext>
              </a:extLst>
            </p:cNvPr>
            <p:cNvSpPr/>
            <p:nvPr/>
          </p:nvSpPr>
          <p:spPr>
            <a:xfrm>
              <a:off x="4978403" y="1565340"/>
              <a:ext cx="3378200" cy="755398"/>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38C14878-5A45-47F2-B79F-A18A152B6754}"/>
                </a:ext>
              </a:extLst>
            </p:cNvPr>
            <p:cNvSpPr txBox="1"/>
            <p:nvPr/>
          </p:nvSpPr>
          <p:spPr>
            <a:xfrm>
              <a:off x="4978403" y="1564516"/>
              <a:ext cx="3378200" cy="755398"/>
            </a:xfrm>
            <a:prstGeom prst="rect">
              <a:avLst/>
            </a:prstGeom>
            <a:noFill/>
          </p:spPr>
          <p:txBody>
            <a:bodyPr wrap="square" rtlCol="0" anchor="ctr" anchorCtr="0">
              <a:noAutofit/>
            </a:bodyPr>
            <a:lstStyle/>
            <a:p>
              <a:pPr algn="ctr"/>
              <a:r>
                <a:rPr lang="ja-JP" altLang="en-US" dirty="0">
                  <a:latin typeface="Meiryo UI" panose="020B0604030504040204" pitchFamily="50" charset="-128"/>
                  <a:ea typeface="Meiryo UI" panose="020B0604030504040204" pitchFamily="50" charset="-128"/>
                </a:rPr>
                <a:t>埼玉県業務継続計画</a:t>
              </a:r>
            </a:p>
          </p:txBody>
        </p:sp>
      </p:grpSp>
      <p:sp>
        <p:nvSpPr>
          <p:cNvPr id="51" name="正方形/長方形 50">
            <a:extLst>
              <a:ext uri="{FF2B5EF4-FFF2-40B4-BE49-F238E27FC236}">
                <a16:creationId xmlns:a16="http://schemas.microsoft.com/office/drawing/2014/main" id="{B41EB746-034C-4AAB-B681-D3C8740DDC47}"/>
              </a:ext>
            </a:extLst>
          </p:cNvPr>
          <p:cNvSpPr/>
          <p:nvPr/>
        </p:nvSpPr>
        <p:spPr>
          <a:xfrm>
            <a:off x="10995470" y="30458"/>
            <a:ext cx="1103468" cy="4242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資料</a:t>
            </a:r>
            <a:r>
              <a:rPr kumimoji="1" lang="en-US" altLang="ja-JP" b="1" dirty="0">
                <a:solidFill>
                  <a:schemeClr val="tx1"/>
                </a:solidFill>
                <a:latin typeface="ＭＳ ゴシック" panose="020B0609070205080204" pitchFamily="49" charset="-128"/>
                <a:ea typeface="ＭＳ ゴシック" panose="020B0609070205080204" pitchFamily="49" charset="-128"/>
              </a:rPr>
              <a:t>3-3</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93558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a:extLst>
              <a:ext uri="{FF2B5EF4-FFF2-40B4-BE49-F238E27FC236}">
                <a16:creationId xmlns:a16="http://schemas.microsoft.com/office/drawing/2014/main" id="{7F5A26CC-02BB-4841-AE36-94AA38E18952}"/>
              </a:ext>
            </a:extLst>
          </p:cNvPr>
          <p:cNvSpPr/>
          <p:nvPr/>
        </p:nvSpPr>
        <p:spPr>
          <a:xfrm>
            <a:off x="119336" y="600589"/>
            <a:ext cx="11953328" cy="6186710"/>
          </a:xfrm>
          <a:prstGeom prst="rect">
            <a:avLst/>
          </a:prstGeom>
          <a:solidFill>
            <a:schemeClr val="bg1"/>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FB077FAA-8AAC-44CB-A717-9B5BE03D61F5}"/>
              </a:ext>
            </a:extLst>
          </p:cNvPr>
          <p:cNvSpPr txBox="1">
            <a:spLocks noChangeArrowheads="1"/>
          </p:cNvSpPr>
          <p:nvPr/>
        </p:nvSpPr>
        <p:spPr bwMode="auto">
          <a:xfrm>
            <a:off x="0" y="0"/>
            <a:ext cx="12192000" cy="523301"/>
          </a:xfrm>
          <a:prstGeom prst="rect">
            <a:avLst/>
          </a:prstGeom>
          <a:solidFill>
            <a:srgbClr val="001E6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900" tIns="51951" rIns="103900" bIns="51951" anchor="ctr"/>
          <a:lstStyle>
            <a:lvl1pPr marL="342900" indent="-342900" defTabSz="12176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defTabSz="12176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176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176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176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lvl="1" algn="ctr">
              <a:spcBef>
                <a:spcPct val="0"/>
              </a:spcBef>
              <a:buNone/>
            </a:pPr>
            <a:r>
              <a:rPr lang="ja-JP" altLang="en-US" b="1" dirty="0">
                <a:solidFill>
                  <a:srgbClr val="FFFFFF"/>
                </a:solidFill>
                <a:latin typeface="BIZ UDゴシック" panose="020B0400000000000000" pitchFamily="49" charset="-128"/>
                <a:ea typeface="BIZ UDゴシック" panose="020B0400000000000000" pitchFamily="49" charset="-128"/>
              </a:rPr>
              <a:t>予防計画における保健所の人員確保数の数値目標</a:t>
            </a:r>
            <a:r>
              <a:rPr lang="ja-JP" altLang="en-US" b="1" dirty="0">
                <a:solidFill>
                  <a:srgbClr val="FFFFFF"/>
                </a:solidFill>
                <a:latin typeface="Meiryo UI" panose="020B0604030504040204" pitchFamily="50" charset="-128"/>
                <a:ea typeface="Meiryo UI" panose="020B0604030504040204" pitchFamily="50" charset="-128"/>
              </a:rPr>
              <a:t>　</a:t>
            </a:r>
            <a:endParaRPr lang="en-US" altLang="ja-JP" b="1" dirty="0">
              <a:solidFill>
                <a:srgbClr val="FFFFFF"/>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47759436-7F64-4D19-9524-27A0A59F31D1}"/>
              </a:ext>
            </a:extLst>
          </p:cNvPr>
          <p:cNvSpPr/>
          <p:nvPr/>
        </p:nvSpPr>
        <p:spPr>
          <a:xfrm>
            <a:off x="99126" y="600589"/>
            <a:ext cx="11969378" cy="432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lnSpc>
                <a:spcPts val="2000"/>
              </a:lnSpc>
            </a:pPr>
            <a:r>
              <a:rPr lang="ja-JP" altLang="en-US" sz="2000" b="1" dirty="0">
                <a:latin typeface="+mj-ea"/>
                <a:ea typeface="+mj-ea"/>
              </a:rPr>
              <a:t>保健所における流行開始から１か月間において想定される業務に対応する人員確保数</a:t>
            </a:r>
            <a:endParaRPr lang="en-US" altLang="ja-JP" sz="2000" b="1" dirty="0">
              <a:solidFill>
                <a:schemeClr val="bg1"/>
              </a:solidFill>
              <a:latin typeface="+mj-ea"/>
              <a:ea typeface="+mj-ea"/>
            </a:endParaRPr>
          </a:p>
        </p:txBody>
      </p:sp>
      <p:sp>
        <p:nvSpPr>
          <p:cNvPr id="19" name="テキスト ボックス 18">
            <a:extLst>
              <a:ext uri="{FF2B5EF4-FFF2-40B4-BE49-F238E27FC236}">
                <a16:creationId xmlns:a16="http://schemas.microsoft.com/office/drawing/2014/main" id="{0954BA95-7279-4F0A-A70B-3C935343CD08}"/>
              </a:ext>
            </a:extLst>
          </p:cNvPr>
          <p:cNvSpPr txBox="1"/>
          <p:nvPr/>
        </p:nvSpPr>
        <p:spPr>
          <a:xfrm>
            <a:off x="208328" y="1122592"/>
            <a:ext cx="2146742" cy="353943"/>
          </a:xfrm>
          <a:prstGeom prst="rect">
            <a:avLst/>
          </a:prstGeom>
          <a:noFill/>
          <a:ln w="19050">
            <a:solidFill>
              <a:srgbClr val="0070C0"/>
            </a:solidFill>
          </a:ln>
        </p:spPr>
        <p:txBody>
          <a:bodyPr wrap="none" rtlCol="0">
            <a:spAutoFit/>
          </a:bodyPr>
          <a:lstStyle/>
          <a:p>
            <a:r>
              <a:rPr kumimoji="1" lang="ja-JP" altLang="en-US" sz="1700" b="1" dirty="0">
                <a:solidFill>
                  <a:schemeClr val="tx2"/>
                </a:solidFill>
                <a:latin typeface="+mj-ea"/>
                <a:ea typeface="+mj-ea"/>
              </a:rPr>
              <a:t>■数値目標と考え方</a:t>
            </a:r>
          </a:p>
        </p:txBody>
      </p:sp>
      <p:sp>
        <p:nvSpPr>
          <p:cNvPr id="20" name="テキスト ボックス 19">
            <a:extLst>
              <a:ext uri="{FF2B5EF4-FFF2-40B4-BE49-F238E27FC236}">
                <a16:creationId xmlns:a16="http://schemas.microsoft.com/office/drawing/2014/main" id="{8A1739B0-7338-4B87-B2CF-4C22A4772B38}"/>
              </a:ext>
            </a:extLst>
          </p:cNvPr>
          <p:cNvSpPr txBox="1"/>
          <p:nvPr/>
        </p:nvSpPr>
        <p:spPr>
          <a:xfrm>
            <a:off x="208328" y="4594167"/>
            <a:ext cx="11736000" cy="2058256"/>
          </a:xfrm>
          <a:prstGeom prst="rect">
            <a:avLst/>
          </a:prstGeom>
          <a:solidFill>
            <a:schemeClr val="accent6">
              <a:lumMod val="40000"/>
              <a:lumOff val="60000"/>
            </a:schemeClr>
          </a:solidFill>
        </p:spPr>
        <p:txBody>
          <a:bodyPr wrap="square" rtlCol="0">
            <a:spAutoFit/>
          </a:bodyPr>
          <a:lstStyle>
            <a:defPPr>
              <a:defRPr lang="ja-JP"/>
            </a:defPPr>
            <a:lvl1pPr marL="396000" indent="-180000">
              <a:lnSpc>
                <a:spcPts val="2200"/>
              </a:lnSpc>
              <a:defRPr sz="1600" b="1">
                <a:latin typeface="+mn-ea"/>
                <a:ea typeface="+mn-ea"/>
              </a:defRPr>
            </a:lvl1pPr>
          </a:lstStyle>
          <a:p>
            <a:r>
              <a:rPr lang="ja-JP" altLang="en-US" dirty="0"/>
              <a:t>■数値目標の考え方</a:t>
            </a:r>
            <a:endParaRPr lang="ja-JP" altLang="en-US" b="0" dirty="0"/>
          </a:p>
          <a:p>
            <a:r>
              <a:rPr lang="en-US" altLang="ja-JP" dirty="0"/>
              <a:t>A.</a:t>
            </a:r>
            <a:r>
              <a:rPr lang="ja-JP" altLang="en-US" dirty="0"/>
              <a:t>以下のとおり配置人数を設定した。</a:t>
            </a:r>
            <a:endParaRPr lang="ja-JP" altLang="en-US" b="0" dirty="0"/>
          </a:p>
          <a:p>
            <a:r>
              <a:rPr lang="ja-JP" altLang="en-US" dirty="0"/>
              <a:t>①第</a:t>
            </a:r>
            <a:r>
              <a:rPr lang="en-US" altLang="ja-JP" dirty="0"/>
              <a:t>3</a:t>
            </a:r>
            <a:r>
              <a:rPr lang="ja-JP" altLang="en-US" dirty="0"/>
              <a:t>波で確保した実績をベースに、配置人数を管内人口で調整</a:t>
            </a:r>
            <a:endParaRPr lang="ja-JP" altLang="en-US" b="0" dirty="0"/>
          </a:p>
          <a:p>
            <a:r>
              <a:rPr lang="ja-JP" altLang="en-US" dirty="0"/>
              <a:t>②交代勤務を行わざるを得ない場合でも運営可能となる６人を配置人数の最低人数に設定</a:t>
            </a:r>
            <a:endParaRPr lang="ja-JP" altLang="en-US" b="0" dirty="0"/>
          </a:p>
          <a:p>
            <a:r>
              <a:rPr lang="en-US" altLang="ja-JP" dirty="0"/>
              <a:t>B.</a:t>
            </a:r>
            <a:r>
              <a:rPr lang="ja-JP" altLang="en-US" dirty="0"/>
              <a:t>職員の配置に当たっては、通常業務を縮小し感染症対応を円滑に遂行できるよう、配置方法や期間について配慮する。</a:t>
            </a:r>
            <a:endParaRPr lang="ja-JP" altLang="en-US" b="0" dirty="0"/>
          </a:p>
          <a:p>
            <a:r>
              <a:rPr lang="en-US" altLang="ja-JP" dirty="0"/>
              <a:t>C.</a:t>
            </a:r>
            <a:r>
              <a:rPr lang="ja-JP" altLang="en-US" dirty="0"/>
              <a:t>実際に発生した感染症の性状や保健所業務の状況を踏まえ、必要な場合には、更なる配置・派遣を行う。</a:t>
            </a:r>
            <a:endParaRPr lang="ja-JP" altLang="en-US" b="0" dirty="0"/>
          </a:p>
          <a:p>
            <a:r>
              <a:rPr lang="en-US" altLang="ja-JP" dirty="0"/>
              <a:t>D.</a:t>
            </a:r>
            <a:r>
              <a:rPr lang="ja-JP" altLang="en-US" dirty="0"/>
              <a:t>配置・派遣に当たっては、第一種感染症指定医療機関を管内に有することを勘案する。</a:t>
            </a:r>
            <a:endParaRPr lang="en-US" altLang="ja-JP" dirty="0">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3227BA1B-4A44-4536-9005-E6BA9D7EF802}"/>
              </a:ext>
            </a:extLst>
          </p:cNvPr>
          <p:cNvGraphicFramePr>
            <a:graphicFrameLocks noGrp="1"/>
          </p:cNvGraphicFramePr>
          <p:nvPr>
            <p:extLst>
              <p:ext uri="{D42A27DB-BD31-4B8C-83A1-F6EECF244321}">
                <p14:modId xmlns:p14="http://schemas.microsoft.com/office/powerpoint/2010/main" val="3542655644"/>
              </p:ext>
            </p:extLst>
          </p:nvPr>
        </p:nvGraphicFramePr>
        <p:xfrm>
          <a:off x="247672" y="1570002"/>
          <a:ext cx="11696656" cy="2926080"/>
        </p:xfrm>
        <a:graphic>
          <a:graphicData uri="http://schemas.openxmlformats.org/drawingml/2006/table">
            <a:tbl>
              <a:tblPr firstRow="1" bandRow="1">
                <a:tableStyleId>{5C22544A-7EE6-4342-B048-85BDC9FD1C3A}</a:tableStyleId>
              </a:tblPr>
              <a:tblGrid>
                <a:gridCol w="1919758">
                  <a:extLst>
                    <a:ext uri="{9D8B030D-6E8A-4147-A177-3AD203B41FA5}">
                      <a16:colId xmlns:a16="http://schemas.microsoft.com/office/drawing/2014/main" val="984776824"/>
                    </a:ext>
                  </a:extLst>
                </a:gridCol>
                <a:gridCol w="1939421">
                  <a:extLst>
                    <a:ext uri="{9D8B030D-6E8A-4147-A177-3AD203B41FA5}">
                      <a16:colId xmlns:a16="http://schemas.microsoft.com/office/drawing/2014/main" val="1265558173"/>
                    </a:ext>
                  </a:extLst>
                </a:gridCol>
                <a:gridCol w="1959084">
                  <a:extLst>
                    <a:ext uri="{9D8B030D-6E8A-4147-A177-3AD203B41FA5}">
                      <a16:colId xmlns:a16="http://schemas.microsoft.com/office/drawing/2014/main" val="828093623"/>
                    </a:ext>
                  </a:extLst>
                </a:gridCol>
                <a:gridCol w="1978748">
                  <a:extLst>
                    <a:ext uri="{9D8B030D-6E8A-4147-A177-3AD203B41FA5}">
                      <a16:colId xmlns:a16="http://schemas.microsoft.com/office/drawing/2014/main" val="3726899593"/>
                    </a:ext>
                  </a:extLst>
                </a:gridCol>
                <a:gridCol w="1998411">
                  <a:extLst>
                    <a:ext uri="{9D8B030D-6E8A-4147-A177-3AD203B41FA5}">
                      <a16:colId xmlns:a16="http://schemas.microsoft.com/office/drawing/2014/main" val="2082576400"/>
                    </a:ext>
                  </a:extLst>
                </a:gridCol>
                <a:gridCol w="1901234">
                  <a:extLst>
                    <a:ext uri="{9D8B030D-6E8A-4147-A177-3AD203B41FA5}">
                      <a16:colId xmlns:a16="http://schemas.microsoft.com/office/drawing/2014/main" val="634193972"/>
                    </a:ext>
                  </a:extLst>
                </a:gridCol>
              </a:tblGrid>
              <a:tr h="288000">
                <a:tc>
                  <a:txBody>
                    <a:bodyPr/>
                    <a:lstStyle/>
                    <a:p>
                      <a:pPr algn="ctr"/>
                      <a:endParaRPr kumimoji="1" lang="ja-JP" altLang="en-US" sz="1400" b="1"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n-ea"/>
                          <a:ea typeface="+mn-ea"/>
                        </a:rPr>
                        <a:t>人員確保数　</a:t>
                      </a:r>
                    </a:p>
                  </a:txBody>
                  <a:tcPr anchor="ctr"/>
                </a:tc>
                <a:tc>
                  <a:txBody>
                    <a:bodyPr/>
                    <a:lstStyle/>
                    <a:p>
                      <a:pPr algn="ctr"/>
                      <a:r>
                        <a:rPr kumimoji="1" lang="en-US" altLang="ja-JP" sz="1600" b="1" dirty="0">
                          <a:latin typeface="+mn-ea"/>
                          <a:ea typeface="+mn-ea"/>
                        </a:rPr>
                        <a:t>R5</a:t>
                      </a:r>
                      <a:r>
                        <a:rPr kumimoji="1" lang="ja-JP" altLang="en-US" sz="1600" b="1" dirty="0">
                          <a:latin typeface="+mn-ea"/>
                          <a:ea typeface="+mn-ea"/>
                        </a:rPr>
                        <a:t>年度当初の</a:t>
                      </a:r>
                      <a:endParaRPr kumimoji="1" lang="en-US" altLang="ja-JP" sz="1600" b="1" dirty="0">
                        <a:latin typeface="+mn-ea"/>
                        <a:ea typeface="+mn-ea"/>
                      </a:endParaRPr>
                    </a:p>
                    <a:p>
                      <a:pPr algn="ctr"/>
                      <a:r>
                        <a:rPr kumimoji="1" lang="ja-JP" altLang="en-US" sz="1600" b="1" dirty="0">
                          <a:latin typeface="+mn-ea"/>
                          <a:ea typeface="+mn-ea"/>
                        </a:rPr>
                        <a:t>定数との差分</a:t>
                      </a:r>
                    </a:p>
                  </a:txBody>
                  <a:tcPr anchor="ctr"/>
                </a:tc>
                <a:tc>
                  <a:txBody>
                    <a:bodyPr/>
                    <a:lstStyle/>
                    <a:p>
                      <a:pPr algn="ctr"/>
                      <a:endParaRPr kumimoji="1" lang="ja-JP" altLang="en-US" sz="1600" b="1"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n-ea"/>
                          <a:ea typeface="+mn-ea"/>
                        </a:rPr>
                        <a:t>人員確保数</a:t>
                      </a:r>
                    </a:p>
                  </a:txBody>
                  <a:tcPr anchor="ctr"/>
                </a:tc>
                <a:tc>
                  <a:txBody>
                    <a:bodyPr/>
                    <a:lstStyle/>
                    <a:p>
                      <a:pPr algn="ctr"/>
                      <a:r>
                        <a:rPr kumimoji="1" lang="en-US" altLang="ja-JP" sz="1600" b="1" dirty="0">
                          <a:latin typeface="+mn-ea"/>
                          <a:ea typeface="+mn-ea"/>
                        </a:rPr>
                        <a:t>R5</a:t>
                      </a:r>
                      <a:r>
                        <a:rPr kumimoji="1" lang="ja-JP" altLang="en-US" sz="1600" b="1" dirty="0">
                          <a:latin typeface="+mn-ea"/>
                          <a:ea typeface="+mn-ea"/>
                        </a:rPr>
                        <a:t>年度当初の</a:t>
                      </a:r>
                      <a:endParaRPr kumimoji="1" lang="en-US" altLang="ja-JP" sz="1600" b="1" dirty="0">
                        <a:latin typeface="+mn-ea"/>
                        <a:ea typeface="+mn-ea"/>
                      </a:endParaRPr>
                    </a:p>
                    <a:p>
                      <a:pPr algn="ctr"/>
                      <a:r>
                        <a:rPr kumimoji="1" lang="ja-JP" altLang="en-US" sz="1600" b="1" dirty="0">
                          <a:latin typeface="+mn-ea"/>
                          <a:ea typeface="+mn-ea"/>
                        </a:rPr>
                        <a:t>定数との差分</a:t>
                      </a:r>
                    </a:p>
                  </a:txBody>
                  <a:tcPr anchor="ctr"/>
                </a:tc>
                <a:extLst>
                  <a:ext uri="{0D108BD9-81ED-4DB2-BD59-A6C34878D82A}">
                    <a16:rowId xmlns:a16="http://schemas.microsoft.com/office/drawing/2014/main" val="2643670544"/>
                  </a:ext>
                </a:extLst>
              </a:tr>
              <a:tr h="288000">
                <a:tc>
                  <a:txBody>
                    <a:bodyPr/>
                    <a:lstStyle/>
                    <a:p>
                      <a:r>
                        <a:rPr kumimoji="1" lang="ja-JP" altLang="en-US" sz="1600" b="1" dirty="0">
                          <a:latin typeface="+mn-ea"/>
                          <a:ea typeface="+mn-ea"/>
                        </a:rPr>
                        <a:t>南部保健所</a:t>
                      </a:r>
                    </a:p>
                  </a:txBody>
                  <a:tcPr anchor="ctr"/>
                </a:tc>
                <a:tc>
                  <a:txBody>
                    <a:bodyPr/>
                    <a:lstStyle/>
                    <a:p>
                      <a:pPr algn="r"/>
                      <a:r>
                        <a:rPr kumimoji="1" lang="ja-JP" altLang="en-US" sz="1600" b="1" dirty="0">
                          <a:latin typeface="+mn-ea"/>
                          <a:ea typeface="+mn-ea"/>
                        </a:rPr>
                        <a:t>５１人</a:t>
                      </a:r>
                    </a:p>
                  </a:txBody>
                  <a:tcPr anchor="ctr"/>
                </a:tc>
                <a:tc>
                  <a:txBody>
                    <a:bodyPr/>
                    <a:lstStyle/>
                    <a:p>
                      <a:pPr algn="r"/>
                      <a:r>
                        <a:rPr kumimoji="1" lang="ja-JP" altLang="en-US" sz="1600" b="1" dirty="0">
                          <a:latin typeface="+mn-ea"/>
                          <a:ea typeface="+mn-ea"/>
                        </a:rPr>
                        <a:t>１１人</a:t>
                      </a:r>
                    </a:p>
                  </a:txBody>
                  <a:tcPr anchor="ctr"/>
                </a:tc>
                <a:tc>
                  <a:txBody>
                    <a:bodyPr/>
                    <a:lstStyle/>
                    <a:p>
                      <a:r>
                        <a:rPr kumimoji="1" lang="ja-JP" altLang="en-US" sz="1600" b="1">
                          <a:latin typeface="+mn-ea"/>
                          <a:ea typeface="+mn-ea"/>
                        </a:rPr>
                        <a:t>狭山保健所</a:t>
                      </a:r>
                    </a:p>
                  </a:txBody>
                  <a:tcPr anchor="ctr"/>
                </a:tc>
                <a:tc>
                  <a:txBody>
                    <a:bodyPr/>
                    <a:lstStyle/>
                    <a:p>
                      <a:pPr algn="r"/>
                      <a:r>
                        <a:rPr kumimoji="1" lang="ja-JP" altLang="en-US" sz="1600" b="1" dirty="0">
                          <a:latin typeface="+mn-ea"/>
                          <a:ea typeface="+mn-ea"/>
                        </a:rPr>
                        <a:t>８９人</a:t>
                      </a:r>
                    </a:p>
                  </a:txBody>
                  <a:tcPr anchor="ctr"/>
                </a:tc>
                <a:tc>
                  <a:txBody>
                    <a:bodyPr/>
                    <a:lstStyle/>
                    <a:p>
                      <a:pPr algn="r"/>
                      <a:r>
                        <a:rPr kumimoji="1" lang="ja-JP" altLang="en-US" sz="1600" b="1" dirty="0">
                          <a:latin typeface="+mn-ea"/>
                          <a:ea typeface="+mn-ea"/>
                        </a:rPr>
                        <a:t>１４人</a:t>
                      </a:r>
                    </a:p>
                  </a:txBody>
                  <a:tcPr anchor="ctr"/>
                </a:tc>
                <a:extLst>
                  <a:ext uri="{0D108BD9-81ED-4DB2-BD59-A6C34878D82A}">
                    <a16:rowId xmlns:a16="http://schemas.microsoft.com/office/drawing/2014/main" val="774039862"/>
                  </a:ext>
                </a:extLst>
              </a:tr>
              <a:tr h="288000">
                <a:tc>
                  <a:txBody>
                    <a:bodyPr/>
                    <a:lstStyle/>
                    <a:p>
                      <a:r>
                        <a:rPr kumimoji="1" lang="ja-JP" altLang="en-US" sz="1600" b="1" dirty="0">
                          <a:latin typeface="+mn-ea"/>
                          <a:ea typeface="+mn-ea"/>
                        </a:rPr>
                        <a:t>朝霞保健所</a:t>
                      </a:r>
                    </a:p>
                  </a:txBody>
                  <a:tcPr anchor="ctr"/>
                </a:tc>
                <a:tc>
                  <a:txBody>
                    <a:bodyPr/>
                    <a:lstStyle/>
                    <a:p>
                      <a:pPr algn="r"/>
                      <a:r>
                        <a:rPr kumimoji="1" lang="ja-JP" altLang="en-US" sz="1600" b="1" dirty="0">
                          <a:latin typeface="+mn-ea"/>
                          <a:ea typeface="+mn-ea"/>
                        </a:rPr>
                        <a:t>７７人</a:t>
                      </a:r>
                    </a:p>
                  </a:txBody>
                  <a:tcPr anchor="ctr"/>
                </a:tc>
                <a:tc>
                  <a:txBody>
                    <a:bodyPr/>
                    <a:lstStyle/>
                    <a:p>
                      <a:pPr algn="r"/>
                      <a:r>
                        <a:rPr kumimoji="1" lang="ja-JP" altLang="en-US" sz="1600" b="1" dirty="0">
                          <a:latin typeface="+mn-ea"/>
                          <a:ea typeface="+mn-ea"/>
                        </a:rPr>
                        <a:t>１９人</a:t>
                      </a:r>
                    </a:p>
                  </a:txBody>
                  <a:tcPr anchor="ctr"/>
                </a:tc>
                <a:tc>
                  <a:txBody>
                    <a:bodyPr/>
                    <a:lstStyle/>
                    <a:p>
                      <a:r>
                        <a:rPr kumimoji="1" lang="ja-JP" altLang="en-US" sz="1600" b="1">
                          <a:latin typeface="+mn-ea"/>
                          <a:ea typeface="+mn-ea"/>
                        </a:rPr>
                        <a:t>加須保健所</a:t>
                      </a:r>
                    </a:p>
                  </a:txBody>
                  <a:tcPr anchor="ctr"/>
                </a:tc>
                <a:tc>
                  <a:txBody>
                    <a:bodyPr/>
                    <a:lstStyle/>
                    <a:p>
                      <a:pPr algn="r"/>
                      <a:r>
                        <a:rPr kumimoji="1" lang="ja-JP" altLang="en-US" sz="1600" b="1" dirty="0">
                          <a:latin typeface="+mn-ea"/>
                          <a:ea typeface="+mn-ea"/>
                        </a:rPr>
                        <a:t>３６人</a:t>
                      </a:r>
                    </a:p>
                  </a:txBody>
                  <a:tcPr anchor="ctr"/>
                </a:tc>
                <a:tc>
                  <a:txBody>
                    <a:bodyPr/>
                    <a:lstStyle/>
                    <a:p>
                      <a:pPr algn="r"/>
                      <a:r>
                        <a:rPr kumimoji="1" lang="ja-JP" altLang="en-US" sz="1600" b="1" dirty="0">
                          <a:latin typeface="+mn-ea"/>
                          <a:ea typeface="+mn-ea"/>
                        </a:rPr>
                        <a:t>６人</a:t>
                      </a:r>
                    </a:p>
                  </a:txBody>
                  <a:tcPr anchor="ctr"/>
                </a:tc>
                <a:extLst>
                  <a:ext uri="{0D108BD9-81ED-4DB2-BD59-A6C34878D82A}">
                    <a16:rowId xmlns:a16="http://schemas.microsoft.com/office/drawing/2014/main" val="3169750621"/>
                  </a:ext>
                </a:extLst>
              </a:tr>
              <a:tr h="288000">
                <a:tc>
                  <a:txBody>
                    <a:bodyPr/>
                    <a:lstStyle/>
                    <a:p>
                      <a:r>
                        <a:rPr kumimoji="1" lang="ja-JP" altLang="en-US" sz="1600" b="1" dirty="0">
                          <a:latin typeface="+mn-ea"/>
                          <a:ea typeface="+mn-ea"/>
                        </a:rPr>
                        <a:t>春日部保健所</a:t>
                      </a:r>
                    </a:p>
                  </a:txBody>
                  <a:tcPr anchor="ctr"/>
                </a:tc>
                <a:tc>
                  <a:txBody>
                    <a:bodyPr/>
                    <a:lstStyle/>
                    <a:p>
                      <a:pPr algn="r"/>
                      <a:r>
                        <a:rPr kumimoji="1" lang="ja-JP" altLang="en-US" sz="1600" b="1" dirty="0">
                          <a:latin typeface="+mn-ea"/>
                          <a:ea typeface="+mn-ea"/>
                        </a:rPr>
                        <a:t>５３人</a:t>
                      </a:r>
                    </a:p>
                  </a:txBody>
                  <a:tcPr anchor="ctr"/>
                </a:tc>
                <a:tc>
                  <a:txBody>
                    <a:bodyPr/>
                    <a:lstStyle/>
                    <a:p>
                      <a:pPr algn="r"/>
                      <a:r>
                        <a:rPr kumimoji="1" lang="ja-JP" altLang="en-US" sz="1600" b="1" dirty="0">
                          <a:latin typeface="+mn-ea"/>
                          <a:ea typeface="+mn-ea"/>
                        </a:rPr>
                        <a:t>６人</a:t>
                      </a:r>
                    </a:p>
                  </a:txBody>
                  <a:tcPr anchor="ctr"/>
                </a:tc>
                <a:tc>
                  <a:txBody>
                    <a:bodyPr/>
                    <a:lstStyle/>
                    <a:p>
                      <a:r>
                        <a:rPr kumimoji="1" lang="ja-JP" altLang="en-US" sz="1600" b="1">
                          <a:latin typeface="+mn-ea"/>
                          <a:ea typeface="+mn-ea"/>
                        </a:rPr>
                        <a:t>幸手保健所</a:t>
                      </a:r>
                    </a:p>
                  </a:txBody>
                  <a:tcPr anchor="ctr"/>
                </a:tc>
                <a:tc>
                  <a:txBody>
                    <a:bodyPr/>
                    <a:lstStyle/>
                    <a:p>
                      <a:pPr algn="r"/>
                      <a:r>
                        <a:rPr kumimoji="1" lang="ja-JP" altLang="en-US" sz="1600" b="1" dirty="0">
                          <a:latin typeface="+mn-ea"/>
                          <a:ea typeface="+mn-ea"/>
                        </a:rPr>
                        <a:t>４７人</a:t>
                      </a:r>
                    </a:p>
                  </a:txBody>
                  <a:tcPr anchor="ctr"/>
                </a:tc>
                <a:tc>
                  <a:txBody>
                    <a:bodyPr/>
                    <a:lstStyle/>
                    <a:p>
                      <a:pPr algn="r"/>
                      <a:r>
                        <a:rPr kumimoji="1" lang="ja-JP" altLang="en-US" sz="1600" b="1" dirty="0">
                          <a:latin typeface="+mn-ea"/>
                          <a:ea typeface="+mn-ea"/>
                        </a:rPr>
                        <a:t>７人</a:t>
                      </a:r>
                    </a:p>
                  </a:txBody>
                  <a:tcPr anchor="ctr"/>
                </a:tc>
                <a:extLst>
                  <a:ext uri="{0D108BD9-81ED-4DB2-BD59-A6C34878D82A}">
                    <a16:rowId xmlns:a16="http://schemas.microsoft.com/office/drawing/2014/main" val="2892415268"/>
                  </a:ext>
                </a:extLst>
              </a:tr>
              <a:tr h="288000">
                <a:tc>
                  <a:txBody>
                    <a:bodyPr/>
                    <a:lstStyle/>
                    <a:p>
                      <a:r>
                        <a:rPr kumimoji="1" lang="ja-JP" altLang="en-US" sz="1600" b="1" dirty="0">
                          <a:latin typeface="+mn-ea"/>
                          <a:ea typeface="+mn-ea"/>
                        </a:rPr>
                        <a:t>草加保健所</a:t>
                      </a:r>
                    </a:p>
                  </a:txBody>
                  <a:tcPr anchor="ctr"/>
                </a:tc>
                <a:tc>
                  <a:txBody>
                    <a:bodyPr/>
                    <a:lstStyle/>
                    <a:p>
                      <a:pPr algn="r"/>
                      <a:r>
                        <a:rPr kumimoji="1" lang="ja-JP" altLang="en-US" sz="1600" b="1" dirty="0">
                          <a:latin typeface="+mn-ea"/>
                          <a:ea typeface="+mn-ea"/>
                        </a:rPr>
                        <a:t>５５人</a:t>
                      </a:r>
                    </a:p>
                  </a:txBody>
                  <a:tcPr anchor="ctr"/>
                </a:tc>
                <a:tc>
                  <a:txBody>
                    <a:bodyPr/>
                    <a:lstStyle/>
                    <a:p>
                      <a:pPr algn="r"/>
                      <a:r>
                        <a:rPr kumimoji="1" lang="ja-JP" altLang="en-US" sz="1600" b="1" dirty="0">
                          <a:latin typeface="+mn-ea"/>
                          <a:ea typeface="+mn-ea"/>
                        </a:rPr>
                        <a:t>１０人</a:t>
                      </a:r>
                    </a:p>
                  </a:txBody>
                  <a:tcPr anchor="ctr"/>
                </a:tc>
                <a:tc>
                  <a:txBody>
                    <a:bodyPr/>
                    <a:lstStyle/>
                    <a:p>
                      <a:r>
                        <a:rPr kumimoji="1" lang="ja-JP" altLang="en-US" sz="1600" b="1" dirty="0">
                          <a:latin typeface="+mn-ea"/>
                          <a:ea typeface="+mn-ea"/>
                        </a:rPr>
                        <a:t>熊谷保健所</a:t>
                      </a:r>
                    </a:p>
                  </a:txBody>
                  <a:tcPr anchor="ctr"/>
                </a:tc>
                <a:tc>
                  <a:txBody>
                    <a:bodyPr/>
                    <a:lstStyle/>
                    <a:p>
                      <a:pPr algn="r"/>
                      <a:r>
                        <a:rPr kumimoji="1" lang="ja-JP" altLang="en-US" sz="1600" b="1" dirty="0">
                          <a:latin typeface="+mn-ea"/>
                          <a:ea typeface="+mn-ea"/>
                        </a:rPr>
                        <a:t>６３人</a:t>
                      </a:r>
                    </a:p>
                  </a:txBody>
                  <a:tcPr anchor="ctr"/>
                </a:tc>
                <a:tc>
                  <a:txBody>
                    <a:bodyPr/>
                    <a:lstStyle/>
                    <a:p>
                      <a:pPr algn="r"/>
                      <a:r>
                        <a:rPr kumimoji="1" lang="ja-JP" altLang="en-US" sz="1600" b="1" dirty="0">
                          <a:latin typeface="+mn-ea"/>
                          <a:ea typeface="+mn-ea"/>
                        </a:rPr>
                        <a:t>９人</a:t>
                      </a:r>
                    </a:p>
                  </a:txBody>
                  <a:tcPr anchor="ctr"/>
                </a:tc>
                <a:extLst>
                  <a:ext uri="{0D108BD9-81ED-4DB2-BD59-A6C34878D82A}">
                    <a16:rowId xmlns:a16="http://schemas.microsoft.com/office/drawing/2014/main" val="2446971122"/>
                  </a:ext>
                </a:extLst>
              </a:tr>
              <a:tr h="288000">
                <a:tc>
                  <a:txBody>
                    <a:bodyPr/>
                    <a:lstStyle/>
                    <a:p>
                      <a:r>
                        <a:rPr kumimoji="1" lang="ja-JP" altLang="en-US" sz="1600" b="1" dirty="0">
                          <a:latin typeface="+mn-ea"/>
                          <a:ea typeface="+mn-ea"/>
                        </a:rPr>
                        <a:t>鴻巣保健所</a:t>
                      </a:r>
                    </a:p>
                  </a:txBody>
                  <a:tcPr anchor="ctr"/>
                </a:tc>
                <a:tc>
                  <a:txBody>
                    <a:bodyPr/>
                    <a:lstStyle/>
                    <a:p>
                      <a:pPr algn="r"/>
                      <a:r>
                        <a:rPr kumimoji="1" lang="ja-JP" altLang="en-US" sz="1600" b="1" dirty="0">
                          <a:latin typeface="+mn-ea"/>
                          <a:ea typeface="+mn-ea"/>
                        </a:rPr>
                        <a:t>５６人</a:t>
                      </a:r>
                    </a:p>
                  </a:txBody>
                  <a:tcPr anchor="ctr"/>
                </a:tc>
                <a:tc>
                  <a:txBody>
                    <a:bodyPr/>
                    <a:lstStyle/>
                    <a:p>
                      <a:pPr algn="r"/>
                      <a:r>
                        <a:rPr kumimoji="1" lang="ja-JP" altLang="en-US" sz="1600" b="1" dirty="0">
                          <a:latin typeface="+mn-ea"/>
                          <a:ea typeface="+mn-ea"/>
                        </a:rPr>
                        <a:t>１０人</a:t>
                      </a:r>
                    </a:p>
                  </a:txBody>
                  <a:tcPr anchor="ctr"/>
                </a:tc>
                <a:tc>
                  <a:txBody>
                    <a:bodyPr/>
                    <a:lstStyle/>
                    <a:p>
                      <a:r>
                        <a:rPr kumimoji="1" lang="ja-JP" altLang="en-US" sz="1600" b="1" dirty="0">
                          <a:latin typeface="+mn-ea"/>
                          <a:ea typeface="+mn-ea"/>
                        </a:rPr>
                        <a:t>本庄保健所</a:t>
                      </a:r>
                    </a:p>
                  </a:txBody>
                  <a:tcPr anchor="ctr"/>
                </a:tc>
                <a:tc>
                  <a:txBody>
                    <a:bodyPr/>
                    <a:lstStyle/>
                    <a:p>
                      <a:pPr algn="r"/>
                      <a:r>
                        <a:rPr kumimoji="1" lang="ja-JP" altLang="en-US" sz="1600" b="1" dirty="0">
                          <a:latin typeface="+mn-ea"/>
                          <a:ea typeface="+mn-ea"/>
                        </a:rPr>
                        <a:t>３１人</a:t>
                      </a:r>
                    </a:p>
                  </a:txBody>
                  <a:tcPr anchor="ctr"/>
                </a:tc>
                <a:tc>
                  <a:txBody>
                    <a:bodyPr/>
                    <a:lstStyle/>
                    <a:p>
                      <a:pPr algn="r"/>
                      <a:r>
                        <a:rPr kumimoji="1" lang="ja-JP" altLang="en-US" sz="1600" b="1" dirty="0">
                          <a:latin typeface="+mn-ea"/>
                          <a:ea typeface="+mn-ea"/>
                        </a:rPr>
                        <a:t>６人</a:t>
                      </a:r>
                    </a:p>
                  </a:txBody>
                  <a:tcPr anchor="ctr"/>
                </a:tc>
                <a:extLst>
                  <a:ext uri="{0D108BD9-81ED-4DB2-BD59-A6C34878D82A}">
                    <a16:rowId xmlns:a16="http://schemas.microsoft.com/office/drawing/2014/main" val="830233679"/>
                  </a:ext>
                </a:extLst>
              </a:tr>
              <a:tr h="288000">
                <a:tc>
                  <a:txBody>
                    <a:bodyPr/>
                    <a:lstStyle/>
                    <a:p>
                      <a:r>
                        <a:rPr kumimoji="1" lang="ja-JP" altLang="en-US" sz="1600" b="1" dirty="0">
                          <a:latin typeface="+mn-ea"/>
                          <a:ea typeface="+mn-ea"/>
                        </a:rPr>
                        <a:t>東松山保健所</a:t>
                      </a:r>
                    </a:p>
                  </a:txBody>
                  <a:tcPr anchor="ctr"/>
                </a:tc>
                <a:tc>
                  <a:txBody>
                    <a:bodyPr/>
                    <a:lstStyle/>
                    <a:p>
                      <a:pPr algn="r"/>
                      <a:r>
                        <a:rPr kumimoji="1" lang="ja-JP" altLang="en-US" sz="1600" b="1" dirty="0">
                          <a:latin typeface="+mn-ea"/>
                          <a:ea typeface="+mn-ea"/>
                        </a:rPr>
                        <a:t>３４人</a:t>
                      </a:r>
                    </a:p>
                  </a:txBody>
                  <a:tcPr anchor="ctr"/>
                </a:tc>
                <a:tc>
                  <a:txBody>
                    <a:bodyPr/>
                    <a:lstStyle/>
                    <a:p>
                      <a:pPr algn="r"/>
                      <a:r>
                        <a:rPr kumimoji="1" lang="ja-JP" altLang="en-US" sz="1600" b="1" dirty="0">
                          <a:latin typeface="+mn-ea"/>
                          <a:ea typeface="+mn-ea"/>
                        </a:rPr>
                        <a:t>６人</a:t>
                      </a:r>
                    </a:p>
                  </a:txBody>
                  <a:tcPr anchor="ctr"/>
                </a:tc>
                <a:tc>
                  <a:txBody>
                    <a:bodyPr/>
                    <a:lstStyle/>
                    <a:p>
                      <a:r>
                        <a:rPr kumimoji="1" lang="ja-JP" altLang="en-US" sz="1600" b="1" dirty="0">
                          <a:latin typeface="+mn-ea"/>
                          <a:ea typeface="+mn-ea"/>
                        </a:rPr>
                        <a:t>秩父保健所</a:t>
                      </a:r>
                    </a:p>
                  </a:txBody>
                  <a:tcPr anchor="ctr"/>
                </a:tc>
                <a:tc>
                  <a:txBody>
                    <a:bodyPr/>
                    <a:lstStyle/>
                    <a:p>
                      <a:pPr algn="r"/>
                      <a:r>
                        <a:rPr kumimoji="1" lang="ja-JP" altLang="en-US" sz="1600" b="1" dirty="0">
                          <a:latin typeface="+mn-ea"/>
                          <a:ea typeface="+mn-ea"/>
                        </a:rPr>
                        <a:t>３０人</a:t>
                      </a:r>
                    </a:p>
                  </a:txBody>
                  <a:tcPr anchor="ctr"/>
                </a:tc>
                <a:tc>
                  <a:txBody>
                    <a:bodyPr/>
                    <a:lstStyle/>
                    <a:p>
                      <a:pPr algn="r"/>
                      <a:r>
                        <a:rPr kumimoji="1" lang="ja-JP" altLang="en-US" sz="1600" b="1" dirty="0">
                          <a:latin typeface="+mn-ea"/>
                          <a:ea typeface="+mn-ea"/>
                        </a:rPr>
                        <a:t>６人</a:t>
                      </a:r>
                    </a:p>
                  </a:txBody>
                  <a:tcPr anchor="ctr"/>
                </a:tc>
                <a:extLst>
                  <a:ext uri="{0D108BD9-81ED-4DB2-BD59-A6C34878D82A}">
                    <a16:rowId xmlns:a16="http://schemas.microsoft.com/office/drawing/2014/main" val="1477226379"/>
                  </a:ext>
                </a:extLst>
              </a:tr>
              <a:tr h="288000">
                <a:tc>
                  <a:txBody>
                    <a:bodyPr/>
                    <a:lstStyle/>
                    <a:p>
                      <a:r>
                        <a:rPr kumimoji="1" lang="ja-JP" altLang="en-US" sz="1600" b="1" dirty="0">
                          <a:latin typeface="+mn-ea"/>
                          <a:ea typeface="+mn-ea"/>
                        </a:rPr>
                        <a:t>坂戸保健所</a:t>
                      </a:r>
                    </a:p>
                  </a:txBody>
                  <a:tcPr anchor="ctr"/>
                </a:tc>
                <a:tc>
                  <a:txBody>
                    <a:bodyPr/>
                    <a:lstStyle/>
                    <a:p>
                      <a:pPr algn="r"/>
                      <a:r>
                        <a:rPr kumimoji="1" lang="ja-JP" altLang="en-US" sz="1600" b="1" dirty="0">
                          <a:latin typeface="+mn-ea"/>
                          <a:ea typeface="+mn-ea"/>
                        </a:rPr>
                        <a:t>３８人</a:t>
                      </a:r>
                    </a:p>
                  </a:txBody>
                  <a:tcPr anchor="ctr"/>
                </a:tc>
                <a:tc>
                  <a:txBody>
                    <a:bodyPr/>
                    <a:lstStyle/>
                    <a:p>
                      <a:pPr algn="r"/>
                      <a:r>
                        <a:rPr kumimoji="1" lang="ja-JP" altLang="en-US" sz="1600" b="1" dirty="0">
                          <a:latin typeface="+mn-ea"/>
                          <a:ea typeface="+mn-ea"/>
                        </a:rPr>
                        <a:t>６人</a:t>
                      </a:r>
                    </a:p>
                  </a:txBody>
                  <a:tcPr anchor="ctr"/>
                </a:tc>
                <a:tc>
                  <a:txBody>
                    <a:bodyPr/>
                    <a:lstStyle/>
                    <a:p>
                      <a:r>
                        <a:rPr kumimoji="1" lang="ja-JP" altLang="en-US" sz="1600" b="1" dirty="0">
                          <a:latin typeface="+mn-ea"/>
                          <a:ea typeface="+mn-ea"/>
                        </a:rPr>
                        <a:t>県保健所計</a:t>
                      </a:r>
                    </a:p>
                  </a:txBody>
                  <a:tcPr anchor="ctr"/>
                </a:tc>
                <a:tc>
                  <a:txBody>
                    <a:bodyPr/>
                    <a:lstStyle/>
                    <a:p>
                      <a:pPr algn="r"/>
                      <a:r>
                        <a:rPr kumimoji="1" lang="ja-JP" altLang="en-US" sz="1600" b="1" dirty="0">
                          <a:latin typeface="+mn-ea"/>
                          <a:ea typeface="+mn-ea"/>
                        </a:rPr>
                        <a:t>６６０人</a:t>
                      </a:r>
                    </a:p>
                  </a:txBody>
                  <a:tcPr anchor="ctr"/>
                </a:tc>
                <a:tc>
                  <a:txBody>
                    <a:bodyPr/>
                    <a:lstStyle/>
                    <a:p>
                      <a:pPr algn="r"/>
                      <a:r>
                        <a:rPr kumimoji="1" lang="ja-JP" altLang="en-US" sz="1600" b="1" dirty="0">
                          <a:latin typeface="+mn-ea"/>
                          <a:ea typeface="+mn-ea"/>
                        </a:rPr>
                        <a:t>１１６人</a:t>
                      </a:r>
                    </a:p>
                  </a:txBody>
                  <a:tcPr anchor="ctr"/>
                </a:tc>
                <a:extLst>
                  <a:ext uri="{0D108BD9-81ED-4DB2-BD59-A6C34878D82A}">
                    <a16:rowId xmlns:a16="http://schemas.microsoft.com/office/drawing/2014/main" val="1823476437"/>
                  </a:ext>
                </a:extLst>
              </a:tr>
            </a:tbl>
          </a:graphicData>
        </a:graphic>
      </p:graphicFrame>
      <p:sp>
        <p:nvSpPr>
          <p:cNvPr id="2" name="スライド番号プレースホルダー 1">
            <a:extLst>
              <a:ext uri="{FF2B5EF4-FFF2-40B4-BE49-F238E27FC236}">
                <a16:creationId xmlns:a16="http://schemas.microsoft.com/office/drawing/2014/main" id="{EC2E16F4-EB19-44D3-A7CC-5FFEFED6D9C0}"/>
              </a:ext>
            </a:extLst>
          </p:cNvPr>
          <p:cNvSpPr>
            <a:spLocks noGrp="1"/>
          </p:cNvSpPr>
          <p:nvPr>
            <p:ph type="sldNum" sz="quarter" idx="12"/>
          </p:nvPr>
        </p:nvSpPr>
        <p:spPr>
          <a:xfrm>
            <a:off x="9223704" y="6520259"/>
            <a:ext cx="2844800" cy="365125"/>
          </a:xfrm>
        </p:spPr>
        <p:txBody>
          <a:bodyPr/>
          <a:lstStyle/>
          <a:p>
            <a:pPr>
              <a:defRPr/>
            </a:pPr>
            <a:fld id="{EDB50BAD-688C-454E-90EC-D9BDCC0875AA}" type="slidenum">
              <a:rPr lang="ja-JP" altLang="en-US" sz="2400" smtClean="0"/>
              <a:pPr>
                <a:defRPr/>
              </a:pPr>
              <a:t>2</a:t>
            </a:fld>
            <a:endParaRPr lang="ja-JP" altLang="en-US" sz="2400" dirty="0"/>
          </a:p>
        </p:txBody>
      </p:sp>
    </p:spTree>
    <p:extLst>
      <p:ext uri="{BB962C8B-B14F-4D97-AF65-F5344CB8AC3E}">
        <p14:creationId xmlns:p14="http://schemas.microsoft.com/office/powerpoint/2010/main" val="13973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タイトル 1">
            <a:extLst>
              <a:ext uri="{FF2B5EF4-FFF2-40B4-BE49-F238E27FC236}">
                <a16:creationId xmlns:a16="http://schemas.microsoft.com/office/drawing/2014/main" id="{F8503FAB-E8A7-4077-86F0-5537AF146139}"/>
              </a:ext>
            </a:extLst>
          </p:cNvPr>
          <p:cNvSpPr txBox="1">
            <a:spLocks noChangeArrowheads="1"/>
          </p:cNvSpPr>
          <p:nvPr/>
        </p:nvSpPr>
        <p:spPr bwMode="auto">
          <a:xfrm>
            <a:off x="0" y="1"/>
            <a:ext cx="12192000" cy="553016"/>
          </a:xfrm>
          <a:prstGeom prst="rect">
            <a:avLst/>
          </a:prstGeom>
          <a:solidFill>
            <a:srgbClr val="001E6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900" tIns="51951" rIns="103900" bIns="51951" anchor="ctr"/>
          <a:lstStyle>
            <a:lvl1pPr marL="342900" indent="-342900" defTabSz="12176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defTabSz="12176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176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176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176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176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lvl="1" algn="ctr">
              <a:spcBef>
                <a:spcPct val="0"/>
              </a:spcBef>
              <a:buNone/>
            </a:pPr>
            <a:r>
              <a:rPr lang="ja-JP" altLang="en-US" b="1" dirty="0">
                <a:solidFill>
                  <a:srgbClr val="FFFFFF"/>
                </a:solidFill>
                <a:latin typeface="BIZ UDゴシック" panose="020B0400000000000000" pitchFamily="49" charset="-128"/>
                <a:ea typeface="BIZ UDゴシック" panose="020B0400000000000000" pitchFamily="49" charset="-128"/>
              </a:rPr>
              <a:t>策定スケジュール</a:t>
            </a:r>
            <a:endParaRPr lang="en-US" altLang="ja-JP"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2" name="表 1">
            <a:extLst>
              <a:ext uri="{FF2B5EF4-FFF2-40B4-BE49-F238E27FC236}">
                <a16:creationId xmlns:a16="http://schemas.microsoft.com/office/drawing/2014/main" id="{01578500-5D32-8FA8-F97C-0E8EA1FADF00}"/>
              </a:ext>
            </a:extLst>
          </p:cNvPr>
          <p:cNvGraphicFramePr>
            <a:graphicFrameLocks noGrp="1"/>
          </p:cNvGraphicFramePr>
          <p:nvPr>
            <p:extLst>
              <p:ext uri="{D42A27DB-BD31-4B8C-83A1-F6EECF244321}">
                <p14:modId xmlns:p14="http://schemas.microsoft.com/office/powerpoint/2010/main" val="123676051"/>
              </p:ext>
            </p:extLst>
          </p:nvPr>
        </p:nvGraphicFramePr>
        <p:xfrm>
          <a:off x="191344" y="764702"/>
          <a:ext cx="11867308" cy="5993361"/>
        </p:xfrm>
        <a:graphic>
          <a:graphicData uri="http://schemas.openxmlformats.org/drawingml/2006/table">
            <a:tbl>
              <a:tblPr firstRow="1" bandRow="1">
                <a:tableStyleId>{073A0DAA-6AF3-43AB-8588-CEC1D06C72B9}</a:tableStyleId>
              </a:tblPr>
              <a:tblGrid>
                <a:gridCol w="958332">
                  <a:extLst>
                    <a:ext uri="{9D8B030D-6E8A-4147-A177-3AD203B41FA5}">
                      <a16:colId xmlns:a16="http://schemas.microsoft.com/office/drawing/2014/main" val="946402290"/>
                    </a:ext>
                  </a:extLst>
                </a:gridCol>
                <a:gridCol w="2181795">
                  <a:extLst>
                    <a:ext uri="{9D8B030D-6E8A-4147-A177-3AD203B41FA5}">
                      <a16:colId xmlns:a16="http://schemas.microsoft.com/office/drawing/2014/main" val="1583328289"/>
                    </a:ext>
                  </a:extLst>
                </a:gridCol>
                <a:gridCol w="2181795">
                  <a:extLst>
                    <a:ext uri="{9D8B030D-6E8A-4147-A177-3AD203B41FA5}">
                      <a16:colId xmlns:a16="http://schemas.microsoft.com/office/drawing/2014/main" val="2332756952"/>
                    </a:ext>
                  </a:extLst>
                </a:gridCol>
                <a:gridCol w="2181796">
                  <a:extLst>
                    <a:ext uri="{9D8B030D-6E8A-4147-A177-3AD203B41FA5}">
                      <a16:colId xmlns:a16="http://schemas.microsoft.com/office/drawing/2014/main" val="3019505676"/>
                    </a:ext>
                  </a:extLst>
                </a:gridCol>
                <a:gridCol w="2181795">
                  <a:extLst>
                    <a:ext uri="{9D8B030D-6E8A-4147-A177-3AD203B41FA5}">
                      <a16:colId xmlns:a16="http://schemas.microsoft.com/office/drawing/2014/main" val="3705146309"/>
                    </a:ext>
                  </a:extLst>
                </a:gridCol>
                <a:gridCol w="2181795">
                  <a:extLst>
                    <a:ext uri="{9D8B030D-6E8A-4147-A177-3AD203B41FA5}">
                      <a16:colId xmlns:a16="http://schemas.microsoft.com/office/drawing/2014/main" val="167603352"/>
                    </a:ext>
                  </a:extLst>
                </a:gridCol>
              </a:tblGrid>
              <a:tr h="545283">
                <a:tc>
                  <a:txBody>
                    <a:bodyPr/>
                    <a:lstStyle/>
                    <a:p>
                      <a:pPr algn="ctr"/>
                      <a:r>
                        <a:rPr kumimoji="1" lang="ja-JP" altLang="en-US" sz="1200" strike="noStrike" dirty="0">
                          <a:solidFill>
                            <a:schemeClr val="bg1"/>
                          </a:solidFill>
                          <a:latin typeface="BIZ UDゴシック" panose="020B0400000000000000" pitchFamily="49" charset="-128"/>
                          <a:ea typeface="BIZ UDゴシック" panose="020B0400000000000000" pitchFamily="49" charset="-128"/>
                        </a:rPr>
                        <a:t>令和</a:t>
                      </a:r>
                      <a:r>
                        <a:rPr kumimoji="1" lang="en-US" altLang="ja-JP" sz="1200" strike="noStrike" dirty="0">
                          <a:solidFill>
                            <a:schemeClr val="bg1"/>
                          </a:solidFill>
                          <a:latin typeface="BIZ UDゴシック" panose="020B0400000000000000" pitchFamily="49" charset="-128"/>
                          <a:ea typeface="BIZ UDゴシック" panose="020B0400000000000000" pitchFamily="49" charset="-128"/>
                        </a:rPr>
                        <a:t>5</a:t>
                      </a:r>
                      <a:r>
                        <a:rPr kumimoji="1" lang="ja-JP" altLang="en-US" sz="1200" strike="noStrike" dirty="0">
                          <a:solidFill>
                            <a:schemeClr val="bg1"/>
                          </a:solidFill>
                          <a:latin typeface="BIZ UDゴシック" panose="020B0400000000000000" pitchFamily="49" charset="-128"/>
                          <a:ea typeface="BIZ UDゴシック" panose="020B0400000000000000" pitchFamily="49" charset="-128"/>
                        </a:rPr>
                        <a:t>年度</a:t>
                      </a:r>
                    </a:p>
                  </a:txBody>
                  <a:tcPr anchor="ctr">
                    <a:solidFill>
                      <a:schemeClr val="bg1">
                        <a:lumMod val="50000"/>
                      </a:schemeClr>
                    </a:solidFill>
                  </a:tcPr>
                </a:tc>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医療審議会</a:t>
                      </a:r>
                    </a:p>
                  </a:txBody>
                  <a:tcPr anchor="ctr">
                    <a:solidFill>
                      <a:schemeClr val="bg1">
                        <a:lumMod val="50000"/>
                      </a:schemeClr>
                    </a:solidFill>
                  </a:tcPr>
                </a:tc>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連携協議会</a:t>
                      </a:r>
                    </a:p>
                  </a:txBody>
                  <a:tcPr anchor="ctr">
                    <a:solidFill>
                      <a:schemeClr val="bg1">
                        <a:lumMod val="50000"/>
                      </a:schemeClr>
                    </a:solidFill>
                  </a:tcPr>
                </a:tc>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対策推進部会</a:t>
                      </a:r>
                    </a:p>
                  </a:txBody>
                  <a:tcPr anchor="ctr">
                    <a:solidFill>
                      <a:schemeClr val="bg1">
                        <a:lumMod val="50000"/>
                      </a:schemeClr>
                    </a:solidFill>
                  </a:tcPr>
                </a:tc>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協定</a:t>
                      </a:r>
                    </a:p>
                  </a:txBody>
                  <a:tcPr anchor="ctr">
                    <a:solidFill>
                      <a:schemeClr val="bg1">
                        <a:lumMod val="50000"/>
                      </a:schemeClr>
                    </a:solidFill>
                  </a:tcPr>
                </a:tc>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健康危機対処計画</a:t>
                      </a:r>
                    </a:p>
                  </a:txBody>
                  <a:tcPr anchor="ctr">
                    <a:solidFill>
                      <a:schemeClr val="bg1">
                        <a:lumMod val="50000"/>
                      </a:schemeClr>
                    </a:solidFill>
                  </a:tcPr>
                </a:tc>
                <a:extLst>
                  <a:ext uri="{0D108BD9-81ED-4DB2-BD59-A6C34878D82A}">
                    <a16:rowId xmlns:a16="http://schemas.microsoft.com/office/drawing/2014/main" val="275585500"/>
                  </a:ext>
                </a:extLst>
              </a:tr>
              <a:tr h="545283">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６月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15672007"/>
                  </a:ext>
                </a:extLst>
              </a:tr>
              <a:tr h="545283">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７月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69679252"/>
                  </a:ext>
                </a:extLst>
              </a:tr>
              <a:tr h="545283">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８月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88859937"/>
                  </a:ext>
                </a:extLst>
              </a:tr>
              <a:tr h="545283">
                <a:tc>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９月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4021885"/>
                  </a:ext>
                </a:extLst>
              </a:tr>
              <a:tr h="545283">
                <a:tc>
                  <a:txBody>
                    <a:bodyPr/>
                    <a:lstStyle/>
                    <a:p>
                      <a:pPr algn="ctr"/>
                      <a:r>
                        <a:rPr kumimoji="1" lang="en-US" altLang="ja-JP" strike="noStrike" dirty="0">
                          <a:solidFill>
                            <a:schemeClr val="bg1"/>
                          </a:solidFill>
                          <a:latin typeface="BIZ UDゴシック" panose="020B0400000000000000" pitchFamily="49" charset="-128"/>
                          <a:ea typeface="BIZ UDゴシック" panose="020B0400000000000000" pitchFamily="49" charset="-128"/>
                        </a:rPr>
                        <a:t>10</a:t>
                      </a:r>
                      <a:r>
                        <a:rPr kumimoji="1" lang="ja-JP" altLang="en-US" strike="noStrike" dirty="0">
                          <a:solidFill>
                            <a:schemeClr val="bg1"/>
                          </a:solidFill>
                          <a:latin typeface="BIZ UDゴシック" panose="020B0400000000000000" pitchFamily="49" charset="-128"/>
                          <a:ea typeface="BIZ UDゴシック" panose="020B0400000000000000" pitchFamily="49" charset="-128"/>
                        </a:rPr>
                        <a:t>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09499540"/>
                  </a:ext>
                </a:extLst>
              </a:tr>
              <a:tr h="545283">
                <a:tc>
                  <a:txBody>
                    <a:bodyPr/>
                    <a:lstStyle/>
                    <a:p>
                      <a:pPr algn="ctr"/>
                      <a:r>
                        <a:rPr kumimoji="1" lang="en-US" altLang="ja-JP" strike="noStrike" dirty="0">
                          <a:solidFill>
                            <a:schemeClr val="bg1"/>
                          </a:solidFill>
                          <a:latin typeface="BIZ UDゴシック" panose="020B0400000000000000" pitchFamily="49" charset="-128"/>
                          <a:ea typeface="BIZ UDゴシック" panose="020B0400000000000000" pitchFamily="49" charset="-128"/>
                        </a:rPr>
                        <a:t>11</a:t>
                      </a:r>
                      <a:r>
                        <a:rPr kumimoji="1" lang="ja-JP" altLang="en-US" strike="noStrike" dirty="0">
                          <a:solidFill>
                            <a:schemeClr val="bg1"/>
                          </a:solidFill>
                          <a:latin typeface="BIZ UDゴシック" panose="020B0400000000000000" pitchFamily="49" charset="-128"/>
                          <a:ea typeface="BIZ UDゴシック" panose="020B0400000000000000" pitchFamily="49" charset="-128"/>
                        </a:rPr>
                        <a:t>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04772520"/>
                  </a:ext>
                </a:extLst>
              </a:tr>
              <a:tr h="545283">
                <a:tc>
                  <a:txBody>
                    <a:bodyPr/>
                    <a:lstStyle/>
                    <a:p>
                      <a:pPr algn="ctr"/>
                      <a:r>
                        <a:rPr kumimoji="1" lang="en-US" altLang="ja-JP" strike="noStrike" dirty="0">
                          <a:solidFill>
                            <a:schemeClr val="bg1"/>
                          </a:solidFill>
                          <a:latin typeface="BIZ UDゴシック" panose="020B0400000000000000" pitchFamily="49" charset="-128"/>
                          <a:ea typeface="BIZ UDゴシック" panose="020B0400000000000000" pitchFamily="49" charset="-128"/>
                        </a:rPr>
                        <a:t>12</a:t>
                      </a:r>
                      <a:r>
                        <a:rPr kumimoji="1" lang="ja-JP" altLang="en-US" strike="noStrike" dirty="0">
                          <a:solidFill>
                            <a:schemeClr val="bg1"/>
                          </a:solidFill>
                          <a:latin typeface="BIZ UDゴシック" panose="020B0400000000000000" pitchFamily="49" charset="-128"/>
                          <a:ea typeface="BIZ UDゴシック" panose="020B0400000000000000" pitchFamily="49" charset="-128"/>
                        </a:rPr>
                        <a:t>月</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27285547"/>
                  </a:ext>
                </a:extLst>
              </a:tr>
              <a:tr h="540531">
                <a:tc rowSpan="3">
                  <a:txBody>
                    <a:bodyPr/>
                    <a:lstStyle/>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１月</a:t>
                      </a:r>
                      <a:endParaRPr kumimoji="1" lang="en-US" altLang="ja-JP" strike="noStrike" dirty="0">
                        <a:solidFill>
                          <a:schemeClr val="bg1"/>
                        </a:solidFill>
                        <a:latin typeface="BIZ UDゴシック" panose="020B0400000000000000" pitchFamily="49" charset="-128"/>
                        <a:ea typeface="BIZ UDゴシック" panose="020B0400000000000000" pitchFamily="49" charset="-128"/>
                      </a:endParaRPr>
                    </a:p>
                    <a:p>
                      <a:pPr algn="ctr"/>
                      <a:r>
                        <a:rPr kumimoji="1" lang="ja-JP" altLang="en-US" strike="noStrike" dirty="0">
                          <a:solidFill>
                            <a:schemeClr val="bg1"/>
                          </a:solidFill>
                          <a:latin typeface="BIZ UDゴシック" panose="020B0400000000000000" pitchFamily="49" charset="-128"/>
                          <a:ea typeface="BIZ UDゴシック" panose="020B0400000000000000" pitchFamily="49" charset="-128"/>
                        </a:rPr>
                        <a:t>以降</a:t>
                      </a:r>
                      <a:endParaRPr kumimoji="1" lang="ja-JP" altLang="en-US" b="1" strike="noStrike"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78606735"/>
                  </a:ext>
                </a:extLst>
              </a:tr>
              <a:tr h="545283">
                <a:tc vMerge="1">
                  <a:txBody>
                    <a:bodyPr/>
                    <a:lstStyle/>
                    <a:p>
                      <a:pPr algn="ctr"/>
                      <a:endParaRPr kumimoji="1" lang="ja-JP" altLang="en-US" b="1" strike="noStrike" dirty="0">
                        <a:solidFill>
                          <a:schemeClr val="bg1"/>
                        </a:solidFill>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3069977"/>
                  </a:ext>
                </a:extLst>
              </a:tr>
              <a:tr h="545283">
                <a:tc vMerge="1">
                  <a:txBody>
                    <a:bodyPr/>
                    <a:lstStyle/>
                    <a:p>
                      <a:pPr algn="ctr"/>
                      <a:endParaRPr kumimoji="1" lang="ja-JP" altLang="en-US" b="1" strike="noStrike" dirty="0">
                        <a:solidFill>
                          <a:schemeClr val="bg1"/>
                        </a:solidFill>
                      </a:endParaRPr>
                    </a:p>
                  </a:txBody>
                  <a:tcPr anchor="ctr">
                    <a:solidFill>
                      <a:schemeClr val="bg1">
                        <a:lumMod val="50000"/>
                      </a:schemeClr>
                    </a:solidFill>
                  </a:tcPr>
                </a:tc>
                <a:tc>
                  <a:txBody>
                    <a:bodyPr/>
                    <a:lstStyle/>
                    <a:p>
                      <a:endParaRPr kumimoji="1" lang="ja-JP" altLang="en-US" strike="noStrike" dirty="0">
                        <a:latin typeface="BIZ UDゴシック" panose="020B0400000000000000" pitchFamily="49" charset="-128"/>
                        <a:ea typeface="BIZ UDゴシック" panose="020B0400000000000000" pitchFamily="49" charset="-128"/>
                      </a:endParaRPr>
                    </a:p>
                  </a:txBody>
                  <a:tcPr>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59259961"/>
                  </a:ext>
                </a:extLst>
              </a:tr>
            </a:tbl>
          </a:graphicData>
        </a:graphic>
      </p:graphicFrame>
      <p:sp>
        <p:nvSpPr>
          <p:cNvPr id="3" name="四角形: 角を丸くする 2">
            <a:extLst>
              <a:ext uri="{FF2B5EF4-FFF2-40B4-BE49-F238E27FC236}">
                <a16:creationId xmlns:a16="http://schemas.microsoft.com/office/drawing/2014/main" id="{29EF35F5-BE98-1078-051C-EF26F141317C}"/>
              </a:ext>
            </a:extLst>
          </p:cNvPr>
          <p:cNvSpPr/>
          <p:nvPr/>
        </p:nvSpPr>
        <p:spPr>
          <a:xfrm>
            <a:off x="3456588" y="1364377"/>
            <a:ext cx="1970901" cy="43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b="1" dirty="0">
                <a:latin typeface="BIZ UDゴシック" panose="020B0400000000000000" pitchFamily="49" charset="-128"/>
                <a:ea typeface="BIZ UDゴシック" panose="020B0400000000000000" pitchFamily="49" charset="-128"/>
              </a:rPr>
              <a:t>【6/9</a:t>
            </a:r>
            <a:r>
              <a:rPr lang="ja-JP" altLang="en-US" sz="1400" b="1" dirty="0">
                <a:latin typeface="BIZ UDゴシック" panose="020B0400000000000000" pitchFamily="49" charset="-128"/>
                <a:ea typeface="BIZ UDゴシック" panose="020B0400000000000000" pitchFamily="49" charset="-128"/>
              </a:rPr>
              <a:t>：協議会①</a:t>
            </a:r>
            <a:r>
              <a:rPr lang="en-US" altLang="ja-JP" sz="1400" b="1" dirty="0">
                <a:latin typeface="BIZ UDゴシック" panose="020B0400000000000000" pitchFamily="49" charset="-128"/>
                <a:ea typeface="BIZ UDゴシック" panose="020B0400000000000000" pitchFamily="49" charset="-128"/>
              </a:rPr>
              <a:t>】</a:t>
            </a:r>
            <a:endParaRPr kumimoji="1" lang="ja-JP" altLang="en-US" sz="1400" b="1" dirty="0">
              <a:latin typeface="BIZ UDゴシック" panose="020B0400000000000000" pitchFamily="49" charset="-128"/>
              <a:ea typeface="BIZ UDゴシック" panose="020B0400000000000000" pitchFamily="49" charset="-128"/>
            </a:endParaRPr>
          </a:p>
        </p:txBody>
      </p:sp>
      <p:sp>
        <p:nvSpPr>
          <p:cNvPr id="6" name="四角形: 角を丸くする 5">
            <a:extLst>
              <a:ext uri="{FF2B5EF4-FFF2-40B4-BE49-F238E27FC236}">
                <a16:creationId xmlns:a16="http://schemas.microsoft.com/office/drawing/2014/main" id="{E7E94F6D-4B8A-B1A7-CB4C-2803D2A1FEC7}"/>
              </a:ext>
            </a:extLst>
          </p:cNvPr>
          <p:cNvSpPr/>
          <p:nvPr/>
        </p:nvSpPr>
        <p:spPr>
          <a:xfrm>
            <a:off x="5272780" y="1996748"/>
            <a:ext cx="2637387" cy="431502"/>
          </a:xfrm>
          <a:prstGeom prst="roundRect">
            <a:avLst/>
          </a:prstGeom>
        </p:spPr>
        <p:style>
          <a:lnRef idx="1">
            <a:schemeClr val="accent6"/>
          </a:lnRef>
          <a:fillRef idx="2">
            <a:schemeClr val="accent6"/>
          </a:fillRef>
          <a:effectRef idx="1">
            <a:schemeClr val="accent6"/>
          </a:effectRef>
          <a:fontRef idx="minor">
            <a:schemeClr val="dk1"/>
          </a:fontRef>
        </p:style>
        <p:txBody>
          <a:bodyPr lIns="0" tIns="36000" rIns="0" bIns="36000" rtlCol="0" anchor="ctr"/>
          <a:lstStyle/>
          <a:p>
            <a:pPr algn="ct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７月下旬～８月上旬：部会①②③</a:t>
            </a:r>
            <a:r>
              <a:rPr lang="en-US" altLang="ja-JP" sz="1200" b="1" dirty="0">
                <a:latin typeface="BIZ UDゴシック" panose="020B0400000000000000" pitchFamily="49" charset="-128"/>
                <a:ea typeface="BIZ UDゴシック" panose="020B0400000000000000" pitchFamily="49" charset="-128"/>
              </a:rPr>
              <a:t>】</a:t>
            </a:r>
          </a:p>
          <a:p>
            <a:pPr algn="ctr"/>
            <a:r>
              <a:rPr lang="ja-JP" altLang="en-US" sz="1200" b="1" dirty="0">
                <a:latin typeface="BIZ UDゴシック" panose="020B0400000000000000" pitchFamily="49" charset="-128"/>
                <a:ea typeface="BIZ UDゴシック" panose="020B0400000000000000" pitchFamily="49" charset="-128"/>
              </a:rPr>
              <a:t>素案検討</a:t>
            </a:r>
            <a:endParaRPr kumimoji="1" lang="ja-JP" altLang="en-US" sz="1200" b="1"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ACAACDFB-79B9-9D28-D517-D89A0445DFF9}"/>
              </a:ext>
            </a:extLst>
          </p:cNvPr>
          <p:cNvSpPr/>
          <p:nvPr/>
        </p:nvSpPr>
        <p:spPr>
          <a:xfrm>
            <a:off x="3428570" y="2674841"/>
            <a:ext cx="1970901" cy="5621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b="1" dirty="0">
                <a:latin typeface="BIZ UDゴシック" panose="020B0400000000000000" pitchFamily="49" charset="-128"/>
                <a:ea typeface="BIZ UDゴシック" panose="020B0400000000000000" pitchFamily="49" charset="-128"/>
              </a:rPr>
              <a:t>【8/31</a:t>
            </a:r>
            <a:r>
              <a:rPr lang="ja-JP" altLang="en-US" sz="1400" b="1" dirty="0">
                <a:latin typeface="BIZ UDゴシック" panose="020B0400000000000000" pitchFamily="49" charset="-128"/>
                <a:ea typeface="BIZ UDゴシック" panose="020B0400000000000000" pitchFamily="49" charset="-128"/>
              </a:rPr>
              <a:t>：協議会②</a:t>
            </a:r>
            <a:r>
              <a:rPr lang="en-US" altLang="ja-JP" sz="1400" b="1" dirty="0">
                <a:latin typeface="BIZ UDゴシック" panose="020B0400000000000000" pitchFamily="49" charset="-128"/>
                <a:ea typeface="BIZ UDゴシック" panose="020B0400000000000000" pitchFamily="49" charset="-128"/>
              </a:rPr>
              <a:t>】</a:t>
            </a:r>
          </a:p>
          <a:p>
            <a:pPr algn="ctr"/>
            <a:r>
              <a:rPr lang="ja-JP" altLang="en-US" sz="1400" b="1" dirty="0">
                <a:latin typeface="BIZ UDゴシック" panose="020B0400000000000000" pitchFamily="49" charset="-128"/>
                <a:ea typeface="BIZ UDゴシック" panose="020B0400000000000000" pitchFamily="49" charset="-128"/>
              </a:rPr>
              <a:t>中間取りまとめ</a:t>
            </a:r>
            <a:endParaRPr kumimoji="1" lang="ja-JP" altLang="en-US" sz="1400" b="1" dirty="0">
              <a:latin typeface="BIZ UDゴシック" panose="020B0400000000000000" pitchFamily="49" charset="-128"/>
              <a:ea typeface="BIZ UDゴシック" panose="020B0400000000000000" pitchFamily="49" charset="-128"/>
            </a:endParaRPr>
          </a:p>
        </p:txBody>
      </p:sp>
      <p:sp>
        <p:nvSpPr>
          <p:cNvPr id="9" name="四角形: 角を丸くする 8">
            <a:extLst>
              <a:ext uri="{FF2B5EF4-FFF2-40B4-BE49-F238E27FC236}">
                <a16:creationId xmlns:a16="http://schemas.microsoft.com/office/drawing/2014/main" id="{F2A6AB87-1BA9-5681-1731-BC4D8FD5E000}"/>
              </a:ext>
            </a:extLst>
          </p:cNvPr>
          <p:cNvSpPr/>
          <p:nvPr/>
        </p:nvSpPr>
        <p:spPr>
          <a:xfrm>
            <a:off x="5641642" y="3310156"/>
            <a:ext cx="2103467" cy="6050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200" b="1" dirty="0">
                <a:solidFill>
                  <a:schemeClr val="tx1"/>
                </a:solidFill>
                <a:latin typeface="BIZ UDゴシック" panose="020B0400000000000000" pitchFamily="49" charset="-128"/>
                <a:ea typeface="BIZ UDゴシック" panose="020B0400000000000000" pitchFamily="49" charset="-128"/>
              </a:rPr>
              <a:t>【10/11</a:t>
            </a:r>
            <a:r>
              <a:rPr lang="ja-JP" altLang="en-US" sz="1200" b="1" dirty="0">
                <a:solidFill>
                  <a:schemeClr val="tx1"/>
                </a:solidFill>
                <a:latin typeface="BIZ UDゴシック" panose="020B0400000000000000" pitchFamily="49" charset="-128"/>
                <a:ea typeface="BIZ UDゴシック" panose="020B0400000000000000" pitchFamily="49" charset="-128"/>
              </a:rPr>
              <a:t>：部会④</a:t>
            </a:r>
            <a:r>
              <a:rPr lang="en-US" altLang="ja-JP" sz="1200" b="1" dirty="0">
                <a:solidFill>
                  <a:schemeClr val="tx1"/>
                </a:solidFill>
                <a:latin typeface="BIZ UDゴシック" panose="020B0400000000000000" pitchFamily="49" charset="-128"/>
                <a:ea typeface="BIZ UDゴシック" panose="020B0400000000000000" pitchFamily="49" charset="-128"/>
              </a:rPr>
              <a:t>】</a:t>
            </a:r>
          </a:p>
          <a:p>
            <a:pPr algn="ctr"/>
            <a:r>
              <a:rPr kumimoji="1" lang="ja-JP" altLang="en-US" sz="1200" b="1" dirty="0">
                <a:latin typeface="BIZ UDゴシック" panose="020B0400000000000000" pitchFamily="49" charset="-128"/>
                <a:ea typeface="BIZ UDゴシック" panose="020B0400000000000000" pitchFamily="49" charset="-128"/>
              </a:rPr>
              <a:t>協議会・審議会での議論を反映</a:t>
            </a:r>
          </a:p>
        </p:txBody>
      </p:sp>
      <p:sp>
        <p:nvSpPr>
          <p:cNvPr id="10" name="四角形: 角を丸くする 9">
            <a:extLst>
              <a:ext uri="{FF2B5EF4-FFF2-40B4-BE49-F238E27FC236}">
                <a16:creationId xmlns:a16="http://schemas.microsoft.com/office/drawing/2014/main" id="{23EFE36B-591F-8C2A-F3DC-F5B3155D47F0}"/>
              </a:ext>
            </a:extLst>
          </p:cNvPr>
          <p:cNvSpPr/>
          <p:nvPr/>
        </p:nvSpPr>
        <p:spPr>
          <a:xfrm>
            <a:off x="1272329" y="2768096"/>
            <a:ext cx="1861397" cy="3828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altLang="ja-JP" sz="1400" b="1" dirty="0">
                <a:latin typeface="BIZ UDゴシック" panose="020B0400000000000000" pitchFamily="49" charset="-128"/>
                <a:ea typeface="BIZ UDゴシック" panose="020B0400000000000000" pitchFamily="49" charset="-128"/>
              </a:rPr>
              <a:t>【9/12</a:t>
            </a:r>
            <a:r>
              <a:rPr lang="ja-JP" altLang="en-US" sz="1400" b="1" dirty="0">
                <a:latin typeface="BIZ UDゴシック" panose="020B0400000000000000" pitchFamily="49" charset="-128"/>
                <a:ea typeface="BIZ UDゴシック" panose="020B0400000000000000" pitchFamily="49" charset="-128"/>
              </a:rPr>
              <a:t>：審議会①</a:t>
            </a:r>
            <a:r>
              <a:rPr lang="en-US" altLang="ja-JP" sz="1400" b="1" dirty="0">
                <a:latin typeface="BIZ UDゴシック" panose="020B0400000000000000" pitchFamily="49" charset="-128"/>
                <a:ea typeface="BIZ UDゴシック" panose="020B0400000000000000" pitchFamily="49" charset="-128"/>
              </a:rPr>
              <a:t>】</a:t>
            </a:r>
          </a:p>
        </p:txBody>
      </p:sp>
      <p:sp>
        <p:nvSpPr>
          <p:cNvPr id="11" name="四角形: 角を丸くする 10">
            <a:extLst>
              <a:ext uri="{FF2B5EF4-FFF2-40B4-BE49-F238E27FC236}">
                <a16:creationId xmlns:a16="http://schemas.microsoft.com/office/drawing/2014/main" id="{3757B663-88E0-485B-8FC4-6F5B29E681E1}"/>
              </a:ext>
            </a:extLst>
          </p:cNvPr>
          <p:cNvSpPr/>
          <p:nvPr/>
        </p:nvSpPr>
        <p:spPr>
          <a:xfrm>
            <a:off x="3170758" y="3670633"/>
            <a:ext cx="2287254" cy="63757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1400" b="1" dirty="0">
                <a:latin typeface="BIZ UDゴシック" panose="020B0400000000000000" pitchFamily="49" charset="-128"/>
                <a:ea typeface="BIZ UDゴシック" panose="020B0400000000000000" pitchFamily="49" charset="-128"/>
              </a:rPr>
              <a:t>【10</a:t>
            </a:r>
            <a:r>
              <a:rPr lang="ja-JP" altLang="en-US" sz="1400" b="1" dirty="0">
                <a:latin typeface="BIZ UDゴシック" panose="020B0400000000000000" pitchFamily="49" charset="-128"/>
                <a:ea typeface="BIZ UDゴシック" panose="020B0400000000000000" pitchFamily="49" charset="-128"/>
              </a:rPr>
              <a:t>月下旬～</a:t>
            </a:r>
            <a:r>
              <a:rPr lang="en-US" altLang="ja-JP" sz="1400" b="1" dirty="0">
                <a:latin typeface="BIZ UDゴシック" panose="020B0400000000000000" pitchFamily="49" charset="-128"/>
                <a:ea typeface="BIZ UDゴシック" panose="020B0400000000000000" pitchFamily="49" charset="-128"/>
              </a:rPr>
              <a:t>11</a:t>
            </a:r>
            <a:r>
              <a:rPr lang="ja-JP" altLang="en-US" sz="1400" b="1" dirty="0">
                <a:latin typeface="BIZ UDゴシック" panose="020B0400000000000000" pitchFamily="49" charset="-128"/>
                <a:ea typeface="BIZ UDゴシック" panose="020B0400000000000000" pitchFamily="49" charset="-128"/>
              </a:rPr>
              <a:t>月</a:t>
            </a:r>
            <a:r>
              <a:rPr lang="ja-JP" altLang="en-US" sz="1400" b="1" dirty="0">
                <a:solidFill>
                  <a:schemeClr val="bg1"/>
                </a:solidFill>
                <a:latin typeface="BIZ UDゴシック" panose="020B0400000000000000" pitchFamily="49" charset="-128"/>
                <a:ea typeface="BIZ UDゴシック" panose="020B0400000000000000" pitchFamily="49" charset="-128"/>
              </a:rPr>
              <a:t>下</a:t>
            </a:r>
            <a:r>
              <a:rPr lang="ja-JP" altLang="en-US" sz="1400" b="1" dirty="0">
                <a:latin typeface="BIZ UDゴシック" panose="020B0400000000000000" pitchFamily="49" charset="-128"/>
                <a:ea typeface="BIZ UDゴシック" panose="020B0400000000000000" pitchFamily="49" charset="-128"/>
              </a:rPr>
              <a:t>旬</a:t>
            </a:r>
            <a:r>
              <a:rPr lang="en-US" altLang="ja-JP" sz="1400" b="1" dirty="0">
                <a:latin typeface="BIZ UDゴシック" panose="020B0400000000000000" pitchFamily="49" charset="-128"/>
                <a:ea typeface="BIZ UDゴシック" panose="020B0400000000000000" pitchFamily="49" charset="-128"/>
              </a:rPr>
              <a:t>】</a:t>
            </a:r>
          </a:p>
          <a:p>
            <a:pPr algn="ctr"/>
            <a:r>
              <a:rPr lang="ja-JP" altLang="en-US" sz="1400" b="1" dirty="0">
                <a:latin typeface="BIZ UDゴシック" panose="020B0400000000000000" pitchFamily="49" charset="-128"/>
                <a:ea typeface="BIZ UDゴシック" panose="020B0400000000000000" pitchFamily="49" charset="-128"/>
              </a:rPr>
              <a:t>県民コメント</a:t>
            </a:r>
            <a:endParaRPr kumimoji="1" lang="ja-JP" altLang="en-US" sz="1400" b="1" dirty="0">
              <a:latin typeface="BIZ UDゴシック" panose="020B0400000000000000" pitchFamily="49" charset="-128"/>
              <a:ea typeface="BIZ UDゴシック" panose="020B0400000000000000" pitchFamily="49" charset="-128"/>
            </a:endParaRPr>
          </a:p>
        </p:txBody>
      </p:sp>
      <p:sp>
        <p:nvSpPr>
          <p:cNvPr id="12" name="四角形: 角を丸くする 11">
            <a:extLst>
              <a:ext uri="{FF2B5EF4-FFF2-40B4-BE49-F238E27FC236}">
                <a16:creationId xmlns:a16="http://schemas.microsoft.com/office/drawing/2014/main" id="{DFC0D6A2-CC2C-BA56-2363-3250309B4516}"/>
              </a:ext>
            </a:extLst>
          </p:cNvPr>
          <p:cNvSpPr/>
          <p:nvPr/>
        </p:nvSpPr>
        <p:spPr>
          <a:xfrm>
            <a:off x="5532463" y="4316898"/>
            <a:ext cx="2103467" cy="4067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200" b="1" dirty="0">
                <a:solidFill>
                  <a:schemeClr val="tx1"/>
                </a:solidFill>
                <a:latin typeface="BIZ UDゴシック" panose="020B0400000000000000" pitchFamily="49" charset="-128"/>
                <a:ea typeface="BIZ UDゴシック" panose="020B0400000000000000" pitchFamily="49" charset="-128"/>
              </a:rPr>
              <a:t>【12/14</a:t>
            </a:r>
            <a:r>
              <a:rPr lang="ja-JP" altLang="en-US" sz="1200" b="1" dirty="0">
                <a:solidFill>
                  <a:schemeClr val="tx1"/>
                </a:solidFill>
                <a:latin typeface="BIZ UDゴシック" panose="020B0400000000000000" pitchFamily="49" charset="-128"/>
                <a:ea typeface="BIZ UDゴシック" panose="020B0400000000000000" pitchFamily="49" charset="-128"/>
              </a:rPr>
              <a:t>：部会⑤</a:t>
            </a:r>
            <a:r>
              <a:rPr lang="en-US" altLang="ja-JP" sz="1200" b="1" dirty="0">
                <a:solidFill>
                  <a:schemeClr val="tx1"/>
                </a:solidFill>
                <a:latin typeface="BIZ UDゴシック" panose="020B0400000000000000" pitchFamily="49" charset="-128"/>
                <a:ea typeface="BIZ UDゴシック" panose="020B0400000000000000" pitchFamily="49" charset="-128"/>
              </a:rPr>
              <a:t>】</a:t>
            </a:r>
          </a:p>
          <a:p>
            <a:pPr algn="ctr"/>
            <a:r>
              <a:rPr lang="ja-JP" altLang="en-US" sz="1200" b="1" dirty="0">
                <a:latin typeface="BIZ UDゴシック" panose="020B0400000000000000" pitchFamily="49" charset="-128"/>
                <a:ea typeface="BIZ UDゴシック" panose="020B0400000000000000" pitchFamily="49" charset="-128"/>
              </a:rPr>
              <a:t>県民コメントの</a:t>
            </a:r>
            <a:r>
              <a:rPr kumimoji="1" lang="ja-JP" altLang="en-US" sz="1200" b="1" dirty="0">
                <a:latin typeface="BIZ UDゴシック" panose="020B0400000000000000" pitchFamily="49" charset="-128"/>
                <a:ea typeface="BIZ UDゴシック" panose="020B0400000000000000" pitchFamily="49" charset="-128"/>
              </a:rPr>
              <a:t>意見を反映</a:t>
            </a:r>
          </a:p>
        </p:txBody>
      </p:sp>
      <p:sp>
        <p:nvSpPr>
          <p:cNvPr id="13" name="四角形: 角を丸くする 12">
            <a:extLst>
              <a:ext uri="{FF2B5EF4-FFF2-40B4-BE49-F238E27FC236}">
                <a16:creationId xmlns:a16="http://schemas.microsoft.com/office/drawing/2014/main" id="{E34FF3E1-9B3C-4450-144E-BE20C2951524}"/>
              </a:ext>
            </a:extLst>
          </p:cNvPr>
          <p:cNvSpPr/>
          <p:nvPr/>
        </p:nvSpPr>
        <p:spPr>
          <a:xfrm>
            <a:off x="3296004" y="4638513"/>
            <a:ext cx="2103467" cy="43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b="1" dirty="0">
                <a:latin typeface="BIZ UDゴシック" panose="020B0400000000000000" pitchFamily="49" charset="-128"/>
                <a:ea typeface="BIZ UDゴシック" panose="020B0400000000000000" pitchFamily="49" charset="-128"/>
              </a:rPr>
              <a:t>【 </a:t>
            </a:r>
            <a:r>
              <a:rPr lang="en-US" altLang="ja-JP" sz="1400" b="1" dirty="0">
                <a:solidFill>
                  <a:schemeClr val="tx1"/>
                </a:solidFill>
                <a:latin typeface="BIZ UDゴシック" panose="020B0400000000000000" pitchFamily="49" charset="-128"/>
                <a:ea typeface="BIZ UDゴシック" panose="020B0400000000000000" pitchFamily="49" charset="-128"/>
              </a:rPr>
              <a:t>12/26</a:t>
            </a:r>
            <a:r>
              <a:rPr lang="ja-JP" altLang="en-US" sz="1400" b="1" dirty="0">
                <a:solidFill>
                  <a:schemeClr val="tx1"/>
                </a:solidFill>
                <a:latin typeface="BIZ UDゴシック" panose="020B0400000000000000" pitchFamily="49" charset="-128"/>
                <a:ea typeface="BIZ UDゴシック" panose="020B0400000000000000" pitchFamily="49" charset="-128"/>
              </a:rPr>
              <a:t> </a:t>
            </a:r>
            <a:r>
              <a:rPr lang="ja-JP" altLang="en-US" sz="1400" b="1" dirty="0">
                <a:latin typeface="BIZ UDゴシック" panose="020B0400000000000000" pitchFamily="49" charset="-128"/>
                <a:ea typeface="BIZ UDゴシック" panose="020B0400000000000000" pitchFamily="49" charset="-128"/>
              </a:rPr>
              <a:t>：協議会③</a:t>
            </a:r>
            <a:r>
              <a:rPr lang="en-US" altLang="ja-JP" sz="1400" b="1" dirty="0">
                <a:latin typeface="BIZ UDゴシック" panose="020B0400000000000000" pitchFamily="49" charset="-128"/>
                <a:ea typeface="BIZ UDゴシック" panose="020B0400000000000000" pitchFamily="49" charset="-128"/>
              </a:rPr>
              <a:t>】</a:t>
            </a:r>
          </a:p>
          <a:p>
            <a:pPr algn="ctr"/>
            <a:r>
              <a:rPr lang="ja-JP" altLang="en-US" sz="1400" b="1" dirty="0">
                <a:latin typeface="BIZ UDゴシック" panose="020B0400000000000000" pitchFamily="49" charset="-128"/>
                <a:ea typeface="BIZ UDゴシック" panose="020B0400000000000000" pitchFamily="49" charset="-128"/>
              </a:rPr>
              <a:t>予防計画（案）策定</a:t>
            </a:r>
            <a:endParaRPr kumimoji="1" lang="ja-JP" altLang="en-US" sz="1400" b="1" dirty="0">
              <a:latin typeface="BIZ UDゴシック" panose="020B0400000000000000" pitchFamily="49" charset="-128"/>
              <a:ea typeface="BIZ UDゴシック" panose="020B0400000000000000" pitchFamily="49" charset="-128"/>
            </a:endParaRPr>
          </a:p>
        </p:txBody>
      </p:sp>
      <p:sp>
        <p:nvSpPr>
          <p:cNvPr id="14" name="四角形: 角を丸くする 13">
            <a:extLst>
              <a:ext uri="{FF2B5EF4-FFF2-40B4-BE49-F238E27FC236}">
                <a16:creationId xmlns:a16="http://schemas.microsoft.com/office/drawing/2014/main" id="{72731DBD-7D55-DB97-FAC5-B97D5CAA9D9D}"/>
              </a:ext>
            </a:extLst>
          </p:cNvPr>
          <p:cNvSpPr/>
          <p:nvPr/>
        </p:nvSpPr>
        <p:spPr>
          <a:xfrm>
            <a:off x="1272329" y="4782511"/>
            <a:ext cx="1861397" cy="504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審議会②</a:t>
            </a:r>
            <a:r>
              <a:rPr lang="en-US" altLang="ja-JP" sz="1400" b="1" dirty="0">
                <a:latin typeface="BIZ UDゴシック" panose="020B0400000000000000" pitchFamily="49" charset="-128"/>
                <a:ea typeface="BIZ UDゴシック" panose="020B0400000000000000" pitchFamily="49" charset="-128"/>
              </a:rPr>
              <a:t>】</a:t>
            </a:r>
          </a:p>
        </p:txBody>
      </p:sp>
      <p:sp>
        <p:nvSpPr>
          <p:cNvPr id="15" name="四角形: 角を丸くする 14">
            <a:extLst>
              <a:ext uri="{FF2B5EF4-FFF2-40B4-BE49-F238E27FC236}">
                <a16:creationId xmlns:a16="http://schemas.microsoft.com/office/drawing/2014/main" id="{84276FD7-A5D7-4880-FFBF-6E3C325271AB}"/>
              </a:ext>
            </a:extLst>
          </p:cNvPr>
          <p:cNvSpPr/>
          <p:nvPr/>
        </p:nvSpPr>
        <p:spPr>
          <a:xfrm>
            <a:off x="1182175" y="5363184"/>
            <a:ext cx="4514850" cy="73011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1400" b="1" dirty="0">
                <a:solidFill>
                  <a:schemeClr val="tx1"/>
                </a:solidFill>
                <a:latin typeface="BIZ UDゴシック" panose="020B0400000000000000" pitchFamily="49" charset="-128"/>
                <a:ea typeface="BIZ UDゴシック" panose="020B0400000000000000" pitchFamily="49" charset="-128"/>
              </a:rPr>
              <a:t>第</a:t>
            </a:r>
            <a:r>
              <a:rPr lang="en-US" altLang="ja-JP" sz="1400" b="1" dirty="0">
                <a:solidFill>
                  <a:schemeClr val="tx1"/>
                </a:solidFill>
                <a:latin typeface="BIZ UDゴシック" panose="020B0400000000000000" pitchFamily="49" charset="-128"/>
                <a:ea typeface="BIZ UDゴシック" panose="020B0400000000000000" pitchFamily="49" charset="-128"/>
              </a:rPr>
              <a:t>8</a:t>
            </a:r>
            <a:r>
              <a:rPr lang="ja-JP" altLang="en-US" sz="1400" b="1" dirty="0">
                <a:solidFill>
                  <a:schemeClr val="tx1"/>
                </a:solidFill>
                <a:latin typeface="BIZ UDゴシック" panose="020B0400000000000000" pitchFamily="49" charset="-128"/>
                <a:ea typeface="BIZ UDゴシック" panose="020B0400000000000000" pitchFamily="49" charset="-128"/>
              </a:rPr>
              <a:t>次地域保健医療計画（予防計画含）（案）確定</a:t>
            </a:r>
            <a:endParaRPr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r>
              <a:rPr lang="ja-JP" altLang="en-US" sz="1400" b="1" dirty="0">
                <a:solidFill>
                  <a:schemeClr val="tx1"/>
                </a:solidFill>
                <a:latin typeface="BIZ UDゴシック" panose="020B0400000000000000" pitchFamily="49" charset="-128"/>
                <a:ea typeface="BIZ UDゴシック" panose="020B0400000000000000" pitchFamily="49" charset="-128"/>
              </a:rPr>
              <a:t>２月定例会　上程</a:t>
            </a:r>
            <a:endParaRPr kumimoji="1" lang="ja-JP" altLang="en-US" sz="1400" b="1" dirty="0">
              <a:solidFill>
                <a:schemeClr val="tx1"/>
              </a:solidFill>
              <a:latin typeface="BIZ UDゴシック" panose="020B0400000000000000" pitchFamily="49" charset="-128"/>
              <a:ea typeface="BIZ UDゴシック" panose="020B0400000000000000" pitchFamily="49" charset="-128"/>
            </a:endParaRPr>
          </a:p>
        </p:txBody>
      </p:sp>
      <p:sp>
        <p:nvSpPr>
          <p:cNvPr id="17" name="四角形: 角を丸くする 16">
            <a:extLst>
              <a:ext uri="{FF2B5EF4-FFF2-40B4-BE49-F238E27FC236}">
                <a16:creationId xmlns:a16="http://schemas.microsoft.com/office/drawing/2014/main" id="{4515FD66-E5CC-3818-2B87-79ABACB8422E}"/>
              </a:ext>
            </a:extLst>
          </p:cNvPr>
          <p:cNvSpPr/>
          <p:nvPr/>
        </p:nvSpPr>
        <p:spPr>
          <a:xfrm>
            <a:off x="7967928" y="1662257"/>
            <a:ext cx="1585647" cy="43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kumimoji="1" lang="ja-JP" altLang="en-US" sz="1400" b="1" dirty="0">
                <a:latin typeface="BIZ UDゴシック" panose="020B0400000000000000" pitchFamily="49" charset="-128"/>
                <a:ea typeface="BIZ UDゴシック" panose="020B0400000000000000" pitchFamily="49" charset="-128"/>
              </a:rPr>
              <a:t>協定書案を検討</a:t>
            </a:r>
          </a:p>
        </p:txBody>
      </p:sp>
      <p:cxnSp>
        <p:nvCxnSpPr>
          <p:cNvPr id="18" name="コネクタ: カギ線 17">
            <a:extLst>
              <a:ext uri="{FF2B5EF4-FFF2-40B4-BE49-F238E27FC236}">
                <a16:creationId xmlns:a16="http://schemas.microsoft.com/office/drawing/2014/main" id="{B0B61E0F-F28A-E30A-2FC2-D1EC3BE9C919}"/>
              </a:ext>
            </a:extLst>
          </p:cNvPr>
          <p:cNvCxnSpPr>
            <a:cxnSpLocks/>
            <a:stCxn id="6" idx="2"/>
            <a:endCxn id="7" idx="3"/>
          </p:cNvCxnSpPr>
          <p:nvPr/>
        </p:nvCxnSpPr>
        <p:spPr>
          <a:xfrm rot="5400000">
            <a:off x="5731650" y="2096072"/>
            <a:ext cx="527646" cy="119200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コネクタ: カギ線 19">
            <a:extLst>
              <a:ext uri="{FF2B5EF4-FFF2-40B4-BE49-F238E27FC236}">
                <a16:creationId xmlns:a16="http://schemas.microsoft.com/office/drawing/2014/main" id="{FFACCB6B-A212-3895-D19E-D4FDA9451D29}"/>
              </a:ext>
            </a:extLst>
          </p:cNvPr>
          <p:cNvCxnSpPr>
            <a:cxnSpLocks/>
            <a:stCxn id="10" idx="2"/>
            <a:endCxn id="9" idx="1"/>
          </p:cNvCxnSpPr>
          <p:nvPr/>
        </p:nvCxnSpPr>
        <p:spPr>
          <a:xfrm rot="16200000" flipH="1">
            <a:off x="3691479" y="1662535"/>
            <a:ext cx="461712" cy="3438614"/>
          </a:xfrm>
          <a:prstGeom prst="bentConnector2">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カギ線 20">
            <a:extLst>
              <a:ext uri="{FF2B5EF4-FFF2-40B4-BE49-F238E27FC236}">
                <a16:creationId xmlns:a16="http://schemas.microsoft.com/office/drawing/2014/main" id="{588B7805-D016-7700-0EBE-AA45AB74DA63}"/>
              </a:ext>
            </a:extLst>
          </p:cNvPr>
          <p:cNvCxnSpPr>
            <a:cxnSpLocks/>
            <a:stCxn id="17" idx="2"/>
            <a:endCxn id="6" idx="3"/>
          </p:cNvCxnSpPr>
          <p:nvPr/>
        </p:nvCxnSpPr>
        <p:spPr>
          <a:xfrm rot="5400000">
            <a:off x="8276339" y="1728086"/>
            <a:ext cx="118242" cy="850585"/>
          </a:xfrm>
          <a:prstGeom prst="bentConnector2">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76FD9C2C-9B03-9908-1BB4-9791B68774E7}"/>
              </a:ext>
            </a:extLst>
          </p:cNvPr>
          <p:cNvCxnSpPr>
            <a:cxnSpLocks/>
          </p:cNvCxnSpPr>
          <p:nvPr/>
        </p:nvCxnSpPr>
        <p:spPr>
          <a:xfrm>
            <a:off x="5381911" y="4090534"/>
            <a:ext cx="315114" cy="327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9835C5A1-9FED-A603-010C-605C3B41C09D}"/>
              </a:ext>
            </a:extLst>
          </p:cNvPr>
          <p:cNvCxnSpPr>
            <a:cxnSpLocks/>
            <a:stCxn id="12" idx="2"/>
            <a:endCxn id="13" idx="3"/>
          </p:cNvCxnSpPr>
          <p:nvPr/>
        </p:nvCxnSpPr>
        <p:spPr>
          <a:xfrm rot="5400000">
            <a:off x="5926412" y="4196727"/>
            <a:ext cx="130845" cy="1184726"/>
          </a:xfrm>
          <a:prstGeom prst="bentConnector2">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2BB89278-5AB6-3E17-A4D1-32B9A59A84CD}"/>
              </a:ext>
            </a:extLst>
          </p:cNvPr>
          <p:cNvCxnSpPr>
            <a:cxnSpLocks/>
            <a:stCxn id="13" idx="1"/>
          </p:cNvCxnSpPr>
          <p:nvPr/>
        </p:nvCxnSpPr>
        <p:spPr>
          <a:xfrm flipH="1">
            <a:off x="2947046" y="4854513"/>
            <a:ext cx="348958" cy="195611"/>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4840468C-B47F-011E-B976-170F13E10E01}"/>
              </a:ext>
            </a:extLst>
          </p:cNvPr>
          <p:cNvSpPr/>
          <p:nvPr/>
        </p:nvSpPr>
        <p:spPr>
          <a:xfrm>
            <a:off x="7830052" y="3053081"/>
            <a:ext cx="1861398" cy="38289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kumimoji="1" lang="ja-JP" altLang="en-US" sz="1400" b="1" dirty="0">
                <a:latin typeface="BIZ UDゴシック" panose="020B0400000000000000" pitchFamily="49" charset="-128"/>
                <a:ea typeface="BIZ UDゴシック" panose="020B0400000000000000" pitchFamily="49" charset="-128"/>
              </a:rPr>
              <a:t>医療機関等への説明</a:t>
            </a:r>
            <a:endParaRPr kumimoji="1" lang="en-US" altLang="ja-JP" sz="1400" b="1" dirty="0">
              <a:latin typeface="BIZ UDゴシック" panose="020B0400000000000000" pitchFamily="49" charset="-128"/>
              <a:ea typeface="BIZ UDゴシック" panose="020B0400000000000000" pitchFamily="49" charset="-128"/>
            </a:endParaRPr>
          </a:p>
        </p:txBody>
      </p:sp>
      <p:cxnSp>
        <p:nvCxnSpPr>
          <p:cNvPr id="48" name="コネクタ: カギ線 47">
            <a:extLst>
              <a:ext uri="{FF2B5EF4-FFF2-40B4-BE49-F238E27FC236}">
                <a16:creationId xmlns:a16="http://schemas.microsoft.com/office/drawing/2014/main" id="{667A6997-649D-9F70-9E40-4A9B2394FFF8}"/>
              </a:ext>
            </a:extLst>
          </p:cNvPr>
          <p:cNvCxnSpPr>
            <a:cxnSpLocks/>
            <a:stCxn id="31" idx="2"/>
            <a:endCxn id="9" idx="3"/>
          </p:cNvCxnSpPr>
          <p:nvPr/>
        </p:nvCxnSpPr>
        <p:spPr>
          <a:xfrm rot="5400000">
            <a:off x="8164567" y="3016513"/>
            <a:ext cx="176727" cy="101564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四角形: 角を丸くする 48">
            <a:extLst>
              <a:ext uri="{FF2B5EF4-FFF2-40B4-BE49-F238E27FC236}">
                <a16:creationId xmlns:a16="http://schemas.microsoft.com/office/drawing/2014/main" id="{6F410917-CC51-5047-A25C-016E0AAD8F8D}"/>
              </a:ext>
            </a:extLst>
          </p:cNvPr>
          <p:cNvSpPr/>
          <p:nvPr/>
        </p:nvSpPr>
        <p:spPr>
          <a:xfrm>
            <a:off x="7855824" y="3728469"/>
            <a:ext cx="1809854" cy="43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kumimoji="1" lang="en-US" altLang="ja-JP" sz="1200" b="1" dirty="0">
                <a:latin typeface="BIZ UDゴシック" panose="020B0400000000000000" pitchFamily="49" charset="-128"/>
                <a:ea typeface="BIZ UDゴシック" panose="020B0400000000000000" pitchFamily="49" charset="-128"/>
              </a:rPr>
              <a:t>【10</a:t>
            </a:r>
            <a:r>
              <a:rPr kumimoji="1" lang="ja-JP" altLang="en-US" sz="1200" b="1" dirty="0">
                <a:latin typeface="BIZ UDゴシック" panose="020B0400000000000000" pitchFamily="49" charset="-128"/>
                <a:ea typeface="BIZ UDゴシック" panose="020B0400000000000000" pitchFamily="49" charset="-128"/>
              </a:rPr>
              <a:t>月下旬以降</a:t>
            </a:r>
            <a:r>
              <a:rPr kumimoji="1" lang="en-US" altLang="ja-JP" sz="1200" b="1" dirty="0">
                <a:latin typeface="BIZ UDゴシック" panose="020B0400000000000000" pitchFamily="49" charset="-128"/>
                <a:ea typeface="BIZ UDゴシック" panose="020B0400000000000000" pitchFamily="49" charset="-128"/>
              </a:rPr>
              <a:t>】</a:t>
            </a:r>
          </a:p>
          <a:p>
            <a:pPr algn="ctr"/>
            <a:r>
              <a:rPr kumimoji="1" lang="ja-JP" altLang="en-US" sz="1200" b="1" dirty="0">
                <a:latin typeface="BIZ UDゴシック" panose="020B0400000000000000" pitchFamily="49" charset="-128"/>
                <a:ea typeface="BIZ UDゴシック" panose="020B0400000000000000" pitchFamily="49" charset="-128"/>
              </a:rPr>
              <a:t>協定締結に向けた協議</a:t>
            </a:r>
            <a:endParaRPr kumimoji="1" lang="en-US" altLang="ja-JP" sz="1200" b="1" dirty="0">
              <a:latin typeface="BIZ UDゴシック" panose="020B0400000000000000" pitchFamily="49" charset="-128"/>
              <a:ea typeface="BIZ UDゴシック" panose="020B0400000000000000" pitchFamily="49" charset="-128"/>
            </a:endParaRPr>
          </a:p>
        </p:txBody>
      </p:sp>
      <p:sp>
        <p:nvSpPr>
          <p:cNvPr id="50" name="四角形: 角を丸くする 49">
            <a:extLst>
              <a:ext uri="{FF2B5EF4-FFF2-40B4-BE49-F238E27FC236}">
                <a16:creationId xmlns:a16="http://schemas.microsoft.com/office/drawing/2014/main" id="{426D19C3-6A00-F384-50D9-06618520D7CC}"/>
              </a:ext>
            </a:extLst>
          </p:cNvPr>
          <p:cNvSpPr/>
          <p:nvPr/>
        </p:nvSpPr>
        <p:spPr>
          <a:xfrm>
            <a:off x="7549182" y="4791225"/>
            <a:ext cx="2253981" cy="43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kumimoji="1" lang="ja-JP" altLang="en-US" sz="1200" b="1" dirty="0">
                <a:latin typeface="BIZ UDゴシック" panose="020B0400000000000000" pitchFamily="49" charset="-128"/>
                <a:ea typeface="BIZ UDゴシック" panose="020B0400000000000000" pitchFamily="49" charset="-128"/>
              </a:rPr>
              <a:t>協議の進捗状況を報告</a:t>
            </a:r>
            <a:endParaRPr kumimoji="1" lang="en-US" altLang="ja-JP" sz="1200" b="1" dirty="0">
              <a:latin typeface="BIZ UDゴシック" panose="020B0400000000000000" pitchFamily="49" charset="-128"/>
              <a:ea typeface="BIZ UDゴシック" panose="020B0400000000000000" pitchFamily="49" charset="-128"/>
            </a:endParaRPr>
          </a:p>
          <a:p>
            <a:pPr algn="ctr"/>
            <a:r>
              <a:rPr lang="ja-JP" altLang="en-US" sz="1200" b="1" dirty="0">
                <a:latin typeface="BIZ UDゴシック" panose="020B0400000000000000" pitchFamily="49" charset="-128"/>
                <a:ea typeface="BIZ UDゴシック" panose="020B0400000000000000" pitchFamily="49" charset="-128"/>
              </a:rPr>
              <a:t>（数値目標に対する達成状況）</a:t>
            </a:r>
            <a:endParaRPr kumimoji="1" lang="en-US" altLang="ja-JP" sz="1200" b="1" dirty="0">
              <a:latin typeface="BIZ UDゴシック" panose="020B0400000000000000" pitchFamily="49" charset="-128"/>
              <a:ea typeface="BIZ UDゴシック" panose="020B0400000000000000" pitchFamily="49" charset="-128"/>
            </a:endParaRPr>
          </a:p>
        </p:txBody>
      </p:sp>
      <p:cxnSp>
        <p:nvCxnSpPr>
          <p:cNvPr id="54" name="コネクタ: カギ線 53">
            <a:extLst>
              <a:ext uri="{FF2B5EF4-FFF2-40B4-BE49-F238E27FC236}">
                <a16:creationId xmlns:a16="http://schemas.microsoft.com/office/drawing/2014/main" id="{17C8E3C4-FFF2-F47B-4609-962999B46C8C}"/>
              </a:ext>
            </a:extLst>
          </p:cNvPr>
          <p:cNvCxnSpPr>
            <a:cxnSpLocks/>
          </p:cNvCxnSpPr>
          <p:nvPr/>
        </p:nvCxnSpPr>
        <p:spPr>
          <a:xfrm rot="10800000">
            <a:off x="6950852" y="4753861"/>
            <a:ext cx="598330" cy="243340"/>
          </a:xfrm>
          <a:prstGeom prst="bentConnector3">
            <a:avLst>
              <a:gd name="adj1" fmla="val 10047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四角形: 角を丸くする 54">
            <a:extLst>
              <a:ext uri="{FF2B5EF4-FFF2-40B4-BE49-F238E27FC236}">
                <a16:creationId xmlns:a16="http://schemas.microsoft.com/office/drawing/2014/main" id="{BD253B83-2F12-B4F0-45D2-5B58834720AF}"/>
              </a:ext>
            </a:extLst>
          </p:cNvPr>
          <p:cNvSpPr/>
          <p:nvPr/>
        </p:nvSpPr>
        <p:spPr>
          <a:xfrm>
            <a:off x="7817268" y="5514384"/>
            <a:ext cx="1861518" cy="43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ja-JP" altLang="en-US" sz="1200" b="1" dirty="0">
                <a:latin typeface="BIZ UDゴシック" panose="020B0400000000000000" pitchFamily="49" charset="-128"/>
                <a:ea typeface="BIZ UDゴシック" panose="020B0400000000000000" pitchFamily="49" charset="-128"/>
              </a:rPr>
              <a:t>予防計画（案）確定後</a:t>
            </a:r>
            <a:endParaRPr lang="en-US" altLang="ja-JP" sz="1200" b="1" dirty="0">
              <a:latin typeface="BIZ UDゴシック" panose="020B0400000000000000" pitchFamily="49" charset="-128"/>
              <a:ea typeface="BIZ UDゴシック" panose="020B0400000000000000" pitchFamily="49" charset="-128"/>
            </a:endParaRPr>
          </a:p>
          <a:p>
            <a:pPr algn="ctr"/>
            <a:r>
              <a:rPr lang="ja-JP" altLang="en-US" sz="1200" b="1" dirty="0">
                <a:latin typeface="BIZ UDゴシック" panose="020B0400000000000000" pitchFamily="49" charset="-128"/>
                <a:ea typeface="BIZ UDゴシック" panose="020B0400000000000000" pitchFamily="49" charset="-128"/>
              </a:rPr>
              <a:t>協定</a:t>
            </a:r>
            <a:r>
              <a:rPr kumimoji="1" lang="ja-JP" altLang="en-US" sz="1200" b="1" dirty="0">
                <a:latin typeface="BIZ UDゴシック" panose="020B0400000000000000" pitchFamily="49" charset="-128"/>
                <a:ea typeface="BIZ UDゴシック" panose="020B0400000000000000" pitchFamily="49" charset="-128"/>
              </a:rPr>
              <a:t>締結に向けて準備</a:t>
            </a:r>
            <a:endParaRPr kumimoji="1" lang="en-US" altLang="ja-JP" sz="1200" b="1" dirty="0">
              <a:latin typeface="BIZ UDゴシック" panose="020B0400000000000000" pitchFamily="49" charset="-128"/>
              <a:ea typeface="BIZ UDゴシック" panose="020B0400000000000000" pitchFamily="49" charset="-128"/>
            </a:endParaRPr>
          </a:p>
        </p:txBody>
      </p:sp>
      <p:cxnSp>
        <p:nvCxnSpPr>
          <p:cNvPr id="58" name="直線矢印コネクタ 57">
            <a:extLst>
              <a:ext uri="{FF2B5EF4-FFF2-40B4-BE49-F238E27FC236}">
                <a16:creationId xmlns:a16="http://schemas.microsoft.com/office/drawing/2014/main" id="{CF5C7DB6-B346-7D66-5D35-A2CEB8A8A7A0}"/>
              </a:ext>
            </a:extLst>
          </p:cNvPr>
          <p:cNvCxnSpPr>
            <a:cxnSpLocks/>
            <a:stCxn id="15" idx="3"/>
            <a:endCxn id="55" idx="1"/>
          </p:cNvCxnSpPr>
          <p:nvPr/>
        </p:nvCxnSpPr>
        <p:spPr>
          <a:xfrm>
            <a:off x="5697025" y="5728241"/>
            <a:ext cx="2120243" cy="21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四角形: 角を丸くする 4">
            <a:extLst>
              <a:ext uri="{FF2B5EF4-FFF2-40B4-BE49-F238E27FC236}">
                <a16:creationId xmlns:a16="http://schemas.microsoft.com/office/drawing/2014/main" id="{018E73D2-0CB9-A8E0-1BEF-9189E2C3A8EF}"/>
              </a:ext>
            </a:extLst>
          </p:cNvPr>
          <p:cNvSpPr/>
          <p:nvPr/>
        </p:nvSpPr>
        <p:spPr>
          <a:xfrm>
            <a:off x="1110051" y="5046390"/>
            <a:ext cx="2455891" cy="250697"/>
          </a:xfrm>
          <a:prstGeom prst="roundRect">
            <a:avLst/>
          </a:prstGeom>
          <a:noFill/>
          <a:ln w="9525">
            <a:noFill/>
            <a:prstDash val="dash"/>
          </a:ln>
        </p:spPr>
        <p:style>
          <a:lnRef idx="1">
            <a:schemeClr val="accent5"/>
          </a:lnRef>
          <a:fillRef idx="2">
            <a:schemeClr val="accent5"/>
          </a:fillRef>
          <a:effectRef idx="1">
            <a:schemeClr val="accent5"/>
          </a:effectRef>
          <a:fontRef idx="minor">
            <a:schemeClr val="dk1"/>
          </a:fontRef>
        </p:style>
        <p:txBody>
          <a:bodyPr lIns="0" tIns="36000" rIns="0" bIns="36000" rtlCol="0" anchor="ctr">
            <a:noAutofit/>
          </a:bodyPr>
          <a:lstStyle/>
          <a:p>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第</a:t>
            </a:r>
            <a:r>
              <a:rPr lang="en-US" altLang="ja-JP" sz="1000" b="1" dirty="0">
                <a:latin typeface="BIZ UDゴシック" panose="020B0400000000000000" pitchFamily="49" charset="-128"/>
                <a:ea typeface="BIZ UDゴシック" panose="020B0400000000000000" pitchFamily="49" charset="-128"/>
              </a:rPr>
              <a:t>8</a:t>
            </a:r>
            <a:r>
              <a:rPr lang="ja-JP" altLang="en-US" sz="1000" b="1" dirty="0">
                <a:latin typeface="BIZ UDゴシック" panose="020B0400000000000000" pitchFamily="49" charset="-128"/>
                <a:ea typeface="BIZ UDゴシック" panose="020B0400000000000000" pitchFamily="49" charset="-128"/>
              </a:rPr>
              <a:t>次地域保健医療計画に統合し審議</a:t>
            </a:r>
            <a:r>
              <a:rPr lang="en-US" altLang="ja-JP" sz="1000" b="1" dirty="0">
                <a:latin typeface="BIZ UDゴシック" panose="020B0400000000000000" pitchFamily="49" charset="-128"/>
                <a:ea typeface="BIZ UDゴシック" panose="020B0400000000000000" pitchFamily="49" charset="-128"/>
              </a:rPr>
              <a:t>》</a:t>
            </a:r>
          </a:p>
        </p:txBody>
      </p:sp>
      <p:sp>
        <p:nvSpPr>
          <p:cNvPr id="35" name="矢印: 右 34">
            <a:extLst>
              <a:ext uri="{FF2B5EF4-FFF2-40B4-BE49-F238E27FC236}">
                <a16:creationId xmlns:a16="http://schemas.microsoft.com/office/drawing/2014/main" id="{9BFE1FAF-A95A-531E-8CB0-265698807C5E}"/>
              </a:ext>
            </a:extLst>
          </p:cNvPr>
          <p:cNvSpPr/>
          <p:nvPr/>
        </p:nvSpPr>
        <p:spPr>
          <a:xfrm rot="5400000">
            <a:off x="3554470" y="5497944"/>
            <a:ext cx="201038" cy="496690"/>
          </a:xfrm>
          <a:prstGeom prst="rightArrow">
            <a:avLst/>
          </a:prstGeom>
          <a:solidFill>
            <a:schemeClr val="accent4">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 name="スライド番号プレースホルダー 1">
            <a:extLst>
              <a:ext uri="{FF2B5EF4-FFF2-40B4-BE49-F238E27FC236}">
                <a16:creationId xmlns:a16="http://schemas.microsoft.com/office/drawing/2014/main" id="{88E533BB-C2A1-7827-AF37-9615DF19D904}"/>
              </a:ext>
            </a:extLst>
          </p:cNvPr>
          <p:cNvSpPr>
            <a:spLocks noGrp="1"/>
          </p:cNvSpPr>
          <p:nvPr>
            <p:ph type="sldNum" sz="quarter" idx="12"/>
          </p:nvPr>
        </p:nvSpPr>
        <p:spPr>
          <a:xfrm>
            <a:off x="11532406" y="6492875"/>
            <a:ext cx="683012" cy="365125"/>
          </a:xfrm>
        </p:spPr>
        <p:txBody>
          <a:bodyPr/>
          <a:lstStyle/>
          <a:p>
            <a:pPr>
              <a:defRPr/>
            </a:pPr>
            <a:fld id="{EDB50BAD-688C-454E-90EC-D9BDCC0875AA}" type="slidenum">
              <a:rPr lang="ja-JP" altLang="en-US" sz="2400" smtClean="0"/>
              <a:pPr>
                <a:defRPr/>
              </a:pPr>
              <a:t>3</a:t>
            </a:fld>
            <a:endParaRPr lang="ja-JP" altLang="en-US" sz="2400" dirty="0"/>
          </a:p>
        </p:txBody>
      </p:sp>
      <p:sp>
        <p:nvSpPr>
          <p:cNvPr id="56" name="四角形: 角を丸くする 55">
            <a:extLst>
              <a:ext uri="{FF2B5EF4-FFF2-40B4-BE49-F238E27FC236}">
                <a16:creationId xmlns:a16="http://schemas.microsoft.com/office/drawing/2014/main" id="{B4AB40FF-5DAD-5405-D023-D3C176B06959}"/>
              </a:ext>
            </a:extLst>
          </p:cNvPr>
          <p:cNvSpPr/>
          <p:nvPr/>
        </p:nvSpPr>
        <p:spPr>
          <a:xfrm>
            <a:off x="5186936" y="6227797"/>
            <a:ext cx="4609814" cy="568575"/>
          </a:xfrm>
          <a:prstGeom prst="roundRect">
            <a:avLst/>
          </a:prstGeom>
          <a:ln w="28575">
            <a:prstDash val="dash"/>
          </a:ln>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lang="ja-JP" altLang="en-US" sz="1000" b="1" dirty="0">
                <a:latin typeface="BIZ UDゴシック" panose="020B0400000000000000" pitchFamily="49" charset="-128"/>
                <a:ea typeface="BIZ UDゴシック" panose="020B0400000000000000" pitchFamily="49" charset="-128"/>
              </a:rPr>
              <a:t>・目標達成に向け、令和６年度以降も引き続き協定締結の協議</a:t>
            </a:r>
            <a:endParaRPr lang="en-US" altLang="ja-JP" sz="1000" b="1" dirty="0">
              <a:latin typeface="BIZ UDゴシック" panose="020B0400000000000000" pitchFamily="49" charset="-128"/>
              <a:ea typeface="BIZ UDゴシック" panose="020B0400000000000000" pitchFamily="49" charset="-128"/>
            </a:endParaRPr>
          </a:p>
          <a:p>
            <a:r>
              <a:rPr lang="ja-JP" altLang="en-US" sz="1000" b="1" dirty="0">
                <a:latin typeface="BIZ UDゴシック" panose="020B0400000000000000" pitchFamily="49" charset="-128"/>
                <a:ea typeface="BIZ UDゴシック" panose="020B0400000000000000" pitchFamily="49" charset="-128"/>
              </a:rPr>
              <a:t>・令和６年度以降、連携協議会で数値目標の達成状況の進捗を確認（年１回）</a:t>
            </a:r>
            <a:endParaRPr lang="en-US" altLang="ja-JP" sz="1000" b="1" dirty="0">
              <a:latin typeface="BIZ UDゴシック" panose="020B0400000000000000" pitchFamily="49" charset="-128"/>
              <a:ea typeface="BIZ UDゴシック" panose="020B0400000000000000" pitchFamily="49" charset="-128"/>
            </a:endParaRPr>
          </a:p>
        </p:txBody>
      </p:sp>
      <p:sp>
        <p:nvSpPr>
          <p:cNvPr id="86" name="四角形: 角を丸くする 85">
            <a:extLst>
              <a:ext uri="{FF2B5EF4-FFF2-40B4-BE49-F238E27FC236}">
                <a16:creationId xmlns:a16="http://schemas.microsoft.com/office/drawing/2014/main" id="{E65563E9-549F-4AE2-8F1A-74C85A9AD6CE}"/>
              </a:ext>
            </a:extLst>
          </p:cNvPr>
          <p:cNvSpPr/>
          <p:nvPr/>
        </p:nvSpPr>
        <p:spPr>
          <a:xfrm>
            <a:off x="9937960" y="4037030"/>
            <a:ext cx="2047963" cy="4873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a:latin typeface="BIZ UDゴシック" panose="020B0400000000000000" pitchFamily="49" charset="-128"/>
                <a:ea typeface="BIZ UDゴシック" panose="020B0400000000000000" pitchFamily="49" charset="-128"/>
              </a:rPr>
              <a:t>【</a:t>
            </a:r>
            <a:r>
              <a:rPr lang="en-US" altLang="ja-JP" sz="1200" b="1" dirty="0">
                <a:latin typeface="BIZ UDゴシック" panose="020B0400000000000000" pitchFamily="49" charset="-128"/>
                <a:ea typeface="BIZ UDゴシック" panose="020B0400000000000000" pitchFamily="49" charset="-128"/>
              </a:rPr>
              <a:t>10</a:t>
            </a:r>
            <a:r>
              <a:rPr kumimoji="1" lang="ja-JP" altLang="en-US" sz="1200" b="1" dirty="0">
                <a:latin typeface="BIZ UDゴシック" panose="020B0400000000000000" pitchFamily="49" charset="-128"/>
                <a:ea typeface="BIZ UDゴシック" panose="020B0400000000000000" pitchFamily="49" charset="-128"/>
              </a:rPr>
              <a:t>月下旬</a:t>
            </a:r>
            <a:r>
              <a:rPr kumimoji="1" lang="en-US" altLang="ja-JP" sz="1200" b="1" dirty="0">
                <a:latin typeface="BIZ UDゴシック" panose="020B0400000000000000" pitchFamily="49" charset="-128"/>
                <a:ea typeface="BIZ UDゴシック" panose="020B0400000000000000" pitchFamily="49" charset="-128"/>
              </a:rPr>
              <a:t>】</a:t>
            </a:r>
          </a:p>
          <a:p>
            <a:pPr algn="ctr"/>
            <a:r>
              <a:rPr kumimoji="1" lang="ja-JP" altLang="en-US" sz="1200" b="1" dirty="0">
                <a:latin typeface="BIZ UDゴシック" panose="020B0400000000000000" pitchFamily="49" charset="-128"/>
                <a:ea typeface="BIZ UDゴシック" panose="020B0400000000000000" pitchFamily="49" charset="-128"/>
              </a:rPr>
              <a:t>予防計画参考配布</a:t>
            </a:r>
            <a:endParaRPr kumimoji="1" lang="en-US" altLang="ja-JP" sz="1200" b="1" dirty="0">
              <a:latin typeface="BIZ UDゴシック" panose="020B0400000000000000" pitchFamily="49" charset="-128"/>
              <a:ea typeface="BIZ UDゴシック" panose="020B0400000000000000" pitchFamily="49" charset="-128"/>
            </a:endParaRPr>
          </a:p>
        </p:txBody>
      </p:sp>
      <p:sp>
        <p:nvSpPr>
          <p:cNvPr id="87" name="四角形: 角を丸くする 86">
            <a:extLst>
              <a:ext uri="{FF2B5EF4-FFF2-40B4-BE49-F238E27FC236}">
                <a16:creationId xmlns:a16="http://schemas.microsoft.com/office/drawing/2014/main" id="{6DC7EF34-14F9-4A28-AC90-5EA35D6C2B53}"/>
              </a:ext>
            </a:extLst>
          </p:cNvPr>
          <p:cNvSpPr/>
          <p:nvPr/>
        </p:nvSpPr>
        <p:spPr>
          <a:xfrm>
            <a:off x="10049974" y="1878506"/>
            <a:ext cx="1823938" cy="4315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a:latin typeface="BIZ UDゴシック" panose="020B0400000000000000" pitchFamily="49" charset="-128"/>
                <a:ea typeface="BIZ UDゴシック" panose="020B0400000000000000" pitchFamily="49" charset="-128"/>
              </a:rPr>
              <a:t>【7/4】</a:t>
            </a:r>
          </a:p>
          <a:p>
            <a:pPr algn="ctr"/>
            <a:r>
              <a:rPr lang="ja-JP" altLang="en-US" sz="1200" b="1" dirty="0">
                <a:latin typeface="BIZ UDゴシック" panose="020B0400000000000000" pitchFamily="49" charset="-128"/>
                <a:ea typeface="BIZ UDゴシック" panose="020B0400000000000000" pitchFamily="49" charset="-128"/>
              </a:rPr>
              <a:t>ガイドライン配布</a:t>
            </a:r>
            <a:endParaRPr kumimoji="1" lang="en-US" altLang="ja-JP" sz="1200" b="1" dirty="0">
              <a:latin typeface="BIZ UDゴシック" panose="020B0400000000000000" pitchFamily="49" charset="-128"/>
              <a:ea typeface="BIZ UDゴシック" panose="020B0400000000000000" pitchFamily="49" charset="-128"/>
            </a:endParaRPr>
          </a:p>
        </p:txBody>
      </p:sp>
      <p:sp>
        <p:nvSpPr>
          <p:cNvPr id="88" name="四角形: 角を丸くする 87">
            <a:extLst>
              <a:ext uri="{FF2B5EF4-FFF2-40B4-BE49-F238E27FC236}">
                <a16:creationId xmlns:a16="http://schemas.microsoft.com/office/drawing/2014/main" id="{BFA9C124-D161-45C1-A1A5-48DA6C028C94}"/>
              </a:ext>
            </a:extLst>
          </p:cNvPr>
          <p:cNvSpPr/>
          <p:nvPr/>
        </p:nvSpPr>
        <p:spPr>
          <a:xfrm>
            <a:off x="9937961" y="5115140"/>
            <a:ext cx="2047963" cy="4433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a:latin typeface="BIZ UDゴシック" panose="020B0400000000000000" pitchFamily="49" charset="-128"/>
                <a:ea typeface="BIZ UDゴシック" panose="020B0400000000000000" pitchFamily="49" charset="-128"/>
              </a:rPr>
              <a:t>【1</a:t>
            </a:r>
            <a:r>
              <a:rPr kumimoji="1" lang="ja-JP" altLang="en-US" sz="1200" b="1" dirty="0">
                <a:latin typeface="BIZ UDゴシック" panose="020B0400000000000000" pitchFamily="49" charset="-128"/>
                <a:ea typeface="BIZ UDゴシック" panose="020B0400000000000000" pitchFamily="49" charset="-128"/>
              </a:rPr>
              <a:t>月下旬：感対へ提出</a:t>
            </a:r>
            <a:r>
              <a:rPr kumimoji="1" lang="en-US" altLang="ja-JP" sz="1200" b="1" dirty="0">
                <a:latin typeface="BIZ UDゴシック" panose="020B0400000000000000" pitchFamily="49" charset="-128"/>
                <a:ea typeface="BIZ UDゴシック" panose="020B0400000000000000" pitchFamily="49" charset="-128"/>
              </a:rPr>
              <a:t>】</a:t>
            </a:r>
          </a:p>
          <a:p>
            <a:pPr algn="ctr"/>
            <a:r>
              <a:rPr lang="ja-JP" altLang="en-US" sz="1200" b="1" dirty="0">
                <a:latin typeface="BIZ UDゴシック" panose="020B0400000000000000" pitchFamily="49" charset="-128"/>
                <a:ea typeface="BIZ UDゴシック" panose="020B0400000000000000" pitchFamily="49" charset="-128"/>
              </a:rPr>
              <a:t>整合性の確認を行う</a:t>
            </a:r>
            <a:endParaRPr kumimoji="1" lang="ja-JP" altLang="en-US" sz="1200" b="1" dirty="0">
              <a:latin typeface="BIZ UDゴシック" panose="020B0400000000000000" pitchFamily="49" charset="-128"/>
              <a:ea typeface="BIZ UDゴシック" panose="020B0400000000000000" pitchFamily="49" charset="-128"/>
            </a:endParaRPr>
          </a:p>
        </p:txBody>
      </p:sp>
      <p:sp>
        <p:nvSpPr>
          <p:cNvPr id="89" name="四角形: 角を丸くする 88">
            <a:extLst>
              <a:ext uri="{FF2B5EF4-FFF2-40B4-BE49-F238E27FC236}">
                <a16:creationId xmlns:a16="http://schemas.microsoft.com/office/drawing/2014/main" id="{E7CB3638-7338-4355-B954-1E4A151B921C}"/>
              </a:ext>
            </a:extLst>
          </p:cNvPr>
          <p:cNvSpPr/>
          <p:nvPr/>
        </p:nvSpPr>
        <p:spPr>
          <a:xfrm>
            <a:off x="9930379" y="5779622"/>
            <a:ext cx="2047963" cy="4873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a:latin typeface="BIZ UDゴシック" panose="020B0400000000000000" pitchFamily="49" charset="-128"/>
                <a:ea typeface="BIZ UDゴシック" panose="020B0400000000000000" pitchFamily="49" charset="-128"/>
              </a:rPr>
              <a:t>【</a:t>
            </a:r>
            <a:r>
              <a:rPr lang="en-US" altLang="ja-JP" sz="1200" b="1" dirty="0">
                <a:latin typeface="BIZ UDゴシック" panose="020B0400000000000000" pitchFamily="49" charset="-128"/>
                <a:ea typeface="BIZ UDゴシック" panose="020B0400000000000000" pitchFamily="49" charset="-128"/>
              </a:rPr>
              <a:t>2</a:t>
            </a:r>
            <a:r>
              <a:rPr lang="ja-JP" altLang="en-US" sz="1200" b="1" dirty="0">
                <a:latin typeface="BIZ UDゴシック" panose="020B0400000000000000" pitchFamily="49" charset="-128"/>
                <a:ea typeface="BIZ UDゴシック" panose="020B0400000000000000" pitchFamily="49" charset="-128"/>
              </a:rPr>
              <a:t>月中旬</a:t>
            </a:r>
            <a:r>
              <a:rPr kumimoji="1" lang="en-US" altLang="ja-JP" sz="1200" b="1" dirty="0">
                <a:latin typeface="BIZ UDゴシック" panose="020B0400000000000000" pitchFamily="49" charset="-128"/>
                <a:ea typeface="BIZ UDゴシック" panose="020B0400000000000000" pitchFamily="49" charset="-128"/>
              </a:rPr>
              <a:t>】</a:t>
            </a:r>
          </a:p>
          <a:p>
            <a:pPr algn="ctr"/>
            <a:r>
              <a:rPr lang="ja-JP" altLang="en-US" sz="1200" b="1" dirty="0">
                <a:latin typeface="BIZ UDゴシック" panose="020B0400000000000000" pitchFamily="49" charset="-128"/>
                <a:ea typeface="BIZ UDゴシック" panose="020B0400000000000000" pitchFamily="49" charset="-128"/>
              </a:rPr>
              <a:t>フィードバック</a:t>
            </a:r>
            <a:endParaRPr lang="en-US" altLang="ja-JP" sz="1200" b="1" dirty="0">
              <a:latin typeface="BIZ UDゴシック" panose="020B0400000000000000" pitchFamily="49" charset="-128"/>
              <a:ea typeface="BIZ UDゴシック" panose="020B0400000000000000" pitchFamily="49" charset="-128"/>
            </a:endParaRPr>
          </a:p>
          <a:p>
            <a:pPr algn="ctr"/>
            <a:r>
              <a:rPr kumimoji="1" lang="ja-JP" altLang="en-US" sz="800" b="1" dirty="0">
                <a:latin typeface="BIZ UDゴシック" panose="020B0400000000000000" pitchFamily="49" charset="-128"/>
                <a:ea typeface="BIZ UDゴシック" panose="020B0400000000000000" pitchFamily="49" charset="-128"/>
              </a:rPr>
              <a:t>審議会で確定した案をあわせて共有</a:t>
            </a:r>
            <a:endParaRPr kumimoji="1" lang="en-US" altLang="ja-JP" sz="800" b="1" dirty="0">
              <a:latin typeface="BIZ UDゴシック" panose="020B0400000000000000" pitchFamily="49" charset="-128"/>
              <a:ea typeface="BIZ UDゴシック" panose="020B0400000000000000" pitchFamily="49" charset="-128"/>
            </a:endParaRPr>
          </a:p>
        </p:txBody>
      </p:sp>
      <p:sp>
        <p:nvSpPr>
          <p:cNvPr id="90" name="四角形: 角を丸くする 89">
            <a:extLst>
              <a:ext uri="{FF2B5EF4-FFF2-40B4-BE49-F238E27FC236}">
                <a16:creationId xmlns:a16="http://schemas.microsoft.com/office/drawing/2014/main" id="{A42C31E0-0110-4583-AAEA-7CFBF44FBAC3}"/>
              </a:ext>
            </a:extLst>
          </p:cNvPr>
          <p:cNvSpPr/>
          <p:nvPr/>
        </p:nvSpPr>
        <p:spPr>
          <a:xfrm>
            <a:off x="9952693" y="6365046"/>
            <a:ext cx="2047963" cy="42571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a:latin typeface="BIZ UDゴシック" panose="020B0400000000000000" pitchFamily="49" charset="-128"/>
                <a:ea typeface="BIZ UDゴシック" panose="020B0400000000000000" pitchFamily="49" charset="-128"/>
              </a:rPr>
              <a:t>【2</a:t>
            </a:r>
            <a:r>
              <a:rPr kumimoji="1" lang="ja-JP" altLang="en-US" sz="1200" b="1" dirty="0">
                <a:latin typeface="BIZ UDゴシック" panose="020B0400000000000000" pitchFamily="49" charset="-128"/>
                <a:ea typeface="BIZ UDゴシック" panose="020B0400000000000000" pitchFamily="49" charset="-128"/>
              </a:rPr>
              <a:t>月下旬～</a:t>
            </a:r>
            <a:r>
              <a:rPr kumimoji="1" lang="en-US" altLang="ja-JP" sz="1200" b="1" dirty="0">
                <a:latin typeface="BIZ UDゴシック" panose="020B0400000000000000" pitchFamily="49" charset="-128"/>
                <a:ea typeface="BIZ UDゴシック" panose="020B0400000000000000" pitchFamily="49" charset="-128"/>
              </a:rPr>
              <a:t>3</a:t>
            </a:r>
            <a:r>
              <a:rPr kumimoji="1" lang="ja-JP" altLang="en-US" sz="1200" b="1" dirty="0">
                <a:latin typeface="BIZ UDゴシック" panose="020B0400000000000000" pitchFamily="49" charset="-128"/>
                <a:ea typeface="BIZ UDゴシック" panose="020B0400000000000000" pitchFamily="49" charset="-128"/>
              </a:rPr>
              <a:t>月</a:t>
            </a:r>
            <a:r>
              <a:rPr kumimoji="1" lang="en-US" altLang="ja-JP" sz="1200" b="1" dirty="0">
                <a:latin typeface="BIZ UDゴシック" panose="020B0400000000000000" pitchFamily="49" charset="-128"/>
                <a:ea typeface="BIZ UDゴシック" panose="020B0400000000000000" pitchFamily="49" charset="-128"/>
              </a:rPr>
              <a:t>】</a:t>
            </a:r>
          </a:p>
          <a:p>
            <a:pPr algn="ctr"/>
            <a:r>
              <a:rPr kumimoji="1" lang="ja-JP" altLang="en-US" sz="1200" b="1" dirty="0">
                <a:latin typeface="BIZ UDゴシック" panose="020B0400000000000000" pitchFamily="49" charset="-128"/>
                <a:ea typeface="BIZ UDゴシック" panose="020B0400000000000000" pitchFamily="49" charset="-128"/>
              </a:rPr>
              <a:t>各保健所で最終調整</a:t>
            </a:r>
            <a:endParaRPr kumimoji="1" lang="en-US" altLang="ja-JP" sz="1200" b="1" dirty="0">
              <a:latin typeface="BIZ UDゴシック" panose="020B0400000000000000" pitchFamily="49" charset="-128"/>
              <a:ea typeface="BIZ UDゴシック" panose="020B0400000000000000" pitchFamily="49" charset="-128"/>
            </a:endParaRPr>
          </a:p>
        </p:txBody>
      </p:sp>
      <p:cxnSp>
        <p:nvCxnSpPr>
          <p:cNvPr id="99" name="コネクタ: カギ線 98">
            <a:extLst>
              <a:ext uri="{FF2B5EF4-FFF2-40B4-BE49-F238E27FC236}">
                <a16:creationId xmlns:a16="http://schemas.microsoft.com/office/drawing/2014/main" id="{CF1A3D45-8BCB-4511-8E03-4B99CDC50271}"/>
              </a:ext>
            </a:extLst>
          </p:cNvPr>
          <p:cNvCxnSpPr>
            <a:cxnSpLocks/>
            <a:endCxn id="11" idx="3"/>
          </p:cNvCxnSpPr>
          <p:nvPr/>
        </p:nvCxnSpPr>
        <p:spPr>
          <a:xfrm rot="10800000" flipV="1">
            <a:off x="5458012" y="3939979"/>
            <a:ext cx="1235364" cy="49442"/>
          </a:xfrm>
          <a:prstGeom prst="bentConnector3">
            <a:avLst>
              <a:gd name="adj1" fmla="val -11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コネクタ: カギ線 106">
            <a:extLst>
              <a:ext uri="{FF2B5EF4-FFF2-40B4-BE49-F238E27FC236}">
                <a16:creationId xmlns:a16="http://schemas.microsoft.com/office/drawing/2014/main" id="{F357C34B-F6C9-4CED-B4FE-95E5EF417982}"/>
              </a:ext>
            </a:extLst>
          </p:cNvPr>
          <p:cNvCxnSpPr>
            <a:cxnSpLocks/>
            <a:stCxn id="9" idx="2"/>
            <a:endCxn id="86" idx="1"/>
          </p:cNvCxnSpPr>
          <p:nvPr/>
        </p:nvCxnSpPr>
        <p:spPr>
          <a:xfrm rot="16200000" flipH="1">
            <a:off x="8132944" y="2475672"/>
            <a:ext cx="365449" cy="3244584"/>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E7EE7E12-6046-4FB4-A752-8B327C360473}"/>
              </a:ext>
            </a:extLst>
          </p:cNvPr>
          <p:cNvCxnSpPr>
            <a:cxnSpLocks/>
            <a:stCxn id="86" idx="2"/>
            <a:endCxn id="88" idx="0"/>
          </p:cNvCxnSpPr>
          <p:nvPr/>
        </p:nvCxnSpPr>
        <p:spPr>
          <a:xfrm>
            <a:off x="10961942" y="4524347"/>
            <a:ext cx="1" cy="59079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コネクタ: カギ線 130">
            <a:extLst>
              <a:ext uri="{FF2B5EF4-FFF2-40B4-BE49-F238E27FC236}">
                <a16:creationId xmlns:a16="http://schemas.microsoft.com/office/drawing/2014/main" id="{9E1DADB7-7A4D-48DF-A17D-C8E4ED56909C}"/>
              </a:ext>
            </a:extLst>
          </p:cNvPr>
          <p:cNvCxnSpPr>
            <a:cxnSpLocks/>
            <a:endCxn id="89" idx="1"/>
          </p:cNvCxnSpPr>
          <p:nvPr/>
        </p:nvCxnSpPr>
        <p:spPr>
          <a:xfrm>
            <a:off x="6591475" y="5728241"/>
            <a:ext cx="3338904" cy="295040"/>
          </a:xfrm>
          <a:prstGeom prst="bentConnector3">
            <a:avLst>
              <a:gd name="adj1" fmla="val -46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CB50681D-2882-4FE0-BB0B-DEDA755443A7}"/>
              </a:ext>
            </a:extLst>
          </p:cNvPr>
          <p:cNvCxnSpPr>
            <a:cxnSpLocks/>
            <a:stCxn id="7" idx="1"/>
            <a:endCxn id="10" idx="3"/>
          </p:cNvCxnSpPr>
          <p:nvPr/>
        </p:nvCxnSpPr>
        <p:spPr>
          <a:xfrm flipH="1">
            <a:off x="3133726" y="2955896"/>
            <a:ext cx="294844" cy="3645"/>
          </a:xfrm>
          <a:prstGeom prst="straightConnector1">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D9B2436A-9213-4DF4-BC5F-EE9962495670}"/>
              </a:ext>
            </a:extLst>
          </p:cNvPr>
          <p:cNvSpPr/>
          <p:nvPr/>
        </p:nvSpPr>
        <p:spPr>
          <a:xfrm>
            <a:off x="9855200" y="5005864"/>
            <a:ext cx="2191657" cy="6756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2847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6332</TotalTime>
  <Words>1092</Words>
  <Application>Microsoft Office PowerPoint</Application>
  <PresentationFormat>ワイド画面</PresentationFormat>
  <Paragraphs>171</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BIZ UDPゴシック</vt:lpstr>
      <vt:lpstr>BIZ UDゴシック</vt:lpstr>
      <vt:lpstr>Meiryo UI</vt:lpstr>
      <vt:lpstr>ＭＳ 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清宮茂樹</dc:creator>
  <cp:lastModifiedBy>岡部敏行</cp:lastModifiedBy>
  <cp:revision>870</cp:revision>
  <cp:lastPrinted>2023-09-05T06:53:34Z</cp:lastPrinted>
  <dcterms:created xsi:type="dcterms:W3CDTF">2023-05-08T11:28:35Z</dcterms:created>
  <dcterms:modified xsi:type="dcterms:W3CDTF">2023-12-11T06:58:55Z</dcterms:modified>
</cp:coreProperties>
</file>