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2" r:id="rId2"/>
    <p:sldId id="264" r:id="rId3"/>
    <p:sldId id="266" r:id="rId4"/>
  </p:sldIdLst>
  <p:sldSz cx="12192000" cy="6858000"/>
  <p:notesSz cx="9939338" cy="6807200"/>
  <p:defaultTextStyle>
    <a:defPPr>
      <a:defRPr lang="ja-JP"/>
    </a:defPPr>
    <a:lvl1pPr marL="0" algn="l" defTabSz="768055" rtl="0" eaLnBrk="1" latinLnBrk="0" hangingPunct="1">
      <a:defRPr kumimoji="1" sz="1512" kern="1200">
        <a:solidFill>
          <a:schemeClr val="tx1"/>
        </a:solidFill>
        <a:latin typeface="+mn-lt"/>
        <a:ea typeface="+mn-ea"/>
        <a:cs typeface="+mn-cs"/>
      </a:defRPr>
    </a:lvl1pPr>
    <a:lvl2pPr marL="384028" algn="l" defTabSz="768055" rtl="0" eaLnBrk="1" latinLnBrk="0" hangingPunct="1">
      <a:defRPr kumimoji="1" sz="1512" kern="1200">
        <a:solidFill>
          <a:schemeClr val="tx1"/>
        </a:solidFill>
        <a:latin typeface="+mn-lt"/>
        <a:ea typeface="+mn-ea"/>
        <a:cs typeface="+mn-cs"/>
      </a:defRPr>
    </a:lvl2pPr>
    <a:lvl3pPr marL="768055" algn="l" defTabSz="768055" rtl="0" eaLnBrk="1" latinLnBrk="0" hangingPunct="1">
      <a:defRPr kumimoji="1" sz="1512" kern="1200">
        <a:solidFill>
          <a:schemeClr val="tx1"/>
        </a:solidFill>
        <a:latin typeface="+mn-lt"/>
        <a:ea typeface="+mn-ea"/>
        <a:cs typeface="+mn-cs"/>
      </a:defRPr>
    </a:lvl3pPr>
    <a:lvl4pPr marL="1152085" algn="l" defTabSz="768055" rtl="0" eaLnBrk="1" latinLnBrk="0" hangingPunct="1">
      <a:defRPr kumimoji="1" sz="1512" kern="1200">
        <a:solidFill>
          <a:schemeClr val="tx1"/>
        </a:solidFill>
        <a:latin typeface="+mn-lt"/>
        <a:ea typeface="+mn-ea"/>
        <a:cs typeface="+mn-cs"/>
      </a:defRPr>
    </a:lvl4pPr>
    <a:lvl5pPr marL="1536112" algn="l" defTabSz="768055" rtl="0" eaLnBrk="1" latinLnBrk="0" hangingPunct="1">
      <a:defRPr kumimoji="1" sz="1512" kern="1200">
        <a:solidFill>
          <a:schemeClr val="tx1"/>
        </a:solidFill>
        <a:latin typeface="+mn-lt"/>
        <a:ea typeface="+mn-ea"/>
        <a:cs typeface="+mn-cs"/>
      </a:defRPr>
    </a:lvl5pPr>
    <a:lvl6pPr marL="1920141" algn="l" defTabSz="768055" rtl="0" eaLnBrk="1" latinLnBrk="0" hangingPunct="1">
      <a:defRPr kumimoji="1" sz="1512" kern="1200">
        <a:solidFill>
          <a:schemeClr val="tx1"/>
        </a:solidFill>
        <a:latin typeface="+mn-lt"/>
        <a:ea typeface="+mn-ea"/>
        <a:cs typeface="+mn-cs"/>
      </a:defRPr>
    </a:lvl6pPr>
    <a:lvl7pPr marL="2304169" algn="l" defTabSz="768055" rtl="0" eaLnBrk="1" latinLnBrk="0" hangingPunct="1">
      <a:defRPr kumimoji="1" sz="1512" kern="1200">
        <a:solidFill>
          <a:schemeClr val="tx1"/>
        </a:solidFill>
        <a:latin typeface="+mn-lt"/>
        <a:ea typeface="+mn-ea"/>
        <a:cs typeface="+mn-cs"/>
      </a:defRPr>
    </a:lvl7pPr>
    <a:lvl8pPr marL="2688197" algn="l" defTabSz="768055" rtl="0" eaLnBrk="1" latinLnBrk="0" hangingPunct="1">
      <a:defRPr kumimoji="1" sz="1512" kern="1200">
        <a:solidFill>
          <a:schemeClr val="tx1"/>
        </a:solidFill>
        <a:latin typeface="+mn-lt"/>
        <a:ea typeface="+mn-ea"/>
        <a:cs typeface="+mn-cs"/>
      </a:defRPr>
    </a:lvl8pPr>
    <a:lvl9pPr marL="3072226" algn="l" defTabSz="768055" rtl="0" eaLnBrk="1" latinLnBrk="0" hangingPunct="1">
      <a:defRPr kumimoji="1" sz="151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片岡浩一" initials="片岡浩一" lastIdx="2" clrIdx="0">
    <p:extLst>
      <p:ext uri="{19B8F6BF-5375-455C-9EA6-DF929625EA0E}">
        <p15:presenceInfo xmlns:p15="http://schemas.microsoft.com/office/powerpoint/2012/main" userId="S-1-5-21-891646079-1061728830-2802722030-53750" providerId="AD"/>
      </p:ext>
    </p:extLst>
  </p:cmAuthor>
  <p:cmAuthor id="2" name="梅村将由" initials="梅村将由" lastIdx="1" clrIdx="1">
    <p:extLst>
      <p:ext uri="{19B8F6BF-5375-455C-9EA6-DF929625EA0E}">
        <p15:presenceInfo xmlns:p15="http://schemas.microsoft.com/office/powerpoint/2012/main" userId="S-1-5-21-891646079-1061728830-2802722030-59924" providerId="AD"/>
      </p:ext>
    </p:extLst>
  </p:cmAuthor>
  <p:cmAuthor id="3" name="利根川惇" initials="利根川惇" lastIdx="1" clrIdx="2">
    <p:extLst>
      <p:ext uri="{19B8F6BF-5375-455C-9EA6-DF929625EA0E}">
        <p15:presenceInfo xmlns:p15="http://schemas.microsoft.com/office/powerpoint/2012/main" userId="S-1-5-21-891646079-1061728830-2802722030-54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73A9DB"/>
    <a:srgbClr val="76ABDC"/>
    <a:srgbClr val="81B2DF"/>
    <a:srgbClr val="FCEB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22" autoAdjust="0"/>
    <p:restoredTop sz="94660"/>
  </p:normalViewPr>
  <p:slideViewPr>
    <p:cSldViewPr snapToGrid="0">
      <p:cViewPr varScale="1">
        <p:scale>
          <a:sx n="69" d="100"/>
          <a:sy n="69" d="100"/>
        </p:scale>
        <p:origin x="904" y="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17" d="100"/>
          <a:sy n="117" d="100"/>
        </p:scale>
        <p:origin x="205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4" y="0"/>
            <a:ext cx="4306737" cy="341393"/>
          </a:xfrm>
          <a:prstGeom prst="rect">
            <a:avLst/>
          </a:prstGeom>
        </p:spPr>
        <p:txBody>
          <a:bodyPr vert="horz" lIns="91440" tIns="45720" rIns="91440" bIns="45720" rtlCol="0"/>
          <a:lstStyle>
            <a:lvl1pPr algn="r">
              <a:defRPr sz="1200"/>
            </a:lvl1pPr>
          </a:lstStyle>
          <a:p>
            <a:fld id="{A80BC267-BE0B-45C6-8F9B-BB9185CB3050}" type="datetimeFigureOut">
              <a:rPr kumimoji="1" lang="ja-JP" altLang="en-US" smtClean="0"/>
              <a:t>2024/3/5</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399" y="3275850"/>
            <a:ext cx="7950543" cy="268004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4" y="6465807"/>
            <a:ext cx="4306737" cy="341393"/>
          </a:xfrm>
          <a:prstGeom prst="rect">
            <a:avLst/>
          </a:prstGeom>
        </p:spPr>
        <p:txBody>
          <a:bodyPr vert="horz" lIns="91440" tIns="45720" rIns="91440" bIns="45720" rtlCol="0" anchor="b"/>
          <a:lstStyle>
            <a:lvl1pPr algn="r">
              <a:defRPr sz="1200"/>
            </a:lvl1pPr>
          </a:lstStyle>
          <a:p>
            <a:fld id="{7C5AF797-FA20-4797-85D6-7DA5BCC7558F}" type="slidenum">
              <a:rPr kumimoji="1" lang="ja-JP" altLang="en-US" smtClean="0"/>
              <a:t>‹#›</a:t>
            </a:fld>
            <a:endParaRPr kumimoji="1" lang="ja-JP" altLang="en-US"/>
          </a:p>
        </p:txBody>
      </p:sp>
    </p:spTree>
    <p:extLst>
      <p:ext uri="{BB962C8B-B14F-4D97-AF65-F5344CB8AC3E}">
        <p14:creationId xmlns:p14="http://schemas.microsoft.com/office/powerpoint/2010/main" val="20562635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6675" y="61913"/>
            <a:ext cx="7248525" cy="4078287"/>
          </a:xfrm>
        </p:spPr>
      </p:sp>
    </p:spTree>
    <p:extLst>
      <p:ext uri="{BB962C8B-B14F-4D97-AF65-F5344CB8AC3E}">
        <p14:creationId xmlns:p14="http://schemas.microsoft.com/office/powerpoint/2010/main" val="400070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6675" y="61913"/>
            <a:ext cx="7248525" cy="4078287"/>
          </a:xfrm>
        </p:spPr>
      </p:sp>
    </p:spTree>
    <p:extLst>
      <p:ext uri="{BB962C8B-B14F-4D97-AF65-F5344CB8AC3E}">
        <p14:creationId xmlns:p14="http://schemas.microsoft.com/office/powerpoint/2010/main" val="259847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68D495-72E4-4131-B8DC-116FEA2A4DE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88E83E2-636B-4F7E-BAE0-402595BE9ED6}"/>
              </a:ext>
            </a:extLst>
          </p:cNvPr>
          <p:cNvSpPr>
            <a:spLocks noGrp="1"/>
          </p:cNvSpPr>
          <p:nvPr>
            <p:ph type="subTitle" idx="1"/>
          </p:nvPr>
        </p:nvSpPr>
        <p:spPr>
          <a:xfrm>
            <a:off x="1524000" y="3602040"/>
            <a:ext cx="9144000" cy="1655763"/>
          </a:xfrm>
        </p:spPr>
        <p:txBody>
          <a:bodyPr/>
          <a:lstStyle>
            <a:lvl1pPr marL="0" indent="0" algn="ctr">
              <a:buNone/>
              <a:defRPr sz="2400"/>
            </a:lvl1pPr>
            <a:lvl2pPr marL="457165" indent="0" algn="ctr">
              <a:buNone/>
              <a:defRPr sz="2000"/>
            </a:lvl2pPr>
            <a:lvl3pPr marL="914330" indent="0" algn="ctr">
              <a:buNone/>
              <a:defRPr sz="1800"/>
            </a:lvl3pPr>
            <a:lvl4pPr marL="1371495" indent="0" algn="ctr">
              <a:buNone/>
              <a:defRPr sz="1600"/>
            </a:lvl4pPr>
            <a:lvl5pPr marL="1828660" indent="0" algn="ctr">
              <a:buNone/>
              <a:defRPr sz="1600"/>
            </a:lvl5pPr>
            <a:lvl6pPr marL="2285824" indent="0" algn="ctr">
              <a:buNone/>
              <a:defRPr sz="1600"/>
            </a:lvl6pPr>
            <a:lvl7pPr marL="2742990" indent="0" algn="ctr">
              <a:buNone/>
              <a:defRPr sz="1600"/>
            </a:lvl7pPr>
            <a:lvl8pPr marL="3200155" indent="0" algn="ctr">
              <a:buNone/>
              <a:defRPr sz="1600"/>
            </a:lvl8pPr>
            <a:lvl9pPr marL="365731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FA313D-DC17-439B-92FE-D19EFB9ECFA3}"/>
              </a:ext>
            </a:extLst>
          </p:cNvPr>
          <p:cNvSpPr>
            <a:spLocks noGrp="1"/>
          </p:cNvSpPr>
          <p:nvPr>
            <p:ph type="dt" sz="half" idx="10"/>
          </p:nvPr>
        </p:nvSpPr>
        <p:spPr/>
        <p:txBody>
          <a:bodyPr/>
          <a:lstStyle/>
          <a:p>
            <a:fld id="{9895F375-666C-43E4-B5F2-2711A1565841}"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227DB079-DED6-41B8-9091-A2AB15CB7F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F0C20-03B5-47D8-BB02-576E078F4185}"/>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935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5A1E14-ACF4-4218-A38E-D2E4DEF135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9878A0-66A6-4F11-9262-6E597C6606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9A47BB-BF6A-4BC7-9411-87D64A6950A7}"/>
              </a:ext>
            </a:extLst>
          </p:cNvPr>
          <p:cNvSpPr>
            <a:spLocks noGrp="1"/>
          </p:cNvSpPr>
          <p:nvPr>
            <p:ph type="dt" sz="half" idx="10"/>
          </p:nvPr>
        </p:nvSpPr>
        <p:spPr/>
        <p:txBody>
          <a:bodyPr/>
          <a:lstStyle/>
          <a:p>
            <a:fld id="{5B4D2D99-03E5-4857-97AE-86EA9B8762F1}"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A0202C69-7CAB-4101-99E8-A47FE090D4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3DE76A-302C-482B-B7B5-D8C8F4057BA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1939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0474228-EAD8-4D37-A103-F3E8ED9434DA}"/>
              </a:ext>
            </a:extLst>
          </p:cNvPr>
          <p:cNvSpPr>
            <a:spLocks noGrp="1"/>
          </p:cNvSpPr>
          <p:nvPr>
            <p:ph type="title" orient="vert"/>
          </p:nvPr>
        </p:nvSpPr>
        <p:spPr>
          <a:xfrm>
            <a:off x="8724903" y="365128"/>
            <a:ext cx="2628900" cy="581183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90CFB7A-3F8F-4508-82B5-B5AFA206F205}"/>
              </a:ext>
            </a:extLst>
          </p:cNvPr>
          <p:cNvSpPr>
            <a:spLocks noGrp="1"/>
          </p:cNvSpPr>
          <p:nvPr>
            <p:ph type="body" orient="vert" idx="1"/>
          </p:nvPr>
        </p:nvSpPr>
        <p:spPr>
          <a:xfrm>
            <a:off x="838203" y="365128"/>
            <a:ext cx="7734300" cy="581183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BA8CAE-E180-4FA2-AB66-A01C9663EEDA}"/>
              </a:ext>
            </a:extLst>
          </p:cNvPr>
          <p:cNvSpPr>
            <a:spLocks noGrp="1"/>
          </p:cNvSpPr>
          <p:nvPr>
            <p:ph type="dt" sz="half" idx="10"/>
          </p:nvPr>
        </p:nvSpPr>
        <p:spPr/>
        <p:txBody>
          <a:bodyPr/>
          <a:lstStyle/>
          <a:p>
            <a:fld id="{DD5FE829-AA37-447C-A8FD-103B14BFA87B}"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604F713D-50E3-4F5D-A4D4-E46EC11CA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9ACBCB-B92B-49F4-AF97-BF0B627DE83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06079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36072-5C52-4F43-B38F-D9AD9A8F6A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9026C7-8A85-4B5F-8089-478E401CAB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52D232-0BF8-4610-9BD4-7EF94D797583}"/>
              </a:ext>
            </a:extLst>
          </p:cNvPr>
          <p:cNvSpPr>
            <a:spLocks noGrp="1"/>
          </p:cNvSpPr>
          <p:nvPr>
            <p:ph type="dt" sz="half" idx="10"/>
          </p:nvPr>
        </p:nvSpPr>
        <p:spPr/>
        <p:txBody>
          <a:bodyPr/>
          <a:lstStyle/>
          <a:p>
            <a:fld id="{87EC7CB5-2411-44AC-A2BC-7FD5039ECCA5}"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C8B23D9D-6730-462F-A78C-E3F6458D45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2C880F-8856-4A78-9AFF-FD8118A3FECA}"/>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93787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19BED-F16D-4341-A107-5AE652CD786C}"/>
              </a:ext>
            </a:extLst>
          </p:cNvPr>
          <p:cNvSpPr>
            <a:spLocks noGrp="1"/>
          </p:cNvSpPr>
          <p:nvPr>
            <p:ph type="title"/>
          </p:nvPr>
        </p:nvSpPr>
        <p:spPr>
          <a:xfrm>
            <a:off x="831852"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C305C9-6F92-4876-B5B4-F439A9206920}"/>
              </a:ext>
            </a:extLst>
          </p:cNvPr>
          <p:cNvSpPr>
            <a:spLocks noGrp="1"/>
          </p:cNvSpPr>
          <p:nvPr>
            <p:ph type="body" idx="1"/>
          </p:nvPr>
        </p:nvSpPr>
        <p:spPr>
          <a:xfrm>
            <a:off x="831852" y="4589465"/>
            <a:ext cx="10515600" cy="1500187"/>
          </a:xfrm>
        </p:spPr>
        <p:txBody>
          <a:bodyPr/>
          <a:lstStyle>
            <a:lvl1pPr marL="0" indent="0">
              <a:buNone/>
              <a:defRPr sz="2400">
                <a:solidFill>
                  <a:schemeClr val="tx1">
                    <a:tint val="75000"/>
                  </a:schemeClr>
                </a:solidFill>
              </a:defRPr>
            </a:lvl1pPr>
            <a:lvl2pPr marL="457165" indent="0">
              <a:buNone/>
              <a:defRPr sz="2000">
                <a:solidFill>
                  <a:schemeClr val="tx1">
                    <a:tint val="75000"/>
                  </a:schemeClr>
                </a:solidFill>
              </a:defRPr>
            </a:lvl2pPr>
            <a:lvl3pPr marL="914330" indent="0">
              <a:buNone/>
              <a:defRPr sz="1800">
                <a:solidFill>
                  <a:schemeClr val="tx1">
                    <a:tint val="75000"/>
                  </a:schemeClr>
                </a:solidFill>
              </a:defRPr>
            </a:lvl3pPr>
            <a:lvl4pPr marL="1371495" indent="0">
              <a:buNone/>
              <a:defRPr sz="1600">
                <a:solidFill>
                  <a:schemeClr val="tx1">
                    <a:tint val="75000"/>
                  </a:schemeClr>
                </a:solidFill>
              </a:defRPr>
            </a:lvl4pPr>
            <a:lvl5pPr marL="1828660" indent="0">
              <a:buNone/>
              <a:defRPr sz="1600">
                <a:solidFill>
                  <a:schemeClr val="tx1">
                    <a:tint val="75000"/>
                  </a:schemeClr>
                </a:solidFill>
              </a:defRPr>
            </a:lvl5pPr>
            <a:lvl6pPr marL="2285824" indent="0">
              <a:buNone/>
              <a:defRPr sz="1600">
                <a:solidFill>
                  <a:schemeClr val="tx1">
                    <a:tint val="75000"/>
                  </a:schemeClr>
                </a:solidFill>
              </a:defRPr>
            </a:lvl6pPr>
            <a:lvl7pPr marL="2742990" indent="0">
              <a:buNone/>
              <a:defRPr sz="1600">
                <a:solidFill>
                  <a:schemeClr val="tx1">
                    <a:tint val="75000"/>
                  </a:schemeClr>
                </a:solidFill>
              </a:defRPr>
            </a:lvl7pPr>
            <a:lvl8pPr marL="3200155" indent="0">
              <a:buNone/>
              <a:defRPr sz="1600">
                <a:solidFill>
                  <a:schemeClr val="tx1">
                    <a:tint val="75000"/>
                  </a:schemeClr>
                </a:solidFill>
              </a:defRPr>
            </a:lvl8pPr>
            <a:lvl9pPr marL="365731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97665DD-1439-47A5-8C6B-7E75D26EFE68}"/>
              </a:ext>
            </a:extLst>
          </p:cNvPr>
          <p:cNvSpPr>
            <a:spLocks noGrp="1"/>
          </p:cNvSpPr>
          <p:nvPr>
            <p:ph type="dt" sz="half" idx="10"/>
          </p:nvPr>
        </p:nvSpPr>
        <p:spPr/>
        <p:txBody>
          <a:bodyPr/>
          <a:lstStyle/>
          <a:p>
            <a:fld id="{34C5904D-CF85-4783-BA58-6A2FC56753B1}"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1ECEA8D3-C6BD-4A6A-B127-E152D82B9C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CB8371-F9C4-49EF-9F5F-C63743E8F1C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444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BAE89-C15C-47E9-9BF2-6FF5E14355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051C99-D223-4801-A7FF-8D6342BA77F2}"/>
              </a:ext>
            </a:extLst>
          </p:cNvPr>
          <p:cNvSpPr>
            <a:spLocks noGrp="1"/>
          </p:cNvSpPr>
          <p:nvPr>
            <p:ph sz="half" idx="1"/>
          </p:nvPr>
        </p:nvSpPr>
        <p:spPr>
          <a:xfrm>
            <a:off x="838201" y="1825630"/>
            <a:ext cx="5181600" cy="435133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3421DE-ECB5-45ED-8495-95F205F62A70}"/>
              </a:ext>
            </a:extLst>
          </p:cNvPr>
          <p:cNvSpPr>
            <a:spLocks noGrp="1"/>
          </p:cNvSpPr>
          <p:nvPr>
            <p:ph sz="half" idx="2"/>
          </p:nvPr>
        </p:nvSpPr>
        <p:spPr>
          <a:xfrm>
            <a:off x="6172201" y="1825630"/>
            <a:ext cx="5181600" cy="435133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2B4AB3-698B-4B4C-879D-55552818BADD}"/>
              </a:ext>
            </a:extLst>
          </p:cNvPr>
          <p:cNvSpPr>
            <a:spLocks noGrp="1"/>
          </p:cNvSpPr>
          <p:nvPr>
            <p:ph type="dt" sz="half" idx="10"/>
          </p:nvPr>
        </p:nvSpPr>
        <p:spPr/>
        <p:txBody>
          <a:bodyPr/>
          <a:lstStyle/>
          <a:p>
            <a:fld id="{8A4C11AD-8648-4B8D-8034-6D41BE331B75}" type="datetime1">
              <a:rPr kumimoji="1" lang="ja-JP" altLang="en-US" smtClean="0"/>
              <a:t>2024/3/5</a:t>
            </a:fld>
            <a:endParaRPr kumimoji="1" lang="ja-JP" altLang="en-US"/>
          </a:p>
        </p:txBody>
      </p:sp>
      <p:sp>
        <p:nvSpPr>
          <p:cNvPr id="6" name="フッター プレースホルダー 5">
            <a:extLst>
              <a:ext uri="{FF2B5EF4-FFF2-40B4-BE49-F238E27FC236}">
                <a16:creationId xmlns:a16="http://schemas.microsoft.com/office/drawing/2014/main" id="{908EE40E-8899-46E7-91F3-EBEE2252A7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B2B1CE-8B2F-4DBF-8CCA-E156333C91E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6060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8E368-8776-4A04-815B-C12B0E128953}"/>
              </a:ext>
            </a:extLst>
          </p:cNvPr>
          <p:cNvSpPr>
            <a:spLocks noGrp="1"/>
          </p:cNvSpPr>
          <p:nvPr>
            <p:ph type="title"/>
          </p:nvPr>
        </p:nvSpPr>
        <p:spPr>
          <a:xfrm>
            <a:off x="839789" y="365126"/>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ADBBA1-9CA4-4602-8DF4-BEBBE92FA40E}"/>
              </a:ext>
            </a:extLst>
          </p:cNvPr>
          <p:cNvSpPr>
            <a:spLocks noGrp="1"/>
          </p:cNvSpPr>
          <p:nvPr>
            <p:ph type="body" idx="1"/>
          </p:nvPr>
        </p:nvSpPr>
        <p:spPr>
          <a:xfrm>
            <a:off x="839789" y="1681164"/>
            <a:ext cx="5157787" cy="823912"/>
          </a:xfrm>
        </p:spPr>
        <p:txBody>
          <a:bodyPr anchor="b"/>
          <a:lstStyle>
            <a:lvl1pPr marL="0" indent="0">
              <a:buNone/>
              <a:defRPr sz="2400" b="1"/>
            </a:lvl1pPr>
            <a:lvl2pPr marL="457165" indent="0">
              <a:buNone/>
              <a:defRPr sz="2000" b="1"/>
            </a:lvl2pPr>
            <a:lvl3pPr marL="914330" indent="0">
              <a:buNone/>
              <a:defRPr sz="1800" b="1"/>
            </a:lvl3pPr>
            <a:lvl4pPr marL="1371495" indent="0">
              <a:buNone/>
              <a:defRPr sz="1600" b="1"/>
            </a:lvl4pPr>
            <a:lvl5pPr marL="1828660" indent="0">
              <a:buNone/>
              <a:defRPr sz="1600" b="1"/>
            </a:lvl5pPr>
            <a:lvl6pPr marL="2285824" indent="0">
              <a:buNone/>
              <a:defRPr sz="1600" b="1"/>
            </a:lvl6pPr>
            <a:lvl7pPr marL="2742990" indent="0">
              <a:buNone/>
              <a:defRPr sz="1600" b="1"/>
            </a:lvl7pPr>
            <a:lvl8pPr marL="3200155" indent="0">
              <a:buNone/>
              <a:defRPr sz="1600" b="1"/>
            </a:lvl8pPr>
            <a:lvl9pPr marL="365731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BBB0B99-9BBB-443A-9793-F7000311AC48}"/>
              </a:ext>
            </a:extLst>
          </p:cNvPr>
          <p:cNvSpPr>
            <a:spLocks noGrp="1"/>
          </p:cNvSpPr>
          <p:nvPr>
            <p:ph sz="half" idx="2"/>
          </p:nvPr>
        </p:nvSpPr>
        <p:spPr>
          <a:xfrm>
            <a:off x="839789" y="2505077"/>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45CA3C6-09B2-44D8-96C3-C860769228A6}"/>
              </a:ext>
            </a:extLst>
          </p:cNvPr>
          <p:cNvSpPr>
            <a:spLocks noGrp="1"/>
          </p:cNvSpPr>
          <p:nvPr>
            <p:ph type="body" sz="quarter" idx="3"/>
          </p:nvPr>
        </p:nvSpPr>
        <p:spPr>
          <a:xfrm>
            <a:off x="6172205" y="1681164"/>
            <a:ext cx="5183188" cy="823912"/>
          </a:xfrm>
        </p:spPr>
        <p:txBody>
          <a:bodyPr anchor="b"/>
          <a:lstStyle>
            <a:lvl1pPr marL="0" indent="0">
              <a:buNone/>
              <a:defRPr sz="2400" b="1"/>
            </a:lvl1pPr>
            <a:lvl2pPr marL="457165" indent="0">
              <a:buNone/>
              <a:defRPr sz="2000" b="1"/>
            </a:lvl2pPr>
            <a:lvl3pPr marL="914330" indent="0">
              <a:buNone/>
              <a:defRPr sz="1800" b="1"/>
            </a:lvl3pPr>
            <a:lvl4pPr marL="1371495" indent="0">
              <a:buNone/>
              <a:defRPr sz="1600" b="1"/>
            </a:lvl4pPr>
            <a:lvl5pPr marL="1828660" indent="0">
              <a:buNone/>
              <a:defRPr sz="1600" b="1"/>
            </a:lvl5pPr>
            <a:lvl6pPr marL="2285824" indent="0">
              <a:buNone/>
              <a:defRPr sz="1600" b="1"/>
            </a:lvl6pPr>
            <a:lvl7pPr marL="2742990" indent="0">
              <a:buNone/>
              <a:defRPr sz="1600" b="1"/>
            </a:lvl7pPr>
            <a:lvl8pPr marL="3200155" indent="0">
              <a:buNone/>
              <a:defRPr sz="1600" b="1"/>
            </a:lvl8pPr>
            <a:lvl9pPr marL="365731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22F432D-5484-4C18-B5E5-D4A3CB9375C2}"/>
              </a:ext>
            </a:extLst>
          </p:cNvPr>
          <p:cNvSpPr>
            <a:spLocks noGrp="1"/>
          </p:cNvSpPr>
          <p:nvPr>
            <p:ph sz="quarter" idx="4"/>
          </p:nvPr>
        </p:nvSpPr>
        <p:spPr>
          <a:xfrm>
            <a:off x="6172205" y="2505077"/>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1293DD-D0CD-4A09-8284-6BBE2960FEDB}"/>
              </a:ext>
            </a:extLst>
          </p:cNvPr>
          <p:cNvSpPr>
            <a:spLocks noGrp="1"/>
          </p:cNvSpPr>
          <p:nvPr>
            <p:ph type="dt" sz="half" idx="10"/>
          </p:nvPr>
        </p:nvSpPr>
        <p:spPr/>
        <p:txBody>
          <a:bodyPr/>
          <a:lstStyle/>
          <a:p>
            <a:fld id="{31BBC04D-9857-4696-87B7-F019ECCB8046}" type="datetime1">
              <a:rPr kumimoji="1" lang="ja-JP" altLang="en-US" smtClean="0"/>
              <a:t>2024/3/5</a:t>
            </a:fld>
            <a:endParaRPr kumimoji="1" lang="ja-JP" altLang="en-US"/>
          </a:p>
        </p:txBody>
      </p:sp>
      <p:sp>
        <p:nvSpPr>
          <p:cNvPr id="8" name="フッター プレースホルダー 7">
            <a:extLst>
              <a:ext uri="{FF2B5EF4-FFF2-40B4-BE49-F238E27FC236}">
                <a16:creationId xmlns:a16="http://schemas.microsoft.com/office/drawing/2014/main" id="{59266419-738E-448D-BE9B-BB107A0C7A5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C41222-D64A-4BFE-A875-2C9490A307D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671306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5DD11-42A9-4CE8-A5E8-9A8A864370B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EDB2AE7-F4B5-4BF3-8FBA-CE36E2BEFE76}"/>
              </a:ext>
            </a:extLst>
          </p:cNvPr>
          <p:cNvSpPr>
            <a:spLocks noGrp="1"/>
          </p:cNvSpPr>
          <p:nvPr>
            <p:ph type="dt" sz="half" idx="10"/>
          </p:nvPr>
        </p:nvSpPr>
        <p:spPr/>
        <p:txBody>
          <a:bodyPr/>
          <a:lstStyle/>
          <a:p>
            <a:fld id="{25FFAC8F-B999-48BB-8E0C-8238591883B1}" type="datetime1">
              <a:rPr kumimoji="1" lang="ja-JP" altLang="en-US" smtClean="0"/>
              <a:t>2024/3/5</a:t>
            </a:fld>
            <a:endParaRPr kumimoji="1" lang="ja-JP" altLang="en-US"/>
          </a:p>
        </p:txBody>
      </p:sp>
      <p:sp>
        <p:nvSpPr>
          <p:cNvPr id="4" name="フッター プレースホルダー 3">
            <a:extLst>
              <a:ext uri="{FF2B5EF4-FFF2-40B4-BE49-F238E27FC236}">
                <a16:creationId xmlns:a16="http://schemas.microsoft.com/office/drawing/2014/main" id="{CD1CC713-6E44-4587-A719-8EA0340813C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731040-0B3D-4C26-B02F-BCC69501A5C9}"/>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9780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DFE07DD-AC80-4A08-870D-C261B8616D49}"/>
              </a:ext>
            </a:extLst>
          </p:cNvPr>
          <p:cNvSpPr>
            <a:spLocks noGrp="1"/>
          </p:cNvSpPr>
          <p:nvPr>
            <p:ph type="dt" sz="half" idx="10"/>
          </p:nvPr>
        </p:nvSpPr>
        <p:spPr/>
        <p:txBody>
          <a:bodyPr/>
          <a:lstStyle/>
          <a:p>
            <a:fld id="{AB1E7CDE-69A1-4CBA-94F4-7B1EC009E15E}" type="datetime1">
              <a:rPr kumimoji="1" lang="ja-JP" altLang="en-US" smtClean="0"/>
              <a:t>2024/3/5</a:t>
            </a:fld>
            <a:endParaRPr kumimoji="1" lang="ja-JP" altLang="en-US"/>
          </a:p>
        </p:txBody>
      </p:sp>
      <p:sp>
        <p:nvSpPr>
          <p:cNvPr id="3" name="フッター プレースホルダー 2">
            <a:extLst>
              <a:ext uri="{FF2B5EF4-FFF2-40B4-BE49-F238E27FC236}">
                <a16:creationId xmlns:a16="http://schemas.microsoft.com/office/drawing/2014/main" id="{161C3B3D-ECFC-4A29-A825-40CB82616B3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074CD73-D6F9-4D03-A6B6-075B7CBC5DCD}"/>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9716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DEF73-A0A4-455D-9B39-AA715DDF580B}"/>
              </a:ext>
            </a:extLst>
          </p:cNvPr>
          <p:cNvSpPr>
            <a:spLocks noGrp="1"/>
          </p:cNvSpPr>
          <p:nvPr>
            <p:ph type="title"/>
          </p:nvPr>
        </p:nvSpPr>
        <p:spPr>
          <a:xfrm>
            <a:off x="839789" y="457200"/>
            <a:ext cx="3932239"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762D2C-F058-4158-958B-6AF51DB52228}"/>
              </a:ext>
            </a:extLst>
          </p:cNvPr>
          <p:cNvSpPr>
            <a:spLocks noGrp="1"/>
          </p:cNvSpPr>
          <p:nvPr>
            <p:ph idx="1"/>
          </p:nvPr>
        </p:nvSpPr>
        <p:spPr>
          <a:xfrm>
            <a:off x="5183189" y="987430"/>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D03974B-A99F-4F2E-BA95-D916D9122939}"/>
              </a:ext>
            </a:extLst>
          </p:cNvPr>
          <p:cNvSpPr>
            <a:spLocks noGrp="1"/>
          </p:cNvSpPr>
          <p:nvPr>
            <p:ph type="body" sz="half" idx="2"/>
          </p:nvPr>
        </p:nvSpPr>
        <p:spPr>
          <a:xfrm>
            <a:off x="839789" y="2057402"/>
            <a:ext cx="3932239" cy="3811588"/>
          </a:xfrm>
        </p:spPr>
        <p:txBody>
          <a:bodyPr/>
          <a:lstStyle>
            <a:lvl1pPr marL="0" indent="0">
              <a:buNone/>
              <a:defRPr sz="1600"/>
            </a:lvl1pPr>
            <a:lvl2pPr marL="457165" indent="0">
              <a:buNone/>
              <a:defRPr sz="1400"/>
            </a:lvl2pPr>
            <a:lvl3pPr marL="914330" indent="0">
              <a:buNone/>
              <a:defRPr sz="1200"/>
            </a:lvl3pPr>
            <a:lvl4pPr marL="1371495" indent="0">
              <a:buNone/>
              <a:defRPr sz="1000"/>
            </a:lvl4pPr>
            <a:lvl5pPr marL="1828660" indent="0">
              <a:buNone/>
              <a:defRPr sz="1000"/>
            </a:lvl5pPr>
            <a:lvl6pPr marL="2285824" indent="0">
              <a:buNone/>
              <a:defRPr sz="1000"/>
            </a:lvl6pPr>
            <a:lvl7pPr marL="2742990" indent="0">
              <a:buNone/>
              <a:defRPr sz="1000"/>
            </a:lvl7pPr>
            <a:lvl8pPr marL="3200155" indent="0">
              <a:buNone/>
              <a:defRPr sz="1000"/>
            </a:lvl8pPr>
            <a:lvl9pPr marL="365731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1884FE-E0A9-48ED-8A6B-63857DE0EEBA}"/>
              </a:ext>
            </a:extLst>
          </p:cNvPr>
          <p:cNvSpPr>
            <a:spLocks noGrp="1"/>
          </p:cNvSpPr>
          <p:nvPr>
            <p:ph type="dt" sz="half" idx="10"/>
          </p:nvPr>
        </p:nvSpPr>
        <p:spPr/>
        <p:txBody>
          <a:bodyPr/>
          <a:lstStyle/>
          <a:p>
            <a:fld id="{8E46B124-150C-4D98-BACB-88B4404EA777}" type="datetime1">
              <a:rPr kumimoji="1" lang="ja-JP" altLang="en-US" smtClean="0"/>
              <a:t>2024/3/5</a:t>
            </a:fld>
            <a:endParaRPr kumimoji="1" lang="ja-JP" altLang="en-US"/>
          </a:p>
        </p:txBody>
      </p:sp>
      <p:sp>
        <p:nvSpPr>
          <p:cNvPr id="6" name="フッター プレースホルダー 5">
            <a:extLst>
              <a:ext uri="{FF2B5EF4-FFF2-40B4-BE49-F238E27FC236}">
                <a16:creationId xmlns:a16="http://schemas.microsoft.com/office/drawing/2014/main" id="{B08DAD26-36B5-46CB-A129-A3BD217A65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DED134-A8F7-4735-A3B9-AABBA7FAB63B}"/>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4153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E6A0F-9FE2-4622-93E7-F201AFAF515C}"/>
              </a:ext>
            </a:extLst>
          </p:cNvPr>
          <p:cNvSpPr>
            <a:spLocks noGrp="1"/>
          </p:cNvSpPr>
          <p:nvPr>
            <p:ph type="title"/>
          </p:nvPr>
        </p:nvSpPr>
        <p:spPr>
          <a:xfrm>
            <a:off x="839789" y="457200"/>
            <a:ext cx="3932239"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C8B9277-DDDF-42D3-BA51-5DD980A88BD6}"/>
              </a:ext>
            </a:extLst>
          </p:cNvPr>
          <p:cNvSpPr>
            <a:spLocks noGrp="1"/>
          </p:cNvSpPr>
          <p:nvPr>
            <p:ph type="pic" idx="1"/>
          </p:nvPr>
        </p:nvSpPr>
        <p:spPr>
          <a:xfrm>
            <a:off x="5183189" y="987430"/>
            <a:ext cx="6172201" cy="4873625"/>
          </a:xfrm>
        </p:spPr>
        <p:txBody>
          <a:bodyPr/>
          <a:lstStyle>
            <a:lvl1pPr marL="0" indent="0">
              <a:buNone/>
              <a:defRPr sz="3200"/>
            </a:lvl1pPr>
            <a:lvl2pPr marL="457165" indent="0">
              <a:buNone/>
              <a:defRPr sz="2800"/>
            </a:lvl2pPr>
            <a:lvl3pPr marL="914330" indent="0">
              <a:buNone/>
              <a:defRPr sz="2400"/>
            </a:lvl3pPr>
            <a:lvl4pPr marL="1371495" indent="0">
              <a:buNone/>
              <a:defRPr sz="2000"/>
            </a:lvl4pPr>
            <a:lvl5pPr marL="1828660" indent="0">
              <a:buNone/>
              <a:defRPr sz="2000"/>
            </a:lvl5pPr>
            <a:lvl6pPr marL="2285824" indent="0">
              <a:buNone/>
              <a:defRPr sz="2000"/>
            </a:lvl6pPr>
            <a:lvl7pPr marL="2742990" indent="0">
              <a:buNone/>
              <a:defRPr sz="2000"/>
            </a:lvl7pPr>
            <a:lvl8pPr marL="3200155" indent="0">
              <a:buNone/>
              <a:defRPr sz="2000"/>
            </a:lvl8pPr>
            <a:lvl9pPr marL="3657319"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01E7B59A-9E5E-4D29-84DD-2C37A98ECCFC}"/>
              </a:ext>
            </a:extLst>
          </p:cNvPr>
          <p:cNvSpPr>
            <a:spLocks noGrp="1"/>
          </p:cNvSpPr>
          <p:nvPr>
            <p:ph type="body" sz="half" idx="2"/>
          </p:nvPr>
        </p:nvSpPr>
        <p:spPr>
          <a:xfrm>
            <a:off x="839789" y="2057402"/>
            <a:ext cx="3932239" cy="3811588"/>
          </a:xfrm>
        </p:spPr>
        <p:txBody>
          <a:bodyPr/>
          <a:lstStyle>
            <a:lvl1pPr marL="0" indent="0">
              <a:buNone/>
              <a:defRPr sz="1600"/>
            </a:lvl1pPr>
            <a:lvl2pPr marL="457165" indent="0">
              <a:buNone/>
              <a:defRPr sz="1400"/>
            </a:lvl2pPr>
            <a:lvl3pPr marL="914330" indent="0">
              <a:buNone/>
              <a:defRPr sz="1200"/>
            </a:lvl3pPr>
            <a:lvl4pPr marL="1371495" indent="0">
              <a:buNone/>
              <a:defRPr sz="1000"/>
            </a:lvl4pPr>
            <a:lvl5pPr marL="1828660" indent="0">
              <a:buNone/>
              <a:defRPr sz="1000"/>
            </a:lvl5pPr>
            <a:lvl6pPr marL="2285824" indent="0">
              <a:buNone/>
              <a:defRPr sz="1000"/>
            </a:lvl6pPr>
            <a:lvl7pPr marL="2742990" indent="0">
              <a:buNone/>
              <a:defRPr sz="1000"/>
            </a:lvl7pPr>
            <a:lvl8pPr marL="3200155" indent="0">
              <a:buNone/>
              <a:defRPr sz="1000"/>
            </a:lvl8pPr>
            <a:lvl9pPr marL="365731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D36189-EE1E-4126-85F3-60D98C9C991F}"/>
              </a:ext>
            </a:extLst>
          </p:cNvPr>
          <p:cNvSpPr>
            <a:spLocks noGrp="1"/>
          </p:cNvSpPr>
          <p:nvPr>
            <p:ph type="dt" sz="half" idx="10"/>
          </p:nvPr>
        </p:nvSpPr>
        <p:spPr/>
        <p:txBody>
          <a:bodyPr/>
          <a:lstStyle/>
          <a:p>
            <a:fld id="{872AC3D7-E9DD-49C1-BDD7-0D060871E0E3}" type="datetime1">
              <a:rPr kumimoji="1" lang="ja-JP" altLang="en-US" smtClean="0"/>
              <a:t>2024/3/5</a:t>
            </a:fld>
            <a:endParaRPr kumimoji="1" lang="ja-JP" altLang="en-US"/>
          </a:p>
        </p:txBody>
      </p:sp>
      <p:sp>
        <p:nvSpPr>
          <p:cNvPr id="6" name="フッター プレースホルダー 5">
            <a:extLst>
              <a:ext uri="{FF2B5EF4-FFF2-40B4-BE49-F238E27FC236}">
                <a16:creationId xmlns:a16="http://schemas.microsoft.com/office/drawing/2014/main" id="{81CAB9D7-F1CD-4B22-B510-6C324DFAC1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681EB3-3C18-4F01-946A-2FB786689386}"/>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57698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DB8B24-49A0-462C-A217-AEF71CE108A4}"/>
              </a:ext>
            </a:extLst>
          </p:cNvPr>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FCD081-4D72-4B81-B294-EDF8265DA978}"/>
              </a:ext>
            </a:extLst>
          </p:cNvPr>
          <p:cNvSpPr>
            <a:spLocks noGrp="1"/>
          </p:cNvSpPr>
          <p:nvPr>
            <p:ph type="body" idx="1"/>
          </p:nvPr>
        </p:nvSpPr>
        <p:spPr>
          <a:xfrm>
            <a:off x="838201" y="1825630"/>
            <a:ext cx="10515600" cy="435133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8507D-24D9-4655-876D-DF4C179D29F3}"/>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766FA-0F08-48A3-A040-66DFB7724E95}" type="datetime1">
              <a:rPr kumimoji="1" lang="ja-JP" altLang="en-US" smtClean="0"/>
              <a:t>2024/3/5</a:t>
            </a:fld>
            <a:endParaRPr kumimoji="1" lang="ja-JP" altLang="en-US"/>
          </a:p>
        </p:txBody>
      </p:sp>
      <p:sp>
        <p:nvSpPr>
          <p:cNvPr id="5" name="フッター プレースホルダー 4">
            <a:extLst>
              <a:ext uri="{FF2B5EF4-FFF2-40B4-BE49-F238E27FC236}">
                <a16:creationId xmlns:a16="http://schemas.microsoft.com/office/drawing/2014/main" id="{4A26D4A0-B7E3-4B6E-9AB5-784A7D1B3C10}"/>
              </a:ext>
            </a:extLst>
          </p:cNvPr>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4EB37F-1C76-4C1A-B631-E1D5C3847650}"/>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293240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3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2" indent="-228582" algn="l" defTabSz="91433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47" indent="-228582" algn="l" defTabSz="91433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13" indent="-228582" algn="l" defTabSz="91433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077"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42"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08"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572"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737"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5902" indent="-228582" algn="l" defTabSz="91433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30" rtl="0" eaLnBrk="1" latinLnBrk="0" hangingPunct="1">
        <a:defRPr kumimoji="1" sz="1800" kern="1200">
          <a:solidFill>
            <a:schemeClr val="tx1"/>
          </a:solidFill>
          <a:latin typeface="+mn-lt"/>
          <a:ea typeface="+mn-ea"/>
          <a:cs typeface="+mn-cs"/>
        </a:defRPr>
      </a:lvl1pPr>
      <a:lvl2pPr marL="457165" algn="l" defTabSz="914330" rtl="0" eaLnBrk="1" latinLnBrk="0" hangingPunct="1">
        <a:defRPr kumimoji="1" sz="1800" kern="1200">
          <a:solidFill>
            <a:schemeClr val="tx1"/>
          </a:solidFill>
          <a:latin typeface="+mn-lt"/>
          <a:ea typeface="+mn-ea"/>
          <a:cs typeface="+mn-cs"/>
        </a:defRPr>
      </a:lvl2pPr>
      <a:lvl3pPr marL="914330" algn="l" defTabSz="914330" rtl="0" eaLnBrk="1" latinLnBrk="0" hangingPunct="1">
        <a:defRPr kumimoji="1" sz="1800" kern="1200">
          <a:solidFill>
            <a:schemeClr val="tx1"/>
          </a:solidFill>
          <a:latin typeface="+mn-lt"/>
          <a:ea typeface="+mn-ea"/>
          <a:cs typeface="+mn-cs"/>
        </a:defRPr>
      </a:lvl3pPr>
      <a:lvl4pPr marL="1371495" algn="l" defTabSz="914330" rtl="0" eaLnBrk="1" latinLnBrk="0" hangingPunct="1">
        <a:defRPr kumimoji="1" sz="1800" kern="1200">
          <a:solidFill>
            <a:schemeClr val="tx1"/>
          </a:solidFill>
          <a:latin typeface="+mn-lt"/>
          <a:ea typeface="+mn-ea"/>
          <a:cs typeface="+mn-cs"/>
        </a:defRPr>
      </a:lvl4pPr>
      <a:lvl5pPr marL="1828660" algn="l" defTabSz="914330" rtl="0" eaLnBrk="1" latinLnBrk="0" hangingPunct="1">
        <a:defRPr kumimoji="1" sz="1800" kern="1200">
          <a:solidFill>
            <a:schemeClr val="tx1"/>
          </a:solidFill>
          <a:latin typeface="+mn-lt"/>
          <a:ea typeface="+mn-ea"/>
          <a:cs typeface="+mn-cs"/>
        </a:defRPr>
      </a:lvl5pPr>
      <a:lvl6pPr marL="2285824" algn="l" defTabSz="914330" rtl="0" eaLnBrk="1" latinLnBrk="0" hangingPunct="1">
        <a:defRPr kumimoji="1" sz="1800" kern="1200">
          <a:solidFill>
            <a:schemeClr val="tx1"/>
          </a:solidFill>
          <a:latin typeface="+mn-lt"/>
          <a:ea typeface="+mn-ea"/>
          <a:cs typeface="+mn-cs"/>
        </a:defRPr>
      </a:lvl6pPr>
      <a:lvl7pPr marL="2742990" algn="l" defTabSz="914330" rtl="0" eaLnBrk="1" latinLnBrk="0" hangingPunct="1">
        <a:defRPr kumimoji="1" sz="1800" kern="1200">
          <a:solidFill>
            <a:schemeClr val="tx1"/>
          </a:solidFill>
          <a:latin typeface="+mn-lt"/>
          <a:ea typeface="+mn-ea"/>
          <a:cs typeface="+mn-cs"/>
        </a:defRPr>
      </a:lvl7pPr>
      <a:lvl8pPr marL="3200155" algn="l" defTabSz="914330" rtl="0" eaLnBrk="1" latinLnBrk="0" hangingPunct="1">
        <a:defRPr kumimoji="1" sz="1800" kern="1200">
          <a:solidFill>
            <a:schemeClr val="tx1"/>
          </a:solidFill>
          <a:latin typeface="+mn-lt"/>
          <a:ea typeface="+mn-ea"/>
          <a:cs typeface="+mn-cs"/>
        </a:defRPr>
      </a:lvl8pPr>
      <a:lvl9pPr marL="3657319" algn="l" defTabSz="91433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7DF87B5-0A02-4B90-A7E1-D1A91455AC28}"/>
              </a:ext>
            </a:extLst>
          </p:cNvPr>
          <p:cNvSpPr/>
          <p:nvPr/>
        </p:nvSpPr>
        <p:spPr>
          <a:xfrm>
            <a:off x="0" y="0"/>
            <a:ext cx="12192000" cy="4165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埼玉県 </a:t>
            </a:r>
            <a:r>
              <a:rPr lang="ja-JP" altLang="en-US" sz="24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地域保健医療計画（第８次）案 </a:t>
            </a:r>
            <a:r>
              <a:rPr lang="ja-JP" altLang="en-US" sz="2400" b="1">
                <a:latin typeface="Meiryo UI" panose="020B0604030504040204" pitchFamily="50" charset="-128"/>
                <a:ea typeface="Meiryo UI" panose="020B0604030504040204" pitchFamily="50" charset="-128"/>
                <a:cs typeface="Meiryo UI" panose="020B0604030504040204" pitchFamily="50" charset="-128"/>
              </a:rPr>
              <a:t>について①</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a:extLst>
              <a:ext uri="{FF2B5EF4-FFF2-40B4-BE49-F238E27FC236}">
                <a16:creationId xmlns:a16="http://schemas.microsoft.com/office/drawing/2014/main" id="{FF92E1A0-6718-4468-B603-98BDAA55CED0}"/>
              </a:ext>
            </a:extLst>
          </p:cNvPr>
          <p:cNvGrpSpPr/>
          <p:nvPr/>
        </p:nvGrpSpPr>
        <p:grpSpPr>
          <a:xfrm>
            <a:off x="6181318" y="467155"/>
            <a:ext cx="6012000" cy="2601360"/>
            <a:chOff x="6181318" y="771955"/>
            <a:chExt cx="6012000" cy="2601360"/>
          </a:xfrm>
        </p:grpSpPr>
        <p:sp>
          <p:nvSpPr>
            <p:cNvPr id="20" name="正方形/長方形 19">
              <a:extLst>
                <a:ext uri="{FF2B5EF4-FFF2-40B4-BE49-F238E27FC236}">
                  <a16:creationId xmlns:a16="http://schemas.microsoft.com/office/drawing/2014/main" id="{36E05B7F-3EAE-4FEB-9101-5B6B3F2C29C1}"/>
                </a:ext>
              </a:extLst>
            </p:cNvPr>
            <p:cNvSpPr/>
            <p:nvPr/>
          </p:nvSpPr>
          <p:spPr>
            <a:xfrm>
              <a:off x="6192000" y="801346"/>
              <a:ext cx="5940000" cy="2571969"/>
            </a:xfrm>
            <a:prstGeom prst="rect">
              <a:avLst/>
            </a:prstGeom>
            <a:ln w="25400">
              <a:solidFill>
                <a:srgbClr val="002060"/>
              </a:solidFill>
            </a:ln>
          </p:spPr>
          <p:txBody>
            <a:bodyPr wrap="square" lIns="72000" tIns="72000" rIns="72000" bIns="36000">
              <a:noAutofit/>
            </a:bodyPr>
            <a:lstStyle/>
            <a:p>
              <a:pPr lvl="0">
                <a:lnSpc>
                  <a:spcPts val="1600"/>
                </a:lnSpc>
                <a:spcBef>
                  <a:spcPts val="5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計画の位置付け</a:t>
              </a:r>
              <a:endParaRPr lang="en-US" altLang="ja-JP" sz="1500" b="1" dirty="0">
                <a:solidFill>
                  <a:schemeClr val="bg1"/>
                </a:solidFill>
                <a:highlight>
                  <a:srgbClr val="000000"/>
                </a:highlight>
                <a:latin typeface="BIZ UDゴシック" panose="020B0400000000000000" pitchFamily="49" charset="-128"/>
                <a:ea typeface="BIZ UDゴシック" panose="020B0400000000000000" pitchFamily="49" charset="-128"/>
              </a:endParaRPr>
            </a:p>
            <a:p>
              <a:pPr lvl="0">
                <a:lnSpc>
                  <a:spcPts val="1600"/>
                </a:lnSpc>
              </a:pPr>
              <a:r>
                <a:rPr lang="ja-JP" altLang="en-US" sz="1200" spc="-4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「健康長寿計画」や「感染症予防計画」など政策的に関連の深い１１の個別計画</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を第８次計画に組み込み、より一体的に施策を推進。</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5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計画期間</a:t>
              </a:r>
              <a:r>
                <a:rPr lang="ja-JP" altLang="en-US" sz="1500" b="1" dirty="0">
                  <a:solidFill>
                    <a:prstClr val="black"/>
                  </a:solidFill>
                  <a:latin typeface="BIZ UDゴシック" panose="020B0400000000000000" pitchFamily="49" charset="-128"/>
                  <a:ea typeface="BIZ UDゴシック" panose="020B0400000000000000" pitchFamily="49" charset="-128"/>
                </a:rPr>
                <a:t>　</a:t>
              </a:r>
              <a:endParaRPr lang="en-US" altLang="ja-JP" sz="15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spc="-40" dirty="0">
                  <a:solidFill>
                    <a:prstClr val="black"/>
                  </a:solidFill>
                  <a:latin typeface="BIZ UDゴシック" panose="020B0400000000000000" pitchFamily="49" charset="-128"/>
                  <a:ea typeface="BIZ UDゴシック" panose="020B0400000000000000" pitchFamily="49" charset="-128"/>
                </a:rPr>
                <a:t>　</a:t>
              </a:r>
              <a:r>
                <a:rPr lang="ja-JP" altLang="en-US" sz="1200" dirty="0">
                  <a:solidFill>
                    <a:prstClr val="black"/>
                  </a:solidFill>
                  <a:latin typeface="BIZ UDゴシック" panose="020B0400000000000000" pitchFamily="49" charset="-128"/>
                  <a:ea typeface="BIZ UDゴシック" panose="020B0400000000000000" pitchFamily="49" charset="-128"/>
                </a:rPr>
                <a:t> 令和６年度（２０２４年度）から令和１１年度（２０２９年度）までの６年間</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ゴシック" panose="020B0400000000000000" pitchFamily="49" charset="-128"/>
                  <a:ea typeface="BIZ UDゴシック" panose="020B0400000000000000" pitchFamily="49" charset="-128"/>
                </a:rPr>
                <a:t>　（３年後に中間見直し）</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5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医 療 圏  </a:t>
              </a:r>
              <a:endParaRPr lang="en-US" altLang="ja-JP" sz="1500" b="1" dirty="0">
                <a:solidFill>
                  <a:schemeClr val="bg1"/>
                </a:solidFill>
                <a:highlight>
                  <a:srgbClr val="000000"/>
                </a:highlight>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現行計画と同様「埼玉県５か年計画」の１０の地域区分を２次保健医療圏に設定。</a:t>
              </a:r>
            </a:p>
            <a:p>
              <a:pPr>
                <a:lnSpc>
                  <a:spcPts val="1600"/>
                </a:lnSpc>
                <a:spcBef>
                  <a:spcPts val="5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基準病床数</a:t>
              </a:r>
              <a:r>
                <a:rPr lang="ja-JP" altLang="en-US" sz="1400" dirty="0">
                  <a:latin typeface="BIZ UDゴシック" panose="020B0400000000000000" pitchFamily="49" charset="-128"/>
                  <a:ea typeface="BIZ UDゴシック" panose="020B0400000000000000" pitchFamily="49" charset="-128"/>
                </a:rPr>
                <a:t> </a:t>
              </a:r>
              <a:endParaRPr lang="en-US" altLang="ja-JP" sz="1400" dirty="0">
                <a:latin typeface="BIZ UDゴシック" panose="020B0400000000000000" pitchFamily="49" charset="-128"/>
                <a:ea typeface="BIZ UDゴシック" panose="020B0400000000000000" pitchFamily="49" charset="-128"/>
              </a:endParaRPr>
            </a:p>
            <a:p>
              <a:pPr>
                <a:lnSpc>
                  <a:spcPts val="1600"/>
                </a:lnSpc>
              </a:pPr>
              <a:r>
                <a:rPr lang="en-US" altLang="ja-JP" sz="1400" dirty="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全県で合計５７，９２４床。地域医療構想で推計した２０２５年における</a:t>
              </a:r>
              <a:endParaRPr lang="en-US" altLang="ja-JP" sz="1200" dirty="0">
                <a:latin typeface="BIZ UDゴシック" panose="020B0400000000000000" pitchFamily="49" charset="-128"/>
                <a:ea typeface="BIZ UDゴシック" panose="020B0400000000000000" pitchFamily="49" charset="-128"/>
              </a:endParaRPr>
            </a:p>
            <a:p>
              <a:pPr>
                <a:lnSpc>
                  <a:spcPts val="1600"/>
                </a:lnSpc>
              </a:pPr>
              <a:r>
                <a:rPr lang="en-US" altLang="ja-JP" sz="1200" spc="-30" dirty="0">
                  <a:latin typeface="BIZ UDゴシック" panose="020B0400000000000000" pitchFamily="49" charset="-128"/>
                  <a:ea typeface="BIZ UDゴシック" panose="020B0400000000000000" pitchFamily="49" charset="-128"/>
                </a:rPr>
                <a:t>  </a:t>
              </a:r>
              <a:r>
                <a:rPr lang="ja-JP" altLang="en-US" sz="1200" spc="-30" dirty="0">
                  <a:latin typeface="BIZ UDゴシック" panose="020B0400000000000000" pitchFamily="49" charset="-128"/>
                  <a:ea typeface="BIZ UDゴシック" panose="020B0400000000000000" pitchFamily="49" charset="-128"/>
                </a:rPr>
                <a:t>必要病床数</a:t>
              </a:r>
              <a:r>
                <a:rPr lang="ja-JP" altLang="en-US" sz="1200" spc="-50" dirty="0">
                  <a:latin typeface="BIZ UDゴシック" panose="020B0400000000000000" pitchFamily="49" charset="-128"/>
                  <a:ea typeface="BIZ UDゴシック" panose="020B0400000000000000" pitchFamily="49" charset="-128"/>
                </a:rPr>
                <a:t>（５４，２１０床）の</a:t>
              </a:r>
              <a:r>
                <a:rPr lang="ja-JP" altLang="en-US" sz="1200" dirty="0">
                  <a:latin typeface="BIZ UDゴシック" panose="020B0400000000000000" pitchFamily="49" charset="-128"/>
                  <a:ea typeface="BIZ UDゴシック" panose="020B0400000000000000" pitchFamily="49" charset="-128"/>
                </a:rPr>
                <a:t>確保に向け、当面の病床整備を行う。</a:t>
              </a:r>
              <a:endParaRPr lang="en-US" altLang="ja-JP" sz="1400" dirty="0">
                <a:latin typeface="BIZ UDゴシック" panose="020B0400000000000000" pitchFamily="49" charset="-128"/>
                <a:ea typeface="BIZ UDゴシック" panose="020B0400000000000000" pitchFamily="49" charset="-128"/>
              </a:endParaRPr>
            </a:p>
          </p:txBody>
        </p:sp>
        <p:sp>
          <p:nvSpPr>
            <p:cNvPr id="5" name="正方形/長方形 4">
              <a:extLst>
                <a:ext uri="{FF2B5EF4-FFF2-40B4-BE49-F238E27FC236}">
                  <a16:creationId xmlns:a16="http://schemas.microsoft.com/office/drawing/2014/main" id="{35A47FFE-99D6-4484-8361-6D0DDABF2E7D}"/>
                </a:ext>
              </a:extLst>
            </p:cNvPr>
            <p:cNvSpPr/>
            <p:nvPr/>
          </p:nvSpPr>
          <p:spPr>
            <a:xfrm>
              <a:off x="6181318" y="771955"/>
              <a:ext cx="6012000" cy="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0" name="グループ化 29">
            <a:extLst>
              <a:ext uri="{FF2B5EF4-FFF2-40B4-BE49-F238E27FC236}">
                <a16:creationId xmlns:a16="http://schemas.microsoft.com/office/drawing/2014/main" id="{2AC7BD81-F4E0-4874-9699-1D2B1336CDBE}"/>
              </a:ext>
            </a:extLst>
          </p:cNvPr>
          <p:cNvGrpSpPr/>
          <p:nvPr/>
        </p:nvGrpSpPr>
        <p:grpSpPr>
          <a:xfrm>
            <a:off x="36000" y="432002"/>
            <a:ext cx="5940000" cy="1355769"/>
            <a:chOff x="-89390" y="871507"/>
            <a:chExt cx="11948013" cy="927673"/>
          </a:xfrm>
        </p:grpSpPr>
        <p:sp>
          <p:nvSpPr>
            <p:cNvPr id="31" name="正方形/長方形 30">
              <a:extLst>
                <a:ext uri="{FF2B5EF4-FFF2-40B4-BE49-F238E27FC236}">
                  <a16:creationId xmlns:a16="http://schemas.microsoft.com/office/drawing/2014/main" id="{8ADDBFBB-7A70-46E7-B733-3BE76554C46B}"/>
                </a:ext>
              </a:extLst>
            </p:cNvPr>
            <p:cNvSpPr/>
            <p:nvPr/>
          </p:nvSpPr>
          <p:spPr>
            <a:xfrm>
              <a:off x="-89390" y="1051471"/>
              <a:ext cx="11948013" cy="747709"/>
            </a:xfrm>
            <a:prstGeom prst="rect">
              <a:avLst/>
            </a:prstGeom>
            <a:ln w="25400">
              <a:solidFill>
                <a:srgbClr val="76ABDC"/>
              </a:solidFill>
            </a:ln>
          </p:spPr>
          <p:txBody>
            <a:bodyPr wrap="square" lIns="72000" tIns="72000" rIns="72000" bIns="36000">
              <a:noAutofit/>
            </a:bodyPr>
            <a:lstStyle/>
            <a:p>
              <a:pPr>
                <a:lnSpc>
                  <a:spcPts val="1800"/>
                </a:lnSpc>
              </a:pP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a:p>
              <a:pPr lvl="0">
                <a:lnSpc>
                  <a:spcPts val="1800"/>
                </a:lnSpc>
              </a:pP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a:p>
              <a:pPr lvl="0">
                <a:lnSpc>
                  <a:spcPts val="1800"/>
                </a:lnSpc>
              </a:pPr>
              <a:endParaRPr lang="en-US" altLang="ja-JP" sz="1300" spc="-20" dirty="0">
                <a:solidFill>
                  <a:prstClr val="black"/>
                </a:solidFill>
                <a:latin typeface="BIZ UDPゴシック" panose="020B0400000000000000" pitchFamily="50" charset="-128"/>
                <a:ea typeface="BIZ UDPゴシック" panose="020B0400000000000000" pitchFamily="50" charset="-128"/>
              </a:endParaRPr>
            </a:p>
            <a:p>
              <a:pPr>
                <a:lnSpc>
                  <a:spcPts val="1800"/>
                </a:lnSpc>
              </a:pPr>
              <a:endParaRPr lang="ja-JP" altLang="en-US" sz="1500" dirty="0">
                <a:latin typeface="BIZ UDゴシック" panose="020B0400000000000000" pitchFamily="49" charset="-128"/>
                <a:ea typeface="BIZ UDゴシック" panose="020B0400000000000000" pitchFamily="49" charset="-128"/>
              </a:endParaRPr>
            </a:p>
          </p:txBody>
        </p:sp>
        <p:sp>
          <p:nvSpPr>
            <p:cNvPr id="32" name="台形 8">
              <a:extLst>
                <a:ext uri="{FF2B5EF4-FFF2-40B4-BE49-F238E27FC236}">
                  <a16:creationId xmlns:a16="http://schemas.microsoft.com/office/drawing/2014/main" id="{59070085-5AC8-4E09-82F9-13544CAAEE4E}"/>
                </a:ext>
              </a:extLst>
            </p:cNvPr>
            <p:cNvSpPr/>
            <p:nvPr/>
          </p:nvSpPr>
          <p:spPr>
            <a:xfrm>
              <a:off x="-89390" y="871507"/>
              <a:ext cx="4687391" cy="180044"/>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4114 w 2586676"/>
                <a:gd name="connsiteY0" fmla="*/ 416552 h 416552"/>
                <a:gd name="connsiteX1" fmla="*/ 0 w 2586676"/>
                <a:gd name="connsiteY1" fmla="*/ 12444 h 416552"/>
                <a:gd name="connsiteX2" fmla="*/ 2179741 w 2586676"/>
                <a:gd name="connsiteY2" fmla="*/ 0 h 416552"/>
                <a:gd name="connsiteX3" fmla="*/ 2586676 w 2586676"/>
                <a:gd name="connsiteY3" fmla="*/ 416552 h 416552"/>
                <a:gd name="connsiteX4" fmla="*/ 4114 w 2586676"/>
                <a:gd name="connsiteY4" fmla="*/ 416552 h 416552"/>
                <a:gd name="connsiteX0" fmla="*/ 341 w 2582903"/>
                <a:gd name="connsiteY0" fmla="*/ 416552 h 416552"/>
                <a:gd name="connsiteX1" fmla="*/ 900 w 2582903"/>
                <a:gd name="connsiteY1" fmla="*/ 18710 h 416552"/>
                <a:gd name="connsiteX2" fmla="*/ 2175968 w 2582903"/>
                <a:gd name="connsiteY2" fmla="*/ 0 h 416552"/>
                <a:gd name="connsiteX3" fmla="*/ 2582903 w 2582903"/>
                <a:gd name="connsiteY3" fmla="*/ 416552 h 416552"/>
                <a:gd name="connsiteX4" fmla="*/ 341 w 2582903"/>
                <a:gd name="connsiteY4" fmla="*/ 416552 h 416552"/>
                <a:gd name="connsiteX0" fmla="*/ 998 w 2583560"/>
                <a:gd name="connsiteY0" fmla="*/ 416552 h 416552"/>
                <a:gd name="connsiteX1" fmla="*/ 0 w 2583560"/>
                <a:gd name="connsiteY1" fmla="*/ 16621 h 416552"/>
                <a:gd name="connsiteX2" fmla="*/ 2176625 w 2583560"/>
                <a:gd name="connsiteY2" fmla="*/ 0 h 416552"/>
                <a:gd name="connsiteX3" fmla="*/ 2583560 w 2583560"/>
                <a:gd name="connsiteY3" fmla="*/ 416552 h 416552"/>
                <a:gd name="connsiteX4" fmla="*/ 998 w 2583560"/>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3560" h="416552">
                  <a:moveTo>
                    <a:pt x="998" y="416552"/>
                  </a:moveTo>
                  <a:cubicBezTo>
                    <a:pt x="-373" y="281849"/>
                    <a:pt x="1371" y="151324"/>
                    <a:pt x="0" y="16621"/>
                  </a:cubicBezTo>
                  <a:lnTo>
                    <a:pt x="2176625" y="0"/>
                  </a:lnTo>
                  <a:lnTo>
                    <a:pt x="2583560" y="416552"/>
                  </a:lnTo>
                  <a:lnTo>
                    <a:pt x="998" y="416552"/>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策定過程</a:t>
              </a:r>
              <a:endParaRPr kumimoji="1" lang="ja-JP" altLang="en-US" sz="1800" b="1" dirty="0">
                <a:latin typeface="BIZ UDPゴシック" panose="020B0400000000000000" pitchFamily="50" charset="-128"/>
                <a:ea typeface="BIZ UDPゴシック" panose="020B0400000000000000" pitchFamily="50" charset="-128"/>
              </a:endParaRPr>
            </a:p>
          </p:txBody>
        </p:sp>
      </p:grpSp>
      <p:sp>
        <p:nvSpPr>
          <p:cNvPr id="14" name="二等辺三角形 13">
            <a:extLst>
              <a:ext uri="{FF2B5EF4-FFF2-40B4-BE49-F238E27FC236}">
                <a16:creationId xmlns:a16="http://schemas.microsoft.com/office/drawing/2014/main" id="{ECF879ED-30F3-4661-8F02-0A34F7F97348}"/>
              </a:ext>
            </a:extLst>
          </p:cNvPr>
          <p:cNvSpPr/>
          <p:nvPr/>
        </p:nvSpPr>
        <p:spPr>
          <a:xfrm rot="5400000">
            <a:off x="3011883" y="1178897"/>
            <a:ext cx="475852" cy="85458"/>
          </a:xfrm>
          <a:prstGeom prst="triangl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53C724F8-AA9E-4E32-8AA3-2B3A415825F1}"/>
              </a:ext>
            </a:extLst>
          </p:cNvPr>
          <p:cNvGrpSpPr/>
          <p:nvPr/>
        </p:nvGrpSpPr>
        <p:grpSpPr>
          <a:xfrm>
            <a:off x="6192000" y="3160374"/>
            <a:ext cx="5952791" cy="3620220"/>
            <a:chOff x="6154378" y="3571507"/>
            <a:chExt cx="5952791" cy="3481010"/>
          </a:xfrm>
        </p:grpSpPr>
        <p:sp>
          <p:nvSpPr>
            <p:cNvPr id="25" name="正方形/長方形 24">
              <a:extLst>
                <a:ext uri="{FF2B5EF4-FFF2-40B4-BE49-F238E27FC236}">
                  <a16:creationId xmlns:a16="http://schemas.microsoft.com/office/drawing/2014/main" id="{7F3B60FC-5DA2-4BBE-AC85-1E9202102854}"/>
                </a:ext>
              </a:extLst>
            </p:cNvPr>
            <p:cNvSpPr/>
            <p:nvPr/>
          </p:nvSpPr>
          <p:spPr>
            <a:xfrm>
              <a:off x="6167169" y="3871047"/>
              <a:ext cx="5940000" cy="3181470"/>
            </a:xfrm>
            <a:prstGeom prst="rect">
              <a:avLst/>
            </a:prstGeom>
            <a:ln w="25400">
              <a:solidFill>
                <a:srgbClr val="002060"/>
              </a:solidFill>
            </a:ln>
          </p:spPr>
          <p:txBody>
            <a:bodyPr wrap="square" lIns="72000" tIns="108000" rIns="72000" bIns="36000">
              <a:noAutofit/>
            </a:bodyPr>
            <a:lstStyle/>
            <a:p>
              <a:pPr>
                <a:lnSpc>
                  <a:spcPts val="1700"/>
                </a:lnSpc>
              </a:pPr>
              <a:r>
                <a:rPr lang="ja-JP" altLang="en-US" sz="1500" b="1" dirty="0">
                  <a:highlight>
                    <a:srgbClr val="FFFF00"/>
                  </a:highlight>
                  <a:latin typeface="BIZ UDゴシック" panose="020B0400000000000000" pitchFamily="49" charset="-128"/>
                  <a:ea typeface="BIZ UDゴシック" panose="020B0400000000000000" pitchFamily="49" charset="-128"/>
                </a:rPr>
                <a:t> </a:t>
              </a:r>
              <a:r>
                <a:rPr lang="ja-JP" altLang="en-US" sz="1500" b="1" dirty="0">
                  <a:highlight>
                    <a:srgbClr val="FFFF00"/>
                  </a:highlight>
                  <a:latin typeface="BIZ UDPゴシック" panose="020B0400000000000000" pitchFamily="50" charset="-128"/>
                  <a:ea typeface="BIZ UDPゴシック" panose="020B0400000000000000" pitchFamily="50" charset="-128"/>
                </a:rPr>
                <a:t>誰もが、健康で、生き生きと暮らす健康長寿社会の実現を目指す </a:t>
              </a:r>
              <a:endParaRPr lang="en-US" altLang="ja-JP" sz="1500" b="1" dirty="0">
                <a:highlight>
                  <a:srgbClr val="FFFF00"/>
                </a:highlight>
                <a:latin typeface="BIZ UDPゴシック" panose="020B0400000000000000" pitchFamily="50" charset="-128"/>
                <a:ea typeface="BIZ UDPゴシック" panose="020B0400000000000000" pitchFamily="50" charset="-128"/>
              </a:endParaRP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健康づくり対策 </a:t>
              </a:r>
              <a:r>
                <a:rPr lang="ja-JP" altLang="en-US" sz="1500" spc="-2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多様な主体により全世代の健康づくりを推進するため、 </a:t>
              </a:r>
              <a:endParaRPr lang="en-US" altLang="ja-JP" sz="1200" dirty="0">
                <a:latin typeface="BIZ UDゴシック" panose="020B0400000000000000" pitchFamily="49" charset="-128"/>
                <a:ea typeface="BIZ UDゴシック" panose="020B0400000000000000" pitchFamily="49" charset="-128"/>
              </a:endParaRPr>
            </a:p>
            <a:p>
              <a:pPr>
                <a:lnSpc>
                  <a:spcPts val="1700"/>
                </a:lnSpc>
              </a:pPr>
              <a:r>
                <a:rPr lang="ja-JP" altLang="en-US" sz="1200" dirty="0">
                  <a:latin typeface="BIZ UDゴシック" panose="020B0400000000000000" pitchFamily="49" charset="-128"/>
                  <a:ea typeface="BIZ UDゴシック" panose="020B0400000000000000" pitchFamily="49" charset="-128"/>
                </a:rPr>
                <a:t> 循環器疾患、糖尿病、慢性腎臓病（ＣＫＤ）や慢性閉塞性肺疾患（ＣＯＰＤ）等の</a:t>
              </a:r>
              <a:endParaRPr lang="en-US" altLang="ja-JP" sz="1200" dirty="0">
                <a:latin typeface="BIZ UDゴシック" panose="020B0400000000000000" pitchFamily="49" charset="-128"/>
                <a:ea typeface="BIZ UDゴシック" panose="020B0400000000000000" pitchFamily="49" charset="-128"/>
              </a:endParaRPr>
            </a:p>
            <a:p>
              <a:pPr>
                <a:lnSpc>
                  <a:spcPts val="1700"/>
                </a:lnSpc>
              </a:pPr>
              <a:r>
                <a:rPr lang="ja-JP" altLang="en-US" sz="1200" dirty="0">
                  <a:latin typeface="BIZ UDゴシック" panose="020B0400000000000000" pitchFamily="49" charset="-128"/>
                  <a:ea typeface="BIZ UDゴシック" panose="020B0400000000000000" pitchFamily="49" charset="-128"/>
                </a:rPr>
                <a:t> 生活習慣病の発症予防、重症化予防に取り組む。</a:t>
              </a:r>
              <a:endParaRPr lang="en-US" altLang="ja-JP" sz="1200" dirty="0">
                <a:latin typeface="BIZ UDゴシック" panose="020B0400000000000000" pitchFamily="49" charset="-128"/>
                <a:ea typeface="BIZ UDゴシック" panose="020B0400000000000000" pitchFamily="49" charset="-128"/>
              </a:endParaRP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歯科保健対策 </a:t>
              </a:r>
              <a:r>
                <a:rPr lang="ja-JP" altLang="en-US" sz="1600" spc="-20" dirty="0">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誰一人取り残さない歯科口腔保健、健康寿命の延伸、健康</a:t>
              </a:r>
              <a:endParaRPr lang="en-US" altLang="ja-JP" sz="1200" spc="-20" dirty="0">
                <a:latin typeface="BIZ UDゴシック" panose="020B0400000000000000" pitchFamily="49" charset="-128"/>
                <a:ea typeface="BIZ UDゴシック" panose="020B0400000000000000" pitchFamily="49" charset="-128"/>
              </a:endParaRPr>
            </a:p>
            <a:p>
              <a:pPr>
                <a:lnSpc>
                  <a:spcPts val="1700"/>
                </a:lnSpc>
              </a:pPr>
              <a:r>
                <a:rPr lang="en-US" altLang="ja-JP" sz="1200" spc="-20" dirty="0">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格差の縮小</a:t>
              </a:r>
              <a:r>
                <a:rPr lang="ja-JP" altLang="en-US" sz="1200" dirty="0">
                  <a:latin typeface="BIZ UDゴシック" panose="020B0400000000000000" pitchFamily="49" charset="-128"/>
                  <a:ea typeface="BIZ UDゴシック" panose="020B0400000000000000" pitchFamily="49" charset="-128"/>
                </a:rPr>
                <a:t>を目指し、妊娠期から子育て期、成人期、高齢期と、生涯を通じた歯・</a:t>
              </a:r>
              <a:endParaRPr lang="en-US" altLang="ja-JP" sz="1200" dirty="0">
                <a:latin typeface="BIZ UDゴシック" panose="020B0400000000000000" pitchFamily="49" charset="-128"/>
                <a:ea typeface="BIZ UDゴシック" panose="020B0400000000000000" pitchFamily="49" charset="-128"/>
              </a:endParaRPr>
            </a:p>
            <a:p>
              <a:pPr>
                <a:lnSpc>
                  <a:spcPts val="1700"/>
                </a:lnSpc>
              </a:pPr>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口腔の健康づくりに取り組む。</a:t>
              </a: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アレルギー疾患対策 </a:t>
              </a:r>
              <a:r>
                <a:rPr lang="ja-JP" altLang="en-US" sz="1500" spc="-20" dirty="0">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近年増加傾向にあるアレルギー疾患を有する者が、</a:t>
              </a:r>
              <a:endParaRPr lang="en-US" altLang="ja-JP" sz="1200" spc="-20" dirty="0">
                <a:latin typeface="BIZ UDゴシック" panose="020B0400000000000000" pitchFamily="49" charset="-128"/>
                <a:ea typeface="BIZ UDゴシック" panose="020B0400000000000000" pitchFamily="49" charset="-128"/>
              </a:endParaRPr>
            </a:p>
            <a:p>
              <a:pPr>
                <a:lnSpc>
                  <a:spcPts val="1800"/>
                </a:lnSpc>
              </a:pPr>
              <a:r>
                <a:rPr lang="en-US" altLang="ja-JP" sz="1200" spc="-20" dirty="0">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県内どこでも適切な医療を受けられ、環境に応じ必要な支援を受けることができる</a:t>
              </a:r>
              <a:endParaRPr lang="en-US" altLang="ja-JP" sz="1200" spc="-20" dirty="0">
                <a:latin typeface="BIZ UDゴシック" panose="020B0400000000000000" pitchFamily="49" charset="-128"/>
                <a:ea typeface="BIZ UDゴシック" panose="020B0400000000000000" pitchFamily="49" charset="-128"/>
              </a:endParaRPr>
            </a:p>
            <a:p>
              <a:pPr>
                <a:lnSpc>
                  <a:spcPts val="1800"/>
                </a:lnSpc>
              </a:pPr>
              <a:r>
                <a:rPr lang="en-US" altLang="ja-JP" sz="1200" spc="-20" dirty="0">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よう、医療人材の育成、患者支援に携わる関係者の資質向上等、体制を整備する。</a:t>
              </a:r>
              <a:endParaRPr lang="en-US" altLang="ja-JP" sz="1200" spc="-20" dirty="0">
                <a:latin typeface="BIZ UDゴシック" panose="020B0400000000000000" pitchFamily="49" charset="-128"/>
                <a:ea typeface="BIZ UDゴシック" panose="020B0400000000000000" pitchFamily="49" charset="-128"/>
              </a:endParaRP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健康危機管理体制の整備充実 </a:t>
              </a:r>
              <a:r>
                <a:rPr lang="ja-JP" altLang="en-US" sz="1500" spc="-20" dirty="0">
                  <a:solidFill>
                    <a:prstClr val="black"/>
                  </a:solidFill>
                  <a:latin typeface="BIZ UDゴシック" panose="020B0400000000000000" pitchFamily="49" charset="-128"/>
                  <a:ea typeface="BIZ UDゴシック" panose="020B0400000000000000" pitchFamily="49" charset="-128"/>
                </a:rPr>
                <a:t>➠</a:t>
              </a:r>
              <a:r>
                <a:rPr lang="ja-JP" altLang="en-US" sz="1200" spc="-20" dirty="0">
                  <a:solidFill>
                    <a:prstClr val="black"/>
                  </a:solidFill>
                  <a:latin typeface="BIZ UDゴシック" panose="020B0400000000000000" pitchFamily="49" charset="-128"/>
                  <a:ea typeface="BIZ UDゴシック" panose="020B0400000000000000" pitchFamily="49" charset="-128"/>
                </a:rPr>
                <a:t>　感染症、食中毒など県民の生命、健康</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8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の安全を脅かす事態に対し、健康危機管理マニュアルの整備等による危機管理体制の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8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充実・強化に取り組み、迅速・的確に対応できる体制を整備</a:t>
              </a:r>
              <a:r>
                <a:rPr lang="ja-JP" altLang="en-US" sz="1200" spc="-20" dirty="0">
                  <a:latin typeface="BIZ UDゴシック" panose="020B0400000000000000" pitchFamily="49" charset="-128"/>
                  <a:ea typeface="BIZ UDゴシック" panose="020B0400000000000000" pitchFamily="49" charset="-128"/>
                </a:rPr>
                <a:t>する。</a:t>
              </a:r>
            </a:p>
            <a:p>
              <a:pPr>
                <a:lnSpc>
                  <a:spcPts val="1700"/>
                </a:lnSpc>
              </a:pPr>
              <a:endParaRPr lang="ja-JP" altLang="en-US" sz="1200" dirty="0">
                <a:latin typeface="BIZ UDゴシック" panose="020B0400000000000000" pitchFamily="49" charset="-128"/>
                <a:ea typeface="BIZ UDゴシック" panose="020B0400000000000000" pitchFamily="49" charset="-128"/>
              </a:endParaRPr>
            </a:p>
          </p:txBody>
        </p:sp>
        <p:sp>
          <p:nvSpPr>
            <p:cNvPr id="41" name="台形 8">
              <a:extLst>
                <a:ext uri="{FF2B5EF4-FFF2-40B4-BE49-F238E27FC236}">
                  <a16:creationId xmlns:a16="http://schemas.microsoft.com/office/drawing/2014/main" id="{72ADA44E-6BB0-4E5D-897B-0F1882E0D7B3}"/>
                </a:ext>
              </a:extLst>
            </p:cNvPr>
            <p:cNvSpPr/>
            <p:nvPr/>
          </p:nvSpPr>
          <p:spPr>
            <a:xfrm>
              <a:off x="6154378" y="3571507"/>
              <a:ext cx="3240000" cy="288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第２部　</a:t>
              </a:r>
              <a:r>
                <a:rPr lang="ja-JP" altLang="en-US" sz="1800" b="1" dirty="0">
                  <a:solidFill>
                    <a:srgbClr val="FFFF00"/>
                  </a:solidFill>
                  <a:latin typeface="BIZ UDPゴシック" panose="020B0400000000000000" pitchFamily="50" charset="-128"/>
                  <a:ea typeface="BIZ UDPゴシック" panose="020B0400000000000000" pitchFamily="50" charset="-128"/>
                </a:rPr>
                <a:t>くらしと健康</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grpSp>
        <p:nvGrpSpPr>
          <p:cNvPr id="13" name="グループ化 12">
            <a:extLst>
              <a:ext uri="{FF2B5EF4-FFF2-40B4-BE49-F238E27FC236}">
                <a16:creationId xmlns:a16="http://schemas.microsoft.com/office/drawing/2014/main" id="{6CF51FB4-0F11-42CC-9FEA-C2441F256FC0}"/>
              </a:ext>
            </a:extLst>
          </p:cNvPr>
          <p:cNvGrpSpPr/>
          <p:nvPr/>
        </p:nvGrpSpPr>
        <p:grpSpPr>
          <a:xfrm>
            <a:off x="56474" y="1836089"/>
            <a:ext cx="5943527" cy="5021912"/>
            <a:chOff x="37824" y="2232000"/>
            <a:chExt cx="5943527" cy="4667916"/>
          </a:xfrm>
        </p:grpSpPr>
        <p:grpSp>
          <p:nvGrpSpPr>
            <p:cNvPr id="11" name="グループ化 10">
              <a:extLst>
                <a:ext uri="{FF2B5EF4-FFF2-40B4-BE49-F238E27FC236}">
                  <a16:creationId xmlns:a16="http://schemas.microsoft.com/office/drawing/2014/main" id="{E1FC84CD-0E1C-4750-89C7-5ED311A57DF5}"/>
                </a:ext>
              </a:extLst>
            </p:cNvPr>
            <p:cNvGrpSpPr/>
            <p:nvPr/>
          </p:nvGrpSpPr>
          <p:grpSpPr>
            <a:xfrm>
              <a:off x="37824" y="2232000"/>
              <a:ext cx="5943527" cy="4667916"/>
              <a:chOff x="54000" y="850857"/>
              <a:chExt cx="11955108" cy="1777490"/>
            </a:xfrm>
          </p:grpSpPr>
          <p:sp>
            <p:nvSpPr>
              <p:cNvPr id="2" name="正方形/長方形 1">
                <a:extLst>
                  <a:ext uri="{FF2B5EF4-FFF2-40B4-BE49-F238E27FC236}">
                    <a16:creationId xmlns:a16="http://schemas.microsoft.com/office/drawing/2014/main" id="{171B5EA1-4427-4FCC-88AC-DA63BDADE0CA}"/>
                  </a:ext>
                </a:extLst>
              </p:cNvPr>
              <p:cNvSpPr/>
              <p:nvPr/>
            </p:nvSpPr>
            <p:spPr>
              <a:xfrm>
                <a:off x="61094" y="954745"/>
                <a:ext cx="11948014" cy="1673602"/>
              </a:xfrm>
              <a:prstGeom prst="rect">
                <a:avLst/>
              </a:prstGeom>
              <a:ln w="25400">
                <a:solidFill>
                  <a:srgbClr val="002060"/>
                </a:solidFill>
              </a:ln>
            </p:spPr>
            <p:txBody>
              <a:bodyPr wrap="square" lIns="72000" tIns="396000" rIns="72000" bIns="36000">
                <a:noAutofit/>
              </a:bodyPr>
              <a:lstStyle/>
              <a:p>
                <a:pPr>
                  <a:lnSpc>
                    <a:spcPts val="1500"/>
                  </a:lnSpc>
                </a:pPr>
                <a:endParaRPr lang="en-US" altLang="ja-JP" sz="1500" b="1" spc="-20" dirty="0">
                  <a:highlight>
                    <a:srgbClr val="FFFF00"/>
                  </a:highlight>
                  <a:latin typeface="BIZ UDゴシック" panose="020B0400000000000000" pitchFamily="49" charset="-128"/>
                  <a:ea typeface="BIZ UDゴシック" panose="020B0400000000000000" pitchFamily="49" charset="-128"/>
                </a:endParaRPr>
              </a:p>
              <a:p>
                <a:pPr>
                  <a:lnSpc>
                    <a:spcPts val="1700"/>
                  </a:lnSpc>
                </a:pPr>
                <a:r>
                  <a:rPr lang="ja-JP" altLang="en-US" sz="1600" b="1" dirty="0">
                    <a:solidFill>
                      <a:schemeClr val="bg1"/>
                    </a:solidFill>
                    <a:highlight>
                      <a:srgbClr val="000000"/>
                    </a:highlight>
                    <a:latin typeface="BIZ UDゴシック" panose="020B0400000000000000" pitchFamily="49" charset="-128"/>
                    <a:ea typeface="BIZ UDゴシック" panose="020B0400000000000000" pitchFamily="49" charset="-128"/>
                  </a:rPr>
                  <a:t>▶ 基本理念</a:t>
                </a:r>
                <a:r>
                  <a:rPr lang="ja-JP" altLang="en-US" sz="1500" b="1" dirty="0">
                    <a:latin typeface="BIZ UDゴシック" panose="020B0400000000000000" pitchFamily="49" charset="-128"/>
                    <a:ea typeface="BIZ UDゴシック" panose="020B0400000000000000" pitchFamily="49" charset="-128"/>
                  </a:rPr>
                  <a:t>　</a:t>
                </a:r>
                <a:endParaRPr lang="en-US" altLang="ja-JP" sz="1500" b="1" dirty="0">
                  <a:latin typeface="BIZ UDゴシック" panose="020B0400000000000000" pitchFamily="49" charset="-128"/>
                  <a:ea typeface="BIZ UDゴシック" panose="020B0400000000000000" pitchFamily="49" charset="-128"/>
                </a:endParaRPr>
              </a:p>
              <a:p>
                <a:pPr>
                  <a:lnSpc>
                    <a:spcPts val="1900"/>
                  </a:lnSpc>
                </a:pPr>
                <a:r>
                  <a:rPr lang="ja-JP" altLang="en-US" sz="1400" b="1" u="sng" dirty="0">
                    <a:solidFill>
                      <a:srgbClr val="FF0000"/>
                    </a:solidFill>
                    <a:latin typeface="BIZ UDゴシック" panose="020B0400000000000000" pitchFamily="49" charset="-128"/>
                    <a:ea typeface="BIZ UDゴシック" panose="020B0400000000000000" pitchFamily="49" charset="-128"/>
                  </a:rPr>
                  <a:t>１ ポストコロナにおける新興感染症発生・まん延時に向けた対策</a:t>
                </a:r>
                <a:endParaRPr lang="en-US" altLang="ja-JP" sz="1400" b="1" u="sng"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・医療機関・検査機関・宿泊施設等と平時から協定を締結</a:t>
                </a:r>
              </a:p>
              <a:p>
                <a:pPr>
                  <a:lnSpc>
                    <a:spcPts val="1600"/>
                  </a:lnSpc>
                </a:pPr>
                <a:r>
                  <a:rPr lang="ja-JP" altLang="en-US" sz="1200" dirty="0">
                    <a:latin typeface="BIZ UDゴシック" panose="020B0400000000000000" pitchFamily="49" charset="-128"/>
                    <a:ea typeface="BIZ UDゴシック" panose="020B0400000000000000" pitchFamily="49" charset="-128"/>
                  </a:rPr>
                  <a:t>  ・感染症発生時に適切な対応ができる人材を育成</a:t>
                </a:r>
              </a:p>
              <a:p>
                <a:pPr>
                  <a:lnSpc>
                    <a:spcPts val="1600"/>
                  </a:lnSpc>
                </a:pPr>
                <a:r>
                  <a:rPr lang="ja-JP" altLang="en-US" sz="1200" dirty="0">
                    <a:latin typeface="BIZ UDゴシック" panose="020B0400000000000000" pitchFamily="49" charset="-128"/>
                    <a:ea typeface="BIZ UDゴシック" panose="020B0400000000000000" pitchFamily="49" charset="-128"/>
                  </a:rPr>
                  <a:t>  ・保健所の体制確保、衛生研究所の検査体制の整備と機能強化</a:t>
                </a:r>
                <a:endParaRPr lang="en-US" altLang="ja-JP" sz="1400" dirty="0">
                  <a:latin typeface="BIZ UDゴシック" panose="020B0400000000000000" pitchFamily="49" charset="-128"/>
                  <a:ea typeface="BIZ UDゴシック" panose="020B0400000000000000" pitchFamily="49" charset="-128"/>
                </a:endParaRPr>
              </a:p>
              <a:p>
                <a:pPr>
                  <a:lnSpc>
                    <a:spcPts val="1800"/>
                  </a:lnSpc>
                  <a:spcBef>
                    <a:spcPts val="300"/>
                  </a:spcBef>
                </a:pPr>
                <a:r>
                  <a:rPr lang="ja-JP" altLang="en-US" sz="1400" b="1" u="sng" dirty="0">
                    <a:solidFill>
                      <a:srgbClr val="FF0000"/>
                    </a:solidFill>
                    <a:latin typeface="BIZ UDゴシック" panose="020B0400000000000000" pitchFamily="49" charset="-128"/>
                    <a:ea typeface="BIZ UDゴシック" panose="020B0400000000000000" pitchFamily="49" charset="-128"/>
                  </a:rPr>
                  <a:t>２ 今後増大する多様な医療需要に対応できる医療従事者の確保</a:t>
                </a:r>
                <a:endParaRPr lang="en-US" altLang="ja-JP" sz="1400" b="1" u="sng"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・医学生向け奨学金制度等の活用</a:t>
                </a:r>
                <a:endParaRPr lang="en-US" altLang="ja-JP" sz="1200" dirty="0">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・認定看護師資格取得や特定行為研修の受講支援</a:t>
                </a:r>
                <a:endParaRPr lang="en-US" altLang="ja-JP" sz="1200" dirty="0">
                  <a:latin typeface="BIZ UDゴシック" panose="020B0400000000000000" pitchFamily="49" charset="-128"/>
                  <a:ea typeface="BIZ UDゴシック" panose="020B0400000000000000" pitchFamily="49" charset="-128"/>
                </a:endParaRPr>
              </a:p>
              <a:p>
                <a:pPr>
                  <a:lnSpc>
                    <a:spcPts val="1800"/>
                  </a:lnSpc>
                  <a:spcBef>
                    <a:spcPts val="300"/>
                  </a:spcBef>
                </a:pPr>
                <a:r>
                  <a:rPr lang="ja-JP" altLang="en-US" sz="1400" b="1" u="sng" dirty="0">
                    <a:solidFill>
                      <a:srgbClr val="FF0000"/>
                    </a:solidFill>
                    <a:latin typeface="BIZ UDゴシック" panose="020B0400000000000000" pitchFamily="49" charset="-128"/>
                    <a:ea typeface="BIZ UDゴシック" panose="020B0400000000000000" pitchFamily="49" charset="-128"/>
                  </a:rPr>
                  <a:t>３ 安心と活気にあふれる高齢社会の実現に向けた健康づくりの推進</a:t>
                </a:r>
                <a:endParaRPr lang="en-US" altLang="ja-JP" sz="1400" b="1" u="sng"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・県、市町村、企業、民間団体等の多様な主体による健康づくりの取組</a:t>
                </a:r>
                <a:endParaRPr lang="en-US" altLang="ja-JP" sz="1200" dirty="0">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・ロコモティブシンドロームやフレイル予防を通じた生活機能の維持・向上</a:t>
                </a:r>
                <a:endParaRPr lang="en-US" altLang="ja-JP" sz="1200" dirty="0">
                  <a:latin typeface="BIZ UDゴシック" panose="020B0400000000000000" pitchFamily="49" charset="-128"/>
                  <a:ea typeface="BIZ UDゴシック" panose="020B0400000000000000" pitchFamily="49" charset="-128"/>
                </a:endParaRPr>
              </a:p>
              <a:p>
                <a:pPr>
                  <a:lnSpc>
                    <a:spcPts val="1600"/>
                  </a:lnSpc>
                </a:pPr>
                <a:r>
                  <a:rPr lang="ja-JP" altLang="en-US" sz="1200" dirty="0">
                    <a:latin typeface="BIZ UDゴシック" panose="020B0400000000000000" pitchFamily="49" charset="-128"/>
                    <a:ea typeface="BIZ UDゴシック" panose="020B0400000000000000" pitchFamily="49" charset="-128"/>
                  </a:rPr>
                  <a:t>  ・乳幼児期から高齢期を通じ、生涯を通じた歯・口腔の健康づくり</a:t>
                </a:r>
                <a:endParaRPr lang="en-US" altLang="ja-JP" sz="1200" dirty="0">
                  <a:latin typeface="BIZ UDゴシック" panose="020B0400000000000000" pitchFamily="49" charset="-128"/>
                  <a:ea typeface="BIZ UDゴシック" panose="020B0400000000000000" pitchFamily="49" charset="-128"/>
                </a:endParaRPr>
              </a:p>
              <a:p>
                <a:pPr>
                  <a:lnSpc>
                    <a:spcPts val="1800"/>
                  </a:lnSpc>
                  <a:spcBef>
                    <a:spcPts val="300"/>
                  </a:spcBef>
                </a:pPr>
                <a:r>
                  <a:rPr lang="ja-JP" altLang="en-US" sz="1400" b="1" u="sng" dirty="0">
                    <a:solidFill>
                      <a:srgbClr val="FF0000"/>
                    </a:solidFill>
                    <a:latin typeface="BIZ UDゴシック" panose="020B0400000000000000" pitchFamily="49" charset="-128"/>
                    <a:ea typeface="BIZ UDゴシック" panose="020B0400000000000000" pitchFamily="49" charset="-128"/>
                  </a:rPr>
                  <a:t>４ 誰もが安心して自分らしい暮らしができる、多様な方々が共生する</a:t>
                </a:r>
                <a:endParaRPr lang="en-US" altLang="ja-JP" sz="1400" b="1" u="sng" dirty="0">
                  <a:solidFill>
                    <a:srgbClr val="FF0000"/>
                  </a:solidFill>
                  <a:latin typeface="BIZ UDゴシック" panose="020B0400000000000000" pitchFamily="49" charset="-128"/>
                  <a:ea typeface="BIZ UDゴシック" panose="020B0400000000000000" pitchFamily="49" charset="-128"/>
                </a:endParaRPr>
              </a:p>
              <a:p>
                <a:pPr>
                  <a:lnSpc>
                    <a:spcPts val="1700"/>
                  </a:lnSpc>
                </a:pPr>
                <a:r>
                  <a:rPr lang="ja-JP" altLang="en-US" sz="1400" b="1" dirty="0">
                    <a:solidFill>
                      <a:srgbClr val="FF0000"/>
                    </a:solidFill>
                    <a:latin typeface="BIZ UDゴシック" panose="020B0400000000000000" pitchFamily="49" charset="-128"/>
                    <a:ea typeface="BIZ UDゴシック" panose="020B0400000000000000" pitchFamily="49" charset="-128"/>
                  </a:rPr>
                  <a:t>   </a:t>
                </a:r>
                <a:r>
                  <a:rPr lang="ja-JP" altLang="en-US" sz="1400" b="1" u="sng" dirty="0">
                    <a:solidFill>
                      <a:srgbClr val="FF0000"/>
                    </a:solidFill>
                    <a:latin typeface="BIZ UDゴシック" panose="020B0400000000000000" pitchFamily="49" charset="-128"/>
                    <a:ea typeface="BIZ UDゴシック" panose="020B0400000000000000" pitchFamily="49" charset="-128"/>
                  </a:rPr>
                  <a:t>社会の構築</a:t>
                </a:r>
                <a:endParaRPr lang="en-US" altLang="ja-JP" sz="1400" b="1" u="sng" dirty="0">
                  <a:solidFill>
                    <a:srgbClr val="FF0000"/>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ゴシック" panose="020B0400000000000000" pitchFamily="49" charset="-128"/>
                    <a:ea typeface="BIZ UDゴシック" panose="020B0400000000000000" pitchFamily="49" charset="-128"/>
                  </a:rPr>
                  <a:t>  ・小児・ＡＹＡ世代のがん患者に対する療養支援体制を構築</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ゴシック" panose="020B0400000000000000" pitchFamily="49" charset="-128"/>
                    <a:ea typeface="BIZ UDゴシック" panose="020B0400000000000000" pitchFamily="49" charset="-128"/>
                  </a:rPr>
                  <a:t>  ・女性、若者、中高年、失業者、年金受給者など誰も自殺に追い込まれることの</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ゴシック" panose="020B0400000000000000" pitchFamily="49" charset="-128"/>
                    <a:ea typeface="BIZ UDゴシック" panose="020B0400000000000000" pitchFamily="49" charset="-128"/>
                  </a:rPr>
                  <a:t>　　ない社会の実現に向け、対策を強化</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ゴシック" panose="020B0400000000000000" pitchFamily="49" charset="-128"/>
                    <a:ea typeface="BIZ UDゴシック" panose="020B0400000000000000" pitchFamily="49" charset="-128"/>
                  </a:rPr>
                  <a:t>  ・在宅難病患者一時入院事業に取り組み、レスパイトや風水害等に備えた事前の</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200" dirty="0">
                    <a:solidFill>
                      <a:prstClr val="black"/>
                    </a:solidFill>
                    <a:latin typeface="BIZ UDゴシック" panose="020B0400000000000000" pitchFamily="49" charset="-128"/>
                    <a:ea typeface="BIZ UDゴシック" panose="020B0400000000000000" pitchFamily="49" charset="-128"/>
                  </a:rPr>
                  <a:t>    </a:t>
                </a:r>
                <a:r>
                  <a:rPr lang="ja-JP" altLang="en-US" sz="1200" dirty="0">
                    <a:solidFill>
                      <a:prstClr val="black"/>
                    </a:solidFill>
                    <a:latin typeface="BIZ UDゴシック" panose="020B0400000000000000" pitchFamily="49" charset="-128"/>
                    <a:ea typeface="BIZ UDゴシック" panose="020B0400000000000000" pitchFamily="49" charset="-128"/>
                  </a:rPr>
                  <a:t>避難的入院ができる環境を整備</a:t>
                </a:r>
                <a:endParaRPr lang="en-US" altLang="ja-JP" sz="1200" dirty="0">
                  <a:solidFill>
                    <a:srgbClr val="FF0000"/>
                  </a:solidFill>
                  <a:latin typeface="BIZ UDゴシック" panose="020B0400000000000000" pitchFamily="49" charset="-128"/>
                  <a:ea typeface="BIZ UDゴシック" panose="020B0400000000000000" pitchFamily="49" charset="-128"/>
                </a:endParaRPr>
              </a:p>
            </p:txBody>
          </p:sp>
          <p:sp>
            <p:nvSpPr>
              <p:cNvPr id="9" name="台形 8">
                <a:extLst>
                  <a:ext uri="{FF2B5EF4-FFF2-40B4-BE49-F238E27FC236}">
                    <a16:creationId xmlns:a16="http://schemas.microsoft.com/office/drawing/2014/main" id="{34B07946-BEDD-4771-9B79-0EDC60DFE0EA}"/>
                  </a:ext>
                </a:extLst>
              </p:cNvPr>
              <p:cNvSpPr/>
              <p:nvPr/>
            </p:nvSpPr>
            <p:spPr>
              <a:xfrm>
                <a:off x="54000" y="850857"/>
                <a:ext cx="6517098" cy="109667"/>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第１部　</a:t>
                </a:r>
                <a:r>
                  <a:rPr lang="ja-JP" altLang="en-US" sz="1800" b="1" dirty="0">
                    <a:solidFill>
                      <a:srgbClr val="FFFF00"/>
                    </a:solidFill>
                    <a:latin typeface="BIZ UDPゴシック" panose="020B0400000000000000" pitchFamily="50" charset="-128"/>
                    <a:ea typeface="BIZ UDPゴシック" panose="020B0400000000000000" pitchFamily="50" charset="-128"/>
                  </a:rPr>
                  <a:t>基本的な事項</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sp>
          <p:nvSpPr>
            <p:cNvPr id="12" name="四角形: 角を丸くする 11">
              <a:extLst>
                <a:ext uri="{FF2B5EF4-FFF2-40B4-BE49-F238E27FC236}">
                  <a16:creationId xmlns:a16="http://schemas.microsoft.com/office/drawing/2014/main" id="{837B4259-ACBD-41DF-A99D-EEFB05AB21CB}"/>
                </a:ext>
              </a:extLst>
            </p:cNvPr>
            <p:cNvSpPr/>
            <p:nvPr/>
          </p:nvSpPr>
          <p:spPr>
            <a:xfrm>
              <a:off x="129341" y="2564911"/>
              <a:ext cx="5753318" cy="448329"/>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500" b="1" spc="-20" dirty="0">
                  <a:solidFill>
                    <a:schemeClr val="tx1"/>
                  </a:solidFill>
                  <a:highlight>
                    <a:srgbClr val="FFFF00"/>
                  </a:highlight>
                  <a:latin typeface="BIZ UDPゴシック" panose="020B0400000000000000" pitchFamily="50" charset="-128"/>
                  <a:ea typeface="BIZ UDPゴシック" panose="020B0400000000000000" pitchFamily="50" charset="-128"/>
                </a:rPr>
                <a:t>人口減少・超少子高齢化という歴史的な課題に対応し、</a:t>
              </a:r>
              <a:endParaRPr lang="en-US" altLang="ja-JP" sz="1500" b="1" spc="-2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a:lnSpc>
                  <a:spcPts val="1800"/>
                </a:lnSpc>
              </a:pPr>
              <a:r>
                <a:rPr lang="ja-JP" altLang="en-US" sz="1500" b="1" spc="-20" dirty="0">
                  <a:solidFill>
                    <a:schemeClr val="tx1"/>
                  </a:solidFill>
                  <a:highlight>
                    <a:srgbClr val="FFFF00"/>
                  </a:highlight>
                  <a:latin typeface="BIZ UDPゴシック" panose="020B0400000000000000" pitchFamily="50" charset="-128"/>
                  <a:ea typeface="BIZ UDPゴシック" panose="020B0400000000000000" pitchFamily="50" charset="-128"/>
                </a:rPr>
                <a:t>将来にわたり持続可能で質の高い保健医療体制を確保する</a:t>
              </a:r>
              <a:endParaRPr kumimoji="1" lang="ja-JP" altLang="en-US" sz="1500" dirty="0">
                <a:solidFill>
                  <a:schemeClr val="tx1"/>
                </a:solidFill>
                <a:latin typeface="BIZ UDPゴシック" panose="020B0400000000000000" pitchFamily="50" charset="-128"/>
                <a:ea typeface="BIZ UDPゴシック" panose="020B0400000000000000" pitchFamily="50" charset="-128"/>
              </a:endParaRPr>
            </a:p>
          </p:txBody>
        </p:sp>
      </p:grpSp>
      <p:sp>
        <p:nvSpPr>
          <p:cNvPr id="28" name="正方形/長方形 27">
            <a:extLst>
              <a:ext uri="{FF2B5EF4-FFF2-40B4-BE49-F238E27FC236}">
                <a16:creationId xmlns:a16="http://schemas.microsoft.com/office/drawing/2014/main" id="{90EAA1AC-DBBE-47DA-A3EA-B8D44BC622B5}"/>
              </a:ext>
            </a:extLst>
          </p:cNvPr>
          <p:cNvSpPr/>
          <p:nvPr/>
        </p:nvSpPr>
        <p:spPr>
          <a:xfrm>
            <a:off x="39858" y="6833349"/>
            <a:ext cx="5952000" cy="892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D3D136D-F104-4110-8DD6-C902DFFE365F}"/>
              </a:ext>
            </a:extLst>
          </p:cNvPr>
          <p:cNvSpPr txBox="1"/>
          <p:nvPr/>
        </p:nvSpPr>
        <p:spPr>
          <a:xfrm>
            <a:off x="-48545" y="737736"/>
            <a:ext cx="3262432" cy="980140"/>
          </a:xfrm>
          <a:prstGeom prst="rect">
            <a:avLst/>
          </a:prstGeom>
          <a:noFill/>
        </p:spPr>
        <p:txBody>
          <a:bodyPr wrap="none" rtlCol="0">
            <a:spAutoFit/>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・地域保健医療計画推進協議会での審議</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dirty="0">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a:t>
            </a:r>
            <a:r>
              <a:rPr kumimoji="1" lang="en-US" altLang="ja-JP" sz="1200" dirty="0">
                <a:latin typeface="BIZ UDゴシック" panose="020B0400000000000000" pitchFamily="49" charset="-128"/>
                <a:ea typeface="BIZ UDゴシック" panose="020B0400000000000000" pitchFamily="49" charset="-128"/>
              </a:rPr>
              <a:t>6</a:t>
            </a:r>
            <a:r>
              <a:rPr kumimoji="1" lang="ja-JP" altLang="en-US" sz="1200" dirty="0">
                <a:latin typeface="BIZ UDゴシック" panose="020B0400000000000000" pitchFamily="49" charset="-128"/>
                <a:ea typeface="BIZ UDゴシック" panose="020B0400000000000000" pitchFamily="49" charset="-128"/>
              </a:rPr>
              <a:t>月から</a:t>
            </a:r>
            <a:r>
              <a:rPr kumimoji="1" lang="en-US" altLang="ja-JP" sz="1200" dirty="0">
                <a:latin typeface="BIZ UDゴシック" panose="020B0400000000000000" pitchFamily="49" charset="-128"/>
                <a:ea typeface="BIZ UDゴシック" panose="020B0400000000000000" pitchFamily="49" charset="-128"/>
              </a:rPr>
              <a:t>1</a:t>
            </a:r>
            <a:r>
              <a:rPr kumimoji="1" lang="ja-JP" altLang="en-US" sz="1200" dirty="0">
                <a:latin typeface="BIZ UDゴシック" panose="020B0400000000000000" pitchFamily="49" charset="-128"/>
                <a:ea typeface="BIZ UDゴシック" panose="020B0400000000000000" pitchFamily="49" charset="-128"/>
              </a:rPr>
              <a:t>月にかけて計</a:t>
            </a:r>
            <a:r>
              <a:rPr kumimoji="1" lang="en-US" altLang="ja-JP" sz="1200" dirty="0">
                <a:latin typeface="BIZ UDゴシック" panose="020B0400000000000000" pitchFamily="49" charset="-128"/>
                <a:ea typeface="BIZ UDゴシック" panose="020B0400000000000000" pitchFamily="49" charset="-128"/>
              </a:rPr>
              <a:t>4</a:t>
            </a:r>
            <a:r>
              <a:rPr kumimoji="1" lang="ja-JP" altLang="en-US" sz="1200" dirty="0">
                <a:latin typeface="BIZ UDゴシック" panose="020B0400000000000000" pitchFamily="49" charset="-128"/>
                <a:ea typeface="BIZ UDゴシック" panose="020B0400000000000000" pitchFamily="49" charset="-128"/>
              </a:rPr>
              <a:t>回開催）</a:t>
            </a:r>
            <a:endParaRPr kumimoji="1" lang="en-US" altLang="ja-JP" sz="1200"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・県民コメントの実施</a:t>
            </a:r>
            <a:r>
              <a:rPr lang="ja-JP" altLang="en-US" sz="1200"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10</a:t>
            </a:r>
            <a:r>
              <a:rPr lang="ja-JP" altLang="en-US" sz="1200"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11</a:t>
            </a:r>
            <a:r>
              <a:rPr lang="ja-JP" altLang="en-US" sz="1200" dirty="0">
                <a:latin typeface="BIZ UDゴシック" panose="020B0400000000000000" pitchFamily="49" charset="-128"/>
                <a:ea typeface="BIZ UDゴシック" panose="020B0400000000000000" pitchFamily="49" charset="-128"/>
              </a:rPr>
              <a:t>月）</a:t>
            </a:r>
            <a:endParaRPr lang="en-US" altLang="ja-JP" sz="1200" dirty="0">
              <a:latin typeface="BIZ UDゴシック" panose="020B0400000000000000" pitchFamily="49" charset="-128"/>
              <a:ea typeface="BIZ UDゴシック" panose="020B0400000000000000" pitchFamily="49" charset="-128"/>
            </a:endParaRPr>
          </a:p>
          <a:p>
            <a:pPr>
              <a:lnSpc>
                <a:spcPts val="1800"/>
              </a:lnSpc>
            </a:pPr>
            <a:r>
              <a:rPr kumimoji="1" lang="ja-JP" altLang="en-US" sz="1200" b="1" dirty="0">
                <a:latin typeface="BIZ UDゴシック" panose="020B0400000000000000" pitchFamily="49" charset="-128"/>
                <a:ea typeface="BIZ UDゴシック" panose="020B0400000000000000" pitchFamily="49" charset="-128"/>
              </a:rPr>
              <a:t>・地域保健医療協議会</a:t>
            </a:r>
            <a:r>
              <a:rPr kumimoji="1" lang="ja-JP" altLang="en-US" sz="1200" dirty="0">
                <a:latin typeface="BIZ UDゴシック" panose="020B0400000000000000" pitchFamily="49" charset="-128"/>
                <a:ea typeface="BIZ UDゴシック" panose="020B0400000000000000" pitchFamily="49" charset="-128"/>
              </a:rPr>
              <a:t>（県内</a:t>
            </a:r>
            <a:r>
              <a:rPr kumimoji="1" lang="en-US" altLang="ja-JP" sz="1200" dirty="0">
                <a:latin typeface="BIZ UDゴシック" panose="020B0400000000000000" pitchFamily="49" charset="-128"/>
                <a:ea typeface="BIZ UDゴシック" panose="020B0400000000000000" pitchFamily="49" charset="-128"/>
              </a:rPr>
              <a:t>10</a:t>
            </a:r>
            <a:r>
              <a:rPr kumimoji="1" lang="ja-JP" altLang="en-US" sz="1200" dirty="0">
                <a:latin typeface="BIZ UDゴシック" panose="020B0400000000000000" pitchFamily="49" charset="-128"/>
                <a:ea typeface="BIZ UDゴシック" panose="020B0400000000000000" pitchFamily="49" charset="-128"/>
              </a:rPr>
              <a:t>圏域で</a:t>
            </a:r>
            <a:r>
              <a:rPr lang="ja-JP" altLang="en-US" sz="1200" dirty="0">
                <a:latin typeface="BIZ UDゴシック" panose="020B0400000000000000" pitchFamily="49" charset="-128"/>
                <a:ea typeface="BIZ UDゴシック" panose="020B0400000000000000" pitchFamily="49" charset="-128"/>
              </a:rPr>
              <a:t>開催）</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7" name="正方形/長方形 6">
            <a:extLst>
              <a:ext uri="{FF2B5EF4-FFF2-40B4-BE49-F238E27FC236}">
                <a16:creationId xmlns:a16="http://schemas.microsoft.com/office/drawing/2014/main" id="{04873E87-1896-4648-B336-7FB436AB7FF8}"/>
              </a:ext>
            </a:extLst>
          </p:cNvPr>
          <p:cNvSpPr/>
          <p:nvPr/>
        </p:nvSpPr>
        <p:spPr>
          <a:xfrm>
            <a:off x="60666" y="758383"/>
            <a:ext cx="3074998" cy="987821"/>
          </a:xfrm>
          <a:prstGeom prst="rect">
            <a:avLst/>
          </a:prstGeom>
          <a:solidFill>
            <a:srgbClr val="4472C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テキスト ボックス 26">
            <a:extLst>
              <a:ext uri="{FF2B5EF4-FFF2-40B4-BE49-F238E27FC236}">
                <a16:creationId xmlns:a16="http://schemas.microsoft.com/office/drawing/2014/main" id="{D4BAA917-5935-48D6-9481-59F081F4DC13}"/>
              </a:ext>
            </a:extLst>
          </p:cNvPr>
          <p:cNvSpPr txBox="1"/>
          <p:nvPr/>
        </p:nvSpPr>
        <p:spPr>
          <a:xfrm>
            <a:off x="3249809" y="920973"/>
            <a:ext cx="1646605" cy="646331"/>
          </a:xfrm>
          <a:prstGeom prst="rect">
            <a:avLst/>
          </a:prstGeom>
          <a:noFill/>
        </p:spPr>
        <p:txBody>
          <a:bodyPr wrap="none" rtlCol="0">
            <a:spAutoFit/>
          </a:bodyPr>
          <a:lstStyle/>
          <a:p>
            <a:r>
              <a:rPr lang="ja-JP" altLang="en-US"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埼玉県医療審議会</a:t>
            </a:r>
            <a:endParaRPr kumimoji="1" lang="en-US" altLang="ja-JP" sz="1200" b="1"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中間報告　（</a:t>
            </a:r>
            <a:r>
              <a:rPr lang="en-US" altLang="ja-JP" sz="1200" dirty="0">
                <a:latin typeface="BIZ UDゴシック" panose="020B0400000000000000" pitchFamily="49" charset="-128"/>
                <a:ea typeface="BIZ UDゴシック" panose="020B0400000000000000" pitchFamily="49" charset="-128"/>
              </a:rPr>
              <a:t>9</a:t>
            </a:r>
            <a:r>
              <a:rPr lang="ja-JP" altLang="en-US" sz="1200" dirty="0">
                <a:latin typeface="BIZ UDゴシック" panose="020B0400000000000000" pitchFamily="49" charset="-128"/>
                <a:ea typeface="BIZ UDゴシック" panose="020B0400000000000000" pitchFamily="49" charset="-128"/>
              </a:rPr>
              <a:t>月）</a:t>
            </a:r>
            <a:endParaRPr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諮問・答申</a:t>
            </a:r>
            <a:r>
              <a:rPr lang="ja-JP" altLang="en-US" sz="1200" dirty="0">
                <a:latin typeface="BIZ UDゴシック" panose="020B0400000000000000" pitchFamily="49" charset="-128"/>
                <a:ea typeface="BIZ UDゴシック" panose="020B0400000000000000" pitchFamily="49" charset="-128"/>
              </a:rPr>
              <a:t>（</a:t>
            </a:r>
            <a:r>
              <a:rPr kumimoji="1" lang="en-US" altLang="ja-JP" sz="1200" dirty="0">
                <a:latin typeface="BIZ UDゴシック" panose="020B0400000000000000" pitchFamily="49" charset="-128"/>
                <a:ea typeface="BIZ UDゴシック" panose="020B0400000000000000" pitchFamily="49" charset="-128"/>
              </a:rPr>
              <a:t>1</a:t>
            </a:r>
            <a:r>
              <a:rPr kumimoji="1" lang="ja-JP" altLang="en-US" sz="1200" dirty="0">
                <a:latin typeface="BIZ UDゴシック" panose="020B0400000000000000" pitchFamily="49" charset="-128"/>
                <a:ea typeface="BIZ UDゴシック" panose="020B0400000000000000" pitchFamily="49" charset="-128"/>
              </a:rPr>
              <a:t>月</a:t>
            </a:r>
            <a:r>
              <a:rPr lang="ja-JP" altLang="en-US" sz="1200" dirty="0">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29" name="二等辺三角形 28">
            <a:extLst>
              <a:ext uri="{FF2B5EF4-FFF2-40B4-BE49-F238E27FC236}">
                <a16:creationId xmlns:a16="http://schemas.microsoft.com/office/drawing/2014/main" id="{F1FE1D3D-2EB3-4B75-9D53-C21C11BB59E3}"/>
              </a:ext>
            </a:extLst>
          </p:cNvPr>
          <p:cNvSpPr/>
          <p:nvPr/>
        </p:nvSpPr>
        <p:spPr>
          <a:xfrm rot="5400000">
            <a:off x="4638632" y="1191187"/>
            <a:ext cx="475852" cy="85458"/>
          </a:xfrm>
          <a:prstGeom prst="triangl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056EA894-A98F-4FED-8D76-2D719B160303}"/>
              </a:ext>
            </a:extLst>
          </p:cNvPr>
          <p:cNvSpPr txBox="1"/>
          <p:nvPr/>
        </p:nvSpPr>
        <p:spPr>
          <a:xfrm>
            <a:off x="4873879" y="894614"/>
            <a:ext cx="1140056" cy="654025"/>
          </a:xfrm>
          <a:prstGeom prst="rect">
            <a:avLst/>
          </a:prstGeom>
          <a:noFill/>
        </p:spPr>
        <p:txBody>
          <a:bodyPr wrap="none" rtlCol="0">
            <a:spAutoFit/>
          </a:bodyPr>
          <a:lstStyle/>
          <a:p>
            <a:r>
              <a:rPr kumimoji="1" lang="ja-JP" altLang="en-US" sz="1200" b="1" dirty="0">
                <a:latin typeface="BIZ UDゴシック" panose="020B0400000000000000" pitchFamily="49" charset="-128"/>
                <a:ea typeface="BIZ UDゴシック" panose="020B0400000000000000" pitchFamily="49" charset="-128"/>
              </a:rPr>
              <a:t>　</a:t>
            </a:r>
            <a:r>
              <a:rPr kumimoji="1" lang="ja-JP" altLang="en-US" sz="1250" b="1" dirty="0">
                <a:latin typeface="BIZ UDゴシック" panose="020B0400000000000000" pitchFamily="49" charset="-128"/>
                <a:ea typeface="BIZ UDゴシック" panose="020B0400000000000000" pitchFamily="49" charset="-128"/>
              </a:rPr>
              <a:t>埼玉県議会</a:t>
            </a:r>
            <a:endParaRPr kumimoji="1" lang="en-US" altLang="ja-JP" sz="1250" b="1"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議案提出</a:t>
            </a:r>
            <a:endParaRPr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r>
              <a:rPr kumimoji="1" lang="en-US" altLang="ja-JP" sz="1200" dirty="0">
                <a:latin typeface="BIZ UDゴシック" panose="020B0400000000000000" pitchFamily="49" charset="-128"/>
                <a:ea typeface="BIZ UDゴシック" panose="020B0400000000000000" pitchFamily="49" charset="-128"/>
              </a:rPr>
              <a:t>2</a:t>
            </a:r>
            <a:r>
              <a:rPr kumimoji="1" lang="ja-JP" altLang="en-US" sz="1200" dirty="0">
                <a:latin typeface="BIZ UDゴシック" panose="020B0400000000000000" pitchFamily="49" charset="-128"/>
                <a:ea typeface="BIZ UDゴシック" panose="020B0400000000000000" pitchFamily="49" charset="-128"/>
              </a:rPr>
              <a:t>月）</a:t>
            </a:r>
          </a:p>
        </p:txBody>
      </p:sp>
      <p:sp>
        <p:nvSpPr>
          <p:cNvPr id="36" name="正方形/長方形 35">
            <a:extLst>
              <a:ext uri="{FF2B5EF4-FFF2-40B4-BE49-F238E27FC236}">
                <a16:creationId xmlns:a16="http://schemas.microsoft.com/office/drawing/2014/main" id="{9D5E0563-7B17-43BF-88BE-9C29841C170A}"/>
              </a:ext>
            </a:extLst>
          </p:cNvPr>
          <p:cNvSpPr/>
          <p:nvPr/>
        </p:nvSpPr>
        <p:spPr>
          <a:xfrm>
            <a:off x="3356720" y="909074"/>
            <a:ext cx="1398428" cy="664637"/>
          </a:xfrm>
          <a:prstGeom prst="rect">
            <a:avLst/>
          </a:prstGeom>
          <a:solidFill>
            <a:schemeClr val="accent6">
              <a:lumMod val="75000"/>
              <a:alpha val="18824"/>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DAB09B1F-7263-4993-B7EC-BF0C7B611846}"/>
              </a:ext>
            </a:extLst>
          </p:cNvPr>
          <p:cNvSpPr/>
          <p:nvPr/>
        </p:nvSpPr>
        <p:spPr>
          <a:xfrm>
            <a:off x="4992883" y="901284"/>
            <a:ext cx="942768" cy="664637"/>
          </a:xfrm>
          <a:prstGeom prst="rect">
            <a:avLst/>
          </a:prstGeom>
          <a:solidFill>
            <a:schemeClr val="accent2">
              <a:lumMod val="75000"/>
              <a:alpha val="18824"/>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357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7DF87B5-0A02-4B90-A7E1-D1A91455AC28}"/>
              </a:ext>
            </a:extLst>
          </p:cNvPr>
          <p:cNvSpPr/>
          <p:nvPr/>
        </p:nvSpPr>
        <p:spPr>
          <a:xfrm>
            <a:off x="0" y="0"/>
            <a:ext cx="12192000" cy="4165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埼玉県 </a:t>
            </a:r>
            <a:r>
              <a:rPr lang="ja-JP" altLang="en-US" sz="24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地域保健医療計画（第８次）案 </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について②</a:t>
            </a:r>
          </a:p>
        </p:txBody>
      </p:sp>
      <p:sp>
        <p:nvSpPr>
          <p:cNvPr id="5" name="正方形/長方形 4">
            <a:extLst>
              <a:ext uri="{FF2B5EF4-FFF2-40B4-BE49-F238E27FC236}">
                <a16:creationId xmlns:a16="http://schemas.microsoft.com/office/drawing/2014/main" id="{35A47FFE-99D6-4484-8361-6D0DDABF2E7D}"/>
              </a:ext>
            </a:extLst>
          </p:cNvPr>
          <p:cNvSpPr/>
          <p:nvPr/>
        </p:nvSpPr>
        <p:spPr>
          <a:xfrm>
            <a:off x="6172354" y="826667"/>
            <a:ext cx="5958715" cy="1594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91EDA8D0-0287-4B2F-B5C9-17CD5CA5D6F8}"/>
              </a:ext>
            </a:extLst>
          </p:cNvPr>
          <p:cNvGrpSpPr/>
          <p:nvPr/>
        </p:nvGrpSpPr>
        <p:grpSpPr>
          <a:xfrm>
            <a:off x="36000" y="440238"/>
            <a:ext cx="5940000" cy="6372935"/>
            <a:chOff x="63411" y="1400338"/>
            <a:chExt cx="5940000" cy="5448296"/>
          </a:xfrm>
        </p:grpSpPr>
        <p:sp>
          <p:nvSpPr>
            <p:cNvPr id="2" name="正方形/長方形 1">
              <a:extLst>
                <a:ext uri="{FF2B5EF4-FFF2-40B4-BE49-F238E27FC236}">
                  <a16:creationId xmlns:a16="http://schemas.microsoft.com/office/drawing/2014/main" id="{171B5EA1-4427-4FCC-88AC-DA63BDADE0CA}"/>
                </a:ext>
              </a:extLst>
            </p:cNvPr>
            <p:cNvSpPr/>
            <p:nvPr/>
          </p:nvSpPr>
          <p:spPr>
            <a:xfrm>
              <a:off x="63411" y="1649219"/>
              <a:ext cx="5940000" cy="5199415"/>
            </a:xfrm>
            <a:prstGeom prst="rect">
              <a:avLst/>
            </a:prstGeom>
            <a:ln w="25400">
              <a:solidFill>
                <a:srgbClr val="002060"/>
              </a:solidFill>
            </a:ln>
          </p:spPr>
          <p:txBody>
            <a:bodyPr wrap="square" lIns="72000" tIns="72000" rIns="36000" bIns="36000">
              <a:noAutofit/>
            </a:bodyPr>
            <a:lstStyle/>
            <a:p>
              <a:pPr lvl="0">
                <a:lnSpc>
                  <a:spcPts val="1800"/>
                </a:lnSpc>
              </a:pPr>
              <a:r>
                <a:rPr lang="ja-JP" altLang="en-US" sz="1500" b="1" dirty="0">
                  <a:solidFill>
                    <a:prstClr val="black"/>
                  </a:solidFill>
                  <a:highlight>
                    <a:srgbClr val="FFFF00"/>
                  </a:highlight>
                  <a:latin typeface="BIZ UDゴシック" panose="020B0400000000000000" pitchFamily="49" charset="-128"/>
                  <a:ea typeface="BIZ UDゴシック" panose="020B0400000000000000" pitchFamily="49" charset="-128"/>
                </a:rPr>
                <a:t> 疾病、事業ごとの医療提供体制等の整備を行う</a:t>
              </a:r>
              <a:endParaRPr lang="en-US" altLang="ja-JP" sz="1500" b="1" dirty="0">
                <a:solidFill>
                  <a:prstClr val="black"/>
                </a:solidFill>
                <a:highlight>
                  <a:srgbClr val="FFFF00"/>
                </a:highlight>
                <a:latin typeface="BIZ UDゴシック" panose="020B0400000000000000" pitchFamily="49" charset="-128"/>
                <a:ea typeface="BIZ UDゴシック" panose="020B0400000000000000" pitchFamily="49" charset="-128"/>
              </a:endParaRPr>
            </a:p>
            <a:p>
              <a:pPr lvl="0">
                <a:lnSpc>
                  <a:spcPts val="1700"/>
                </a:lnSpc>
                <a:spcBef>
                  <a:spcPts val="5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がん医療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がん診療連携拠点病院等を中心とした質の高い医療提供体制の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整備及び緩和ケアが適切に提供される体制を整備する。また、がん患者の就労に</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関する相談支援や、治療に伴う外見変化に対するケアの充実に取り組む。</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循環器医療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脳卒中及び心筋梗塞等の発症予防・重症化予防に向けた生活習</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慣の改善や早期受診の重要性の普及啓発、</a:t>
              </a:r>
              <a:r>
                <a:rPr lang="ja-JP" altLang="en-US" sz="1200" spc="-20" dirty="0">
                  <a:latin typeface="BIZ UDゴシック" panose="020B0400000000000000" pitchFamily="49" charset="-128"/>
                  <a:ea typeface="BIZ UDゴシック" panose="020B0400000000000000" pitchFamily="49" charset="-128"/>
                </a:rPr>
                <a:t>急性期、回復期から社会復帰に向けた切れ</a:t>
              </a:r>
              <a:endParaRPr lang="en-US" altLang="ja-JP" sz="1200" spc="-20" dirty="0">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latin typeface="BIZ UDゴシック" panose="020B0400000000000000" pitchFamily="49" charset="-128"/>
                  <a:ea typeface="BIZ UDゴシック" panose="020B0400000000000000" pitchFamily="49" charset="-128"/>
                </a:rPr>
                <a:t> 目のない医療提供、リハビリテーションを通じ、患者支援体制の充実に取り組む。</a:t>
              </a:r>
              <a:endParaRPr lang="en-US" altLang="ja-JP" sz="1200" spc="-20" dirty="0">
                <a:latin typeface="BIZ UDゴシック" panose="020B0400000000000000" pitchFamily="49" charset="-128"/>
                <a:ea typeface="BIZ UDゴシック" panose="020B0400000000000000" pitchFamily="49" charset="-128"/>
              </a:endParaRPr>
            </a:p>
            <a:p>
              <a:pPr>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精神疾患医療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多様な精神疾患等に適切に対応するため、個々の医療機関の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役割や機能等を明確にし、連携体制を整備する。また、精神疾患の救急医療体制の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充実等により、誰もが安心して自分らしい暮らしができるよう取り組む。</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救急医療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搬送困難事案を削減するため、救急車適正利用の促進、受入医療</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機関の整備促進、救急医療情報システムを活用した救急搬送の強化等に取り組む。</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災害時医療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災害医療コーディネート体制の整備、多職種参加の訓練の実施</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ja-JP" altLang="en-US" sz="1200" spc="-30" dirty="0">
                  <a:solidFill>
                    <a:prstClr val="black"/>
                  </a:solidFill>
                  <a:latin typeface="BIZ UDゴシック" panose="020B0400000000000000" pitchFamily="49" charset="-128"/>
                  <a:ea typeface="BIZ UDゴシック" panose="020B0400000000000000" pitchFamily="49" charset="-128"/>
                </a:rPr>
                <a:t> </a:t>
              </a:r>
              <a:r>
                <a:rPr lang="ja-JP" altLang="en-US" sz="1200" dirty="0">
                  <a:solidFill>
                    <a:prstClr val="black"/>
                  </a:solidFill>
                  <a:latin typeface="BIZ UDゴシック" panose="020B0400000000000000" pitchFamily="49" charset="-128"/>
                  <a:ea typeface="BIZ UDゴシック" panose="020B0400000000000000" pitchFamily="49" charset="-128"/>
                </a:rPr>
                <a:t>等により、災害時に県民が必要な医療を受けられる体制を構築する。</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lvl="0" defTabSz="914400">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周産期医療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母体・新生児搬送調整等によるハイリスク分娩への対応により、</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defTabSz="914400">
                <a:lnSpc>
                  <a:spcPts val="1700"/>
                </a:lnSpc>
              </a:pPr>
              <a:r>
                <a:rPr lang="en-US" altLang="ja-JP" sz="1200" spc="-3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全ての妊産婦が分娩のリスクに応じ出産できる体制を構築する。</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defTabSz="914400">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小児医療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身近な地域で夜間・休日に初期救急医療を受けられる体制の充実、</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defTabSz="914400">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重症・重篤患者に迅速かつ適切な救命措置を行う小児救命救急センター等の体制の充 </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defTabSz="914400">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実、医療的ケア児の在宅支援を担う人材の養成及び多職種連携体制の構築に取り組む。</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defTabSz="914400">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感染症医療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latin typeface="BIZ UDゴシック" panose="020B0400000000000000" pitchFamily="49" charset="-128"/>
                  <a:ea typeface="BIZ UDゴシック" panose="020B0400000000000000" pitchFamily="49" charset="-128"/>
                </a:rPr>
                <a:t>関係機関との協定締結により、必要な体制の迅速かつ確実な</a:t>
              </a:r>
              <a:endParaRPr lang="en-US" altLang="ja-JP" sz="1200" spc="-20" dirty="0">
                <a:latin typeface="BIZ UDゴシック" panose="020B0400000000000000" pitchFamily="49" charset="-128"/>
                <a:ea typeface="BIZ UDゴシック" panose="020B0400000000000000" pitchFamily="49" charset="-128"/>
              </a:endParaRPr>
            </a:p>
            <a:p>
              <a:pPr lvl="0" defTabSz="914400">
                <a:lnSpc>
                  <a:spcPts val="1700"/>
                </a:lnSpc>
              </a:pPr>
              <a:r>
                <a:rPr lang="ja-JP" altLang="en-US" sz="1200" spc="-20" dirty="0">
                  <a:latin typeface="BIZ UDゴシック" panose="020B0400000000000000" pitchFamily="49" charset="-128"/>
                  <a:ea typeface="BIZ UDゴシック" panose="020B0400000000000000" pitchFamily="49" charset="-128"/>
                </a:rPr>
                <a:t> 立ち上げを確保するとともに、平時から感染症対応人材を育成し、医療機関の感染症</a:t>
              </a:r>
              <a:endParaRPr lang="en-US" altLang="ja-JP" sz="1200" spc="-20" dirty="0">
                <a:latin typeface="BIZ UDゴシック" panose="020B0400000000000000" pitchFamily="49" charset="-128"/>
                <a:ea typeface="BIZ UDゴシック" panose="020B0400000000000000" pitchFamily="49" charset="-128"/>
              </a:endParaRPr>
            </a:p>
            <a:p>
              <a:pPr lvl="0" defTabSz="914400">
                <a:lnSpc>
                  <a:spcPts val="1700"/>
                </a:lnSpc>
              </a:pPr>
              <a:r>
                <a:rPr lang="ja-JP" altLang="en-US" sz="1200" spc="-20" dirty="0">
                  <a:latin typeface="BIZ UDゴシック" panose="020B0400000000000000" pitchFamily="49" charset="-128"/>
                  <a:ea typeface="BIZ UDゴシック" panose="020B0400000000000000" pitchFamily="49" charset="-128"/>
                </a:rPr>
                <a:t> へ</a:t>
              </a:r>
              <a:r>
                <a:rPr lang="ja-JP" altLang="en-US" sz="1200" spc="-20">
                  <a:latin typeface="BIZ UDゴシック" panose="020B0400000000000000" pitchFamily="49" charset="-128"/>
                  <a:ea typeface="BIZ UDゴシック" panose="020B0400000000000000" pitchFamily="49" charset="-128"/>
                </a:rPr>
                <a:t>の対応力の</a:t>
              </a:r>
              <a:r>
                <a:rPr lang="ja-JP" altLang="en-US" sz="1200" spc="-20" dirty="0">
                  <a:latin typeface="BIZ UDゴシック" panose="020B0400000000000000" pitchFamily="49" charset="-128"/>
                  <a:ea typeface="BIZ UDゴシック" panose="020B0400000000000000" pitchFamily="49" charset="-128"/>
                </a:rPr>
                <a:t>向上を図る</a:t>
              </a:r>
              <a:r>
                <a:rPr lang="ja-JP" altLang="en-US" sz="1200" spc="-20" dirty="0">
                  <a:solidFill>
                    <a:prstClr val="black"/>
                  </a:solidFill>
                  <a:latin typeface="BIZ UDゴシック" panose="020B0400000000000000" pitchFamily="49" charset="-128"/>
                  <a:ea typeface="BIZ UDゴシック" panose="020B0400000000000000" pitchFamily="49" charset="-128"/>
                </a:rPr>
                <a:t>。</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defTabSz="914400">
                <a:lnSpc>
                  <a:spcPts val="1700"/>
                </a:lnSpc>
                <a:spcBef>
                  <a:spcPts val="7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在宅医療の推進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入退院支援、日常療養生活支援、急変時対応及び在宅で</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defTabSz="91440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の看取りについて、医療や介護の多職種連携を図り、在宅医療の提供体制を構築する。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defTabSz="91440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800"/>
                </a:lnSpc>
              </a:pPr>
              <a:endParaRPr lang="en-US" altLang="ja-JP" sz="1300" spc="-20" dirty="0">
                <a:solidFill>
                  <a:prstClr val="black"/>
                </a:solidFill>
                <a:latin typeface="BIZ UDPゴシック" panose="020B0400000000000000" pitchFamily="50" charset="-128"/>
                <a:ea typeface="BIZ UDPゴシック" panose="020B0400000000000000" pitchFamily="50" charset="-128"/>
              </a:endParaRPr>
            </a:p>
            <a:p>
              <a:pPr>
                <a:lnSpc>
                  <a:spcPts val="1800"/>
                </a:lnSpc>
              </a:pPr>
              <a:endParaRPr lang="en-US" altLang="ja-JP" sz="1300" spc="-20" dirty="0">
                <a:solidFill>
                  <a:prstClr val="black"/>
                </a:solidFill>
                <a:latin typeface="BIZ UDPゴシック" panose="020B0400000000000000" pitchFamily="50" charset="-128"/>
                <a:ea typeface="BIZ UDPゴシック" panose="020B0400000000000000" pitchFamily="50" charset="-128"/>
              </a:endParaRPr>
            </a:p>
            <a:p>
              <a:pPr lvl="0">
                <a:lnSpc>
                  <a:spcPts val="1800"/>
                </a:lnSpc>
              </a:pP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p:txBody>
        </p:sp>
        <p:sp>
          <p:nvSpPr>
            <p:cNvPr id="26" name="台形 8">
              <a:extLst>
                <a:ext uri="{FF2B5EF4-FFF2-40B4-BE49-F238E27FC236}">
                  <a16:creationId xmlns:a16="http://schemas.microsoft.com/office/drawing/2014/main" id="{5AEF9F13-2AEC-4F49-AADE-3F2E3F28C403}"/>
                </a:ext>
              </a:extLst>
            </p:cNvPr>
            <p:cNvSpPr/>
            <p:nvPr/>
          </p:nvSpPr>
          <p:spPr>
            <a:xfrm>
              <a:off x="63411" y="1400338"/>
              <a:ext cx="3240000" cy="246215"/>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第３部　</a:t>
              </a:r>
              <a:r>
                <a:rPr lang="ja-JP" altLang="en-US" sz="1800" b="1" dirty="0">
                  <a:solidFill>
                    <a:srgbClr val="FFFF00"/>
                  </a:solidFill>
                  <a:latin typeface="BIZ UDPゴシック" panose="020B0400000000000000" pitchFamily="50" charset="-128"/>
                  <a:ea typeface="BIZ UDPゴシック" panose="020B0400000000000000" pitchFamily="50" charset="-128"/>
                </a:rPr>
                <a:t>医療の推進</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grpSp>
        <p:nvGrpSpPr>
          <p:cNvPr id="6" name="グループ化 5">
            <a:extLst>
              <a:ext uri="{FF2B5EF4-FFF2-40B4-BE49-F238E27FC236}">
                <a16:creationId xmlns:a16="http://schemas.microsoft.com/office/drawing/2014/main" id="{49503109-D3D7-4D5E-B312-73E6B604625F}"/>
              </a:ext>
            </a:extLst>
          </p:cNvPr>
          <p:cNvGrpSpPr/>
          <p:nvPr/>
        </p:nvGrpSpPr>
        <p:grpSpPr>
          <a:xfrm>
            <a:off x="6172354" y="432000"/>
            <a:ext cx="6096000" cy="953029"/>
            <a:chOff x="6132412" y="424373"/>
            <a:chExt cx="6096000" cy="953029"/>
          </a:xfrm>
        </p:grpSpPr>
        <p:grpSp>
          <p:nvGrpSpPr>
            <p:cNvPr id="10" name="グループ化 9">
              <a:extLst>
                <a:ext uri="{FF2B5EF4-FFF2-40B4-BE49-F238E27FC236}">
                  <a16:creationId xmlns:a16="http://schemas.microsoft.com/office/drawing/2014/main" id="{C277EDE5-BB08-49E3-A2BD-FF03F83A444A}"/>
                </a:ext>
              </a:extLst>
            </p:cNvPr>
            <p:cNvGrpSpPr/>
            <p:nvPr/>
          </p:nvGrpSpPr>
          <p:grpSpPr>
            <a:xfrm>
              <a:off x="6132412" y="672978"/>
              <a:ext cx="6096000" cy="704424"/>
              <a:chOff x="6084351" y="1878989"/>
              <a:chExt cx="6096000" cy="813112"/>
            </a:xfrm>
          </p:grpSpPr>
          <p:sp>
            <p:nvSpPr>
              <p:cNvPr id="30" name="正方形/長方形 29">
                <a:extLst>
                  <a:ext uri="{FF2B5EF4-FFF2-40B4-BE49-F238E27FC236}">
                    <a16:creationId xmlns:a16="http://schemas.microsoft.com/office/drawing/2014/main" id="{5F4C0B0C-233E-47A3-B65C-0987B419AC7A}"/>
                  </a:ext>
                </a:extLst>
              </p:cNvPr>
              <p:cNvSpPr/>
              <p:nvPr/>
            </p:nvSpPr>
            <p:spPr>
              <a:xfrm>
                <a:off x="6114146" y="1919586"/>
                <a:ext cx="5940000" cy="753317"/>
              </a:xfrm>
              <a:prstGeom prst="rect">
                <a:avLst/>
              </a:prstGeom>
              <a:ln w="25400">
                <a:solidFill>
                  <a:srgbClr val="002060"/>
                </a:solidFill>
              </a:ln>
            </p:spPr>
            <p:txBody>
              <a:bodyPr wrap="square" lIns="72000" tIns="72000" rIns="72000" bIns="36000">
                <a:noAutofit/>
              </a:bodyPr>
              <a:lstStyle/>
              <a:p>
                <a:pPr lvl="0">
                  <a:lnSpc>
                    <a:spcPts val="1800"/>
                  </a:lnSpc>
                </a:pPr>
                <a:r>
                  <a:rPr lang="ja-JP" altLang="en-US" sz="1500" b="1" dirty="0">
                    <a:solidFill>
                      <a:prstClr val="black"/>
                    </a:solidFill>
                    <a:latin typeface="BIZ UDゴシック" panose="020B0400000000000000" pitchFamily="49" charset="-128"/>
                    <a:ea typeface="BIZ UDゴシック" panose="020B0400000000000000" pitchFamily="49" charset="-128"/>
                  </a:rPr>
                  <a:t>　</a:t>
                </a: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795E9CF-B4C5-41CB-8AE8-A42E5E365381}"/>
                  </a:ext>
                </a:extLst>
              </p:cNvPr>
              <p:cNvSpPr/>
              <p:nvPr/>
            </p:nvSpPr>
            <p:spPr>
              <a:xfrm>
                <a:off x="6084351" y="1878989"/>
                <a:ext cx="6096000" cy="813112"/>
              </a:xfrm>
              <a:prstGeom prst="rect">
                <a:avLst/>
              </a:prstGeom>
            </p:spPr>
            <p:txBody>
              <a:bodyPr>
                <a:spAutoFit/>
              </a:bodyPr>
              <a:lstStyle/>
              <a:p>
                <a:pPr lvl="0">
                  <a:lnSpc>
                    <a:spcPts val="200"/>
                  </a:lnSpc>
                </a:pPr>
                <a:endParaRPr lang="en-US" altLang="ja-JP" sz="13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spc="-30" dirty="0">
                    <a:solidFill>
                      <a:prstClr val="black"/>
                    </a:solidFill>
                    <a:latin typeface="BIZ UDゴシック" panose="020B0400000000000000" pitchFamily="49" charset="-128"/>
                    <a:ea typeface="BIZ UDゴシック" panose="020B0400000000000000" pitchFamily="49" charset="-128"/>
                  </a:rPr>
                  <a:t> 県民が住み慣れた地域で必要なサービスが受けられるよう、令和７年（２０２５年）</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200" spc="-3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における医療需要を基に、本県の医療提供体制整備の方向性と地域医療構想の推進</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200" spc="-3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体制を示す。</a:t>
                </a:r>
                <a:endParaRPr lang="ja-JP" altLang="en-US" sz="1200" dirty="0">
                  <a:solidFill>
                    <a:prstClr val="black"/>
                  </a:solidFill>
                  <a:latin typeface="BIZ UDゴシック" panose="020B0400000000000000" pitchFamily="49" charset="-128"/>
                  <a:ea typeface="BIZ UDゴシック" panose="020B0400000000000000" pitchFamily="49" charset="-128"/>
                </a:endParaRPr>
              </a:p>
            </p:txBody>
          </p:sp>
        </p:grpSp>
        <p:sp>
          <p:nvSpPr>
            <p:cNvPr id="28" name="台形 8">
              <a:extLst>
                <a:ext uri="{FF2B5EF4-FFF2-40B4-BE49-F238E27FC236}">
                  <a16:creationId xmlns:a16="http://schemas.microsoft.com/office/drawing/2014/main" id="{ADF72C51-BB84-4670-9F8F-8A6DD070A78F}"/>
                </a:ext>
              </a:extLst>
            </p:cNvPr>
            <p:cNvSpPr/>
            <p:nvPr/>
          </p:nvSpPr>
          <p:spPr>
            <a:xfrm>
              <a:off x="6152058" y="424373"/>
              <a:ext cx="3240000" cy="288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第４部　</a:t>
              </a:r>
              <a:r>
                <a:rPr lang="ja-JP" altLang="en-US" sz="1800" b="1" dirty="0">
                  <a:solidFill>
                    <a:srgbClr val="FFFF00"/>
                  </a:solidFill>
                  <a:latin typeface="BIZ UDPゴシック" panose="020B0400000000000000" pitchFamily="50" charset="-128"/>
                  <a:ea typeface="BIZ UDPゴシック" panose="020B0400000000000000" pitchFamily="50" charset="-128"/>
                </a:rPr>
                <a:t>地域医療構想</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grpSp>
        <p:nvGrpSpPr>
          <p:cNvPr id="12" name="グループ化 11">
            <a:extLst>
              <a:ext uri="{FF2B5EF4-FFF2-40B4-BE49-F238E27FC236}">
                <a16:creationId xmlns:a16="http://schemas.microsoft.com/office/drawing/2014/main" id="{3ABA0EA0-2B82-45BA-801F-D4F369A5DD3A}"/>
              </a:ext>
            </a:extLst>
          </p:cNvPr>
          <p:cNvGrpSpPr/>
          <p:nvPr/>
        </p:nvGrpSpPr>
        <p:grpSpPr>
          <a:xfrm>
            <a:off x="6192000" y="1405325"/>
            <a:ext cx="5943640" cy="2112572"/>
            <a:chOff x="6124210" y="1405325"/>
            <a:chExt cx="5947285" cy="2112572"/>
          </a:xfrm>
        </p:grpSpPr>
        <p:sp>
          <p:nvSpPr>
            <p:cNvPr id="25" name="正方形/長方形 24">
              <a:extLst>
                <a:ext uri="{FF2B5EF4-FFF2-40B4-BE49-F238E27FC236}">
                  <a16:creationId xmlns:a16="http://schemas.microsoft.com/office/drawing/2014/main" id="{7F3B60FC-5DA2-4BBE-AC85-1E9202102854}"/>
                </a:ext>
              </a:extLst>
            </p:cNvPr>
            <p:cNvSpPr/>
            <p:nvPr/>
          </p:nvSpPr>
          <p:spPr>
            <a:xfrm>
              <a:off x="6127852" y="1681295"/>
              <a:ext cx="5943643" cy="1836602"/>
            </a:xfrm>
            <a:prstGeom prst="rect">
              <a:avLst/>
            </a:prstGeom>
            <a:ln w="25400">
              <a:solidFill>
                <a:srgbClr val="002060"/>
              </a:solidFill>
            </a:ln>
          </p:spPr>
          <p:txBody>
            <a:bodyPr wrap="square" lIns="72000" tIns="108000" rIns="72000" bIns="36000">
              <a:noAutofit/>
            </a:bodyPr>
            <a:lstStyle/>
            <a:p>
              <a:pPr lvl="0">
                <a:lnSpc>
                  <a:spcPts val="1800"/>
                </a:lnSpc>
              </a:pPr>
              <a:r>
                <a:rPr lang="ja-JP" altLang="en-US" sz="1500" b="1" dirty="0">
                  <a:highlight>
                    <a:srgbClr val="FFFF00"/>
                  </a:highlight>
                  <a:latin typeface="BIZ UDゴシック" panose="020B0400000000000000" pitchFamily="49" charset="-128"/>
                  <a:ea typeface="BIZ UDゴシック" panose="020B0400000000000000" pitchFamily="49" charset="-128"/>
                </a:rPr>
                <a:t> 今後増大する多様な医療需要に対応できる医療従事者を確保する</a:t>
              </a:r>
              <a:endParaRPr lang="en-US" altLang="ja-JP" sz="1500" b="1" dirty="0">
                <a:highlight>
                  <a:srgbClr val="FFFF00"/>
                </a:highlight>
                <a:latin typeface="BIZ UDゴシック" panose="020B0400000000000000" pitchFamily="49" charset="-128"/>
                <a:ea typeface="BIZ UDゴシック" panose="020B0400000000000000" pitchFamily="49" charset="-128"/>
              </a:endParaRPr>
            </a:p>
            <a:p>
              <a:pPr lvl="0">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医師の確保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今後増大する多様な医療需要や地域偏在や診療科偏在を解消</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するため、医学生向け奨学金制度の活用等による医師確保を図るとともに、臨床</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研修医や専攻医の確保の取組を促進する。</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医療従事者等の確保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認定看護師資格取得や特定行為研修の受講支援等に</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より、専門性の高い看護職員を</a:t>
              </a:r>
              <a:r>
                <a:rPr lang="ja-JP" altLang="en-US" sz="1200" spc="-20" dirty="0">
                  <a:latin typeface="BIZ UDゴシック" panose="020B0400000000000000" pitchFamily="49" charset="-128"/>
                  <a:ea typeface="BIZ UDゴシック" panose="020B0400000000000000" pitchFamily="49" charset="-128"/>
                </a:rPr>
                <a:t>育成・</a:t>
              </a:r>
              <a:r>
                <a:rPr lang="ja-JP" altLang="en-US" sz="1200" spc="-20" dirty="0">
                  <a:solidFill>
                    <a:prstClr val="black"/>
                  </a:solidFill>
                  <a:latin typeface="BIZ UDゴシック" panose="020B0400000000000000" pitchFamily="49" charset="-128"/>
                  <a:ea typeface="BIZ UDゴシック" panose="020B0400000000000000" pitchFamily="49" charset="-128"/>
                </a:rPr>
                <a:t>確保する。また、薬剤師の資質向上を図ると</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ともに、薬剤師の就労状況を把握し、必要な確保策を検討する。</a:t>
              </a:r>
            </a:p>
            <a:p>
              <a:pPr lvl="0">
                <a:lnSpc>
                  <a:spcPts val="1800"/>
                </a:lnSpc>
              </a:pP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a:p>
              <a:pPr lvl="0">
                <a:lnSpc>
                  <a:spcPts val="1800"/>
                </a:lnSpc>
              </a:pPr>
              <a:endParaRPr lang="en-US" altLang="ja-JP" sz="1300" spc="-20" dirty="0">
                <a:solidFill>
                  <a:prstClr val="black"/>
                </a:solidFill>
                <a:latin typeface="BIZ UDPゴシック" panose="020B0400000000000000" pitchFamily="50" charset="-128"/>
                <a:ea typeface="BIZ UDPゴシック" panose="020B0400000000000000" pitchFamily="50" charset="-128"/>
              </a:endParaRPr>
            </a:p>
            <a:p>
              <a:pPr>
                <a:lnSpc>
                  <a:spcPts val="1800"/>
                </a:lnSpc>
              </a:pPr>
              <a:endParaRPr lang="ja-JP" altLang="en-US" sz="1500" dirty="0">
                <a:latin typeface="BIZ UDゴシック" panose="020B0400000000000000" pitchFamily="49" charset="-128"/>
                <a:ea typeface="BIZ UDゴシック" panose="020B0400000000000000" pitchFamily="49" charset="-128"/>
              </a:endParaRPr>
            </a:p>
          </p:txBody>
        </p:sp>
        <p:sp>
          <p:nvSpPr>
            <p:cNvPr id="35" name="台形 8">
              <a:extLst>
                <a:ext uri="{FF2B5EF4-FFF2-40B4-BE49-F238E27FC236}">
                  <a16:creationId xmlns:a16="http://schemas.microsoft.com/office/drawing/2014/main" id="{83F25745-2995-4EAE-8ED6-E8432FA3CA4F}"/>
                </a:ext>
              </a:extLst>
            </p:cNvPr>
            <p:cNvSpPr/>
            <p:nvPr/>
          </p:nvSpPr>
          <p:spPr>
            <a:xfrm>
              <a:off x="6124210" y="1405325"/>
              <a:ext cx="3634599" cy="288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第５部　</a:t>
              </a:r>
              <a:r>
                <a:rPr lang="ja-JP" altLang="en-US" sz="1800" b="1" dirty="0">
                  <a:solidFill>
                    <a:srgbClr val="FFFF00"/>
                  </a:solidFill>
                  <a:latin typeface="BIZ UDPゴシック" panose="020B0400000000000000" pitchFamily="50" charset="-128"/>
                  <a:ea typeface="BIZ UDPゴシック" panose="020B0400000000000000" pitchFamily="50" charset="-128"/>
                </a:rPr>
                <a:t>医療従事者の確保等</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grpSp>
        <p:nvGrpSpPr>
          <p:cNvPr id="8" name="グループ化 7">
            <a:extLst>
              <a:ext uri="{FF2B5EF4-FFF2-40B4-BE49-F238E27FC236}">
                <a16:creationId xmlns:a16="http://schemas.microsoft.com/office/drawing/2014/main" id="{D347FB59-FB6C-4902-802A-B4D0C81DC478}"/>
              </a:ext>
            </a:extLst>
          </p:cNvPr>
          <p:cNvGrpSpPr/>
          <p:nvPr/>
        </p:nvGrpSpPr>
        <p:grpSpPr>
          <a:xfrm>
            <a:off x="6192000" y="3626285"/>
            <a:ext cx="5940000" cy="2110128"/>
            <a:chOff x="6192000" y="3515453"/>
            <a:chExt cx="5940000" cy="2110128"/>
          </a:xfrm>
        </p:grpSpPr>
        <p:sp>
          <p:nvSpPr>
            <p:cNvPr id="32" name="正方形/長方形 31">
              <a:extLst>
                <a:ext uri="{FF2B5EF4-FFF2-40B4-BE49-F238E27FC236}">
                  <a16:creationId xmlns:a16="http://schemas.microsoft.com/office/drawing/2014/main" id="{2AE73B6B-E1E8-42DD-9FD3-EFB51AFFB84A}"/>
                </a:ext>
              </a:extLst>
            </p:cNvPr>
            <p:cNvSpPr/>
            <p:nvPr/>
          </p:nvSpPr>
          <p:spPr>
            <a:xfrm>
              <a:off x="6192000" y="3805976"/>
              <a:ext cx="5940000" cy="1819605"/>
            </a:xfrm>
            <a:prstGeom prst="rect">
              <a:avLst/>
            </a:prstGeom>
            <a:ln w="25400">
              <a:solidFill>
                <a:srgbClr val="002060"/>
              </a:solidFill>
            </a:ln>
          </p:spPr>
          <p:txBody>
            <a:bodyPr wrap="square" lIns="72000" tIns="108000" rIns="72000" bIns="36000">
              <a:noAutofit/>
            </a:bodyPr>
            <a:lstStyle/>
            <a:p>
              <a:pPr lvl="0">
                <a:lnSpc>
                  <a:spcPts val="1700"/>
                </a:lnSpc>
              </a:pPr>
              <a:r>
                <a:rPr lang="ja-JP" altLang="en-US" sz="1500" b="1" dirty="0">
                  <a:solidFill>
                    <a:schemeClr val="bg1"/>
                  </a:solidFill>
                  <a:highlight>
                    <a:srgbClr val="FFFF00"/>
                  </a:highlight>
                  <a:latin typeface="BIZ UDゴシック" panose="020B0400000000000000" pitchFamily="49" charset="-128"/>
                  <a:ea typeface="BIZ UDゴシック" panose="020B0400000000000000" pitchFamily="49" charset="-128"/>
                </a:rPr>
                <a:t> </a:t>
              </a:r>
              <a:r>
                <a:rPr lang="ja-JP" altLang="en-US" sz="1500" b="1" dirty="0">
                  <a:highlight>
                    <a:srgbClr val="FFFF00"/>
                  </a:highlight>
                  <a:latin typeface="BIZ UDゴシック" panose="020B0400000000000000" pitchFamily="49" charset="-128"/>
                  <a:ea typeface="BIZ UDゴシック" panose="020B0400000000000000" pitchFamily="49" charset="-128"/>
                </a:rPr>
                <a:t>県民の生活の維持・向上を図りながら医療費の適正を図る</a:t>
              </a:r>
              <a:endParaRPr lang="en-US" altLang="ja-JP" sz="1500" b="1" dirty="0">
                <a:solidFill>
                  <a:schemeClr val="bg1"/>
                </a:solidFill>
                <a:highlight>
                  <a:srgbClr val="FFFF00"/>
                </a:highlight>
                <a:latin typeface="BIZ UDゴシック" panose="020B0400000000000000" pitchFamily="49" charset="-128"/>
                <a:ea typeface="BIZ UDゴシック" panose="020B0400000000000000" pitchFamily="49" charset="-128"/>
              </a:endParaRPr>
            </a:p>
            <a:p>
              <a:pPr lvl="0">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住民の健康の保持の推進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医療保険者による特定健康診査・特定保健</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指導の推進、市町村による健康増進事業の支援、保険者協議会を通じた連携体制の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ja-JP" altLang="en-US" sz="1200" spc="-20" dirty="0">
                  <a:solidFill>
                    <a:prstClr val="black"/>
                  </a:solidFill>
                  <a:latin typeface="BIZ UDゴシック" panose="020B0400000000000000" pitchFamily="49" charset="-128"/>
                  <a:ea typeface="BIZ UDゴシック" panose="020B0400000000000000" pitchFamily="49" charset="-128"/>
                </a:rPr>
                <a:t> 推進等により、県民一人一人が望ましい生活習慣を実践できるよう取り組む。</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spcBef>
                  <a:spcPts val="600"/>
                </a:spcBef>
              </a:pPr>
              <a:r>
                <a:rPr lang="ja-JP" altLang="en-US" sz="1500" b="1" dirty="0">
                  <a:solidFill>
                    <a:schemeClr val="bg1"/>
                  </a:solidFill>
                  <a:highlight>
                    <a:srgbClr val="000000"/>
                  </a:highlight>
                  <a:latin typeface="BIZ UDゴシック" panose="020B0400000000000000" pitchFamily="49" charset="-128"/>
                  <a:ea typeface="BIZ UDゴシック" panose="020B0400000000000000" pitchFamily="49" charset="-128"/>
                </a:rPr>
                <a:t>▶ 医療の効率的な提供の推進 </a:t>
              </a:r>
              <a:r>
                <a:rPr lang="ja-JP" altLang="en-US" sz="15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医療機能の分化・連携や、医療・介護の</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a:solidFill>
                    <a:prstClr val="black"/>
                  </a:solidFill>
                  <a:latin typeface="BIZ UDゴシック" panose="020B0400000000000000" pitchFamily="49" charset="-128"/>
                  <a:ea typeface="BIZ UDゴシック" panose="020B0400000000000000" pitchFamily="49" charset="-128"/>
                </a:rPr>
                <a:t>連携により、限られた医療資源を効率的に活用するとともに、多剤・重複投薬の防止</a:t>
              </a:r>
              <a:endParaRPr lang="en-US" altLang="ja-JP" sz="1200" spc="-20" dirty="0">
                <a:solidFill>
                  <a:prstClr val="black"/>
                </a:solidFill>
                <a:latin typeface="BIZ UDゴシック" panose="020B0400000000000000" pitchFamily="49" charset="-128"/>
                <a:ea typeface="BIZ UDゴシック" panose="020B0400000000000000" pitchFamily="49" charset="-128"/>
              </a:endParaRPr>
            </a:p>
            <a:p>
              <a:pPr>
                <a:lnSpc>
                  <a:spcPts val="1700"/>
                </a:lnSpc>
              </a:pPr>
              <a:r>
                <a:rPr lang="en-US" altLang="ja-JP" sz="1200" spc="-20" dirty="0">
                  <a:solidFill>
                    <a:prstClr val="black"/>
                  </a:solidFill>
                  <a:latin typeface="BIZ UDゴシック" panose="020B0400000000000000" pitchFamily="49" charset="-128"/>
                  <a:ea typeface="BIZ UDゴシック" panose="020B0400000000000000" pitchFamily="49" charset="-128"/>
                </a:rPr>
                <a:t> </a:t>
              </a:r>
              <a:r>
                <a:rPr lang="ja-JP" altLang="en-US" sz="1200" spc="-20" dirty="0" err="1">
                  <a:solidFill>
                    <a:prstClr val="black"/>
                  </a:solidFill>
                  <a:latin typeface="BIZ UDゴシック" panose="020B0400000000000000" pitchFamily="49" charset="-128"/>
                  <a:ea typeface="BIZ UDゴシック" panose="020B0400000000000000" pitchFamily="49" charset="-128"/>
                </a:rPr>
                <a:t>や残</a:t>
              </a:r>
              <a:r>
                <a:rPr lang="ja-JP" altLang="en-US" sz="1200" spc="-20" dirty="0">
                  <a:solidFill>
                    <a:prstClr val="black"/>
                  </a:solidFill>
                  <a:latin typeface="BIZ UDゴシック" panose="020B0400000000000000" pitchFamily="49" charset="-128"/>
                  <a:ea typeface="BIZ UDゴシック" panose="020B0400000000000000" pitchFamily="49" charset="-128"/>
                </a:rPr>
                <a:t>薬対策の推進、ジェネリック医薬品の使用推進に取り組む。</a:t>
              </a:r>
              <a:endParaRPr lang="ja-JP" altLang="en-US" sz="1300" spc="-20" dirty="0">
                <a:solidFill>
                  <a:prstClr val="black"/>
                </a:solidFill>
                <a:latin typeface="BIZ UDPゴシック" panose="020B0400000000000000" pitchFamily="50" charset="-128"/>
                <a:ea typeface="BIZ UDPゴシック" panose="020B0400000000000000" pitchFamily="50" charset="-128"/>
              </a:endParaRPr>
            </a:p>
            <a:p>
              <a:pPr lvl="0">
                <a:lnSpc>
                  <a:spcPts val="1800"/>
                </a:lnSpc>
              </a:pPr>
              <a:endParaRPr lang="en-US" altLang="ja-JP" sz="1300" spc="-20" dirty="0">
                <a:solidFill>
                  <a:prstClr val="black"/>
                </a:solidFill>
                <a:latin typeface="BIZ UDPゴシック" panose="020B0400000000000000" pitchFamily="50" charset="-128"/>
                <a:ea typeface="BIZ UDPゴシック" panose="020B0400000000000000" pitchFamily="50" charset="-128"/>
              </a:endParaRPr>
            </a:p>
            <a:p>
              <a:pPr>
                <a:lnSpc>
                  <a:spcPts val="1800"/>
                </a:lnSpc>
              </a:pPr>
              <a:endParaRPr lang="ja-JP" altLang="en-US" sz="1500" dirty="0">
                <a:latin typeface="BIZ UDゴシック" panose="020B0400000000000000" pitchFamily="49" charset="-128"/>
                <a:ea typeface="BIZ UDゴシック" panose="020B0400000000000000" pitchFamily="49" charset="-128"/>
              </a:endParaRPr>
            </a:p>
          </p:txBody>
        </p:sp>
        <p:sp>
          <p:nvSpPr>
            <p:cNvPr id="36" name="台形 8">
              <a:extLst>
                <a:ext uri="{FF2B5EF4-FFF2-40B4-BE49-F238E27FC236}">
                  <a16:creationId xmlns:a16="http://schemas.microsoft.com/office/drawing/2014/main" id="{AEDEE1CF-64B3-4A22-AAAF-260EF219C338}"/>
                </a:ext>
              </a:extLst>
            </p:cNvPr>
            <p:cNvSpPr/>
            <p:nvPr/>
          </p:nvSpPr>
          <p:spPr>
            <a:xfrm>
              <a:off x="6192000" y="3515453"/>
              <a:ext cx="3634599" cy="288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35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cubicBezTo>
                    <a:pt x="117" y="279761"/>
                    <a:pt x="235" y="142970"/>
                    <a:pt x="352" y="6179"/>
                  </a:cubicBezTo>
                  <a:lnTo>
                    <a:pt x="2175627" y="0"/>
                  </a:lnTo>
                  <a:lnTo>
                    <a:pt x="2582562" y="416552"/>
                  </a:lnTo>
                  <a:lnTo>
                    <a:pt x="0" y="416552"/>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1800" b="1" dirty="0">
                  <a:latin typeface="BIZ UDPゴシック" panose="020B0400000000000000" pitchFamily="50" charset="-128"/>
                  <a:ea typeface="BIZ UDPゴシック" panose="020B0400000000000000" pitchFamily="50" charset="-128"/>
                </a:rPr>
                <a:t>第６部　</a:t>
              </a:r>
              <a:r>
                <a:rPr lang="ja-JP" altLang="en-US" sz="1800" b="1" dirty="0">
                  <a:solidFill>
                    <a:srgbClr val="FFFF00"/>
                  </a:solidFill>
                  <a:latin typeface="BIZ UDPゴシック" panose="020B0400000000000000" pitchFamily="50" charset="-128"/>
                  <a:ea typeface="BIZ UDPゴシック" panose="020B0400000000000000" pitchFamily="50" charset="-128"/>
                </a:rPr>
                <a:t>医療費適正化計画</a:t>
              </a:r>
              <a:endParaRPr kumimoji="1" lang="ja-JP" altLang="en-US" sz="1800" b="1" dirty="0">
                <a:solidFill>
                  <a:srgbClr val="FFFF00"/>
                </a:solidFill>
                <a:latin typeface="BIZ UDPゴシック" panose="020B0400000000000000" pitchFamily="50" charset="-128"/>
                <a:ea typeface="BIZ UDPゴシック" panose="020B0400000000000000" pitchFamily="50" charset="-128"/>
              </a:endParaRPr>
            </a:p>
          </p:txBody>
        </p:sp>
      </p:grpSp>
      <p:grpSp>
        <p:nvGrpSpPr>
          <p:cNvPr id="13" name="グループ化 12">
            <a:extLst>
              <a:ext uri="{FF2B5EF4-FFF2-40B4-BE49-F238E27FC236}">
                <a16:creationId xmlns:a16="http://schemas.microsoft.com/office/drawing/2014/main" id="{D3CD18B3-2F1B-4EFD-B619-531FD24C8AC3}"/>
              </a:ext>
            </a:extLst>
          </p:cNvPr>
          <p:cNvGrpSpPr/>
          <p:nvPr/>
        </p:nvGrpSpPr>
        <p:grpSpPr>
          <a:xfrm>
            <a:off x="6192000" y="5802594"/>
            <a:ext cx="5952757" cy="1010579"/>
            <a:chOff x="6192000" y="5802594"/>
            <a:chExt cx="5952757" cy="1010579"/>
          </a:xfrm>
        </p:grpSpPr>
        <p:sp>
          <p:nvSpPr>
            <p:cNvPr id="41" name="テキスト ボックス 40">
              <a:extLst>
                <a:ext uri="{FF2B5EF4-FFF2-40B4-BE49-F238E27FC236}">
                  <a16:creationId xmlns:a16="http://schemas.microsoft.com/office/drawing/2014/main" id="{3F98D34B-6E7E-4746-ABEE-16DD8EA7A796}"/>
                </a:ext>
              </a:extLst>
            </p:cNvPr>
            <p:cNvSpPr txBox="1"/>
            <p:nvPr/>
          </p:nvSpPr>
          <p:spPr>
            <a:xfrm>
              <a:off x="9054791" y="6182603"/>
              <a:ext cx="3033132" cy="568096"/>
            </a:xfrm>
            <a:prstGeom prst="rect">
              <a:avLst/>
            </a:prstGeom>
            <a:solidFill>
              <a:schemeClr val="accent4">
                <a:lumMod val="40000"/>
                <a:lumOff val="60000"/>
              </a:schemeClr>
            </a:solidFill>
          </p:spPr>
          <p:txBody>
            <a:bodyPr wrap="square" lIns="36000" tIns="36000" rIns="36000" bIns="36000" rtlCol="0">
              <a:noAutofit/>
            </a:bodyPr>
            <a:lstStyle/>
            <a:p>
              <a:pPr>
                <a:lnSpc>
                  <a:spcPts val="1300"/>
                </a:lnSpc>
              </a:pP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新たに設定する 主な</a:t>
              </a:r>
              <a:r>
                <a:rPr kumimoji="1" lang="ja-JP" altLang="en-US" sz="1200" b="1" dirty="0">
                  <a:latin typeface="BIZ UDゴシック" panose="020B0400000000000000" pitchFamily="49" charset="-128"/>
                  <a:ea typeface="BIZ UDゴシック" panose="020B0400000000000000" pitchFamily="49" charset="-128"/>
                </a:rPr>
                <a:t>指標例</a:t>
              </a:r>
              <a:r>
                <a:rPr lang="en-US" altLang="ja-JP" sz="1200" b="1" dirty="0">
                  <a:latin typeface="BIZ UDゴシック" panose="020B0400000000000000" pitchFamily="49" charset="-128"/>
                  <a:ea typeface="BIZ UDゴシック" panose="020B0400000000000000" pitchFamily="49" charset="-128"/>
                </a:rPr>
                <a:t>】</a:t>
              </a:r>
              <a:endParaRPr kumimoji="1" lang="en-US" altLang="ja-JP" sz="1200" b="1" dirty="0">
                <a:latin typeface="BIZ UDゴシック" panose="020B0400000000000000" pitchFamily="49" charset="-128"/>
                <a:ea typeface="BIZ UDゴシック" panose="020B0400000000000000" pitchFamily="49" charset="-128"/>
              </a:endParaRPr>
            </a:p>
            <a:p>
              <a:pPr>
                <a:lnSpc>
                  <a:spcPts val="1300"/>
                </a:lnSpc>
              </a:pPr>
              <a:r>
                <a:rPr lang="ja-JP" altLang="en-US" sz="1100" dirty="0">
                  <a:latin typeface="BIZ UDゴシック" panose="020B0400000000000000" pitchFamily="49" charset="-128"/>
                  <a:ea typeface="BIZ UDゴシック" panose="020B0400000000000000" pitchFamily="49" charset="-128"/>
                </a:rPr>
                <a:t>　・新興感染症発生時における病床の確保数</a:t>
              </a:r>
              <a:endParaRPr lang="en-US" altLang="ja-JP" sz="1100" dirty="0">
                <a:latin typeface="BIZ UDゴシック" panose="020B0400000000000000" pitchFamily="49" charset="-128"/>
                <a:ea typeface="BIZ UDゴシック" panose="020B0400000000000000" pitchFamily="49" charset="-128"/>
              </a:endParaRPr>
            </a:p>
            <a:p>
              <a:pPr>
                <a:lnSpc>
                  <a:spcPts val="1300"/>
                </a:lnSpc>
              </a:pPr>
              <a:r>
                <a:rPr lang="ja-JP" altLang="en-US" sz="1100" dirty="0">
                  <a:latin typeface="BIZ UDゴシック" panose="020B0400000000000000" pitchFamily="49" charset="-128"/>
                  <a:ea typeface="BIZ UDゴシック" panose="020B0400000000000000" pitchFamily="49" charset="-128"/>
                </a:rPr>
                <a:t>　・看護師の特定行為研修修了者　等</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9" name="正方形/長方形 38">
              <a:extLst>
                <a:ext uri="{FF2B5EF4-FFF2-40B4-BE49-F238E27FC236}">
                  <a16:creationId xmlns:a16="http://schemas.microsoft.com/office/drawing/2014/main" id="{EB4E9554-1849-4F4C-9EC0-6A40BA4E29C0}"/>
                </a:ext>
              </a:extLst>
            </p:cNvPr>
            <p:cNvSpPr/>
            <p:nvPr/>
          </p:nvSpPr>
          <p:spPr>
            <a:xfrm>
              <a:off x="6204757" y="6069419"/>
              <a:ext cx="5940000" cy="743754"/>
            </a:xfrm>
            <a:prstGeom prst="rect">
              <a:avLst/>
            </a:prstGeom>
            <a:ln w="25400">
              <a:solidFill>
                <a:srgbClr val="00B050"/>
              </a:solidFill>
            </a:ln>
          </p:spPr>
          <p:txBody>
            <a:bodyPr wrap="square" lIns="72000" tIns="72000" rIns="72000" bIns="36000">
              <a:noAutofit/>
            </a:bodyPr>
            <a:lstStyle/>
            <a:p>
              <a:pPr>
                <a:lnSpc>
                  <a:spcPts val="1700"/>
                </a:lnSpc>
                <a:spcBef>
                  <a:spcPts val="300"/>
                </a:spcBef>
              </a:pPr>
              <a:r>
                <a:rPr lang="ja-JP" altLang="en-US" sz="1400" b="1" u="sng" dirty="0">
                  <a:latin typeface="BIZ UDゴシック" panose="020B0400000000000000" pitchFamily="49" charset="-128"/>
                  <a:ea typeface="BIZ UDゴシック" panose="020B0400000000000000" pitchFamily="49" charset="-128"/>
                </a:rPr>
                <a:t>▶</a:t>
              </a:r>
              <a:r>
                <a:rPr lang="ja-JP" altLang="en-US" sz="1400" b="1" u="sng" dirty="0">
                  <a:highlight>
                    <a:srgbClr val="FFFF00"/>
                  </a:highlight>
                  <a:latin typeface="BIZ UDゴシック" panose="020B0400000000000000" pitchFamily="49" charset="-128"/>
                  <a:ea typeface="BIZ UDゴシック" panose="020B0400000000000000" pitchFamily="49" charset="-128"/>
                </a:rPr>
                <a:t> </a:t>
              </a:r>
              <a:r>
                <a:rPr lang="zh-TW" altLang="en-US" sz="1400" b="1" u="sng" dirty="0">
                  <a:highlight>
                    <a:srgbClr val="FFFF00"/>
                  </a:highlight>
                  <a:latin typeface="BIZ UDゴシック" panose="020B0400000000000000" pitchFamily="49" charset="-128"/>
                  <a:ea typeface="BIZ UDゴシック" panose="020B0400000000000000" pitchFamily="49" charset="-128"/>
                </a:rPr>
                <a:t>４２指標</a:t>
              </a:r>
              <a:r>
                <a:rPr lang="ja-JP" altLang="en-US" sz="1400" b="1" u="sng">
                  <a:highlight>
                    <a:srgbClr val="FFFF00"/>
                  </a:highlight>
                  <a:latin typeface="BIZ UDゴシック" panose="020B0400000000000000" pitchFamily="49" charset="-128"/>
                  <a:ea typeface="BIZ UDゴシック" panose="020B0400000000000000" pitchFamily="49" charset="-128"/>
                </a:rPr>
                <a:t> </a:t>
              </a:r>
              <a:r>
                <a:rPr lang="ja-JP" altLang="en-US" sz="1200">
                  <a:latin typeface="BIZ UDゴシック" panose="020B0400000000000000" pitchFamily="49" charset="-128"/>
                  <a:ea typeface="BIZ UDゴシック" panose="020B0400000000000000" pitchFamily="49" charset="-128"/>
                </a:rPr>
                <a:t>を</a:t>
              </a:r>
              <a:r>
                <a:rPr lang="ja-JP" altLang="en-US" sz="1200" dirty="0">
                  <a:latin typeface="BIZ UDゴシック" panose="020B0400000000000000" pitchFamily="49" charset="-128"/>
                  <a:ea typeface="BIZ UDゴシック" panose="020B0400000000000000" pitchFamily="49" charset="-128"/>
                </a:rPr>
                <a:t>設定（別紙のとおり）。</a:t>
              </a:r>
              <a:endParaRPr lang="en-US" altLang="ja-JP" sz="1200" dirty="0">
                <a:latin typeface="BIZ UDゴシック" panose="020B0400000000000000" pitchFamily="49" charset="-128"/>
                <a:ea typeface="BIZ UDゴシック" panose="020B0400000000000000" pitchFamily="49" charset="-128"/>
              </a:endParaRPr>
            </a:p>
            <a:p>
              <a:pPr>
                <a:lnSpc>
                  <a:spcPts val="1700"/>
                </a:lnSpc>
              </a:pPr>
              <a:r>
                <a:rPr lang="ja-JP" altLang="en-US" sz="1200" dirty="0">
                  <a:latin typeface="BIZ UDゴシック" panose="020B0400000000000000" pitchFamily="49" charset="-128"/>
                  <a:ea typeface="BIZ UDゴシック" panose="020B0400000000000000" pitchFamily="49" charset="-128"/>
                </a:rPr>
                <a:t> 達成状況を評価しＰＤＣＡサイクルを</a:t>
              </a:r>
              <a:endParaRPr lang="en-US" altLang="ja-JP" sz="1200" dirty="0">
                <a:latin typeface="BIZ UDゴシック" panose="020B0400000000000000" pitchFamily="49" charset="-128"/>
                <a:ea typeface="BIZ UDゴシック" panose="020B0400000000000000" pitchFamily="49" charset="-128"/>
              </a:endParaRPr>
            </a:p>
            <a:p>
              <a:pPr>
                <a:lnSpc>
                  <a:spcPts val="1700"/>
                </a:lnSpc>
              </a:pPr>
              <a:r>
                <a:rPr lang="ja-JP" altLang="en-US" sz="1200" dirty="0">
                  <a:latin typeface="BIZ UDゴシック" panose="020B0400000000000000" pitchFamily="49" charset="-128"/>
                  <a:ea typeface="BIZ UDゴシック" panose="020B0400000000000000" pitchFamily="49" charset="-128"/>
                </a:rPr>
                <a:t> 活用して計画を着実に推進していく。 　</a:t>
              </a:r>
              <a:endParaRPr lang="en-US" altLang="ja-JP" sz="1200" dirty="0">
                <a:latin typeface="BIZ UDゴシック" panose="020B0400000000000000" pitchFamily="49" charset="-128"/>
                <a:ea typeface="BIZ UDゴシック" panose="020B0400000000000000" pitchFamily="49" charset="-128"/>
              </a:endParaRPr>
            </a:p>
          </p:txBody>
        </p:sp>
        <p:sp>
          <p:nvSpPr>
            <p:cNvPr id="40" name="台形 8">
              <a:extLst>
                <a:ext uri="{FF2B5EF4-FFF2-40B4-BE49-F238E27FC236}">
                  <a16:creationId xmlns:a16="http://schemas.microsoft.com/office/drawing/2014/main" id="{8BC82E62-0012-47AD-8593-A30FDDC51CDB}"/>
                </a:ext>
              </a:extLst>
            </p:cNvPr>
            <p:cNvSpPr/>
            <p:nvPr/>
          </p:nvSpPr>
          <p:spPr>
            <a:xfrm>
              <a:off x="6192000" y="5802594"/>
              <a:ext cx="2623038" cy="287999"/>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6552">
                  <a:moveTo>
                    <a:pt x="0" y="416552"/>
                  </a:moveTo>
                  <a:lnTo>
                    <a:pt x="11462" y="6179"/>
                  </a:lnTo>
                  <a:lnTo>
                    <a:pt x="2175627" y="0"/>
                  </a:lnTo>
                  <a:lnTo>
                    <a:pt x="2582562" y="416552"/>
                  </a:lnTo>
                  <a:lnTo>
                    <a:pt x="0" y="416552"/>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72000" rtlCol="0" anchor="ctr"/>
            <a:lstStyle/>
            <a:p>
              <a:r>
                <a:rPr lang="ja-JP" altLang="en-US" sz="1800" b="1" dirty="0">
                  <a:latin typeface="BIZ UDPゴシック" panose="020B0400000000000000" pitchFamily="50" charset="-128"/>
                  <a:ea typeface="BIZ UDPゴシック" panose="020B0400000000000000" pitchFamily="50" charset="-128"/>
                </a:rPr>
                <a:t>計画の進捗評価</a:t>
              </a:r>
              <a:endParaRPr kumimoji="1" lang="ja-JP" altLang="en-US" sz="1800" b="1"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377593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B7B110A-6188-4337-8810-7638803AFE1B}"/>
              </a:ext>
            </a:extLst>
          </p:cNvPr>
          <p:cNvSpPr>
            <a:spLocks noGrp="1"/>
          </p:cNvSpPr>
          <p:nvPr>
            <p:ph type="sldNum" sz="quarter" idx="12"/>
          </p:nvPr>
        </p:nvSpPr>
        <p:spPr/>
        <p:txBody>
          <a:bodyPr/>
          <a:lstStyle/>
          <a:p>
            <a:fld id="{49840FBB-71E4-45F5-A08D-92AB7DEBC60F}"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C7924B7D-7AC9-4B06-8B47-11AE40066EA6}"/>
              </a:ext>
            </a:extLst>
          </p:cNvPr>
          <p:cNvSpPr/>
          <p:nvPr/>
        </p:nvSpPr>
        <p:spPr>
          <a:xfrm>
            <a:off x="0" y="0"/>
            <a:ext cx="12192000" cy="416552"/>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埼玉県 </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地域保健医療計画（第８次）</a:t>
            </a:r>
            <a:r>
              <a:rPr lang="ja-JP" altLang="en-US" sz="24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指標一覧</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a:extLst>
              <a:ext uri="{FF2B5EF4-FFF2-40B4-BE49-F238E27FC236}">
                <a16:creationId xmlns:a16="http://schemas.microsoft.com/office/drawing/2014/main" id="{0BF6FDE8-69F5-4D08-9831-4BC6ACD703A0}"/>
              </a:ext>
            </a:extLst>
          </p:cNvPr>
          <p:cNvGraphicFramePr>
            <a:graphicFrameLocks noGrp="1"/>
          </p:cNvGraphicFramePr>
          <p:nvPr>
            <p:extLst>
              <p:ext uri="{D42A27DB-BD31-4B8C-83A1-F6EECF244321}">
                <p14:modId xmlns:p14="http://schemas.microsoft.com/office/powerpoint/2010/main" val="2053473225"/>
              </p:ext>
            </p:extLst>
          </p:nvPr>
        </p:nvGraphicFramePr>
        <p:xfrm>
          <a:off x="49489" y="452124"/>
          <a:ext cx="6056434" cy="6319147"/>
        </p:xfrm>
        <a:graphic>
          <a:graphicData uri="http://schemas.openxmlformats.org/drawingml/2006/table">
            <a:tbl>
              <a:tblPr>
                <a:tableStyleId>{5C22544A-7EE6-4342-B048-85BDC9FD1C3A}</a:tableStyleId>
              </a:tblPr>
              <a:tblGrid>
                <a:gridCol w="3032026">
                  <a:extLst>
                    <a:ext uri="{9D8B030D-6E8A-4147-A177-3AD203B41FA5}">
                      <a16:colId xmlns:a16="http://schemas.microsoft.com/office/drawing/2014/main" val="4077469697"/>
                    </a:ext>
                  </a:extLst>
                </a:gridCol>
                <a:gridCol w="3024408">
                  <a:extLst>
                    <a:ext uri="{9D8B030D-6E8A-4147-A177-3AD203B41FA5}">
                      <a16:colId xmlns:a16="http://schemas.microsoft.com/office/drawing/2014/main" val="2780346641"/>
                    </a:ext>
                  </a:extLst>
                </a:gridCol>
              </a:tblGrid>
              <a:tr h="258414">
                <a:tc>
                  <a:txBody>
                    <a:bodyPr/>
                    <a:lstStyle/>
                    <a:p>
                      <a:pPr algn="ctr" fontAlgn="ctr"/>
                      <a:r>
                        <a:rPr lang="ja-JP" altLang="en-US" sz="1200" b="1" i="0" u="none" strike="noStrike" dirty="0">
                          <a:solidFill>
                            <a:schemeClr val="bg1"/>
                          </a:solidFill>
                          <a:effectLst/>
                          <a:latin typeface="BIZ UDゴシック" panose="020B0400000000000000" pitchFamily="49" charset="-128"/>
                          <a:ea typeface="BIZ UDゴシック" panose="020B0400000000000000" pitchFamily="49" charset="-128"/>
                        </a:rPr>
                        <a:t>指　標　名</a:t>
                      </a:r>
                    </a:p>
                  </a:txBody>
                  <a:tcPr marL="7620" marR="7620" marT="36000" marB="36000" anchor="ctr">
                    <a:solidFill>
                      <a:schemeClr val="accent6">
                        <a:lumMod val="75000"/>
                      </a:schemeClr>
                    </a:solidFill>
                  </a:tcPr>
                </a:tc>
                <a:tc>
                  <a:txBody>
                    <a:bodyPr/>
                    <a:lstStyle/>
                    <a:p>
                      <a:pPr algn="ctr" fontAlgn="ctr"/>
                      <a:r>
                        <a:rPr lang="ja-JP" altLang="en-US" sz="1200" b="1" i="0" u="none" strike="noStrike" dirty="0">
                          <a:solidFill>
                            <a:schemeClr val="bg1"/>
                          </a:solidFill>
                          <a:effectLst/>
                          <a:latin typeface="BIZ UDゴシック" panose="020B0400000000000000" pitchFamily="49" charset="-128"/>
                          <a:ea typeface="BIZ UDゴシック" panose="020B0400000000000000" pitchFamily="49" charset="-128"/>
                        </a:rPr>
                        <a:t>数　値</a:t>
                      </a:r>
                    </a:p>
                  </a:txBody>
                  <a:tcPr marL="7620" marR="7620" marT="36000" marB="36000" anchor="ctr">
                    <a:solidFill>
                      <a:schemeClr val="accent6">
                        <a:lumMod val="75000"/>
                      </a:schemeClr>
                    </a:solidFill>
                  </a:tcPr>
                </a:tc>
                <a:extLst>
                  <a:ext uri="{0D108BD9-81ED-4DB2-BD59-A6C34878D82A}">
                    <a16:rowId xmlns:a16="http://schemas.microsoft.com/office/drawing/2014/main" val="154658651"/>
                  </a:ext>
                </a:extLst>
              </a:tr>
              <a:tr h="394062">
                <a:tc>
                  <a:txBody>
                    <a:bodyPr/>
                    <a:lstStyle/>
                    <a:p>
                      <a:pPr algn="l" rtl="0" fontAlgn="ctr"/>
                      <a:r>
                        <a:rPr lang="ja-JP" altLang="en-US" sz="1000" u="none" strike="noStrike" dirty="0">
                          <a:effectLst/>
                          <a:latin typeface="BIZ UDゴシック" panose="020B0400000000000000" pitchFamily="49" charset="-128"/>
                          <a:ea typeface="BIZ UDゴシック" panose="020B0400000000000000" pitchFamily="49" charset="-128"/>
                        </a:rPr>
                        <a:t>①健康寿命  </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６５歳に到達した人が「要介護２」</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rtl="0" fontAlgn="ctr"/>
                      <a:r>
                        <a:rPr lang="ja-JP" altLang="en-US" sz="1000" u="none" strike="noStrike" dirty="0">
                          <a:effectLst/>
                          <a:latin typeface="BIZ UDゴシック" panose="020B0400000000000000" pitchFamily="49" charset="-128"/>
                          <a:ea typeface="BIZ UDゴシック" panose="020B0400000000000000" pitchFamily="49" charset="-128"/>
                        </a:rPr>
                        <a:t>　以上になるまでの期間）</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男性：</a:t>
                      </a:r>
                      <a:r>
                        <a:rPr lang="en-US" altLang="ja-JP" sz="1000" u="none" strike="noStrike" dirty="0">
                          <a:effectLst/>
                          <a:latin typeface="BIZ UDゴシック" panose="020B0400000000000000" pitchFamily="49" charset="-128"/>
                          <a:ea typeface="BIZ UDゴシック" panose="020B0400000000000000" pitchFamily="49" charset="-128"/>
                        </a:rPr>
                        <a:t>18.01</a:t>
                      </a:r>
                      <a:r>
                        <a:rPr lang="ja-JP" altLang="en-US" sz="1000" u="none" strike="noStrike" dirty="0">
                          <a:effectLst/>
                          <a:latin typeface="BIZ UDゴシック" panose="020B0400000000000000" pitchFamily="49" charset="-128"/>
                          <a:ea typeface="BIZ UDゴシック" panose="020B0400000000000000" pitchFamily="49" charset="-128"/>
                        </a:rPr>
                        <a:t>年、女性：</a:t>
                      </a:r>
                      <a:r>
                        <a:rPr lang="en-US" altLang="ja-JP" sz="1000" u="none" strike="noStrike" dirty="0">
                          <a:effectLst/>
                          <a:latin typeface="BIZ UDゴシック" panose="020B0400000000000000" pitchFamily="49" charset="-128"/>
                          <a:ea typeface="BIZ UDゴシック" panose="020B0400000000000000" pitchFamily="49" charset="-128"/>
                        </a:rPr>
                        <a:t>20.86</a:t>
                      </a:r>
                      <a:r>
                        <a:rPr lang="ja-JP" altLang="en-US" sz="1000" u="none" strike="noStrike" dirty="0">
                          <a:effectLst/>
                          <a:latin typeface="BIZ UDゴシック" panose="020B0400000000000000" pitchFamily="49" charset="-128"/>
                          <a:ea typeface="BIZ UDゴシック" panose="020B0400000000000000" pitchFamily="49" charset="-128"/>
                        </a:rPr>
                        <a:t>年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男性：</a:t>
                      </a:r>
                      <a:r>
                        <a:rPr lang="en-US" altLang="ja-JP" sz="1000" u="none" strike="noStrike" dirty="0">
                          <a:effectLst/>
                          <a:latin typeface="BIZ UDゴシック" panose="020B0400000000000000" pitchFamily="49" charset="-128"/>
                          <a:ea typeface="BIZ UDゴシック" panose="020B0400000000000000" pitchFamily="49" charset="-128"/>
                        </a:rPr>
                        <a:t>18.83</a:t>
                      </a:r>
                      <a:r>
                        <a:rPr lang="ja-JP" altLang="en-US" sz="1000" u="none" strike="noStrike" dirty="0">
                          <a:effectLst/>
                          <a:latin typeface="BIZ UDゴシック" panose="020B0400000000000000" pitchFamily="49" charset="-128"/>
                          <a:ea typeface="BIZ UDゴシック" panose="020B0400000000000000" pitchFamily="49" charset="-128"/>
                        </a:rPr>
                        <a:t>年、女性：</a:t>
                      </a:r>
                      <a:r>
                        <a:rPr lang="en-US" altLang="ja-JP" sz="1000" u="none" strike="noStrike" dirty="0">
                          <a:effectLst/>
                          <a:latin typeface="BIZ UDゴシック" panose="020B0400000000000000" pitchFamily="49" charset="-128"/>
                          <a:ea typeface="BIZ UDゴシック" panose="020B0400000000000000" pitchFamily="49" charset="-128"/>
                        </a:rPr>
                        <a:t>21.58</a:t>
                      </a:r>
                      <a:r>
                        <a:rPr lang="ja-JP" altLang="en-US" sz="1000" u="none" strike="noStrike" dirty="0">
                          <a:effectLst/>
                          <a:latin typeface="BIZ UDゴシック" panose="020B0400000000000000" pitchFamily="49" charset="-128"/>
                          <a:ea typeface="BIZ UDゴシック" panose="020B0400000000000000" pitchFamily="49" charset="-128"/>
                        </a:rPr>
                        <a:t>年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1295066875"/>
                  </a:ext>
                </a:extLst>
              </a:tr>
              <a:tr h="39406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②日常生活に制限のない期間の平均 （年）</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男性：</a:t>
                      </a:r>
                      <a:r>
                        <a:rPr lang="en-US" altLang="ja-JP" sz="1000" u="none" strike="noStrike" dirty="0">
                          <a:effectLst/>
                          <a:latin typeface="BIZ UDゴシック" panose="020B0400000000000000" pitchFamily="49" charset="-128"/>
                          <a:ea typeface="BIZ UDゴシック" panose="020B0400000000000000" pitchFamily="49" charset="-128"/>
                        </a:rPr>
                        <a:t>73.48</a:t>
                      </a:r>
                      <a:r>
                        <a:rPr lang="ja-JP" altLang="en-US" sz="1000" u="none" strike="noStrike" dirty="0">
                          <a:effectLst/>
                          <a:latin typeface="BIZ UDゴシック" panose="020B0400000000000000" pitchFamily="49" charset="-128"/>
                          <a:ea typeface="BIZ UDゴシック" panose="020B0400000000000000" pitchFamily="49" charset="-128"/>
                        </a:rPr>
                        <a:t>年、女性：</a:t>
                      </a:r>
                      <a:r>
                        <a:rPr lang="en-US" altLang="ja-JP" sz="1000" u="none" strike="noStrike" dirty="0">
                          <a:effectLst/>
                          <a:latin typeface="BIZ UDゴシック" panose="020B0400000000000000" pitchFamily="49" charset="-128"/>
                          <a:ea typeface="BIZ UDゴシック" panose="020B0400000000000000" pitchFamily="49" charset="-128"/>
                        </a:rPr>
                        <a:t>75.73</a:t>
                      </a:r>
                      <a:r>
                        <a:rPr lang="ja-JP" altLang="en-US" sz="1000" u="none" strike="noStrike" dirty="0">
                          <a:effectLst/>
                          <a:latin typeface="BIZ UDゴシック" panose="020B0400000000000000" pitchFamily="49" charset="-128"/>
                          <a:ea typeface="BIZ UDゴシック" panose="020B0400000000000000" pitchFamily="49" charset="-128"/>
                        </a:rPr>
                        <a:t>年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〔R10</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男性：</a:t>
                      </a:r>
                      <a:r>
                        <a:rPr lang="en-US" altLang="ja-JP" sz="1000" u="none" strike="noStrike" dirty="0">
                          <a:effectLst/>
                          <a:latin typeface="BIZ UDゴシック" panose="020B0400000000000000" pitchFamily="49" charset="-128"/>
                          <a:ea typeface="BIZ UDゴシック" panose="020B0400000000000000" pitchFamily="49" charset="-128"/>
                        </a:rPr>
                        <a:t>74.60</a:t>
                      </a:r>
                      <a:r>
                        <a:rPr lang="ja-JP" altLang="en-US" sz="1000" u="none" strike="noStrike" dirty="0">
                          <a:effectLst/>
                          <a:latin typeface="BIZ UDゴシック" panose="020B0400000000000000" pitchFamily="49" charset="-128"/>
                          <a:ea typeface="BIZ UDゴシック" panose="020B0400000000000000" pitchFamily="49" charset="-128"/>
                        </a:rPr>
                        <a:t>年、女性：</a:t>
                      </a:r>
                      <a:r>
                        <a:rPr lang="en-US" altLang="ja-JP" sz="1000" u="none" strike="noStrike" dirty="0">
                          <a:effectLst/>
                          <a:latin typeface="BIZ UDゴシック" panose="020B0400000000000000" pitchFamily="49" charset="-128"/>
                          <a:ea typeface="BIZ UDゴシック" panose="020B0400000000000000" pitchFamily="49" charset="-128"/>
                        </a:rPr>
                        <a:t>76.17</a:t>
                      </a:r>
                      <a:r>
                        <a:rPr lang="ja-JP" altLang="en-US" sz="1000" u="none" strike="noStrike" dirty="0">
                          <a:effectLst/>
                          <a:latin typeface="BIZ UDゴシック" panose="020B0400000000000000" pitchFamily="49" charset="-128"/>
                          <a:ea typeface="BIZ UDゴシック" panose="020B0400000000000000" pitchFamily="49" charset="-128"/>
                        </a:rPr>
                        <a:t>年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1916907216"/>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③</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食塩摂取量</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10.2</a:t>
                      </a:r>
                      <a:r>
                        <a:rPr lang="ja-JP" altLang="en-US" sz="1000" u="none" strike="noStrike" dirty="0" err="1">
                          <a:effectLst/>
                          <a:latin typeface="BIZ UDゴシック" panose="020B0400000000000000" pitchFamily="49" charset="-128"/>
                          <a:ea typeface="BIZ UDゴシック" panose="020B0400000000000000" pitchFamily="49" charset="-128"/>
                        </a:rPr>
                        <a:t>ｇ</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日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7.5</a:t>
                      </a:r>
                      <a:r>
                        <a:rPr lang="ja-JP" altLang="en-US" sz="1000" u="none" strike="noStrike" dirty="0" err="1">
                          <a:effectLst/>
                          <a:latin typeface="BIZ UDゴシック" panose="020B0400000000000000" pitchFamily="49" charset="-128"/>
                          <a:ea typeface="BIZ UDゴシック" panose="020B0400000000000000" pitchFamily="49" charset="-128"/>
                        </a:rPr>
                        <a:t>ｇ</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日 未満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855831574"/>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④１２歳児で </a:t>
                      </a:r>
                      <a:r>
                        <a:rPr lang="ja-JP" altLang="en-US" sz="1000" u="none" strike="noStrike" dirty="0" err="1">
                          <a:effectLst/>
                          <a:latin typeface="BIZ UDゴシック" panose="020B0400000000000000" pitchFamily="49" charset="-128"/>
                          <a:ea typeface="BIZ UDゴシック" panose="020B0400000000000000" pitchFamily="49" charset="-128"/>
                        </a:rPr>
                        <a:t>う蝕</a:t>
                      </a:r>
                      <a:r>
                        <a:rPr lang="ja-JP" altLang="en-US" sz="1000" u="none" strike="noStrike" dirty="0">
                          <a:effectLst/>
                          <a:latin typeface="BIZ UDゴシック" panose="020B0400000000000000" pitchFamily="49" charset="-128"/>
                          <a:ea typeface="BIZ UDゴシック" panose="020B0400000000000000" pitchFamily="49" charset="-128"/>
                        </a:rPr>
                        <a:t> のない者の割合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78.2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87.0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435107599"/>
                  </a:ext>
                </a:extLst>
              </a:tr>
              <a:tr h="35514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⑤生活習慣病（がん、心疾患、脳卒中等）、</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認知症に対応可能な歯科医療機関数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2,266</a:t>
                      </a:r>
                      <a:r>
                        <a:rPr lang="ja-JP" altLang="en-US" sz="1000" u="none" strike="noStrike" dirty="0">
                          <a:effectLst/>
                          <a:latin typeface="BIZ UDゴシック" panose="020B0400000000000000" pitchFamily="49" charset="-128"/>
                          <a:ea typeface="BIZ UDゴシック" panose="020B0400000000000000" pitchFamily="49" charset="-128"/>
                        </a:rPr>
                        <a:t> 機関 ➠  </a:t>
                      </a:r>
                      <a:r>
                        <a:rPr lang="en-US" altLang="ja-JP" sz="1000" u="none" strike="noStrike" dirty="0">
                          <a:effectLst/>
                          <a:latin typeface="BIZ UDゴシック" panose="020B0400000000000000" pitchFamily="49" charset="-128"/>
                          <a:ea typeface="BIZ UDゴシック" panose="020B0400000000000000" pitchFamily="49" charset="-128"/>
                        </a:rPr>
                        <a:t>〔R11〕 3,600</a:t>
                      </a:r>
                      <a:r>
                        <a:rPr lang="ja-JP" altLang="en-US" sz="1000" u="none" strike="noStrike" dirty="0">
                          <a:effectLst/>
                          <a:latin typeface="BIZ UDゴシック" panose="020B0400000000000000" pitchFamily="49" charset="-128"/>
                          <a:ea typeface="BIZ UDゴシック" panose="020B0400000000000000" pitchFamily="49" charset="-128"/>
                        </a:rPr>
                        <a:t> 機関</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775824963"/>
                  </a:ext>
                </a:extLst>
              </a:tr>
              <a:tr h="39406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⑥糖尿病と歯周病に係る医科歯科連携協力</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歯科医療機関数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zh-TW" sz="1000" u="none" strike="noStrike" dirty="0">
                          <a:effectLst/>
                          <a:latin typeface="BIZ UDゴシック" panose="020B0400000000000000" pitchFamily="49" charset="-128"/>
                          <a:ea typeface="BIZ UDゴシック" panose="020B0400000000000000" pitchFamily="49" charset="-128"/>
                        </a:rPr>
                        <a:t>〔</a:t>
                      </a:r>
                      <a:r>
                        <a:rPr lang="zh-TW" altLang="en-US" sz="1000" u="none" strike="noStrike" dirty="0">
                          <a:effectLst/>
                          <a:latin typeface="BIZ UDゴシック" panose="020B0400000000000000" pitchFamily="49" charset="-128"/>
                          <a:ea typeface="BIZ UDゴシック" panose="020B0400000000000000" pitchFamily="49" charset="-128"/>
                        </a:rPr>
                        <a:t>現状</a:t>
                      </a:r>
                      <a:r>
                        <a:rPr lang="en-US" altLang="zh-TW"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700</a:t>
                      </a:r>
                      <a:r>
                        <a:rPr lang="ja-JP" altLang="en-US" sz="1000" u="none" strike="noStrike" dirty="0">
                          <a:effectLst/>
                          <a:latin typeface="BIZ UDゴシック" panose="020B0400000000000000" pitchFamily="49" charset="-128"/>
                          <a:ea typeface="BIZ UDゴシック" panose="020B0400000000000000" pitchFamily="49" charset="-128"/>
                        </a:rPr>
                        <a:t> </a:t>
                      </a:r>
                      <a:r>
                        <a:rPr lang="zh-TW" altLang="en-US" sz="1000" u="none" strike="noStrike" dirty="0">
                          <a:effectLst/>
                          <a:latin typeface="BIZ UDゴシック" panose="020B0400000000000000" pitchFamily="49" charset="-128"/>
                          <a:ea typeface="BIZ UDゴシック" panose="020B0400000000000000" pitchFamily="49" charset="-128"/>
                        </a:rPr>
                        <a:t>機関　</a:t>
                      </a:r>
                      <a:r>
                        <a:rPr lang="ja-JP" altLang="en-US" sz="1000" u="none" strike="noStrike" dirty="0">
                          <a:effectLst/>
                          <a:latin typeface="BIZ UDゴシック" panose="020B0400000000000000" pitchFamily="49" charset="-128"/>
                          <a:ea typeface="BIZ UDゴシック" panose="020B0400000000000000" pitchFamily="49" charset="-128"/>
                        </a:rPr>
                        <a:t> </a:t>
                      </a:r>
                      <a:r>
                        <a:rPr lang="zh-TW"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1,200</a:t>
                      </a:r>
                      <a:r>
                        <a:rPr lang="zh-TW" altLang="en-US" sz="1000" u="none" strike="noStrike" dirty="0">
                          <a:effectLst/>
                          <a:latin typeface="BIZ UDゴシック" panose="020B0400000000000000" pitchFamily="49" charset="-128"/>
                          <a:ea typeface="BIZ UDゴシック" panose="020B0400000000000000" pitchFamily="49" charset="-128"/>
                        </a:rPr>
                        <a:t> 機関</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480968304"/>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⑦在宅歯科医療実施登録機関数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zh-TW" sz="1000" u="none" strike="noStrike" dirty="0">
                          <a:effectLst/>
                          <a:latin typeface="BIZ UDゴシック" panose="020B0400000000000000" pitchFamily="49" charset="-128"/>
                          <a:ea typeface="BIZ UDゴシック" panose="020B0400000000000000" pitchFamily="49" charset="-128"/>
                        </a:rPr>
                        <a:t>〔</a:t>
                      </a:r>
                      <a:r>
                        <a:rPr lang="zh-TW" altLang="en-US" sz="1000" u="none" strike="noStrike" dirty="0">
                          <a:effectLst/>
                          <a:latin typeface="BIZ UDゴシック" panose="020B0400000000000000" pitchFamily="49" charset="-128"/>
                          <a:ea typeface="BIZ UDゴシック" panose="020B0400000000000000" pitchFamily="49" charset="-128"/>
                        </a:rPr>
                        <a:t>現状</a:t>
                      </a:r>
                      <a:r>
                        <a:rPr lang="en-US" altLang="zh-TW"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874</a:t>
                      </a:r>
                      <a:r>
                        <a:rPr lang="zh-TW" altLang="en-US" sz="1000" u="none" strike="noStrike" dirty="0">
                          <a:effectLst/>
                          <a:latin typeface="BIZ UDゴシック" panose="020B0400000000000000" pitchFamily="49" charset="-128"/>
                          <a:ea typeface="BIZ UDゴシック" panose="020B0400000000000000" pitchFamily="49" charset="-128"/>
                        </a:rPr>
                        <a:t> 機関　</a:t>
                      </a:r>
                      <a:r>
                        <a:rPr lang="ja-JP" altLang="en-US" sz="1000" u="none" strike="noStrike" dirty="0">
                          <a:effectLst/>
                          <a:latin typeface="BIZ UDゴシック" panose="020B0400000000000000" pitchFamily="49" charset="-128"/>
                          <a:ea typeface="BIZ UDゴシック" panose="020B0400000000000000" pitchFamily="49" charset="-128"/>
                        </a:rPr>
                        <a:t> </a:t>
                      </a:r>
                      <a:r>
                        <a:rPr lang="zh-TW"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〔R11〕 1,200</a:t>
                      </a:r>
                      <a:r>
                        <a:rPr lang="ja-JP" altLang="en-US" sz="1000" u="none" strike="noStrike" dirty="0">
                          <a:effectLst/>
                          <a:latin typeface="BIZ UDゴシック" panose="020B0400000000000000" pitchFamily="49" charset="-128"/>
                          <a:ea typeface="BIZ UDゴシック" panose="020B0400000000000000" pitchFamily="49" charset="-128"/>
                        </a:rPr>
                        <a:t> </a:t>
                      </a:r>
                      <a:r>
                        <a:rPr lang="zh-TW" altLang="en-US" sz="1000" u="none" strike="noStrike" dirty="0">
                          <a:effectLst/>
                          <a:latin typeface="BIZ UDゴシック" panose="020B0400000000000000" pitchFamily="49" charset="-128"/>
                          <a:ea typeface="BIZ UDゴシック" panose="020B0400000000000000" pitchFamily="49" charset="-128"/>
                        </a:rPr>
                        <a:t>機関</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452427940"/>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⑧食品関連事業所における製品等の自主検査実施率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66.5</a:t>
                      </a:r>
                      <a:r>
                        <a:rPr lang="ja-JP" altLang="en-US" sz="1000" u="none" strike="noStrike" dirty="0">
                          <a:effectLst/>
                          <a:latin typeface="BIZ UDゴシック" panose="020B0400000000000000" pitchFamily="49" charset="-128"/>
                          <a:ea typeface="BIZ UDゴシック" panose="020B0400000000000000" pitchFamily="49" charset="-128"/>
                        </a:rPr>
                        <a:t> ％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100</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867297058"/>
                  </a:ext>
                </a:extLst>
              </a:tr>
              <a:tr h="88403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⑨がん検診受診率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胃がん　 男性：</a:t>
                      </a:r>
                      <a:r>
                        <a:rPr lang="en-US" altLang="ja-JP" sz="1000" u="none" strike="noStrike" dirty="0">
                          <a:effectLst/>
                          <a:latin typeface="BIZ UDゴシック" panose="020B0400000000000000" pitchFamily="49" charset="-128"/>
                          <a:ea typeface="BIZ UDゴシック" panose="020B0400000000000000" pitchFamily="49" charset="-128"/>
                        </a:rPr>
                        <a:t>42.3 </a:t>
                      </a:r>
                      <a:r>
                        <a:rPr lang="ja-JP" altLang="en-US" sz="1000" u="none" strike="noStrike" dirty="0">
                          <a:effectLst/>
                          <a:latin typeface="BIZ UDゴシック" panose="020B0400000000000000" pitchFamily="49" charset="-128"/>
                          <a:ea typeface="BIZ UDゴシック" panose="020B0400000000000000" pitchFamily="49" charset="-128"/>
                        </a:rPr>
                        <a:t>％、女性：</a:t>
                      </a:r>
                      <a:r>
                        <a:rPr lang="en-US" altLang="ja-JP" sz="1000" u="none" strike="noStrike" dirty="0">
                          <a:effectLst/>
                          <a:latin typeface="BIZ UDゴシック" panose="020B0400000000000000" pitchFamily="49" charset="-128"/>
                          <a:ea typeface="BIZ UDゴシック" panose="020B0400000000000000" pitchFamily="49" charset="-128"/>
                        </a:rPr>
                        <a:t>33.1 </a:t>
                      </a:r>
                      <a:r>
                        <a:rPr lang="ja-JP" altLang="en-US" sz="1000" u="none" strike="noStrike" dirty="0">
                          <a:effectLst/>
                          <a:latin typeface="BIZ UDゴシック" panose="020B0400000000000000" pitchFamily="49" charset="-128"/>
                          <a:ea typeface="BIZ UDゴシック" panose="020B0400000000000000" pitchFamily="49" charset="-128"/>
                        </a:rPr>
                        <a:t>％　　　　　 　　</a:t>
                      </a:r>
                      <a:br>
                        <a:rPr lang="ja-JP" altLang="en-US" sz="1000" u="none" strike="noStrike" dirty="0">
                          <a:effectLst/>
                          <a:latin typeface="BIZ UDゴシック" panose="020B0400000000000000" pitchFamily="49" charset="-128"/>
                          <a:ea typeface="BIZ UDゴシック" panose="020B0400000000000000" pitchFamily="49" charset="-128"/>
                        </a:rPr>
                      </a:br>
                      <a:r>
                        <a:rPr lang="ja-JP" altLang="en-US" sz="1000" u="none" strike="noStrike" dirty="0">
                          <a:effectLst/>
                          <a:latin typeface="BIZ UDゴシック" panose="020B0400000000000000" pitchFamily="49" charset="-128"/>
                          <a:ea typeface="BIZ UDゴシック" panose="020B0400000000000000" pitchFamily="49" charset="-128"/>
                        </a:rPr>
                        <a:t>　 　　　肺がん　 男性：</a:t>
                      </a:r>
                      <a:r>
                        <a:rPr lang="en-US" altLang="ja-JP" sz="1000" u="none" strike="noStrike" dirty="0">
                          <a:effectLst/>
                          <a:latin typeface="BIZ UDゴシック" panose="020B0400000000000000" pitchFamily="49" charset="-128"/>
                          <a:ea typeface="BIZ UDゴシック" panose="020B0400000000000000" pitchFamily="49" charset="-128"/>
                        </a:rPr>
                        <a:t>48.6 </a:t>
                      </a:r>
                      <a:r>
                        <a:rPr lang="ja-JP" altLang="en-US" sz="1000" u="none" strike="noStrike" dirty="0">
                          <a:effectLst/>
                          <a:latin typeface="BIZ UDゴシック" panose="020B0400000000000000" pitchFamily="49" charset="-128"/>
                          <a:ea typeface="BIZ UDゴシック" panose="020B0400000000000000" pitchFamily="49" charset="-128"/>
                        </a:rPr>
                        <a:t>％、女性：</a:t>
                      </a:r>
                      <a:r>
                        <a:rPr lang="en-US" altLang="ja-JP" sz="1000" u="none" strike="noStrike" dirty="0">
                          <a:effectLst/>
                          <a:latin typeface="BIZ UDゴシック" panose="020B0400000000000000" pitchFamily="49" charset="-128"/>
                          <a:ea typeface="BIZ UDゴシック" panose="020B0400000000000000" pitchFamily="49" charset="-128"/>
                        </a:rPr>
                        <a:t>43.4 </a:t>
                      </a:r>
                      <a:r>
                        <a:rPr lang="ja-JP" altLang="en-US" sz="1000" u="none" strike="noStrike" dirty="0">
                          <a:effectLst/>
                          <a:latin typeface="BIZ UDゴシック" panose="020B0400000000000000" pitchFamily="49" charset="-128"/>
                          <a:ea typeface="BIZ UDゴシック" panose="020B0400000000000000" pitchFamily="49" charset="-128"/>
                        </a:rPr>
                        <a:t>％　　　 　　　　　</a:t>
                      </a:r>
                      <a:br>
                        <a:rPr lang="ja-JP" altLang="en-US" sz="1000" u="none" strike="noStrike" dirty="0">
                          <a:effectLst/>
                          <a:latin typeface="BIZ UDゴシック" panose="020B0400000000000000" pitchFamily="49" charset="-128"/>
                          <a:ea typeface="BIZ UDゴシック" panose="020B0400000000000000" pitchFamily="49" charset="-128"/>
                        </a:rPr>
                      </a:br>
                      <a:r>
                        <a:rPr lang="ja-JP" altLang="en-US" sz="1000" u="none" strike="noStrike" dirty="0">
                          <a:effectLst/>
                          <a:latin typeface="BIZ UDゴシック" panose="020B0400000000000000" pitchFamily="49" charset="-128"/>
                          <a:ea typeface="BIZ UDゴシック" panose="020B0400000000000000" pitchFamily="49" charset="-128"/>
                        </a:rPr>
                        <a:t>　 　　　大腸がん 男性：</a:t>
                      </a:r>
                      <a:r>
                        <a:rPr lang="en-US" altLang="ja-JP" sz="1000" u="none" strike="noStrike" dirty="0">
                          <a:effectLst/>
                          <a:latin typeface="BIZ UDゴシック" panose="020B0400000000000000" pitchFamily="49" charset="-128"/>
                          <a:ea typeface="BIZ UDゴシック" panose="020B0400000000000000" pitchFamily="49" charset="-128"/>
                        </a:rPr>
                        <a:t>44.8 </a:t>
                      </a:r>
                      <a:r>
                        <a:rPr lang="ja-JP" altLang="en-US" sz="1000" u="none" strike="noStrike" dirty="0">
                          <a:effectLst/>
                          <a:latin typeface="BIZ UDゴシック" panose="020B0400000000000000" pitchFamily="49" charset="-128"/>
                          <a:ea typeface="BIZ UDゴシック" panose="020B0400000000000000" pitchFamily="49" charset="-128"/>
                        </a:rPr>
                        <a:t>％、女性：</a:t>
                      </a:r>
                      <a:r>
                        <a:rPr lang="en-US" altLang="ja-JP" sz="1000" u="none" strike="noStrike" dirty="0">
                          <a:effectLst/>
                          <a:latin typeface="BIZ UDゴシック" panose="020B0400000000000000" pitchFamily="49" charset="-128"/>
                          <a:ea typeface="BIZ UDゴシック" panose="020B0400000000000000" pitchFamily="49" charset="-128"/>
                        </a:rPr>
                        <a:t>41.3 </a:t>
                      </a:r>
                      <a:r>
                        <a:rPr lang="ja-JP" altLang="en-US" sz="1000" u="none" strike="noStrike" dirty="0">
                          <a:effectLst/>
                          <a:latin typeface="BIZ UDゴシック" panose="020B0400000000000000" pitchFamily="49" charset="-128"/>
                          <a:ea typeface="BIZ UDゴシック" panose="020B0400000000000000" pitchFamily="49" charset="-128"/>
                        </a:rPr>
                        <a:t>％　　　  　　　　　　</a:t>
                      </a:r>
                      <a:br>
                        <a:rPr lang="ja-JP" altLang="en-US" sz="1000" u="none" strike="noStrike" dirty="0">
                          <a:effectLst/>
                          <a:latin typeface="BIZ UDゴシック" panose="020B0400000000000000" pitchFamily="49" charset="-128"/>
                          <a:ea typeface="BIZ UDゴシック" panose="020B0400000000000000" pitchFamily="49" charset="-128"/>
                        </a:rPr>
                      </a:br>
                      <a:r>
                        <a:rPr lang="ja-JP" altLang="en-US" sz="1000" u="none" strike="noStrike" dirty="0">
                          <a:effectLst/>
                          <a:latin typeface="BIZ UDゴシック" panose="020B0400000000000000" pitchFamily="49" charset="-128"/>
                          <a:ea typeface="BIZ UDゴシック" panose="020B0400000000000000" pitchFamily="49" charset="-128"/>
                        </a:rPr>
                        <a:t>   　　　乳がん　 </a:t>
                      </a:r>
                      <a:r>
                        <a:rPr lang="en-US" altLang="ja-JP" sz="1000" u="none" strike="noStrike" dirty="0">
                          <a:effectLst/>
                          <a:latin typeface="BIZ UDゴシック" panose="020B0400000000000000" pitchFamily="49" charset="-128"/>
                          <a:ea typeface="BIZ UDゴシック" panose="020B0400000000000000" pitchFamily="49" charset="-128"/>
                        </a:rPr>
                        <a:t>42.5 </a:t>
                      </a:r>
                      <a:r>
                        <a:rPr lang="ja-JP" altLang="en-US" sz="1000" u="none" strike="noStrike" dirty="0">
                          <a:effectLst/>
                          <a:latin typeface="BIZ UDゴシック" panose="020B0400000000000000" pitchFamily="49" charset="-128"/>
                          <a:ea typeface="BIZ UDゴシック" panose="020B0400000000000000" pitchFamily="49" charset="-128"/>
                        </a:rPr>
                        <a:t>％、子宮頸がん　</a:t>
                      </a:r>
                      <a:r>
                        <a:rPr lang="en-US" altLang="ja-JP" sz="1000" u="none" strike="noStrike" dirty="0">
                          <a:effectLst/>
                          <a:latin typeface="BIZ UDゴシック" panose="020B0400000000000000" pitchFamily="49" charset="-128"/>
                          <a:ea typeface="BIZ UDゴシック" panose="020B0400000000000000" pitchFamily="49" charset="-128"/>
                        </a:rPr>
                        <a:t>38.2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〔R10〕</a:t>
                      </a:r>
                      <a:r>
                        <a:rPr lang="ja-JP" altLang="en-US" sz="1000" u="none" strike="noStrike" dirty="0">
                          <a:effectLst/>
                          <a:latin typeface="BIZ UDゴシック" panose="020B0400000000000000" pitchFamily="49" charset="-128"/>
                          <a:ea typeface="BIZ UDゴシック" panose="020B0400000000000000" pitchFamily="49" charset="-128"/>
                        </a:rPr>
                        <a:t>全てのがん種の受診率　</a:t>
                      </a:r>
                      <a:r>
                        <a:rPr lang="en-US" altLang="ja-JP" sz="1000" u="none" strike="noStrike" dirty="0">
                          <a:effectLst/>
                          <a:latin typeface="BIZ UDゴシック" panose="020B0400000000000000" pitchFamily="49" charset="-128"/>
                          <a:ea typeface="BIZ UDゴシック" panose="020B0400000000000000" pitchFamily="49" charset="-128"/>
                        </a:rPr>
                        <a:t>60</a:t>
                      </a:r>
                      <a:r>
                        <a:rPr lang="ja-JP" altLang="en-US" sz="1000" u="none" strike="noStrike" dirty="0">
                          <a:effectLst/>
                          <a:latin typeface="BIZ UDゴシック" panose="020B0400000000000000" pitchFamily="49" charset="-128"/>
                          <a:ea typeface="BIZ UDゴシック" panose="020B0400000000000000" pitchFamily="49" charset="-128"/>
                        </a:rPr>
                        <a:t>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075646524"/>
                  </a:ext>
                </a:extLst>
              </a:tr>
              <a:tr h="39406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⑩救急要請（覚知）から救急医療機関への搬送まで</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に要した時間</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47.4</a:t>
                      </a:r>
                      <a:r>
                        <a:rPr lang="ja-JP" altLang="en-US" sz="1000" u="none" strike="noStrike" dirty="0">
                          <a:effectLst/>
                          <a:latin typeface="BIZ UDゴシック" panose="020B0400000000000000" pitchFamily="49" charset="-128"/>
                          <a:ea typeface="BIZ UDゴシック" panose="020B0400000000000000" pitchFamily="49" charset="-128"/>
                        </a:rPr>
                        <a:t> 分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39.4</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分</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173823941"/>
                  </a:ext>
                </a:extLst>
              </a:tr>
              <a:tr h="316751">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⑪</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在宅等生活の場に復帰した脳血管疾患</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患者の割合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59.2</a:t>
                      </a:r>
                      <a:r>
                        <a:rPr lang="ja-JP" altLang="en-US" sz="1000" u="none" strike="noStrike" dirty="0">
                          <a:effectLst/>
                          <a:latin typeface="BIZ UDゴシック" panose="020B0400000000000000" pitchFamily="49" charset="-128"/>
                          <a:ea typeface="BIZ UDゴシック" panose="020B0400000000000000" pitchFamily="49" charset="-128"/>
                        </a:rPr>
                        <a:t> ％ 　➠   </a:t>
                      </a:r>
                      <a:r>
                        <a:rPr lang="en-US" altLang="ja-JP" sz="1000" u="none" strike="noStrike" dirty="0">
                          <a:effectLst/>
                          <a:latin typeface="BIZ UDゴシック" panose="020B0400000000000000" pitchFamily="49" charset="-128"/>
                          <a:ea typeface="BIZ UDゴシック" panose="020B0400000000000000" pitchFamily="49" charset="-128"/>
                        </a:rPr>
                        <a:t>〔R11〕 62.16</a:t>
                      </a:r>
                      <a:r>
                        <a:rPr 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633115432"/>
                  </a:ext>
                </a:extLst>
              </a:tr>
              <a:tr h="316751">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⑫</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在宅等生活の場に復帰した虚血性心疾患</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患者の割合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91.5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 93.0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152598681"/>
                  </a:ext>
                </a:extLst>
              </a:tr>
              <a:tr h="403226">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⑬</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糖尿病性腎症重症化予防プログラムに</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基づく受診勧奨に応じた率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10.4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 14.0 </a:t>
                      </a:r>
                      <a:r>
                        <a:rPr lang="ja-JP" altLang="en-US" sz="1000" u="none" strike="noStrike" dirty="0">
                          <a:effectLst/>
                          <a:latin typeface="BIZ UDゴシック" panose="020B0400000000000000" pitchFamily="49" charset="-128"/>
                          <a:ea typeface="BIZ UDゴシック" panose="020B0400000000000000" pitchFamily="49" charset="-128"/>
                        </a:rPr>
                        <a:t>％</a:t>
                      </a:r>
                      <a:r>
                        <a:rPr 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57060955"/>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⑭</a:t>
                      </a:r>
                      <a:r>
                        <a:rPr lang="zh-TW" altLang="en-US" sz="1000" u="none" strike="noStrike" dirty="0">
                          <a:effectLst/>
                          <a:latin typeface="BIZ UDゴシック" panose="020B0400000000000000" pitchFamily="49" charset="-128"/>
                          <a:ea typeface="BIZ UDゴシック" panose="020B0400000000000000" pitchFamily="49" charset="-128"/>
                        </a:rPr>
                        <a:t>特定健康診査受診率</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56.0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 70 </a:t>
                      </a:r>
                      <a:r>
                        <a:rPr lang="ja-JP" alt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475748565"/>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⑮自殺死亡率（人口１０万人当たり）</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15.2</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12.6</a:t>
                      </a:r>
                      <a:r>
                        <a:rPr lang="ja-JP" altLang="en-US" sz="1000" u="none" strike="noStrike" dirty="0">
                          <a:effectLst/>
                          <a:latin typeface="BIZ UDゴシック" panose="020B0400000000000000" pitchFamily="49" charset="-128"/>
                          <a:ea typeface="BIZ UDゴシック" panose="020B0400000000000000" pitchFamily="49" charset="-128"/>
                        </a:rPr>
                        <a:t> 以下</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845663339"/>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⑯精神病床における慢性期（１年以上）入院患者数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5,486 </a:t>
                      </a:r>
                      <a:r>
                        <a:rPr lang="ja-JP" altLang="en-US" sz="1000" u="none" strike="noStrike" dirty="0">
                          <a:effectLst/>
                          <a:latin typeface="BIZ UDゴシック" panose="020B0400000000000000" pitchFamily="49" charset="-128"/>
                          <a:ea typeface="BIZ UDゴシック" panose="020B0400000000000000" pitchFamily="49" charset="-128"/>
                        </a:rPr>
                        <a:t>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5,349</a:t>
                      </a:r>
                      <a:r>
                        <a:rPr lang="ja-JP" altLang="en-US" sz="1000" u="none" strike="noStrike" dirty="0">
                          <a:effectLst/>
                          <a:latin typeface="BIZ UDゴシック" panose="020B0400000000000000" pitchFamily="49" charset="-128"/>
                          <a:ea typeface="BIZ UDゴシック" panose="020B0400000000000000" pitchFamily="49" charset="-128"/>
                        </a:rPr>
                        <a:t> 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43847791"/>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⑰精神病床における入院後３か月時点の退院率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60.3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〔R8〕</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68.9 </a:t>
                      </a:r>
                      <a:r>
                        <a:rPr lang="ja-JP" alt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906566450"/>
                  </a:ext>
                </a:extLst>
              </a:tr>
              <a:tr h="201613">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⑱かかりつけ医認知症対応力向上研修の修了者数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1,614 </a:t>
                      </a:r>
                      <a:r>
                        <a:rPr lang="ja-JP" altLang="en-US" sz="1000" u="none" strike="noStrike" dirty="0">
                          <a:effectLst/>
                          <a:latin typeface="BIZ UDゴシック" panose="020B0400000000000000" pitchFamily="49" charset="-128"/>
                          <a:ea typeface="BIZ UDゴシック" panose="020B0400000000000000" pitchFamily="49" charset="-128"/>
                        </a:rPr>
                        <a:t>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2,300 </a:t>
                      </a:r>
                      <a:r>
                        <a:rPr lang="ja-JP" altLang="en-US" sz="1000" u="none" strike="noStrike" dirty="0">
                          <a:effectLst/>
                          <a:latin typeface="BIZ UDゴシック" panose="020B0400000000000000" pitchFamily="49" charset="-128"/>
                          <a:ea typeface="BIZ UDゴシック" panose="020B0400000000000000" pitchFamily="49" charset="-128"/>
                        </a:rPr>
                        <a:t>人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007387052"/>
                  </a:ext>
                </a:extLst>
              </a:tr>
              <a:tr h="39406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⑲重症救急搬送患者の医療機関への受入照会が</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４回以上となってしまう割合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7.2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2.4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283314350"/>
                  </a:ext>
                </a:extLst>
              </a:tr>
            </a:tbl>
          </a:graphicData>
        </a:graphic>
      </p:graphicFrame>
      <p:graphicFrame>
        <p:nvGraphicFramePr>
          <p:cNvPr id="7" name="表 6">
            <a:extLst>
              <a:ext uri="{FF2B5EF4-FFF2-40B4-BE49-F238E27FC236}">
                <a16:creationId xmlns:a16="http://schemas.microsoft.com/office/drawing/2014/main" id="{9AD98FA4-7213-4F87-8A54-000E88345599}"/>
              </a:ext>
            </a:extLst>
          </p:cNvPr>
          <p:cNvGraphicFramePr>
            <a:graphicFrameLocks noGrp="1"/>
          </p:cNvGraphicFramePr>
          <p:nvPr>
            <p:extLst>
              <p:ext uri="{D42A27DB-BD31-4B8C-83A1-F6EECF244321}">
                <p14:modId xmlns:p14="http://schemas.microsoft.com/office/powerpoint/2010/main" val="2912411188"/>
              </p:ext>
            </p:extLst>
          </p:nvPr>
        </p:nvGraphicFramePr>
        <p:xfrm>
          <a:off x="6269600" y="458169"/>
          <a:ext cx="5872911" cy="6319146"/>
        </p:xfrm>
        <a:graphic>
          <a:graphicData uri="http://schemas.openxmlformats.org/drawingml/2006/table">
            <a:tbl>
              <a:tblPr>
                <a:tableStyleId>{5C22544A-7EE6-4342-B048-85BDC9FD1C3A}</a:tableStyleId>
              </a:tblPr>
              <a:tblGrid>
                <a:gridCol w="3017346">
                  <a:extLst>
                    <a:ext uri="{9D8B030D-6E8A-4147-A177-3AD203B41FA5}">
                      <a16:colId xmlns:a16="http://schemas.microsoft.com/office/drawing/2014/main" val="3083957819"/>
                    </a:ext>
                  </a:extLst>
                </a:gridCol>
                <a:gridCol w="2855565">
                  <a:extLst>
                    <a:ext uri="{9D8B030D-6E8A-4147-A177-3AD203B41FA5}">
                      <a16:colId xmlns:a16="http://schemas.microsoft.com/office/drawing/2014/main" val="4023172402"/>
                    </a:ext>
                  </a:extLst>
                </a:gridCol>
              </a:tblGrid>
              <a:tr h="252000">
                <a:tc>
                  <a:txBody>
                    <a:bodyPr/>
                    <a:lstStyle/>
                    <a:p>
                      <a:pPr algn="ctr" fontAlgn="ctr"/>
                      <a:r>
                        <a:rPr lang="ja-JP" altLang="en-US" sz="1200" b="1" i="0" u="none" strike="noStrike" dirty="0">
                          <a:solidFill>
                            <a:schemeClr val="bg1"/>
                          </a:solidFill>
                          <a:effectLst/>
                          <a:latin typeface="BIZ UDゴシック" panose="020B0400000000000000" pitchFamily="49" charset="-128"/>
                          <a:ea typeface="BIZ UDゴシック" panose="020B0400000000000000" pitchFamily="49" charset="-128"/>
                        </a:rPr>
                        <a:t>指　標　名</a:t>
                      </a:r>
                    </a:p>
                  </a:txBody>
                  <a:tcPr marL="7620" marR="7620" marT="36000" marB="36000" anchor="ctr">
                    <a:solidFill>
                      <a:schemeClr val="accent6">
                        <a:lumMod val="75000"/>
                      </a:schemeClr>
                    </a:solidFill>
                  </a:tcPr>
                </a:tc>
                <a:tc>
                  <a:txBody>
                    <a:bodyPr/>
                    <a:lstStyle/>
                    <a:p>
                      <a:pPr algn="ctr" fontAlgn="ctr"/>
                      <a:r>
                        <a:rPr lang="ja-JP" altLang="en-US" sz="1200" b="1" i="0" u="none" strike="noStrike" dirty="0">
                          <a:solidFill>
                            <a:schemeClr val="bg1"/>
                          </a:solidFill>
                          <a:effectLst/>
                          <a:latin typeface="BIZ UDゴシック" panose="020B0400000000000000" pitchFamily="49" charset="-128"/>
                          <a:ea typeface="BIZ UDゴシック" panose="020B0400000000000000" pitchFamily="49" charset="-128"/>
                        </a:rPr>
                        <a:t>数　値</a:t>
                      </a:r>
                    </a:p>
                  </a:txBody>
                  <a:tcPr marL="7620" marR="7620" marT="36000" marB="36000" anchor="ctr">
                    <a:solidFill>
                      <a:schemeClr val="accent6">
                        <a:lumMod val="75000"/>
                      </a:schemeClr>
                    </a:solidFill>
                  </a:tcPr>
                </a:tc>
                <a:extLst>
                  <a:ext uri="{0D108BD9-81ED-4DB2-BD59-A6C34878D82A}">
                    <a16:rowId xmlns:a16="http://schemas.microsoft.com/office/drawing/2014/main" val="691712867"/>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⑳災害時連携病院の指定数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18</a:t>
                      </a:r>
                      <a:r>
                        <a:rPr lang="ja-JP" altLang="en-US" sz="1000" u="none" strike="noStrike" dirty="0">
                          <a:effectLst/>
                          <a:latin typeface="BIZ UDゴシック" panose="020B0400000000000000" pitchFamily="49" charset="-128"/>
                          <a:ea typeface="BIZ UDゴシック" panose="020B0400000000000000" pitchFamily="49" charset="-128"/>
                        </a:rPr>
                        <a:t> 病院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40</a:t>
                      </a:r>
                      <a:r>
                        <a:rPr lang="ja-JP" altLang="en-US" sz="1000" u="none" strike="noStrike" dirty="0">
                          <a:effectLst/>
                          <a:latin typeface="BIZ UDゴシック" panose="020B0400000000000000" pitchFamily="49" charset="-128"/>
                          <a:ea typeface="BIZ UDゴシック" panose="020B0400000000000000" pitchFamily="49" charset="-128"/>
                        </a:rPr>
                        <a:t>病院</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7620" marT="7620" marB="0" anchor="ctr"/>
                </a:tc>
                <a:extLst>
                  <a:ext uri="{0D108BD9-81ED-4DB2-BD59-A6C34878D82A}">
                    <a16:rowId xmlns:a16="http://schemas.microsoft.com/office/drawing/2014/main" val="3901297381"/>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㉑</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病院のＢＣＰ策定率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39.2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65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469370462"/>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㉒</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母体・新生児搬送コーディネーターの母体</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搬送調整で４回以上の受入照会を行った割合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18.7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  15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14243202"/>
                  </a:ext>
                </a:extLst>
              </a:tr>
              <a:tr h="311186">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㉓</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ＮＩＣＵ・ＧＣＵ長期（</a:t>
                      </a:r>
                      <a:r>
                        <a:rPr lang="en-US" altLang="ja-JP" sz="1000" u="none" strike="noStrike" dirty="0">
                          <a:effectLst/>
                          <a:latin typeface="BIZ UDゴシック" panose="020B0400000000000000" pitchFamily="49" charset="-128"/>
                          <a:ea typeface="BIZ UDゴシック" panose="020B0400000000000000" pitchFamily="49" charset="-128"/>
                        </a:rPr>
                        <a:t>1</a:t>
                      </a:r>
                      <a:r>
                        <a:rPr lang="ja-JP" altLang="en-US" sz="1000" u="none" strike="noStrike" dirty="0">
                          <a:effectLst/>
                          <a:latin typeface="BIZ UDゴシック" panose="020B0400000000000000" pitchFamily="49" charset="-128"/>
                          <a:ea typeface="BIZ UDゴシック" panose="020B0400000000000000" pitchFamily="49" charset="-128"/>
                        </a:rPr>
                        <a:t>年以上</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入院児数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 0</a:t>
                      </a:r>
                      <a:r>
                        <a:rPr lang="ja-JP" altLang="en-US" sz="1000" u="none" strike="noStrike" dirty="0">
                          <a:effectLst/>
                          <a:latin typeface="BIZ UDゴシック" panose="020B0400000000000000" pitchFamily="49" charset="-128"/>
                          <a:ea typeface="BIZ UDゴシック" panose="020B0400000000000000" pitchFamily="49" charset="-128"/>
                        </a:rPr>
                        <a:t> 人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900" u="none" strike="noStrike" dirty="0">
                          <a:effectLst/>
                          <a:latin typeface="BIZ UDゴシック" panose="020B0400000000000000" pitchFamily="49" charset="-128"/>
                          <a:ea typeface="BIZ UDゴシック" panose="020B0400000000000000" pitchFamily="49" charset="-128"/>
                        </a:rPr>
                        <a:t>　　　（医療の必要性から入院が不可欠な児を除く）</a:t>
                      </a:r>
                      <a:endParaRPr lang="ja-JP" altLang="en-US" sz="9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061937000"/>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㉔小児救急搬送で４回以上の受入照会を行った割合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2.8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2.0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733390268"/>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㉕夜間や休日も小児救急患者に対応できる第二次</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救急医療圏の割合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92.9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100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17973029"/>
                  </a:ext>
                </a:extLst>
              </a:tr>
              <a:tr h="48720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㉖</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新興感染症発生時における病床の確保数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０床 ➠  流行初期：</a:t>
                      </a:r>
                      <a:r>
                        <a:rPr lang="en-US" altLang="ja-JP" sz="1000" u="none" strike="noStrike" dirty="0">
                          <a:effectLst/>
                          <a:latin typeface="BIZ UDゴシック" panose="020B0400000000000000" pitchFamily="49" charset="-128"/>
                          <a:ea typeface="BIZ UDゴシック" panose="020B0400000000000000" pitchFamily="49" charset="-128"/>
                        </a:rPr>
                        <a:t>1,200 </a:t>
                      </a:r>
                      <a:r>
                        <a:rPr lang="ja-JP" altLang="en-US" sz="1000" u="none" strike="noStrike" dirty="0">
                          <a:effectLst/>
                          <a:latin typeface="BIZ UDゴシック" panose="020B0400000000000000" pitchFamily="49" charset="-128"/>
                          <a:ea typeface="BIZ UDゴシック" panose="020B0400000000000000" pitchFamily="49" charset="-128"/>
                        </a:rPr>
                        <a:t>床、流行</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初期以降：</a:t>
                      </a:r>
                      <a:r>
                        <a:rPr lang="en-US" altLang="ja-JP" sz="1000" u="none" strike="noStrike" dirty="0">
                          <a:effectLst/>
                          <a:latin typeface="BIZ UDゴシック" panose="020B0400000000000000" pitchFamily="49" charset="-128"/>
                          <a:ea typeface="BIZ UDゴシック" panose="020B0400000000000000" pitchFamily="49" charset="-128"/>
                        </a:rPr>
                        <a:t>2,000 </a:t>
                      </a:r>
                      <a:r>
                        <a:rPr lang="ja-JP" altLang="en-US" sz="1000" u="none" strike="noStrike" dirty="0">
                          <a:effectLst/>
                          <a:latin typeface="BIZ UDゴシック" panose="020B0400000000000000" pitchFamily="49" charset="-128"/>
                          <a:ea typeface="BIZ UDゴシック" panose="020B0400000000000000" pitchFamily="49" charset="-128"/>
                        </a:rPr>
                        <a:t>床（令和</a:t>
                      </a:r>
                      <a:r>
                        <a:rPr lang="en-US" altLang="ja-JP" sz="1000" u="none" strike="noStrike" dirty="0">
                          <a:effectLst/>
                          <a:latin typeface="BIZ UDゴシック" panose="020B0400000000000000" pitchFamily="49" charset="-128"/>
                          <a:ea typeface="BIZ UDゴシック" panose="020B0400000000000000" pitchFamily="49" charset="-128"/>
                        </a:rPr>
                        <a:t>6</a:t>
                      </a:r>
                      <a:r>
                        <a:rPr lang="ja-JP" altLang="en-US" sz="1000" u="none" strike="noStrike" dirty="0">
                          <a:effectLst/>
                          <a:latin typeface="BIZ UDゴシック" panose="020B0400000000000000" pitchFamily="49" charset="-128"/>
                          <a:ea typeface="BIZ UDゴシック" panose="020B0400000000000000" pitchFamily="49" charset="-128"/>
                        </a:rPr>
                        <a:t>年</a:t>
                      </a:r>
                      <a:r>
                        <a:rPr lang="en-US" altLang="ja-JP" sz="1000" u="none" strike="noStrike" dirty="0">
                          <a:effectLst/>
                          <a:latin typeface="BIZ UDゴシック" panose="020B0400000000000000" pitchFamily="49" charset="-128"/>
                          <a:ea typeface="BIZ UDゴシック" panose="020B0400000000000000" pitchFamily="49" charset="-128"/>
                        </a:rPr>
                        <a:t>9</a:t>
                      </a:r>
                      <a:r>
                        <a:rPr lang="ja-JP" altLang="en-US" sz="1000" u="none" strike="noStrike" dirty="0">
                          <a:effectLst/>
                          <a:latin typeface="BIZ UDゴシック" panose="020B0400000000000000" pitchFamily="49" charset="-128"/>
                          <a:ea typeface="BIZ UDゴシック" panose="020B0400000000000000" pitchFamily="49" charset="-128"/>
                        </a:rPr>
                        <a:t>月までに確保し、その後確保数を維持する）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26590194"/>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㉗</a:t>
                      </a:r>
                      <a:r>
                        <a:rPr lang="zh-TW" altLang="en-US" sz="1000" u="none" strike="noStrike" dirty="0">
                          <a:effectLst/>
                          <a:latin typeface="BIZ UDゴシック" panose="020B0400000000000000" pitchFamily="49" charset="-128"/>
                          <a:ea typeface="BIZ UDゴシック" panose="020B0400000000000000" pitchFamily="49" charset="-128"/>
                        </a:rPr>
                        <a:t>感染症専門研修受講者数</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114 </a:t>
                      </a:r>
                      <a:r>
                        <a:rPr lang="ja-JP" altLang="en-US" sz="1000" u="none" strike="noStrike" dirty="0">
                          <a:effectLst/>
                          <a:latin typeface="BIZ UDゴシック" panose="020B0400000000000000" pitchFamily="49" charset="-128"/>
                          <a:ea typeface="BIZ UDゴシック" panose="020B0400000000000000" pitchFamily="49" charset="-128"/>
                        </a:rPr>
                        <a:t>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542</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人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919182868"/>
                  </a:ext>
                </a:extLst>
              </a:tr>
              <a:tr h="48720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㉘訪問診療を実施する医療機関数</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（在宅時医学総合管理料及び施設入居時等医学</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総合管理料の届出医療機関数）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894</a:t>
                      </a:r>
                      <a:r>
                        <a:rPr lang="ja-JP" alt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err="1">
                          <a:effectLst/>
                          <a:latin typeface="BIZ UDゴシック" panose="020B0400000000000000" pitchFamily="49" charset="-128"/>
                          <a:ea typeface="BIZ UDゴシック" panose="020B0400000000000000" pitchFamily="49" charset="-128"/>
                        </a:rPr>
                        <a:t>か</a:t>
                      </a:r>
                      <a:r>
                        <a:rPr lang="ja-JP" altLang="en-US" sz="1000" u="none" strike="noStrike" dirty="0">
                          <a:effectLst/>
                          <a:latin typeface="BIZ UDゴシック" panose="020B0400000000000000" pitchFamily="49" charset="-128"/>
                          <a:ea typeface="BIZ UDゴシック" panose="020B0400000000000000" pitchFamily="49" charset="-128"/>
                        </a:rPr>
                        <a:t>所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1,000</a:t>
                      </a:r>
                      <a:r>
                        <a:rPr lang="ja-JP" alt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err="1">
                          <a:effectLst/>
                          <a:latin typeface="BIZ UDゴシック" panose="020B0400000000000000" pitchFamily="49" charset="-128"/>
                          <a:ea typeface="BIZ UDゴシック" panose="020B0400000000000000" pitchFamily="49" charset="-128"/>
                        </a:rPr>
                        <a:t>か</a:t>
                      </a:r>
                      <a:r>
                        <a:rPr lang="ja-JP" altLang="en-US" sz="1000" u="none" strike="noStrike" dirty="0">
                          <a:effectLst/>
                          <a:latin typeface="BIZ UDゴシック" panose="020B0400000000000000" pitchFamily="49" charset="-128"/>
                          <a:ea typeface="BIZ UDゴシック" panose="020B0400000000000000" pitchFamily="49" charset="-128"/>
                        </a:rPr>
                        <a:t>所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〔R11〕1,080</a:t>
                      </a:r>
                      <a:r>
                        <a:rPr lang="ja-JP" alt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err="1">
                          <a:effectLst/>
                          <a:latin typeface="BIZ UDゴシック" panose="020B0400000000000000" pitchFamily="49" charset="-128"/>
                          <a:ea typeface="BIZ UDゴシック" panose="020B0400000000000000" pitchFamily="49" charset="-128"/>
                        </a:rPr>
                        <a:t>か</a:t>
                      </a:r>
                      <a:r>
                        <a:rPr lang="ja-JP" altLang="en-US" sz="1000" u="none" strike="noStrike" dirty="0">
                          <a:effectLst/>
                          <a:latin typeface="BIZ UDゴシック" panose="020B0400000000000000" pitchFamily="49" charset="-128"/>
                          <a:ea typeface="BIZ UDゴシック" panose="020B0400000000000000" pitchFamily="49" charset="-128"/>
                        </a:rPr>
                        <a:t>所</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611603178"/>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㉙訪問看護ステーションに従事する訪問看護職員数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3,280</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4,005</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人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〔R10〕4,300 </a:t>
                      </a:r>
                      <a:r>
                        <a:rPr lang="ja-JP" altLang="en-US" sz="1000" u="none" strike="noStrike" dirty="0">
                          <a:effectLst/>
                          <a:latin typeface="BIZ UDゴシック" panose="020B0400000000000000" pitchFamily="49" charset="-128"/>
                          <a:ea typeface="BIZ UDゴシック" panose="020B0400000000000000" pitchFamily="49" charset="-128"/>
                        </a:rPr>
                        <a:t>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535560935"/>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㉚地域連携薬局の認定を取得した薬局数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227</a:t>
                      </a:r>
                      <a:r>
                        <a:rPr lang="ja-JP" altLang="en-US" sz="1000" u="none" strike="noStrike" dirty="0">
                          <a:effectLst/>
                          <a:latin typeface="BIZ UDゴシック" panose="020B0400000000000000" pitchFamily="49" charset="-128"/>
                          <a:ea typeface="BIZ UDゴシック" panose="020B0400000000000000" pitchFamily="49" charset="-128"/>
                        </a:rPr>
                        <a:t> 薬局  ➠  </a:t>
                      </a:r>
                      <a:r>
                        <a:rPr lang="en-US" altLang="ja-JP" sz="1000" u="none" strike="noStrike" dirty="0">
                          <a:effectLst/>
                          <a:latin typeface="BIZ UDゴシック" panose="020B0400000000000000" pitchFamily="49" charset="-128"/>
                          <a:ea typeface="BIZ UDゴシック" panose="020B0400000000000000" pitchFamily="49" charset="-128"/>
                        </a:rPr>
                        <a:t>〔R8〕</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800</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薬局</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1910918230"/>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㉛「患者さんのための３つの宣言」実践登録</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医療機関の割合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57.8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〔R11〕63.5 </a:t>
                      </a:r>
                      <a:r>
                        <a:rPr lang="ja-JP" altLang="en-US" sz="1000" u="none" strike="noStrike" dirty="0">
                          <a:effectLst/>
                          <a:latin typeface="BIZ UDゴシック" panose="020B0400000000000000" pitchFamily="49" charset="-128"/>
                          <a:ea typeface="BIZ UDゴシック" panose="020B0400000000000000" pitchFamily="49" charset="-128"/>
                        </a:rPr>
                        <a:t>％</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1823496489"/>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㉜</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薬物乱用防止指導員による薬物乱用防止</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教室を実施した学校数及び受講者数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164</a:t>
                      </a:r>
                      <a:r>
                        <a:rPr lang="ja-JP" altLang="en-US" sz="1000" u="none" strike="noStrike" dirty="0">
                          <a:effectLst/>
                          <a:latin typeface="BIZ UDゴシック" panose="020B0400000000000000" pitchFamily="49" charset="-128"/>
                          <a:ea typeface="BIZ UDゴシック" panose="020B0400000000000000" pitchFamily="49" charset="-128"/>
                        </a:rPr>
                        <a:t> 校  </a:t>
                      </a:r>
                      <a:r>
                        <a:rPr lang="en-US" altLang="ja-JP" sz="1000" u="none" strike="noStrike" dirty="0">
                          <a:effectLst/>
                          <a:latin typeface="BIZ UDゴシック" panose="020B0400000000000000" pitchFamily="49" charset="-128"/>
                          <a:ea typeface="BIZ UDゴシック" panose="020B0400000000000000" pitchFamily="49" charset="-128"/>
                        </a:rPr>
                        <a:t>34,990 </a:t>
                      </a:r>
                      <a:r>
                        <a:rPr lang="ja-JP" altLang="en-US" sz="1000" u="none" strike="noStrike" dirty="0">
                          <a:effectLst/>
                          <a:latin typeface="BIZ UDゴシック" panose="020B0400000000000000" pitchFamily="49" charset="-128"/>
                          <a:ea typeface="BIZ UDゴシック" panose="020B0400000000000000" pitchFamily="49" charset="-128"/>
                        </a:rPr>
                        <a:t>人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〔R11〕230</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校  </a:t>
                      </a:r>
                      <a:r>
                        <a:rPr lang="en-US" altLang="ja-JP" sz="1000" u="none" strike="noStrike" dirty="0">
                          <a:effectLst/>
                          <a:latin typeface="BIZ UDゴシック" panose="020B0400000000000000" pitchFamily="49" charset="-128"/>
                          <a:ea typeface="BIZ UDゴシック" panose="020B0400000000000000" pitchFamily="49" charset="-128"/>
                        </a:rPr>
                        <a:t>65,000 </a:t>
                      </a:r>
                      <a:r>
                        <a:rPr lang="ja-JP" altLang="en-US" sz="1000" u="none" strike="noStrike" dirty="0">
                          <a:effectLst/>
                          <a:latin typeface="BIZ UDゴシック" panose="020B0400000000000000" pitchFamily="49" charset="-128"/>
                          <a:ea typeface="BIZ UDゴシック" panose="020B0400000000000000" pitchFamily="49" charset="-128"/>
                        </a:rPr>
                        <a:t>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052079853"/>
                  </a:ext>
                </a:extLst>
              </a:tr>
              <a:tr h="327188">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㉝ジェネリック医薬品の数量シェア</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84.0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〔R11〕80.0 </a:t>
                      </a:r>
                      <a:r>
                        <a:rPr lang="ja-JP" altLang="en-US" sz="1000" u="none" strike="noStrike" dirty="0">
                          <a:effectLst/>
                          <a:latin typeface="BIZ UDゴシック" panose="020B0400000000000000" pitchFamily="49" charset="-128"/>
                          <a:ea typeface="BIZ UDゴシック" panose="020B0400000000000000" pitchFamily="49" charset="-128"/>
                        </a:rPr>
                        <a:t>％以上　　　</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ja-JP" altLang="en-US" sz="1000" u="none" strike="noStrike" dirty="0">
                          <a:effectLst/>
                          <a:latin typeface="BIZ UDゴシック" panose="020B0400000000000000" pitchFamily="49" charset="-128"/>
                          <a:ea typeface="BIZ UDゴシック" panose="020B0400000000000000" pitchFamily="49" charset="-128"/>
                        </a:rPr>
                        <a:t>　　　　（現状値を下回らないように取り組む）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570609692"/>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㉞１０代～３０代の献血者数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74,756</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〔R11〕90,720</a:t>
                      </a:r>
                      <a:r>
                        <a:rPr lang="ja-JP" altLang="en-US" sz="1000" u="none" strike="noStrike" dirty="0">
                          <a:effectLst/>
                          <a:latin typeface="BIZ UDゴシック" panose="020B0400000000000000" pitchFamily="49" charset="-128"/>
                          <a:ea typeface="BIZ UDゴシック" panose="020B0400000000000000" pitchFamily="49" charset="-128"/>
                        </a:rPr>
                        <a:t> 人 </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278982776"/>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㉟医療施設 （病院・診療所） の医師数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13,057</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16,343</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534470010"/>
                  </a:ext>
                </a:extLst>
              </a:tr>
              <a:tr h="322246">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㊱専攻医（後期研修医）の採用数</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747 </a:t>
                      </a:r>
                      <a:r>
                        <a:rPr lang="ja-JP" altLang="en-US" sz="1000" u="none" strike="noStrike" dirty="0">
                          <a:effectLst/>
                          <a:latin typeface="BIZ UDゴシック" panose="020B0400000000000000" pitchFamily="49" charset="-128"/>
                          <a:ea typeface="BIZ UDゴシック" panose="020B0400000000000000" pitchFamily="49" charset="-128"/>
                        </a:rPr>
                        <a:t>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1,670 </a:t>
                      </a:r>
                      <a:r>
                        <a:rPr lang="ja-JP" altLang="en-US" sz="1000" u="none" strike="noStrike" dirty="0">
                          <a:effectLst/>
                          <a:latin typeface="BIZ UDゴシック" panose="020B0400000000000000" pitchFamily="49" charset="-128"/>
                          <a:ea typeface="BIZ UDゴシック" panose="020B0400000000000000" pitchFamily="49" charset="-128"/>
                        </a:rPr>
                        <a:t>人</a:t>
                      </a:r>
                      <a:br>
                        <a:rPr lang="ja-JP" altLang="en-US" sz="1000" u="none" strike="noStrike" dirty="0">
                          <a:effectLst/>
                          <a:latin typeface="BIZ UDゴシック" panose="020B0400000000000000" pitchFamily="49" charset="-128"/>
                          <a:ea typeface="BIZ UDゴシック" panose="020B0400000000000000" pitchFamily="49" charset="-128"/>
                        </a:rPr>
                      </a:br>
                      <a:r>
                        <a:rPr lang="ja-JP" altLang="en-US" sz="900" u="none" strike="noStrike" dirty="0">
                          <a:effectLst/>
                          <a:latin typeface="BIZ UDゴシック" panose="020B0400000000000000" pitchFamily="49" charset="-128"/>
                          <a:ea typeface="BIZ UDゴシック" panose="020B0400000000000000" pitchFamily="49" charset="-128"/>
                        </a:rPr>
                        <a:t>（</a:t>
                      </a:r>
                      <a:r>
                        <a:rPr lang="en-US" altLang="ja-JP" sz="900" u="none" strike="noStrike" dirty="0">
                          <a:effectLst/>
                          <a:latin typeface="BIZ UDゴシック" panose="020B0400000000000000" pitchFamily="49" charset="-128"/>
                          <a:ea typeface="BIZ UDゴシック" panose="020B0400000000000000" pitchFamily="49" charset="-128"/>
                        </a:rPr>
                        <a:t>R4</a:t>
                      </a:r>
                      <a:r>
                        <a:rPr lang="ja-JP" altLang="en-US" sz="900" u="none" strike="noStrike" dirty="0">
                          <a:effectLst/>
                          <a:latin typeface="BIZ UDゴシック" panose="020B0400000000000000" pitchFamily="49" charset="-128"/>
                          <a:ea typeface="BIZ UDゴシック" panose="020B0400000000000000" pitchFamily="49" charset="-128"/>
                        </a:rPr>
                        <a:t>年度～</a:t>
                      </a:r>
                      <a:r>
                        <a:rPr lang="en-US" altLang="ja-JP" sz="900" u="none" strike="noStrike" dirty="0">
                          <a:effectLst/>
                          <a:latin typeface="BIZ UDゴシック" panose="020B0400000000000000" pitchFamily="49" charset="-128"/>
                          <a:ea typeface="BIZ UDゴシック" panose="020B0400000000000000" pitchFamily="49" charset="-128"/>
                        </a:rPr>
                        <a:t>R5</a:t>
                      </a:r>
                      <a:r>
                        <a:rPr lang="ja-JP" altLang="en-US" sz="900" u="none" strike="noStrike" dirty="0">
                          <a:effectLst/>
                          <a:latin typeface="BIZ UDゴシック" panose="020B0400000000000000" pitchFamily="49" charset="-128"/>
                          <a:ea typeface="BIZ UDゴシック" panose="020B0400000000000000" pitchFamily="49" charset="-128"/>
                        </a:rPr>
                        <a:t>年度の累計）（</a:t>
                      </a:r>
                      <a:r>
                        <a:rPr lang="en-US" altLang="ja-JP" sz="900" u="none" strike="noStrike" dirty="0">
                          <a:effectLst/>
                          <a:latin typeface="BIZ UDゴシック" panose="020B0400000000000000" pitchFamily="49" charset="-128"/>
                          <a:ea typeface="BIZ UDゴシック" panose="020B0400000000000000" pitchFamily="49" charset="-128"/>
                        </a:rPr>
                        <a:t>R4</a:t>
                      </a:r>
                      <a:r>
                        <a:rPr lang="ja-JP" altLang="en-US" sz="900" u="none" strike="noStrike" dirty="0">
                          <a:effectLst/>
                          <a:latin typeface="BIZ UDゴシック" panose="020B0400000000000000" pitchFamily="49" charset="-128"/>
                          <a:ea typeface="BIZ UDゴシック" panose="020B0400000000000000" pitchFamily="49" charset="-128"/>
                        </a:rPr>
                        <a:t>年度～</a:t>
                      </a:r>
                      <a:r>
                        <a:rPr lang="en-US" altLang="ja-JP" sz="900" u="none" strike="noStrike" dirty="0">
                          <a:effectLst/>
                          <a:latin typeface="BIZ UDゴシック" panose="020B0400000000000000" pitchFamily="49" charset="-128"/>
                          <a:ea typeface="BIZ UDゴシック" panose="020B0400000000000000" pitchFamily="49" charset="-128"/>
                        </a:rPr>
                        <a:t>R8</a:t>
                      </a:r>
                      <a:r>
                        <a:rPr lang="ja-JP" altLang="en-US" sz="900" u="none" strike="noStrike" dirty="0">
                          <a:effectLst/>
                          <a:latin typeface="BIZ UDゴシック" panose="020B0400000000000000" pitchFamily="49" charset="-128"/>
                          <a:ea typeface="BIZ UDゴシック" panose="020B0400000000000000" pitchFamily="49" charset="-128"/>
                        </a:rPr>
                        <a:t>年度の累計）</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790430662"/>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㊲</a:t>
                      </a:r>
                      <a:r>
                        <a:rPr lang="zh-TW" altLang="en-US" sz="1000" u="none" strike="noStrike" dirty="0">
                          <a:effectLst/>
                          <a:latin typeface="BIZ UDゴシック" panose="020B0400000000000000" pitchFamily="49" charset="-128"/>
                          <a:ea typeface="BIZ UDゴシック" panose="020B0400000000000000" pitchFamily="49" charset="-128"/>
                        </a:rPr>
                        <a:t>就業看護職員数 </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69,532</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〔R8〕</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79,802</a:t>
                      </a:r>
                      <a:r>
                        <a:rPr lang="en-US"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1902119903"/>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㊳</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solidFill>
                            <a:srgbClr val="FF0000"/>
                          </a:solidFill>
                          <a:effectLst/>
                          <a:latin typeface="BIZ UDゴシック" panose="020B0400000000000000" pitchFamily="49" charset="-128"/>
                          <a:ea typeface="BIZ UDゴシック" panose="020B0400000000000000" pitchFamily="49" charset="-128"/>
                        </a:rPr>
                        <a:t>新</a:t>
                      </a:r>
                      <a:r>
                        <a:rPr lang="en-US" altLang="ja-JP" sz="1000" u="none" strike="noStrike" dirty="0">
                          <a:solidFill>
                            <a:srgbClr val="FF0000"/>
                          </a:solidFill>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看護師の特定行為研修修了者</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133</a:t>
                      </a:r>
                      <a:r>
                        <a:rPr lang="ja-JP" altLang="en-US" sz="1000" u="none" strike="noStrike" dirty="0">
                          <a:effectLst/>
                          <a:latin typeface="BIZ UDゴシック" panose="020B0400000000000000" pitchFamily="49" charset="-128"/>
                          <a:ea typeface="BIZ UDゴシック" panose="020B0400000000000000" pitchFamily="49" charset="-128"/>
                        </a:rPr>
                        <a:t> 人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610 </a:t>
                      </a:r>
                      <a:r>
                        <a:rPr lang="ja-JP" altLang="en-US" sz="1000" u="none" strike="noStrike" dirty="0">
                          <a:effectLst/>
                          <a:latin typeface="BIZ UDゴシック" panose="020B0400000000000000" pitchFamily="49" charset="-128"/>
                          <a:ea typeface="BIZ UDゴシック" panose="020B0400000000000000" pitchFamily="49" charset="-128"/>
                        </a:rPr>
                        <a:t>人</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167538346"/>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㊴特定保健指導の実施率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18.7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45 </a:t>
                      </a:r>
                      <a:r>
                        <a:rPr lang="ja-JP" alt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939540503"/>
                  </a:ext>
                </a:extLst>
              </a:tr>
              <a:tr h="487202">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㊵メタボリックシンドローム該当者及び予備群の</a:t>
                      </a:r>
                      <a:endParaRPr lang="en-US" altLang="ja-JP" sz="1000" u="none" strike="noStrike" dirty="0">
                        <a:effectLst/>
                        <a:latin typeface="BIZ UDゴシック" panose="020B0400000000000000" pitchFamily="49" charset="-128"/>
                        <a:ea typeface="BIZ UDゴシック" panose="020B0400000000000000" pitchFamily="49" charset="-128"/>
                      </a:endParaRPr>
                    </a:p>
                    <a:p>
                      <a:pPr algn="l" fontAlgn="ct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平成２０年度と比べた減少率</a:t>
                      </a:r>
                      <a:br>
                        <a:rPr lang="ja-JP" altLang="en-US" sz="1000" u="none" strike="noStrike" dirty="0">
                          <a:effectLst/>
                          <a:latin typeface="BIZ UDゴシック" panose="020B0400000000000000" pitchFamily="49" charset="-128"/>
                          <a:ea typeface="BIZ UDゴシック" panose="020B0400000000000000" pitchFamily="49" charset="-128"/>
                        </a:rPr>
                      </a:br>
                      <a:r>
                        <a:rPr lang="ja-JP" altLang="en-US" sz="1000" u="none" strike="noStrike" dirty="0">
                          <a:effectLst/>
                          <a:latin typeface="BIZ UDゴシック" panose="020B0400000000000000" pitchFamily="49" charset="-128"/>
                          <a:ea typeface="BIZ UDゴシック" panose="020B0400000000000000" pitchFamily="49" charset="-128"/>
                        </a:rPr>
                        <a:t>（特定保健指導対象者の割合の減少率）</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11.4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25</a:t>
                      </a:r>
                      <a:r>
                        <a:rPr lang="ja-JP" altLang="en-US" sz="1000" u="none" strike="noStrike" dirty="0">
                          <a:effectLst/>
                          <a:latin typeface="BIZ UDゴシック" panose="020B0400000000000000" pitchFamily="49" charset="-128"/>
                          <a:ea typeface="BIZ UDゴシック" panose="020B0400000000000000" pitchFamily="49" charset="-128"/>
                        </a:rPr>
                        <a:t> ％</a:t>
                      </a:r>
                      <a:endParaRPr 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158683631"/>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㊶</a:t>
                      </a:r>
                      <a:r>
                        <a:rPr lang="zh-TW" altLang="en-US" sz="1000" u="none" strike="noStrike" dirty="0">
                          <a:effectLst/>
                          <a:latin typeface="BIZ UDゴシック" panose="020B0400000000000000" pitchFamily="49" charset="-128"/>
                          <a:ea typeface="BIZ UDゴシック" panose="020B0400000000000000" pitchFamily="49" charset="-128"/>
                        </a:rPr>
                        <a:t>特定健康診査受診率（市町村国民健康保険実施分）</a:t>
                      </a:r>
                      <a:endParaRPr lang="zh-TW"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 38.2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 60 </a:t>
                      </a:r>
                      <a:r>
                        <a:rPr lang="ja-JP" altLang="en-US" sz="1000" u="none" strike="noStrike" dirty="0">
                          <a:effectLst/>
                          <a:latin typeface="BIZ UDゴシック" panose="020B0400000000000000" pitchFamily="49" charset="-128"/>
                          <a:ea typeface="BIZ UDゴシック" panose="020B0400000000000000" pitchFamily="49" charset="-128"/>
                        </a:rPr>
                        <a:t>％以上</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2130478350"/>
                  </a:ext>
                </a:extLst>
              </a:tr>
              <a:tr h="167175">
                <a:tc>
                  <a:txBody>
                    <a:bodyPr/>
                    <a:lstStyle/>
                    <a:p>
                      <a:pPr algn="l" fontAlgn="ctr"/>
                      <a:r>
                        <a:rPr lang="ja-JP" altLang="en-US" sz="1000" u="none" strike="noStrike" dirty="0">
                          <a:effectLst/>
                          <a:latin typeface="BIZ UDゴシック" panose="020B0400000000000000" pitchFamily="49" charset="-128"/>
                          <a:ea typeface="BIZ UDゴシック" panose="020B0400000000000000" pitchFamily="49" charset="-128"/>
                        </a:rPr>
                        <a:t>㊷特定保健指導実施率</a:t>
                      </a:r>
                      <a:r>
                        <a:rPr lang="zh-TW" altLang="en-US" sz="1000" u="none" strike="noStrike" dirty="0">
                          <a:effectLst/>
                          <a:latin typeface="BIZ UDゴシック" panose="020B0400000000000000" pitchFamily="49" charset="-128"/>
                          <a:ea typeface="BIZ UDゴシック" panose="020B0400000000000000" pitchFamily="49" charset="-128"/>
                        </a:rPr>
                        <a:t>（市町村国民健康保険実施分）</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tc>
                  <a:txBody>
                    <a:bodyPr/>
                    <a:lstStyle/>
                    <a:p>
                      <a:pPr algn="l" fontAlgn="ctr"/>
                      <a:r>
                        <a:rPr lang="en-US" altLang="ja-JP" sz="1000" u="none" strike="noStrike" dirty="0">
                          <a:effectLst/>
                          <a:latin typeface="BIZ UDゴシック" panose="020B0400000000000000" pitchFamily="49" charset="-128"/>
                          <a:ea typeface="BIZ UDゴシック" panose="020B0400000000000000" pitchFamily="49" charset="-128"/>
                        </a:rPr>
                        <a:t>〔</a:t>
                      </a:r>
                      <a:r>
                        <a:rPr lang="ja-JP" altLang="en-US" sz="1000" u="none" strike="noStrike" dirty="0">
                          <a:effectLst/>
                          <a:latin typeface="BIZ UDゴシック" panose="020B0400000000000000" pitchFamily="49" charset="-128"/>
                          <a:ea typeface="BIZ UDゴシック" panose="020B0400000000000000" pitchFamily="49" charset="-128"/>
                        </a:rPr>
                        <a:t>現状</a:t>
                      </a:r>
                      <a:r>
                        <a:rPr lang="en-US" altLang="ja-JP" sz="1000" u="none" strike="noStrike" dirty="0">
                          <a:effectLst/>
                          <a:latin typeface="BIZ UDゴシック" panose="020B0400000000000000" pitchFamily="49" charset="-128"/>
                          <a:ea typeface="BIZ UDゴシック" panose="020B0400000000000000" pitchFamily="49" charset="-128"/>
                        </a:rPr>
                        <a:t>〕  </a:t>
                      </a:r>
                      <a:r>
                        <a:rPr lang="ja-JP" alt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19.4 </a:t>
                      </a:r>
                      <a:r>
                        <a:rPr lang="ja-JP" altLang="en-US" sz="1000" u="none" strike="noStrike" dirty="0">
                          <a:effectLst/>
                          <a:latin typeface="BIZ UDゴシック" panose="020B0400000000000000" pitchFamily="49" charset="-128"/>
                          <a:ea typeface="BIZ UDゴシック" panose="020B0400000000000000" pitchFamily="49" charset="-128"/>
                        </a:rPr>
                        <a:t>％ ➠　</a:t>
                      </a:r>
                      <a:r>
                        <a:rPr lang="en-US" altLang="ja-JP" sz="1000" u="none" strike="noStrike" dirty="0">
                          <a:effectLst/>
                          <a:latin typeface="BIZ UDゴシック" panose="020B0400000000000000" pitchFamily="49" charset="-128"/>
                          <a:ea typeface="BIZ UDゴシック" panose="020B0400000000000000" pitchFamily="49" charset="-128"/>
                        </a:rPr>
                        <a:t>〔R11〕</a:t>
                      </a:r>
                      <a:r>
                        <a:rPr lang="en-US" sz="1000" u="none" strike="noStrike" dirty="0">
                          <a:effectLst/>
                          <a:latin typeface="BIZ UDゴシック" panose="020B0400000000000000" pitchFamily="49" charset="-128"/>
                          <a:ea typeface="BIZ UDゴシック" panose="020B0400000000000000" pitchFamily="49" charset="-128"/>
                        </a:rPr>
                        <a:t> </a:t>
                      </a:r>
                      <a:r>
                        <a:rPr lang="en-US" altLang="ja-JP" sz="1000" u="none" strike="noStrike" dirty="0">
                          <a:effectLst/>
                          <a:latin typeface="BIZ UDゴシック" panose="020B0400000000000000" pitchFamily="49" charset="-128"/>
                          <a:ea typeface="BIZ UDゴシック" panose="020B0400000000000000" pitchFamily="49" charset="-128"/>
                        </a:rPr>
                        <a:t>60 </a:t>
                      </a:r>
                      <a:r>
                        <a:rPr lang="ja-JP" altLang="en-US" sz="1000" u="none" strike="noStrike" dirty="0">
                          <a:effectLst/>
                          <a:latin typeface="BIZ UDゴシック" panose="020B0400000000000000" pitchFamily="49" charset="-128"/>
                          <a:ea typeface="BIZ UDゴシック" panose="020B0400000000000000" pitchFamily="49" charset="-128"/>
                        </a:rPr>
                        <a:t>％以上</a:t>
                      </a:r>
                      <a:endParaRPr lang="ja-JP" altLang="en-US" sz="10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36000" marR="6820" marT="6820" marB="0" anchor="ctr"/>
                </a:tc>
                <a:extLst>
                  <a:ext uri="{0D108BD9-81ED-4DB2-BD59-A6C34878D82A}">
                    <a16:rowId xmlns:a16="http://schemas.microsoft.com/office/drawing/2014/main" val="305463930"/>
                  </a:ext>
                </a:extLst>
              </a:tr>
            </a:tbl>
          </a:graphicData>
        </a:graphic>
      </p:graphicFrame>
    </p:spTree>
    <p:extLst>
      <p:ext uri="{BB962C8B-B14F-4D97-AF65-F5344CB8AC3E}">
        <p14:creationId xmlns:p14="http://schemas.microsoft.com/office/powerpoint/2010/main" val="23836052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5936A899-025A-4B90-86BF-FED11E449AFF}" vid="{96D2146A-40FA-40D5-842E-AB4538854C1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10001</TotalTime>
  <Words>3000</Words>
  <Application>Microsoft Office PowerPoint</Application>
  <PresentationFormat>ワイド画面</PresentationFormat>
  <Paragraphs>234</Paragraphs>
  <Slides>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BIZ UDゴシック</vt: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Umemura</dc:creator>
  <cp:lastModifiedBy>高野雄規</cp:lastModifiedBy>
  <cp:revision>547</cp:revision>
  <cp:lastPrinted>2021-05-14T05:05:28Z</cp:lastPrinted>
  <dcterms:created xsi:type="dcterms:W3CDTF">2020-06-16T06:29:37Z</dcterms:created>
  <dcterms:modified xsi:type="dcterms:W3CDTF">2024-03-05T12:14:17Z</dcterms:modified>
</cp:coreProperties>
</file>