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FFCCFF"/>
    <a:srgbClr val="FEFFCD"/>
    <a:srgbClr val="C0FF81"/>
    <a:srgbClr val="CCFF99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6256" autoAdjust="0"/>
  </p:normalViewPr>
  <p:slideViewPr>
    <p:cSldViewPr snapToGrid="0">
      <p:cViewPr varScale="1">
        <p:scale>
          <a:sx n="72" d="100"/>
          <a:sy n="72" d="100"/>
        </p:scale>
        <p:origin x="31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786" cy="498693"/>
          </a:xfrm>
          <a:prstGeom prst="rect">
            <a:avLst/>
          </a:prstGeom>
        </p:spPr>
        <p:txBody>
          <a:bodyPr vert="horz" lIns="95679" tIns="47839" rIns="95679" bIns="47839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6" cy="498693"/>
          </a:xfrm>
          <a:prstGeom prst="rect">
            <a:avLst/>
          </a:prstGeom>
        </p:spPr>
        <p:txBody>
          <a:bodyPr vert="horz" lIns="95679" tIns="47839" rIns="95679" bIns="47839" rtlCol="0"/>
          <a:lstStyle>
            <a:lvl1pPr algn="r">
              <a:defRPr sz="1300"/>
            </a:lvl1pPr>
          </a:lstStyle>
          <a:p>
            <a:fld id="{F3A53036-B59A-4333-9A7C-BDAE0BDF2CED}" type="datetimeFigureOut">
              <a:rPr kumimoji="1" lang="ja-JP" altLang="en-US" smtClean="0"/>
              <a:t>2024/2/9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679" tIns="47839" rIns="95679" bIns="4783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5679" tIns="47839" rIns="95679" bIns="47839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647"/>
            <a:ext cx="2949786" cy="498692"/>
          </a:xfrm>
          <a:prstGeom prst="rect">
            <a:avLst/>
          </a:prstGeom>
        </p:spPr>
        <p:txBody>
          <a:bodyPr vert="horz" lIns="95679" tIns="47839" rIns="95679" bIns="47839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6" cy="498692"/>
          </a:xfrm>
          <a:prstGeom prst="rect">
            <a:avLst/>
          </a:prstGeom>
        </p:spPr>
        <p:txBody>
          <a:bodyPr vert="horz" lIns="95679" tIns="47839" rIns="95679" bIns="47839" rtlCol="0" anchor="b"/>
          <a:lstStyle>
            <a:lvl1pPr algn="r">
              <a:defRPr sz="1300"/>
            </a:lvl1pPr>
          </a:lstStyle>
          <a:p>
            <a:fld id="{9885CDE2-9020-43D3-90CE-BDE085AB0B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4367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sz="13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5CDE2-9020-43D3-90CE-BDE085AB0B5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3056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8666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3467"/>
            </a:lvl1pPr>
            <a:lvl2pPr marL="660380" indent="0" algn="ctr">
              <a:buNone/>
              <a:defRPr sz="2889"/>
            </a:lvl2pPr>
            <a:lvl3pPr marL="1320759" indent="0" algn="ctr">
              <a:buNone/>
              <a:defRPr sz="2600"/>
            </a:lvl3pPr>
            <a:lvl4pPr marL="1981139" indent="0" algn="ctr">
              <a:buNone/>
              <a:defRPr sz="2311"/>
            </a:lvl4pPr>
            <a:lvl5pPr marL="2641519" indent="0" algn="ctr">
              <a:buNone/>
              <a:defRPr sz="2311"/>
            </a:lvl5pPr>
            <a:lvl6pPr marL="3301898" indent="0" algn="ctr">
              <a:buNone/>
              <a:defRPr sz="2311"/>
            </a:lvl6pPr>
            <a:lvl7pPr marL="3962278" indent="0" algn="ctr">
              <a:buNone/>
              <a:defRPr sz="2311"/>
            </a:lvl7pPr>
            <a:lvl8pPr marL="4622658" indent="0" algn="ctr">
              <a:buNone/>
              <a:defRPr sz="2311"/>
            </a:lvl8pPr>
            <a:lvl9pPr marL="5283037" indent="0" algn="ctr">
              <a:buNone/>
              <a:defRPr sz="2311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A7C0-1931-4D42-8C60-025C75F77F8F}" type="datetimeFigureOut">
              <a:rPr kumimoji="1" lang="ja-JP" altLang="en-US" smtClean="0"/>
              <a:t>2024/2/9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A549-C890-48AF-A539-B9E6EF4554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5461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A7C0-1931-4D42-8C60-025C75F77F8F}" type="datetimeFigureOut">
              <a:rPr kumimoji="1" lang="ja-JP" altLang="en-US" smtClean="0"/>
              <a:t>2024/2/9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A549-C890-48AF-A539-B9E6EF4554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1255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A7C0-1931-4D42-8C60-025C75F77F8F}" type="datetimeFigureOut">
              <a:rPr kumimoji="1" lang="ja-JP" altLang="en-US" smtClean="0"/>
              <a:t>2024/2/9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A549-C890-48AF-A539-B9E6EF4554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5048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A7C0-1931-4D42-8C60-025C75F77F8F}" type="datetimeFigureOut">
              <a:rPr kumimoji="1" lang="ja-JP" altLang="en-US" smtClean="0"/>
              <a:t>2024/2/9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A549-C890-48AF-A539-B9E6EF4554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8943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8666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3467">
                <a:solidFill>
                  <a:schemeClr val="tx1">
                    <a:tint val="75000"/>
                  </a:schemeClr>
                </a:solidFill>
              </a:defRPr>
            </a:lvl1pPr>
            <a:lvl2pPr marL="66038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A7C0-1931-4D42-8C60-025C75F77F8F}" type="datetimeFigureOut">
              <a:rPr kumimoji="1" lang="ja-JP" altLang="en-US" smtClean="0"/>
              <a:t>2024/2/9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A549-C890-48AF-A539-B9E6EF4554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3526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A7C0-1931-4D42-8C60-025C75F77F8F}" type="datetimeFigureOut">
              <a:rPr kumimoji="1" lang="ja-JP" altLang="en-US" smtClean="0"/>
              <a:t>2024/2/9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A549-C890-48AF-A539-B9E6EF4554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126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A7C0-1931-4D42-8C60-025C75F77F8F}" type="datetimeFigureOut">
              <a:rPr kumimoji="1" lang="ja-JP" altLang="en-US" smtClean="0"/>
              <a:t>2024/2/9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A549-C890-48AF-A539-B9E6EF4554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6923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A7C0-1931-4D42-8C60-025C75F77F8F}" type="datetimeFigureOut">
              <a:rPr kumimoji="1" lang="ja-JP" altLang="en-US" smtClean="0"/>
              <a:t>2024/2/9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A549-C890-48AF-A539-B9E6EF4554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6840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A7C0-1931-4D42-8C60-025C75F77F8F}" type="datetimeFigureOut">
              <a:rPr kumimoji="1" lang="ja-JP" altLang="en-US" smtClean="0"/>
              <a:t>2024/2/9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A549-C890-48AF-A539-B9E6EF4554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338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A7C0-1931-4D42-8C60-025C75F77F8F}" type="datetimeFigureOut">
              <a:rPr kumimoji="1" lang="ja-JP" altLang="en-US" smtClean="0"/>
              <a:t>2024/2/9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A549-C890-48AF-A539-B9E6EF4554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5373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4622"/>
            </a:lvl1pPr>
            <a:lvl2pPr marL="660380" indent="0">
              <a:buNone/>
              <a:defRPr sz="4044"/>
            </a:lvl2pPr>
            <a:lvl3pPr marL="1320759" indent="0">
              <a:buNone/>
              <a:defRPr sz="3467"/>
            </a:lvl3pPr>
            <a:lvl4pPr marL="1981139" indent="0">
              <a:buNone/>
              <a:defRPr sz="2889"/>
            </a:lvl4pPr>
            <a:lvl5pPr marL="2641519" indent="0">
              <a:buNone/>
              <a:defRPr sz="2889"/>
            </a:lvl5pPr>
            <a:lvl6pPr marL="3301898" indent="0">
              <a:buNone/>
              <a:defRPr sz="2889"/>
            </a:lvl6pPr>
            <a:lvl7pPr marL="3962278" indent="0">
              <a:buNone/>
              <a:defRPr sz="2889"/>
            </a:lvl7pPr>
            <a:lvl8pPr marL="4622658" indent="0">
              <a:buNone/>
              <a:defRPr sz="2889"/>
            </a:lvl8pPr>
            <a:lvl9pPr marL="5283037" indent="0">
              <a:buNone/>
              <a:defRPr sz="2889"/>
            </a:lvl9pPr>
          </a:lstStyle>
          <a:p>
            <a:r>
              <a:rPr kumimoji="1" lang="ja-JP" altLang="en-US"/>
              <a:t>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A7C0-1931-4D42-8C60-025C75F77F8F}" type="datetimeFigureOut">
              <a:rPr kumimoji="1" lang="ja-JP" altLang="en-US" smtClean="0"/>
              <a:t>2024/2/9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A549-C890-48AF-A539-B9E6EF4554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5194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4A7C0-1931-4D42-8C60-025C75F77F8F}" type="datetimeFigureOut">
              <a:rPr kumimoji="1" lang="ja-JP" altLang="en-US" smtClean="0"/>
              <a:t>2024/2/9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7A549-C890-48AF-A539-B9E6EF4554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7470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320759" rtl="0" eaLnBrk="1" latinLnBrk="0" hangingPunct="1">
        <a:lnSpc>
          <a:spcPct val="90000"/>
        </a:lnSpc>
        <a:spcBef>
          <a:spcPct val="0"/>
        </a:spcBef>
        <a:buNone/>
        <a:defRPr kumimoji="1"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0190" indent="-330190" algn="l" defTabSz="1320759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kumimoji="1" sz="4044" kern="1200">
          <a:solidFill>
            <a:schemeClr val="tx1"/>
          </a:solidFill>
          <a:latin typeface="+mn-lt"/>
          <a:ea typeface="+mn-ea"/>
          <a:cs typeface="+mn-cs"/>
        </a:defRPr>
      </a:lvl1pPr>
      <a:lvl2pPr marL="990570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9914550"/>
              </p:ext>
            </p:extLst>
          </p:nvPr>
        </p:nvGraphicFramePr>
        <p:xfrm>
          <a:off x="302892" y="775155"/>
          <a:ext cx="6250307" cy="1188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1653">
                  <a:extLst>
                    <a:ext uri="{9D8B030D-6E8A-4147-A177-3AD203B41FA5}">
                      <a16:colId xmlns:a16="http://schemas.microsoft.com/office/drawing/2014/main" val="1082548945"/>
                    </a:ext>
                  </a:extLst>
                </a:gridCol>
                <a:gridCol w="5208654">
                  <a:extLst>
                    <a:ext uri="{9D8B030D-6E8A-4147-A177-3AD203B41FA5}">
                      <a16:colId xmlns:a16="http://schemas.microsoft.com/office/drawing/2014/main" val="1530321260"/>
                    </a:ext>
                  </a:extLst>
                </a:gridCol>
              </a:tblGrid>
              <a:tr h="247650">
                <a:tc gridSpan="2"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</a:rPr>
                        <a:t>◆児童生徒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4285939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</a:rPr>
                        <a:t>日時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</a:rPr>
                        <a:t>　　　　　　年　　　　月　　　日（　　　）　　　　時　　　分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7799395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500" dirty="0"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</a:rPr>
                        <a:t>ふりがな</a:t>
                      </a:r>
                      <a:endParaRPr kumimoji="1" lang="en-US" altLang="ja-JP" sz="500" dirty="0"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1100" dirty="0"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</a:rPr>
                        <a:t>氏名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dirty="0"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</a:rPr>
                        <a:t>　　年　　組　　番</a:t>
                      </a:r>
                      <a:endParaRPr kumimoji="1" lang="en-US" altLang="ja-JP" sz="1000" dirty="0"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</a:endParaRPr>
                    </a:p>
                    <a:p>
                      <a:pPr algn="r"/>
                      <a:r>
                        <a:rPr kumimoji="1" lang="ja-JP" altLang="en-US" sz="1000" dirty="0"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</a:rPr>
                        <a:t>　　　年　　月　　日生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3802926603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</a:rPr>
                        <a:t>場所・活動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4888379"/>
                  </a:ext>
                </a:extLst>
              </a:tr>
            </a:tbl>
          </a:graphicData>
        </a:graphic>
      </p:graphicFrame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181194"/>
              </p:ext>
            </p:extLst>
          </p:nvPr>
        </p:nvGraphicFramePr>
        <p:xfrm>
          <a:off x="302892" y="1967633"/>
          <a:ext cx="6250307" cy="1569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64433">
                  <a:extLst>
                    <a:ext uri="{9D8B030D-6E8A-4147-A177-3AD203B41FA5}">
                      <a16:colId xmlns:a16="http://schemas.microsoft.com/office/drawing/2014/main" val="1711161044"/>
                    </a:ext>
                  </a:extLst>
                </a:gridCol>
                <a:gridCol w="1285874">
                  <a:extLst>
                    <a:ext uri="{9D8B030D-6E8A-4147-A177-3AD203B41FA5}">
                      <a16:colId xmlns:a16="http://schemas.microsoft.com/office/drawing/2014/main" val="1556588867"/>
                    </a:ext>
                  </a:extLst>
                </a:gridCol>
              </a:tblGrid>
              <a:tr h="180392">
                <a:tc gridSpan="2"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</a:rPr>
                        <a:t>◆症状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493710"/>
                  </a:ext>
                </a:extLst>
              </a:tr>
              <a:tr h="170371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</a:rPr>
                        <a:t>□目の症状：かゆみ、あつい、チクチク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3207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</a:rPr>
                        <a:t>症状</a:t>
                      </a:r>
                      <a:r>
                        <a:rPr kumimoji="1" lang="en-US" altLang="ja-JP" sz="1100" dirty="0"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</a:rPr>
                        <a:t>: </a:t>
                      </a:r>
                      <a:r>
                        <a:rPr kumimoji="1" lang="ja-JP" altLang="en-US" sz="1100" dirty="0"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</a:rPr>
                        <a:t>軽 </a:t>
                      </a:r>
                      <a:r>
                        <a:rPr kumimoji="1" lang="en-US" altLang="ja-JP" sz="1100" dirty="0"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</a:rPr>
                        <a:t>/ </a:t>
                      </a:r>
                      <a:r>
                        <a:rPr kumimoji="1" lang="ja-JP" altLang="en-US" sz="1100" dirty="0"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</a:rPr>
                        <a:t>中 </a:t>
                      </a:r>
                      <a:r>
                        <a:rPr kumimoji="1" lang="en-US" altLang="ja-JP" sz="1100" dirty="0"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</a:rPr>
                        <a:t>/ </a:t>
                      </a:r>
                      <a:r>
                        <a:rPr kumimoji="1" lang="ja-JP" altLang="en-US" sz="1100" dirty="0"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</a:rPr>
                        <a:t>重</a:t>
                      </a:r>
                      <a:endParaRPr kumimoji="1" lang="en-US" altLang="ja-JP" sz="1100" dirty="0"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1748477"/>
                  </a:ext>
                </a:extLst>
              </a:tr>
              <a:tr h="170371">
                <a:tc>
                  <a:txBody>
                    <a:bodyPr/>
                    <a:lstStyle/>
                    <a:p>
                      <a:pPr marL="0" marR="0" lvl="0" indent="0" algn="l" defTabSz="13207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</a:rPr>
                        <a:t>□鼻の症状：鼻がつまる、鼻水、ムズムズ</a:t>
                      </a:r>
                      <a:endParaRPr kumimoji="1" lang="en-US" altLang="ja-JP" sz="1100" dirty="0"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3207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</a:rPr>
                        <a:t>症状</a:t>
                      </a:r>
                      <a:r>
                        <a:rPr kumimoji="1" lang="en-US" altLang="ja-JP" sz="1100" dirty="0"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</a:rPr>
                        <a:t>: </a:t>
                      </a:r>
                      <a:r>
                        <a:rPr kumimoji="1" lang="ja-JP" altLang="en-US" sz="1100" dirty="0"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</a:rPr>
                        <a:t>軽 </a:t>
                      </a:r>
                      <a:r>
                        <a:rPr kumimoji="1" lang="en-US" altLang="ja-JP" sz="1100" dirty="0"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</a:rPr>
                        <a:t>/ </a:t>
                      </a:r>
                      <a:r>
                        <a:rPr kumimoji="1" lang="ja-JP" altLang="en-US" sz="1100" dirty="0"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</a:rPr>
                        <a:t>中 </a:t>
                      </a:r>
                      <a:r>
                        <a:rPr kumimoji="1" lang="en-US" altLang="ja-JP" sz="1100" dirty="0"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</a:rPr>
                        <a:t>/ </a:t>
                      </a:r>
                      <a:r>
                        <a:rPr kumimoji="1" lang="ja-JP" altLang="en-US" sz="1100" dirty="0"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</a:rPr>
                        <a:t>重</a:t>
                      </a:r>
                      <a:endParaRPr kumimoji="1" lang="en-US" altLang="ja-JP" sz="1100" dirty="0"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2943939"/>
                  </a:ext>
                </a:extLst>
              </a:tr>
              <a:tr h="170371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</a:rPr>
                        <a:t>□咽喉の症状：声がかすれる、乾燥する、咳、呼吸困難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3207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</a:rPr>
                        <a:t>症状</a:t>
                      </a:r>
                      <a:r>
                        <a:rPr kumimoji="1" lang="en-US" altLang="ja-JP" sz="1100" dirty="0"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</a:rPr>
                        <a:t>: </a:t>
                      </a:r>
                      <a:r>
                        <a:rPr kumimoji="1" lang="ja-JP" altLang="en-US" sz="1100" dirty="0"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</a:rPr>
                        <a:t>軽 </a:t>
                      </a:r>
                      <a:r>
                        <a:rPr kumimoji="1" lang="en-US" altLang="ja-JP" sz="1100" dirty="0"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</a:rPr>
                        <a:t>/ </a:t>
                      </a:r>
                      <a:r>
                        <a:rPr kumimoji="1" lang="ja-JP" altLang="en-US" sz="1100" dirty="0"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</a:rPr>
                        <a:t>中 </a:t>
                      </a:r>
                      <a:r>
                        <a:rPr kumimoji="1" lang="en-US" altLang="ja-JP" sz="1100" dirty="0"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</a:rPr>
                        <a:t>/ </a:t>
                      </a:r>
                      <a:r>
                        <a:rPr kumimoji="1" lang="ja-JP" altLang="en-US" sz="1100" dirty="0"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</a:rPr>
                        <a:t>重</a:t>
                      </a:r>
                      <a:endParaRPr kumimoji="1" lang="en-US" altLang="ja-JP" sz="1100" dirty="0"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6696368"/>
                  </a:ext>
                </a:extLst>
              </a:tr>
              <a:tr h="170371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</a:rPr>
                        <a:t>□皮膚の症状：乾燥する、赤くなる、かさつく、かゆい　　　部位：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3207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</a:rPr>
                        <a:t>症状</a:t>
                      </a:r>
                      <a:r>
                        <a:rPr kumimoji="1" lang="en-US" altLang="ja-JP" sz="1100" dirty="0"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</a:rPr>
                        <a:t>: </a:t>
                      </a:r>
                      <a:r>
                        <a:rPr kumimoji="1" lang="ja-JP" altLang="en-US" sz="1100" dirty="0"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</a:rPr>
                        <a:t>軽 </a:t>
                      </a:r>
                      <a:r>
                        <a:rPr kumimoji="1" lang="en-US" altLang="ja-JP" sz="1100" dirty="0"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</a:rPr>
                        <a:t>/ </a:t>
                      </a:r>
                      <a:r>
                        <a:rPr kumimoji="1" lang="ja-JP" altLang="en-US" sz="1100" dirty="0"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</a:rPr>
                        <a:t>中 </a:t>
                      </a:r>
                      <a:r>
                        <a:rPr kumimoji="1" lang="en-US" altLang="ja-JP" sz="1100" dirty="0"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</a:rPr>
                        <a:t>/ </a:t>
                      </a:r>
                      <a:r>
                        <a:rPr kumimoji="1" lang="ja-JP" altLang="en-US" sz="1100" dirty="0"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</a:rPr>
                        <a:t>重</a:t>
                      </a:r>
                      <a:endParaRPr kumimoji="1" lang="en-US" altLang="ja-JP" sz="1100" dirty="0"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8611664"/>
                  </a:ext>
                </a:extLst>
              </a:tr>
              <a:tr h="180392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</a:rPr>
                        <a:t>□全身の症状：頭痛、易疲労感、だるい、集中力欠如、不快感、吐き気、嘔吐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3207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</a:rPr>
                        <a:t>症状</a:t>
                      </a:r>
                      <a:r>
                        <a:rPr kumimoji="1" lang="en-US" altLang="ja-JP" sz="1100" dirty="0"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</a:rPr>
                        <a:t>: </a:t>
                      </a:r>
                      <a:r>
                        <a:rPr kumimoji="1" lang="ja-JP" altLang="en-US" sz="1100" dirty="0"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</a:rPr>
                        <a:t>軽 </a:t>
                      </a:r>
                      <a:r>
                        <a:rPr kumimoji="1" lang="en-US" altLang="ja-JP" sz="1100" dirty="0"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</a:rPr>
                        <a:t>/ </a:t>
                      </a:r>
                      <a:r>
                        <a:rPr kumimoji="1" lang="ja-JP" altLang="en-US" sz="1100" dirty="0"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</a:rPr>
                        <a:t>中 </a:t>
                      </a:r>
                      <a:r>
                        <a:rPr kumimoji="1" lang="en-US" altLang="ja-JP" sz="1100" dirty="0"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</a:rPr>
                        <a:t>/ </a:t>
                      </a:r>
                      <a:r>
                        <a:rPr kumimoji="1" lang="ja-JP" altLang="en-US" sz="1100" dirty="0"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</a:rPr>
                        <a:t>重</a:t>
                      </a:r>
                      <a:endParaRPr kumimoji="1" lang="en-US" altLang="ja-JP" sz="1100" dirty="0"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5489877"/>
                  </a:ext>
                </a:extLst>
              </a:tr>
            </a:tbl>
          </a:graphicData>
        </a:graphic>
      </p:graphicFrame>
      <p:graphicFrame>
        <p:nvGraphicFramePr>
          <p:cNvPr id="30" name="表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2961516"/>
              </p:ext>
            </p:extLst>
          </p:nvPr>
        </p:nvGraphicFramePr>
        <p:xfrm>
          <a:off x="282031" y="6004925"/>
          <a:ext cx="6250306" cy="291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00400">
                  <a:extLst>
                    <a:ext uri="{9D8B030D-6E8A-4147-A177-3AD203B41FA5}">
                      <a16:colId xmlns:a16="http://schemas.microsoft.com/office/drawing/2014/main" val="1711161044"/>
                    </a:ext>
                  </a:extLst>
                </a:gridCol>
                <a:gridCol w="4949906">
                  <a:extLst>
                    <a:ext uri="{9D8B030D-6E8A-4147-A177-3AD203B41FA5}">
                      <a16:colId xmlns:a16="http://schemas.microsoft.com/office/drawing/2014/main" val="863235206"/>
                    </a:ext>
                  </a:extLst>
                </a:gridCol>
              </a:tblGrid>
              <a:tr h="152999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</a:rPr>
                        <a:t>◆室内環境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2493710"/>
                  </a:ext>
                </a:extLst>
              </a:tr>
              <a:tr h="144499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</a:rPr>
                        <a:t>冷暖房設備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1748477"/>
                  </a:ext>
                </a:extLst>
              </a:tr>
              <a:tr h="237998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</a:rPr>
                        <a:t>換気設備</a:t>
                      </a:r>
                      <a:endParaRPr kumimoji="1" lang="en-US" altLang="ja-JP" sz="1100" dirty="0"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</a:endParaRPr>
                    </a:p>
                    <a:p>
                      <a:r>
                        <a:rPr kumimoji="1" lang="ja-JP" altLang="en-US" sz="1100" dirty="0"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</a:rPr>
                        <a:t>換気状態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3631497"/>
                  </a:ext>
                </a:extLst>
              </a:tr>
              <a:tr h="237998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</a:rPr>
                        <a:t>使用していた物品・薬品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464692"/>
                  </a:ext>
                </a:extLst>
              </a:tr>
              <a:tr h="144499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</a:rPr>
                        <a:t>衛生状況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8962202"/>
                  </a:ext>
                </a:extLst>
              </a:tr>
              <a:tr h="705495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</a:rPr>
                        <a:t>その他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</a:rPr>
                        <a:t>□工事等　</a:t>
                      </a:r>
                      <a:endParaRPr kumimoji="1" lang="en-US" altLang="ja-JP" sz="1100" dirty="0"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</a:endParaRPr>
                    </a:p>
                    <a:p>
                      <a:r>
                        <a:rPr kumimoji="1" lang="ja-JP" altLang="en-US" sz="1100" dirty="0"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</a:rPr>
                        <a:t>□清掃　</a:t>
                      </a:r>
                      <a:endParaRPr kumimoji="1" lang="en-US" altLang="ja-JP" sz="1100" dirty="0"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</a:endParaRPr>
                    </a:p>
                    <a:p>
                      <a:r>
                        <a:rPr kumimoji="1" lang="ja-JP" altLang="en-US" sz="1100" dirty="0"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</a:rPr>
                        <a:t>□新たな物品等の搬入</a:t>
                      </a:r>
                      <a:endParaRPr kumimoji="1" lang="en-US" altLang="ja-JP" sz="1100" dirty="0"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</a:endParaRPr>
                    </a:p>
                    <a:p>
                      <a:r>
                        <a:rPr kumimoji="1" lang="ja-JP" altLang="en-US" sz="1100" dirty="0"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</a:rPr>
                        <a:t>□環境衛生検査の状況－不適合項目：無・有</a:t>
                      </a:r>
                      <a:endParaRPr kumimoji="1" lang="en-US" altLang="ja-JP" sz="1100" dirty="0"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</a:endParaRPr>
                    </a:p>
                    <a:p>
                      <a:endParaRPr kumimoji="1" lang="en-US" altLang="ja-JP" sz="1100" dirty="0"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</a:endParaRPr>
                    </a:p>
                    <a:p>
                      <a:r>
                        <a:rPr kumimoji="1" lang="ja-JP" altLang="en-US" sz="1100" dirty="0"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</a:rPr>
                        <a:t>□他の体調不良者：無・有</a:t>
                      </a:r>
                      <a:endParaRPr kumimoji="1" lang="en-US" altLang="ja-JP" sz="1100" dirty="0"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</a:endParaRPr>
                    </a:p>
                    <a:p>
                      <a:endParaRPr kumimoji="1" lang="ja-JP" altLang="en-US" sz="1100" dirty="0"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0938295"/>
                  </a:ext>
                </a:extLst>
              </a:tr>
            </a:tbl>
          </a:graphicData>
        </a:graphic>
      </p:graphicFrame>
      <p:graphicFrame>
        <p:nvGraphicFramePr>
          <p:cNvPr id="31" name="表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0062178"/>
              </p:ext>
            </p:extLst>
          </p:nvPr>
        </p:nvGraphicFramePr>
        <p:xfrm>
          <a:off x="287699" y="4899333"/>
          <a:ext cx="6250307" cy="1127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42601">
                  <a:extLst>
                    <a:ext uri="{9D8B030D-6E8A-4147-A177-3AD203B41FA5}">
                      <a16:colId xmlns:a16="http://schemas.microsoft.com/office/drawing/2014/main" val="1711161044"/>
                    </a:ext>
                  </a:extLst>
                </a:gridCol>
                <a:gridCol w="5407706">
                  <a:extLst>
                    <a:ext uri="{9D8B030D-6E8A-4147-A177-3AD203B41FA5}">
                      <a16:colId xmlns:a16="http://schemas.microsoft.com/office/drawing/2014/main" val="518489930"/>
                    </a:ext>
                  </a:extLst>
                </a:gridCol>
              </a:tblGrid>
              <a:tr h="126583">
                <a:tc gridSpan="2"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</a:rPr>
                        <a:t>◆処置・対応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2493710"/>
                  </a:ext>
                </a:extLst>
              </a:tr>
              <a:tr h="196907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</a:rPr>
                        <a:t>処置</a:t>
                      </a:r>
                      <a:endParaRPr kumimoji="1" lang="en-US" altLang="ja-JP" sz="1100" dirty="0"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</a:endParaRPr>
                    </a:p>
                    <a:p>
                      <a:r>
                        <a:rPr kumimoji="1" lang="ja-JP" altLang="en-US" sz="1100" dirty="0"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</a:rPr>
                        <a:t>（経過）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1748477"/>
                  </a:ext>
                </a:extLst>
              </a:tr>
              <a:tr h="196907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</a:rPr>
                        <a:t>対応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</a:rPr>
                        <a:t>□保護者への連絡</a:t>
                      </a:r>
                      <a:endParaRPr kumimoji="1" lang="en-US" altLang="ja-JP" sz="1100" dirty="0"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</a:endParaRPr>
                    </a:p>
                    <a:p>
                      <a:r>
                        <a:rPr kumimoji="1" lang="ja-JP" altLang="en-US" sz="1100" dirty="0"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</a:rPr>
                        <a:t>□医療機関への受診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8645372"/>
                  </a:ext>
                </a:extLst>
              </a:tr>
            </a:tbl>
          </a:graphicData>
        </a:graphic>
      </p:graphicFrame>
      <p:sp>
        <p:nvSpPr>
          <p:cNvPr id="34" name="テキスト ボックス 33"/>
          <p:cNvSpPr txBox="1"/>
          <p:nvPr/>
        </p:nvSpPr>
        <p:spPr>
          <a:xfrm>
            <a:off x="558255" y="305848"/>
            <a:ext cx="5974082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健康相談チェックシート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02893" y="216772"/>
            <a:ext cx="954407" cy="33855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dirty="0">
                <a:solidFill>
                  <a:schemeClr val="bg1"/>
                </a:solidFill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様式２</a:t>
            </a: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7802893"/>
              </p:ext>
            </p:extLst>
          </p:nvPr>
        </p:nvGraphicFramePr>
        <p:xfrm>
          <a:off x="302892" y="3527733"/>
          <a:ext cx="6250307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50307">
                  <a:extLst>
                    <a:ext uri="{9D8B030D-6E8A-4147-A177-3AD203B41FA5}">
                      <a16:colId xmlns:a16="http://schemas.microsoft.com/office/drawing/2014/main" val="1711161044"/>
                    </a:ext>
                  </a:extLst>
                </a:gridCol>
              </a:tblGrid>
              <a:tr h="218892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</a:rPr>
                        <a:t>◆既往症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2493710"/>
                  </a:ext>
                </a:extLst>
              </a:tr>
              <a:tr h="665605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</a:rPr>
                        <a:t>□アレルギーの：無・有</a:t>
                      </a:r>
                      <a:endParaRPr kumimoji="1" lang="en-US" altLang="ja-JP" sz="1100" dirty="0"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</a:endParaRPr>
                    </a:p>
                    <a:p>
                      <a:endParaRPr kumimoji="1" lang="en-US" altLang="ja-JP" sz="1100" dirty="0"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</a:endParaRPr>
                    </a:p>
                    <a:p>
                      <a:r>
                        <a:rPr kumimoji="1" lang="ja-JP" altLang="en-US" sz="1100" dirty="0"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</a:rPr>
                        <a:t>□化学物質への過敏な反応：無・有</a:t>
                      </a:r>
                      <a:endParaRPr kumimoji="1" lang="en-US" altLang="ja-JP" sz="1100" dirty="0"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</a:endParaRPr>
                    </a:p>
                    <a:p>
                      <a:endParaRPr kumimoji="1" lang="en-US" altLang="ja-JP" sz="1100" dirty="0"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</a:endParaRPr>
                    </a:p>
                    <a:p>
                      <a:r>
                        <a:rPr kumimoji="1" lang="ja-JP" altLang="en-US" sz="1100" dirty="0"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</a:rPr>
                        <a:t>□学校又は教室以外での発症</a:t>
                      </a:r>
                      <a:endParaRPr kumimoji="1" lang="en-US" altLang="ja-JP" sz="1100" dirty="0"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</a:endParaRPr>
                    </a:p>
                    <a:p>
                      <a:endParaRPr kumimoji="1" lang="ja-JP" altLang="en-US" sz="1100" dirty="0"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1748477"/>
                  </a:ext>
                </a:extLst>
              </a:tr>
            </a:tbl>
          </a:graphicData>
        </a:graphic>
      </p:graphicFrame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4622954"/>
              </p:ext>
            </p:extLst>
          </p:nvPr>
        </p:nvGraphicFramePr>
        <p:xfrm>
          <a:off x="276362" y="8879082"/>
          <a:ext cx="6276837" cy="883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76837">
                  <a:extLst>
                    <a:ext uri="{9D8B030D-6E8A-4147-A177-3AD203B41FA5}">
                      <a16:colId xmlns:a16="http://schemas.microsoft.com/office/drawing/2014/main" val="171116104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</a:rPr>
                        <a:t>◆学校周辺の状況</a:t>
                      </a:r>
                      <a:endParaRPr kumimoji="1" lang="en-US" altLang="ja-JP" sz="1200" dirty="0"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2493710"/>
                  </a:ext>
                </a:extLst>
              </a:tr>
              <a:tr h="241203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</a:rPr>
                        <a:t>□工事　　　□農薬散布　　□光化学スモッグ等の発生　　□野焼きや落ち葉焚き</a:t>
                      </a:r>
                      <a:endParaRPr kumimoji="1" lang="en-US" altLang="ja-JP" sz="1100" dirty="0"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</a:endParaRPr>
                    </a:p>
                    <a:p>
                      <a:r>
                        <a:rPr kumimoji="1" lang="ja-JP" altLang="en-US" sz="1100" dirty="0"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</a:rPr>
                        <a:t>□その他</a:t>
                      </a:r>
                      <a:endParaRPr kumimoji="1" lang="en-US" altLang="ja-JP" sz="1100" dirty="0"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</a:endParaRPr>
                    </a:p>
                    <a:p>
                      <a:endParaRPr kumimoji="1" lang="en-US" altLang="ja-JP" sz="1200" dirty="0"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17484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14177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1">
      <a:majorFont>
        <a:latin typeface="ＭＳ Ｐゴシック"/>
        <a:ea typeface="ＭＳ Ｐゴシック"/>
        <a:cs typeface=""/>
      </a:majorFont>
      <a:minorFont>
        <a:latin typeface="ＭＳ Ｐゴシック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AB5B470C-206A-4E43-B23E-49149D8042C3}" vid="{18EB2EDB-8088-4B5C-9601-5A76D6698FA2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1096</TotalTime>
  <Words>314</Words>
  <Application>Microsoft Office PowerPoint</Application>
  <PresentationFormat>A4 210 x 297 mm</PresentationFormat>
  <Paragraphs>50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Yu Gothic UI Semibold</vt:lpstr>
      <vt:lpstr>游ゴシック</vt:lpstr>
      <vt:lpstr>Arial</vt:lpstr>
      <vt:lpstr>Office テーマ</vt:lpstr>
      <vt:lpstr>PowerPoint プレゼンテーション</vt:lpstr>
    </vt:vector>
  </TitlesOfParts>
  <Company>埼玉県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埼玉県</dc:creator>
  <cp:lastModifiedBy>龍野雅美</cp:lastModifiedBy>
  <cp:revision>95</cp:revision>
  <cp:lastPrinted>2023-12-12T04:18:04Z</cp:lastPrinted>
  <dcterms:created xsi:type="dcterms:W3CDTF">2023-08-17T06:42:43Z</dcterms:created>
  <dcterms:modified xsi:type="dcterms:W3CDTF">2024-02-09T05:57:39Z</dcterms:modified>
</cp:coreProperties>
</file>