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1145" r:id="rId2"/>
    <p:sldId id="257" r:id="rId3"/>
    <p:sldId id="258" r:id="rId4"/>
    <p:sldId id="262" r:id="rId5"/>
    <p:sldId id="259" r:id="rId6"/>
    <p:sldId id="1146" r:id="rId7"/>
    <p:sldId id="1147" r:id="rId8"/>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F4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63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582497-9C66-40C7-B5BB-8E07FD08B221}" type="datetimeFigureOut">
              <a:rPr kumimoji="1" lang="ja-JP" altLang="en-US" smtClean="0"/>
              <a:t>2023/11/20</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AF7505-BD1E-441B-B19E-FA75075E5009}" type="slidenum">
              <a:rPr kumimoji="1" lang="ja-JP" altLang="en-US" smtClean="0"/>
              <a:t>‹#›</a:t>
            </a:fld>
            <a:endParaRPr kumimoji="1" lang="ja-JP" altLang="en-US"/>
          </a:p>
        </p:txBody>
      </p:sp>
    </p:spTree>
    <p:extLst>
      <p:ext uri="{BB962C8B-B14F-4D97-AF65-F5344CB8AC3E}">
        <p14:creationId xmlns:p14="http://schemas.microsoft.com/office/powerpoint/2010/main" val="115033901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A884D43-2010-4FF4-B1A8-15BE54F45AAE}"/>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98D82D26-A8D9-49AF-ACD3-E897B2FB68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2CF0ABCB-646E-4A3B-975E-B59341D67417}"/>
              </a:ext>
            </a:extLst>
          </p:cNvPr>
          <p:cNvSpPr>
            <a:spLocks noGrp="1"/>
          </p:cNvSpPr>
          <p:nvPr>
            <p:ph type="dt" sz="half" idx="10"/>
          </p:nvPr>
        </p:nvSpPr>
        <p:spPr/>
        <p:txBody>
          <a:bodyPr/>
          <a:lstStyle/>
          <a:p>
            <a:fld id="{3D997886-4318-43AD-8C45-906B2A5A834E}" type="datetimeFigureOut">
              <a:rPr kumimoji="1" lang="ja-JP" altLang="en-US" smtClean="0"/>
              <a:t>2023/11/20</a:t>
            </a:fld>
            <a:endParaRPr kumimoji="1" lang="ja-JP" altLang="en-US"/>
          </a:p>
        </p:txBody>
      </p:sp>
      <p:sp>
        <p:nvSpPr>
          <p:cNvPr id="5" name="フッター プレースホルダー 4">
            <a:extLst>
              <a:ext uri="{FF2B5EF4-FFF2-40B4-BE49-F238E27FC236}">
                <a16:creationId xmlns:a16="http://schemas.microsoft.com/office/drawing/2014/main" id="{57BAFE5A-4A16-4A7B-96DF-8918D2A2A31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79EFE51-24FD-498B-B848-23FA6AB6BDF2}"/>
              </a:ext>
            </a:extLst>
          </p:cNvPr>
          <p:cNvSpPr>
            <a:spLocks noGrp="1"/>
          </p:cNvSpPr>
          <p:nvPr>
            <p:ph type="sldNum" sz="quarter" idx="12"/>
          </p:nvPr>
        </p:nvSpPr>
        <p:spPr/>
        <p:txBody>
          <a:bodyPr/>
          <a:lstStyle/>
          <a:p>
            <a:fld id="{3F26BE57-F82F-4DB7-BF00-160E52382197}" type="slidenum">
              <a:rPr kumimoji="1" lang="ja-JP" altLang="en-US" smtClean="0"/>
              <a:t>‹#›</a:t>
            </a:fld>
            <a:endParaRPr kumimoji="1" lang="ja-JP" altLang="en-US"/>
          </a:p>
        </p:txBody>
      </p:sp>
    </p:spTree>
    <p:extLst>
      <p:ext uri="{BB962C8B-B14F-4D97-AF65-F5344CB8AC3E}">
        <p14:creationId xmlns:p14="http://schemas.microsoft.com/office/powerpoint/2010/main" val="1772907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F6235C5-12E7-4B5D-A211-369F81E1547D}"/>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E6A5E2E2-9F6F-4D49-8530-E7194D31F1CE}"/>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F3B3AC0-96E3-4C21-A4AF-2A666C5737CB}"/>
              </a:ext>
            </a:extLst>
          </p:cNvPr>
          <p:cNvSpPr>
            <a:spLocks noGrp="1"/>
          </p:cNvSpPr>
          <p:nvPr>
            <p:ph type="dt" sz="half" idx="10"/>
          </p:nvPr>
        </p:nvSpPr>
        <p:spPr/>
        <p:txBody>
          <a:bodyPr/>
          <a:lstStyle/>
          <a:p>
            <a:fld id="{3D997886-4318-43AD-8C45-906B2A5A834E}" type="datetimeFigureOut">
              <a:rPr kumimoji="1" lang="ja-JP" altLang="en-US" smtClean="0"/>
              <a:t>2023/11/20</a:t>
            </a:fld>
            <a:endParaRPr kumimoji="1" lang="ja-JP" altLang="en-US"/>
          </a:p>
        </p:txBody>
      </p:sp>
      <p:sp>
        <p:nvSpPr>
          <p:cNvPr id="5" name="フッター プレースホルダー 4">
            <a:extLst>
              <a:ext uri="{FF2B5EF4-FFF2-40B4-BE49-F238E27FC236}">
                <a16:creationId xmlns:a16="http://schemas.microsoft.com/office/drawing/2014/main" id="{A9276EEC-4435-48EF-B9E7-8E959AF73C6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9D91660-1773-4DD0-AE1B-2C289A233C0B}"/>
              </a:ext>
            </a:extLst>
          </p:cNvPr>
          <p:cNvSpPr>
            <a:spLocks noGrp="1"/>
          </p:cNvSpPr>
          <p:nvPr>
            <p:ph type="sldNum" sz="quarter" idx="12"/>
          </p:nvPr>
        </p:nvSpPr>
        <p:spPr/>
        <p:txBody>
          <a:bodyPr/>
          <a:lstStyle/>
          <a:p>
            <a:fld id="{3F26BE57-F82F-4DB7-BF00-160E52382197}" type="slidenum">
              <a:rPr kumimoji="1" lang="ja-JP" altLang="en-US" smtClean="0"/>
              <a:t>‹#›</a:t>
            </a:fld>
            <a:endParaRPr kumimoji="1" lang="ja-JP" altLang="en-US"/>
          </a:p>
        </p:txBody>
      </p:sp>
    </p:spTree>
    <p:extLst>
      <p:ext uri="{BB962C8B-B14F-4D97-AF65-F5344CB8AC3E}">
        <p14:creationId xmlns:p14="http://schemas.microsoft.com/office/powerpoint/2010/main" val="1343366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1904124C-1B5C-4FE1-8376-63ECBFAB7B1D}"/>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5A4BD5B-CBC8-4E53-9E7C-B0EF6C627F3F}"/>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F0F5C18-8262-4320-9F6E-BF055A3F0C3B}"/>
              </a:ext>
            </a:extLst>
          </p:cNvPr>
          <p:cNvSpPr>
            <a:spLocks noGrp="1"/>
          </p:cNvSpPr>
          <p:nvPr>
            <p:ph type="dt" sz="half" idx="10"/>
          </p:nvPr>
        </p:nvSpPr>
        <p:spPr/>
        <p:txBody>
          <a:bodyPr/>
          <a:lstStyle/>
          <a:p>
            <a:fld id="{3D997886-4318-43AD-8C45-906B2A5A834E}" type="datetimeFigureOut">
              <a:rPr kumimoji="1" lang="ja-JP" altLang="en-US" smtClean="0"/>
              <a:t>2023/11/20</a:t>
            </a:fld>
            <a:endParaRPr kumimoji="1" lang="ja-JP" altLang="en-US"/>
          </a:p>
        </p:txBody>
      </p:sp>
      <p:sp>
        <p:nvSpPr>
          <p:cNvPr id="5" name="フッター プレースホルダー 4">
            <a:extLst>
              <a:ext uri="{FF2B5EF4-FFF2-40B4-BE49-F238E27FC236}">
                <a16:creationId xmlns:a16="http://schemas.microsoft.com/office/drawing/2014/main" id="{6AF16750-AC8D-419E-8B50-5B7890C201F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B15F8CE-C3D7-4E23-A67F-BAB5605E35D8}"/>
              </a:ext>
            </a:extLst>
          </p:cNvPr>
          <p:cNvSpPr>
            <a:spLocks noGrp="1"/>
          </p:cNvSpPr>
          <p:nvPr>
            <p:ph type="sldNum" sz="quarter" idx="12"/>
          </p:nvPr>
        </p:nvSpPr>
        <p:spPr/>
        <p:txBody>
          <a:bodyPr/>
          <a:lstStyle/>
          <a:p>
            <a:fld id="{3F26BE57-F82F-4DB7-BF00-160E52382197}" type="slidenum">
              <a:rPr kumimoji="1" lang="ja-JP" altLang="en-US" smtClean="0"/>
              <a:t>‹#›</a:t>
            </a:fld>
            <a:endParaRPr kumimoji="1" lang="ja-JP" altLang="en-US"/>
          </a:p>
        </p:txBody>
      </p:sp>
    </p:spTree>
    <p:extLst>
      <p:ext uri="{BB962C8B-B14F-4D97-AF65-F5344CB8AC3E}">
        <p14:creationId xmlns:p14="http://schemas.microsoft.com/office/powerpoint/2010/main" val="320435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997AC68-E52A-42B6-8419-9537CE7DB442}"/>
              </a:ext>
            </a:extLst>
          </p:cNvPr>
          <p:cNvSpPr>
            <a:spLocks noGrp="1"/>
          </p:cNvSpPr>
          <p:nvPr>
            <p:ph type="title"/>
          </p:nvPr>
        </p:nvSpPr>
        <p:spPr>
          <a:xfrm>
            <a:off x="319800" y="301237"/>
            <a:ext cx="11034000" cy="759600"/>
          </a:xfrm>
          <a:gradFill>
            <a:gsLst>
              <a:gs pos="0">
                <a:schemeClr val="accent1">
                  <a:lumMod val="5000"/>
                  <a:lumOff val="95000"/>
                </a:schemeClr>
              </a:gs>
              <a:gs pos="92000">
                <a:srgbClr val="E9F4D4"/>
              </a:gs>
              <a:gs pos="98000">
                <a:schemeClr val="accent1">
                  <a:lumMod val="45000"/>
                  <a:lumOff val="55000"/>
                </a:schemeClr>
              </a:gs>
              <a:gs pos="100000">
                <a:schemeClr val="accent1">
                  <a:lumMod val="30000"/>
                  <a:lumOff val="70000"/>
                </a:schemeClr>
              </a:gs>
            </a:gsLst>
            <a:lin ang="5400000" scaled="1"/>
          </a:gradFill>
        </p:spPr>
        <p:txBody>
          <a:bodyPr/>
          <a:lstStyle>
            <a:lvl1pPr>
              <a:defRPr u="sng">
                <a:latin typeface="BIZ UDPゴシック" panose="020B0400000000000000" pitchFamily="50" charset="-128"/>
                <a:ea typeface="BIZ UDPゴシック" panose="020B0400000000000000" pitchFamily="50" charset="-128"/>
              </a:defRPr>
            </a:lvl1pPr>
          </a:lstStyle>
          <a:p>
            <a:r>
              <a:rPr kumimoji="1" lang="ja-JP" altLang="en-US" dirty="0"/>
              <a:t>マスター タイトルの書式設定</a:t>
            </a:r>
          </a:p>
        </p:txBody>
      </p:sp>
      <p:sp>
        <p:nvSpPr>
          <p:cNvPr id="3" name="コンテンツ プレースホルダー 2">
            <a:extLst>
              <a:ext uri="{FF2B5EF4-FFF2-40B4-BE49-F238E27FC236}">
                <a16:creationId xmlns:a16="http://schemas.microsoft.com/office/drawing/2014/main" id="{A83F9870-61DF-4C7B-AF42-B59146D5A0BB}"/>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7927793-AE40-470E-9DE2-89020379E498}"/>
              </a:ext>
            </a:extLst>
          </p:cNvPr>
          <p:cNvSpPr>
            <a:spLocks noGrp="1"/>
          </p:cNvSpPr>
          <p:nvPr>
            <p:ph type="dt" sz="half" idx="10"/>
          </p:nvPr>
        </p:nvSpPr>
        <p:spPr/>
        <p:txBody>
          <a:bodyPr/>
          <a:lstStyle/>
          <a:p>
            <a:fld id="{3D997886-4318-43AD-8C45-906B2A5A834E}" type="datetimeFigureOut">
              <a:rPr kumimoji="1" lang="ja-JP" altLang="en-US" smtClean="0"/>
              <a:t>2023/11/20</a:t>
            </a:fld>
            <a:endParaRPr kumimoji="1" lang="ja-JP" altLang="en-US"/>
          </a:p>
        </p:txBody>
      </p:sp>
      <p:sp>
        <p:nvSpPr>
          <p:cNvPr id="5" name="フッター プレースホルダー 4">
            <a:extLst>
              <a:ext uri="{FF2B5EF4-FFF2-40B4-BE49-F238E27FC236}">
                <a16:creationId xmlns:a16="http://schemas.microsoft.com/office/drawing/2014/main" id="{A6E30A40-4F36-44C5-882D-34C0B3FB189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34FEEE2-3F29-4058-BEAC-44EA4E651380}"/>
              </a:ext>
            </a:extLst>
          </p:cNvPr>
          <p:cNvSpPr>
            <a:spLocks noGrp="1"/>
          </p:cNvSpPr>
          <p:nvPr>
            <p:ph type="sldNum" sz="quarter" idx="12"/>
          </p:nvPr>
        </p:nvSpPr>
        <p:spPr/>
        <p:txBody>
          <a:bodyPr/>
          <a:lstStyle/>
          <a:p>
            <a:fld id="{3F26BE57-F82F-4DB7-BF00-160E52382197}" type="slidenum">
              <a:rPr kumimoji="1" lang="ja-JP" altLang="en-US" smtClean="0"/>
              <a:t>‹#›</a:t>
            </a:fld>
            <a:endParaRPr kumimoji="1" lang="ja-JP" altLang="en-US"/>
          </a:p>
        </p:txBody>
      </p:sp>
      <p:pic>
        <p:nvPicPr>
          <p:cNvPr id="7" name="図 6">
            <a:extLst>
              <a:ext uri="{FF2B5EF4-FFF2-40B4-BE49-F238E27FC236}">
                <a16:creationId xmlns:a16="http://schemas.microsoft.com/office/drawing/2014/main" id="{5DE7F4BA-3C91-468B-A794-AFCE25416EC7}"/>
              </a:ext>
            </a:extLst>
          </p:cNvPr>
          <p:cNvPicPr>
            <a:picLocks noChangeAspect="1"/>
          </p:cNvPicPr>
          <p:nvPr userDrawn="1"/>
        </p:nvPicPr>
        <p:blipFill>
          <a:blip r:embed="rId2"/>
          <a:stretch>
            <a:fillRect/>
          </a:stretch>
        </p:blipFill>
        <p:spPr>
          <a:xfrm>
            <a:off x="11023011" y="5825295"/>
            <a:ext cx="1118779" cy="988255"/>
          </a:xfrm>
          <a:prstGeom prst="rect">
            <a:avLst/>
          </a:prstGeom>
        </p:spPr>
      </p:pic>
    </p:spTree>
    <p:extLst>
      <p:ext uri="{BB962C8B-B14F-4D97-AF65-F5344CB8AC3E}">
        <p14:creationId xmlns:p14="http://schemas.microsoft.com/office/powerpoint/2010/main" val="1848750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1CE2FD4-AE7C-4815-ABAD-C8EEF6962EF8}"/>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2DEF2ED-EAC6-41AF-8350-1FEEDE096C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A81D7EE3-7829-46C9-B7D4-5AFBE96BF5B3}"/>
              </a:ext>
            </a:extLst>
          </p:cNvPr>
          <p:cNvSpPr>
            <a:spLocks noGrp="1"/>
          </p:cNvSpPr>
          <p:nvPr>
            <p:ph type="dt" sz="half" idx="10"/>
          </p:nvPr>
        </p:nvSpPr>
        <p:spPr/>
        <p:txBody>
          <a:bodyPr/>
          <a:lstStyle/>
          <a:p>
            <a:fld id="{3D997886-4318-43AD-8C45-906B2A5A834E}" type="datetimeFigureOut">
              <a:rPr kumimoji="1" lang="ja-JP" altLang="en-US" smtClean="0"/>
              <a:t>2023/11/20</a:t>
            </a:fld>
            <a:endParaRPr kumimoji="1" lang="ja-JP" altLang="en-US"/>
          </a:p>
        </p:txBody>
      </p:sp>
      <p:sp>
        <p:nvSpPr>
          <p:cNvPr id="5" name="フッター プレースホルダー 4">
            <a:extLst>
              <a:ext uri="{FF2B5EF4-FFF2-40B4-BE49-F238E27FC236}">
                <a16:creationId xmlns:a16="http://schemas.microsoft.com/office/drawing/2014/main" id="{FEB9028D-7927-45F0-9996-8953258F2C5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ADB50B1-586B-415B-9285-D14E030DDB48}"/>
              </a:ext>
            </a:extLst>
          </p:cNvPr>
          <p:cNvSpPr>
            <a:spLocks noGrp="1"/>
          </p:cNvSpPr>
          <p:nvPr>
            <p:ph type="sldNum" sz="quarter" idx="12"/>
          </p:nvPr>
        </p:nvSpPr>
        <p:spPr/>
        <p:txBody>
          <a:bodyPr/>
          <a:lstStyle/>
          <a:p>
            <a:fld id="{3F26BE57-F82F-4DB7-BF00-160E52382197}" type="slidenum">
              <a:rPr kumimoji="1" lang="ja-JP" altLang="en-US" smtClean="0"/>
              <a:t>‹#›</a:t>
            </a:fld>
            <a:endParaRPr kumimoji="1" lang="ja-JP" altLang="en-US"/>
          </a:p>
        </p:txBody>
      </p:sp>
    </p:spTree>
    <p:extLst>
      <p:ext uri="{BB962C8B-B14F-4D97-AF65-F5344CB8AC3E}">
        <p14:creationId xmlns:p14="http://schemas.microsoft.com/office/powerpoint/2010/main" val="163152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FA127C6-69D8-447A-9AED-6EF234F0D40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322D7FB-513E-4AD3-95E7-5B85DD62BE0F}"/>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69E71081-520E-4917-BF1E-748746E9482B}"/>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AD4CCBB5-4C38-48B3-88EA-6B467DAF25F5}"/>
              </a:ext>
            </a:extLst>
          </p:cNvPr>
          <p:cNvSpPr>
            <a:spLocks noGrp="1"/>
          </p:cNvSpPr>
          <p:nvPr>
            <p:ph type="dt" sz="half" idx="10"/>
          </p:nvPr>
        </p:nvSpPr>
        <p:spPr/>
        <p:txBody>
          <a:bodyPr/>
          <a:lstStyle/>
          <a:p>
            <a:fld id="{3D997886-4318-43AD-8C45-906B2A5A834E}" type="datetimeFigureOut">
              <a:rPr kumimoji="1" lang="ja-JP" altLang="en-US" smtClean="0"/>
              <a:t>2023/11/20</a:t>
            </a:fld>
            <a:endParaRPr kumimoji="1" lang="ja-JP" altLang="en-US"/>
          </a:p>
        </p:txBody>
      </p:sp>
      <p:sp>
        <p:nvSpPr>
          <p:cNvPr id="6" name="フッター プレースホルダー 5">
            <a:extLst>
              <a:ext uri="{FF2B5EF4-FFF2-40B4-BE49-F238E27FC236}">
                <a16:creationId xmlns:a16="http://schemas.microsoft.com/office/drawing/2014/main" id="{965A5138-6376-4DF4-A539-BC4D5D227A5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7E7CE6F-011A-4D05-B994-8281D751CE59}"/>
              </a:ext>
            </a:extLst>
          </p:cNvPr>
          <p:cNvSpPr>
            <a:spLocks noGrp="1"/>
          </p:cNvSpPr>
          <p:nvPr>
            <p:ph type="sldNum" sz="quarter" idx="12"/>
          </p:nvPr>
        </p:nvSpPr>
        <p:spPr/>
        <p:txBody>
          <a:bodyPr/>
          <a:lstStyle/>
          <a:p>
            <a:fld id="{3F26BE57-F82F-4DB7-BF00-160E52382197}" type="slidenum">
              <a:rPr kumimoji="1" lang="ja-JP" altLang="en-US" smtClean="0"/>
              <a:t>‹#›</a:t>
            </a:fld>
            <a:endParaRPr kumimoji="1" lang="ja-JP" altLang="en-US"/>
          </a:p>
        </p:txBody>
      </p:sp>
    </p:spTree>
    <p:extLst>
      <p:ext uri="{BB962C8B-B14F-4D97-AF65-F5344CB8AC3E}">
        <p14:creationId xmlns:p14="http://schemas.microsoft.com/office/powerpoint/2010/main" val="169057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CD360E0-FF27-4441-8B77-FEE2E606A175}"/>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D04993E-29D2-4B1C-A8C6-EF33F80202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544DD01E-3635-40E6-AEFD-47B778234E70}"/>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86ADEA61-B855-4394-AB65-9A0496BEA8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8A694B96-8F4B-44C0-851C-711D4934BC30}"/>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473D288C-E851-4710-90C1-F83F8577AF52}"/>
              </a:ext>
            </a:extLst>
          </p:cNvPr>
          <p:cNvSpPr>
            <a:spLocks noGrp="1"/>
          </p:cNvSpPr>
          <p:nvPr>
            <p:ph type="dt" sz="half" idx="10"/>
          </p:nvPr>
        </p:nvSpPr>
        <p:spPr/>
        <p:txBody>
          <a:bodyPr/>
          <a:lstStyle/>
          <a:p>
            <a:fld id="{3D997886-4318-43AD-8C45-906B2A5A834E}" type="datetimeFigureOut">
              <a:rPr kumimoji="1" lang="ja-JP" altLang="en-US" smtClean="0"/>
              <a:t>2023/11/20</a:t>
            </a:fld>
            <a:endParaRPr kumimoji="1" lang="ja-JP" altLang="en-US"/>
          </a:p>
        </p:txBody>
      </p:sp>
      <p:sp>
        <p:nvSpPr>
          <p:cNvPr id="8" name="フッター プレースホルダー 7">
            <a:extLst>
              <a:ext uri="{FF2B5EF4-FFF2-40B4-BE49-F238E27FC236}">
                <a16:creationId xmlns:a16="http://schemas.microsoft.com/office/drawing/2014/main" id="{4BE8250C-DBFA-4743-8208-D5619D7F48DA}"/>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6DE29FC2-5028-485D-AD63-97D883D8BE91}"/>
              </a:ext>
            </a:extLst>
          </p:cNvPr>
          <p:cNvSpPr>
            <a:spLocks noGrp="1"/>
          </p:cNvSpPr>
          <p:nvPr>
            <p:ph type="sldNum" sz="quarter" idx="12"/>
          </p:nvPr>
        </p:nvSpPr>
        <p:spPr/>
        <p:txBody>
          <a:bodyPr/>
          <a:lstStyle/>
          <a:p>
            <a:fld id="{3F26BE57-F82F-4DB7-BF00-160E52382197}" type="slidenum">
              <a:rPr kumimoji="1" lang="ja-JP" altLang="en-US" smtClean="0"/>
              <a:t>‹#›</a:t>
            </a:fld>
            <a:endParaRPr kumimoji="1" lang="ja-JP" altLang="en-US"/>
          </a:p>
        </p:txBody>
      </p:sp>
    </p:spTree>
    <p:extLst>
      <p:ext uri="{BB962C8B-B14F-4D97-AF65-F5344CB8AC3E}">
        <p14:creationId xmlns:p14="http://schemas.microsoft.com/office/powerpoint/2010/main" val="2066541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246CE06-7799-4D10-AB93-7480390FADA0}"/>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5D26ADF9-A2CE-4EF7-8C60-FA6B7563ADEC}"/>
              </a:ext>
            </a:extLst>
          </p:cNvPr>
          <p:cNvSpPr>
            <a:spLocks noGrp="1"/>
          </p:cNvSpPr>
          <p:nvPr>
            <p:ph type="dt" sz="half" idx="10"/>
          </p:nvPr>
        </p:nvSpPr>
        <p:spPr/>
        <p:txBody>
          <a:bodyPr/>
          <a:lstStyle/>
          <a:p>
            <a:fld id="{3D997886-4318-43AD-8C45-906B2A5A834E}" type="datetimeFigureOut">
              <a:rPr kumimoji="1" lang="ja-JP" altLang="en-US" smtClean="0"/>
              <a:t>2023/11/20</a:t>
            </a:fld>
            <a:endParaRPr kumimoji="1" lang="ja-JP" altLang="en-US"/>
          </a:p>
        </p:txBody>
      </p:sp>
      <p:sp>
        <p:nvSpPr>
          <p:cNvPr id="4" name="フッター プレースホルダー 3">
            <a:extLst>
              <a:ext uri="{FF2B5EF4-FFF2-40B4-BE49-F238E27FC236}">
                <a16:creationId xmlns:a16="http://schemas.microsoft.com/office/drawing/2014/main" id="{431F2686-21E4-46A3-84FB-3CD8DC95A1D2}"/>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E07F34C6-710F-4218-BD75-2C1EEE7660D7}"/>
              </a:ext>
            </a:extLst>
          </p:cNvPr>
          <p:cNvSpPr>
            <a:spLocks noGrp="1"/>
          </p:cNvSpPr>
          <p:nvPr>
            <p:ph type="sldNum" sz="quarter" idx="12"/>
          </p:nvPr>
        </p:nvSpPr>
        <p:spPr/>
        <p:txBody>
          <a:bodyPr/>
          <a:lstStyle/>
          <a:p>
            <a:fld id="{3F26BE57-F82F-4DB7-BF00-160E52382197}" type="slidenum">
              <a:rPr kumimoji="1" lang="ja-JP" altLang="en-US" smtClean="0"/>
              <a:t>‹#›</a:t>
            </a:fld>
            <a:endParaRPr kumimoji="1" lang="ja-JP" altLang="en-US"/>
          </a:p>
        </p:txBody>
      </p:sp>
    </p:spTree>
    <p:extLst>
      <p:ext uri="{BB962C8B-B14F-4D97-AF65-F5344CB8AC3E}">
        <p14:creationId xmlns:p14="http://schemas.microsoft.com/office/powerpoint/2010/main" val="4154904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6BA73621-4C1C-44BD-B4C7-DF7B4F182F0A}"/>
              </a:ext>
            </a:extLst>
          </p:cNvPr>
          <p:cNvSpPr>
            <a:spLocks noGrp="1"/>
          </p:cNvSpPr>
          <p:nvPr>
            <p:ph type="dt" sz="half" idx="10"/>
          </p:nvPr>
        </p:nvSpPr>
        <p:spPr/>
        <p:txBody>
          <a:bodyPr/>
          <a:lstStyle/>
          <a:p>
            <a:fld id="{3D997886-4318-43AD-8C45-906B2A5A834E}" type="datetimeFigureOut">
              <a:rPr kumimoji="1" lang="ja-JP" altLang="en-US" smtClean="0"/>
              <a:t>2023/11/20</a:t>
            </a:fld>
            <a:endParaRPr kumimoji="1" lang="ja-JP" altLang="en-US"/>
          </a:p>
        </p:txBody>
      </p:sp>
      <p:sp>
        <p:nvSpPr>
          <p:cNvPr id="3" name="フッター プレースホルダー 2">
            <a:extLst>
              <a:ext uri="{FF2B5EF4-FFF2-40B4-BE49-F238E27FC236}">
                <a16:creationId xmlns:a16="http://schemas.microsoft.com/office/drawing/2014/main" id="{8AE7CD14-91E7-46DE-8319-268AC63C8359}"/>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853122D6-29EC-4C92-BD83-046D2283EEA3}"/>
              </a:ext>
            </a:extLst>
          </p:cNvPr>
          <p:cNvSpPr>
            <a:spLocks noGrp="1"/>
          </p:cNvSpPr>
          <p:nvPr>
            <p:ph type="sldNum" sz="quarter" idx="12"/>
          </p:nvPr>
        </p:nvSpPr>
        <p:spPr/>
        <p:txBody>
          <a:bodyPr/>
          <a:lstStyle/>
          <a:p>
            <a:fld id="{3F26BE57-F82F-4DB7-BF00-160E52382197}" type="slidenum">
              <a:rPr kumimoji="1" lang="ja-JP" altLang="en-US" smtClean="0"/>
              <a:t>‹#›</a:t>
            </a:fld>
            <a:endParaRPr kumimoji="1" lang="ja-JP" altLang="en-US"/>
          </a:p>
        </p:txBody>
      </p:sp>
    </p:spTree>
    <p:extLst>
      <p:ext uri="{BB962C8B-B14F-4D97-AF65-F5344CB8AC3E}">
        <p14:creationId xmlns:p14="http://schemas.microsoft.com/office/powerpoint/2010/main" val="3081734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C4DBC86-0A7D-4822-B940-C8744E1FD053}"/>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22AA37F-F8DF-4CBC-9033-DAB2297D8CB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0E801309-49DC-4352-9800-47232EB6CA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754BB42A-2E51-47BE-8841-131648EBF182}"/>
              </a:ext>
            </a:extLst>
          </p:cNvPr>
          <p:cNvSpPr>
            <a:spLocks noGrp="1"/>
          </p:cNvSpPr>
          <p:nvPr>
            <p:ph type="dt" sz="half" idx="10"/>
          </p:nvPr>
        </p:nvSpPr>
        <p:spPr/>
        <p:txBody>
          <a:bodyPr/>
          <a:lstStyle/>
          <a:p>
            <a:fld id="{3D997886-4318-43AD-8C45-906B2A5A834E}" type="datetimeFigureOut">
              <a:rPr kumimoji="1" lang="ja-JP" altLang="en-US" smtClean="0"/>
              <a:t>2023/11/20</a:t>
            </a:fld>
            <a:endParaRPr kumimoji="1" lang="ja-JP" altLang="en-US"/>
          </a:p>
        </p:txBody>
      </p:sp>
      <p:sp>
        <p:nvSpPr>
          <p:cNvPr id="6" name="フッター プレースホルダー 5">
            <a:extLst>
              <a:ext uri="{FF2B5EF4-FFF2-40B4-BE49-F238E27FC236}">
                <a16:creationId xmlns:a16="http://schemas.microsoft.com/office/drawing/2014/main" id="{A1B15F8C-EBF7-4E3A-B747-98ACC43C309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6576670-C7D0-4536-81AF-EB8139D646E0}"/>
              </a:ext>
            </a:extLst>
          </p:cNvPr>
          <p:cNvSpPr>
            <a:spLocks noGrp="1"/>
          </p:cNvSpPr>
          <p:nvPr>
            <p:ph type="sldNum" sz="quarter" idx="12"/>
          </p:nvPr>
        </p:nvSpPr>
        <p:spPr/>
        <p:txBody>
          <a:bodyPr/>
          <a:lstStyle/>
          <a:p>
            <a:fld id="{3F26BE57-F82F-4DB7-BF00-160E52382197}" type="slidenum">
              <a:rPr kumimoji="1" lang="ja-JP" altLang="en-US" smtClean="0"/>
              <a:t>‹#›</a:t>
            </a:fld>
            <a:endParaRPr kumimoji="1" lang="ja-JP" altLang="en-US"/>
          </a:p>
        </p:txBody>
      </p:sp>
    </p:spTree>
    <p:extLst>
      <p:ext uri="{BB962C8B-B14F-4D97-AF65-F5344CB8AC3E}">
        <p14:creationId xmlns:p14="http://schemas.microsoft.com/office/powerpoint/2010/main" val="3586649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DD288FC-018B-45E4-B7C5-7383FAC1BF77}"/>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9AB92B9A-711F-4EC5-BC86-FBCC3D6631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6217E997-95A5-43DB-9508-0027364E00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7E5C75E4-4C03-4232-8F91-D56D64F705D6}"/>
              </a:ext>
            </a:extLst>
          </p:cNvPr>
          <p:cNvSpPr>
            <a:spLocks noGrp="1"/>
          </p:cNvSpPr>
          <p:nvPr>
            <p:ph type="dt" sz="half" idx="10"/>
          </p:nvPr>
        </p:nvSpPr>
        <p:spPr/>
        <p:txBody>
          <a:bodyPr/>
          <a:lstStyle/>
          <a:p>
            <a:fld id="{3D997886-4318-43AD-8C45-906B2A5A834E}" type="datetimeFigureOut">
              <a:rPr kumimoji="1" lang="ja-JP" altLang="en-US" smtClean="0"/>
              <a:t>2023/11/20</a:t>
            </a:fld>
            <a:endParaRPr kumimoji="1" lang="ja-JP" altLang="en-US"/>
          </a:p>
        </p:txBody>
      </p:sp>
      <p:sp>
        <p:nvSpPr>
          <p:cNvPr id="6" name="フッター プレースホルダー 5">
            <a:extLst>
              <a:ext uri="{FF2B5EF4-FFF2-40B4-BE49-F238E27FC236}">
                <a16:creationId xmlns:a16="http://schemas.microsoft.com/office/drawing/2014/main" id="{B419B5A9-9BAE-45EE-ACD6-3D21D431986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BC6C42C-30CB-47D6-8BF1-9D6974804D7F}"/>
              </a:ext>
            </a:extLst>
          </p:cNvPr>
          <p:cNvSpPr>
            <a:spLocks noGrp="1"/>
          </p:cNvSpPr>
          <p:nvPr>
            <p:ph type="sldNum" sz="quarter" idx="12"/>
          </p:nvPr>
        </p:nvSpPr>
        <p:spPr/>
        <p:txBody>
          <a:bodyPr/>
          <a:lstStyle/>
          <a:p>
            <a:fld id="{3F26BE57-F82F-4DB7-BF00-160E52382197}" type="slidenum">
              <a:rPr kumimoji="1" lang="ja-JP" altLang="en-US" smtClean="0"/>
              <a:t>‹#›</a:t>
            </a:fld>
            <a:endParaRPr kumimoji="1" lang="ja-JP" altLang="en-US"/>
          </a:p>
        </p:txBody>
      </p:sp>
    </p:spTree>
    <p:extLst>
      <p:ext uri="{BB962C8B-B14F-4D97-AF65-F5344CB8AC3E}">
        <p14:creationId xmlns:p14="http://schemas.microsoft.com/office/powerpoint/2010/main" val="3545076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A0CFA97D-C04E-4697-BC92-587F31BA96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05E4982-7D2E-4A38-BC2C-C112A31AAB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8933379-B83B-42CF-8F14-2B4C01D47B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997886-4318-43AD-8C45-906B2A5A834E}" type="datetimeFigureOut">
              <a:rPr kumimoji="1" lang="ja-JP" altLang="en-US" smtClean="0"/>
              <a:t>2023/11/20</a:t>
            </a:fld>
            <a:endParaRPr kumimoji="1" lang="ja-JP" altLang="en-US"/>
          </a:p>
        </p:txBody>
      </p:sp>
      <p:sp>
        <p:nvSpPr>
          <p:cNvPr id="5" name="フッター プレースホルダー 4">
            <a:extLst>
              <a:ext uri="{FF2B5EF4-FFF2-40B4-BE49-F238E27FC236}">
                <a16:creationId xmlns:a16="http://schemas.microsoft.com/office/drawing/2014/main" id="{5F9A9387-E913-4B46-B78E-4C227BCD43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30602435-0ED6-47ED-BFC0-64D7A445F7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26BE57-F82F-4DB7-BF00-160E52382197}" type="slidenum">
              <a:rPr kumimoji="1" lang="ja-JP" altLang="en-US" smtClean="0"/>
              <a:t>‹#›</a:t>
            </a:fld>
            <a:endParaRPr kumimoji="1" lang="ja-JP" altLang="en-US"/>
          </a:p>
        </p:txBody>
      </p:sp>
    </p:spTree>
    <p:extLst>
      <p:ext uri="{BB962C8B-B14F-4D97-AF65-F5344CB8AC3E}">
        <p14:creationId xmlns:p14="http://schemas.microsoft.com/office/powerpoint/2010/main" val="14389637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pref.saitama.lg.jp/a0601/kodoku-koritsu/dantai/npo/npo.html"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pref.saitama.lg.jp/a0301/kenminnohi/kentyouopenday.html"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virtual-saitama.pref.saitama.lg.jp/"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BDA8D8F7-289E-4AEE-9311-79721F05B741}"/>
              </a:ext>
            </a:extLst>
          </p:cNvPr>
          <p:cNvSpPr txBox="1"/>
          <p:nvPr/>
        </p:nvSpPr>
        <p:spPr>
          <a:xfrm>
            <a:off x="7135752" y="1196752"/>
            <a:ext cx="4474302" cy="338554"/>
          </a:xfrm>
          <a:prstGeom prst="rect">
            <a:avLst/>
          </a:prstGeom>
          <a:noFill/>
        </p:spPr>
        <p:txBody>
          <a:bodyPr wrap="none" rtlCol="0">
            <a:spAutoFit/>
          </a:bodyPr>
          <a:lstStyle>
            <a:defPPr rtl="0">
              <a:defRPr lang="ja-jp"/>
            </a:defPPr>
            <a:lvl1pPr>
              <a:defRPr kumimoji="1" sz="2800" b="1">
                <a:latin typeface="Segoe UI" panose="020B0502040204020203" pitchFamily="34" charset="0"/>
                <a:ea typeface="メイリオ" panose="020B0604030504040204" pitchFamily="50" charset="-128"/>
              </a:defRPr>
            </a:lvl1pPr>
          </a:lstStyle>
          <a:p>
            <a:r>
              <a:rPr lang="ja-JP" altLang="en-US" sz="1600" b="0" dirty="0"/>
              <a:t>日時　令和</a:t>
            </a:r>
            <a:r>
              <a:rPr lang="en-US" altLang="ja-JP" sz="1600" b="0" dirty="0"/>
              <a:t>5</a:t>
            </a:r>
            <a:r>
              <a:rPr lang="ja-JP" altLang="en-US" sz="1600" b="0" dirty="0"/>
              <a:t>年</a:t>
            </a:r>
            <a:r>
              <a:rPr lang="en-US" altLang="ja-JP" sz="1600" b="0" dirty="0"/>
              <a:t>11</a:t>
            </a:r>
            <a:r>
              <a:rPr lang="ja-JP" altLang="en-US" sz="1600" b="0" dirty="0"/>
              <a:t>月</a:t>
            </a:r>
            <a:r>
              <a:rPr lang="en-US" altLang="ja-JP" sz="1600" b="0" dirty="0"/>
              <a:t>29</a:t>
            </a:r>
            <a:r>
              <a:rPr lang="ja-JP" altLang="en-US" sz="1600" b="0" dirty="0"/>
              <a:t>日（水）　</a:t>
            </a:r>
            <a:r>
              <a:rPr lang="en-US" altLang="ja-JP" sz="1600" b="0" dirty="0"/>
              <a:t>14:00</a:t>
            </a:r>
            <a:r>
              <a:rPr lang="ja-JP" altLang="en-US" sz="1600" b="0" dirty="0"/>
              <a:t>～</a:t>
            </a:r>
            <a:r>
              <a:rPr lang="en-US" altLang="ja-JP" sz="1600" b="0" dirty="0"/>
              <a:t>16:30</a:t>
            </a:r>
          </a:p>
        </p:txBody>
      </p:sp>
      <p:sp>
        <p:nvSpPr>
          <p:cNvPr id="5" name="テキスト ボックス 4">
            <a:extLst>
              <a:ext uri="{FF2B5EF4-FFF2-40B4-BE49-F238E27FC236}">
                <a16:creationId xmlns:a16="http://schemas.microsoft.com/office/drawing/2014/main" id="{AE0D2BC7-257E-4FCC-87AF-BC9877B2D059}"/>
              </a:ext>
            </a:extLst>
          </p:cNvPr>
          <p:cNvSpPr txBox="1"/>
          <p:nvPr/>
        </p:nvSpPr>
        <p:spPr>
          <a:xfrm>
            <a:off x="335360" y="592272"/>
            <a:ext cx="11593287" cy="492443"/>
          </a:xfrm>
          <a:prstGeom prst="rect">
            <a:avLst/>
          </a:prstGeom>
          <a:noFill/>
        </p:spPr>
        <p:txBody>
          <a:bodyPr wrap="square" rtlCol="0">
            <a:spAutoFit/>
          </a:bodyPr>
          <a:lstStyle/>
          <a:p>
            <a:r>
              <a:rPr kumimoji="1" lang="ja-JP" altLang="en-US" sz="2600" b="1" dirty="0">
                <a:latin typeface="Segoe UI" panose="020B0502040204020203" pitchFamily="34" charset="0"/>
                <a:ea typeface="メイリオ" panose="020B0604030504040204" pitchFamily="50" charset="-128"/>
              </a:rPr>
              <a:t>埼玉県孤独・孤立対策官民連携プラットフォーム　第２回意見交換会</a:t>
            </a:r>
          </a:p>
        </p:txBody>
      </p:sp>
      <p:sp>
        <p:nvSpPr>
          <p:cNvPr id="9" name="正方形/長方形 8">
            <a:extLst>
              <a:ext uri="{FF2B5EF4-FFF2-40B4-BE49-F238E27FC236}">
                <a16:creationId xmlns:a16="http://schemas.microsoft.com/office/drawing/2014/main" id="{3AAE0369-A2AA-4CDD-B4DC-A4EA8201A342}"/>
              </a:ext>
            </a:extLst>
          </p:cNvPr>
          <p:cNvSpPr/>
          <p:nvPr/>
        </p:nvSpPr>
        <p:spPr>
          <a:xfrm>
            <a:off x="600556" y="1741215"/>
            <a:ext cx="11324008" cy="3639458"/>
          </a:xfrm>
          <a:prstGeom prst="rect">
            <a:avLst/>
          </a:prstGeom>
          <a:noFill/>
        </p:spPr>
        <p:txBody>
          <a:bodyPr wrap="square" rtlCol="0">
            <a:spAutoFit/>
          </a:bodyPr>
          <a:lstStyle/>
          <a:p>
            <a:pPr>
              <a:lnSpc>
                <a:spcPct val="150000"/>
              </a:lnSpc>
            </a:pPr>
            <a:r>
              <a:rPr kumimoji="1" lang="ja-JP" altLang="en-US" sz="3600" b="1" dirty="0">
                <a:latin typeface="Segoe UI" panose="020B0502040204020203" pitchFamily="34" charset="0"/>
                <a:ea typeface="メイリオ" panose="020B0604030504040204" pitchFamily="50" charset="-128"/>
              </a:rPr>
              <a:t>本日の意見交換会のテーマ</a:t>
            </a:r>
            <a:endParaRPr kumimoji="1" lang="en-US" altLang="ja-JP" sz="3600" b="1" dirty="0">
              <a:latin typeface="Segoe UI" panose="020B0502040204020203" pitchFamily="34" charset="0"/>
              <a:ea typeface="メイリオ" panose="020B0604030504040204" pitchFamily="50" charset="-128"/>
            </a:endParaRPr>
          </a:p>
          <a:p>
            <a:pPr lvl="1">
              <a:lnSpc>
                <a:spcPct val="150000"/>
              </a:lnSpc>
            </a:pPr>
            <a:r>
              <a:rPr kumimoji="1" lang="ja-JP" altLang="en-US" sz="2800" dirty="0">
                <a:latin typeface="Segoe UI" panose="020B0502040204020203" pitchFamily="34" charset="0"/>
                <a:ea typeface="メイリオ" panose="020B0604030504040204" pitchFamily="50" charset="-128"/>
              </a:rPr>
              <a:t>「高齢者の社会参加再構築」について</a:t>
            </a:r>
            <a:endParaRPr kumimoji="1" lang="en-US" altLang="ja-JP" sz="2800" dirty="0">
              <a:latin typeface="Segoe UI" panose="020B0502040204020203" pitchFamily="34" charset="0"/>
              <a:ea typeface="メイリオ" panose="020B0604030504040204" pitchFamily="50" charset="-128"/>
            </a:endParaRPr>
          </a:p>
          <a:p>
            <a:pPr>
              <a:lnSpc>
                <a:spcPct val="150000"/>
              </a:lnSpc>
            </a:pPr>
            <a:r>
              <a:rPr kumimoji="1" lang="ja-JP" altLang="en-US" sz="3600" b="1" dirty="0">
                <a:latin typeface="Segoe UI" panose="020B0502040204020203" pitchFamily="34" charset="0"/>
                <a:ea typeface="メイリオ" panose="020B0604030504040204" pitchFamily="50" charset="-128"/>
              </a:rPr>
              <a:t>事務局からの説明事項</a:t>
            </a:r>
            <a:endParaRPr kumimoji="1" lang="en-US" altLang="ja-JP" sz="3600" b="1" dirty="0">
              <a:latin typeface="Segoe UI" panose="020B0502040204020203" pitchFamily="34" charset="0"/>
              <a:ea typeface="メイリオ" panose="020B0604030504040204" pitchFamily="50" charset="-128"/>
            </a:endParaRPr>
          </a:p>
          <a:p>
            <a:pPr marL="971550" lvl="1" indent="-514350">
              <a:lnSpc>
                <a:spcPct val="150000"/>
              </a:lnSpc>
              <a:buFont typeface="+mj-lt"/>
              <a:buAutoNum type="arabicPeriod"/>
            </a:pPr>
            <a:r>
              <a:rPr kumimoji="1" lang="ja-JP" altLang="en-US" sz="2800" dirty="0">
                <a:latin typeface="メイリオ" panose="020B0604030504040204" pitchFamily="50" charset="-128"/>
                <a:ea typeface="メイリオ" panose="020B0604030504040204" pitchFamily="50" charset="-128"/>
              </a:rPr>
              <a:t>県庁</a:t>
            </a:r>
            <a:r>
              <a:rPr kumimoji="1" lang="en-US" altLang="ja-JP" sz="2800" dirty="0">
                <a:latin typeface="メイリオ" panose="020B0604030504040204" pitchFamily="50" charset="-128"/>
                <a:ea typeface="メイリオ" panose="020B0604030504040204" pitchFamily="50" charset="-128"/>
              </a:rPr>
              <a:t>GIS</a:t>
            </a:r>
            <a:r>
              <a:rPr kumimoji="1" lang="ja-JP" altLang="en-US" sz="2800" dirty="0">
                <a:latin typeface="メイリオ" panose="020B0604030504040204" pitchFamily="50" charset="-128"/>
                <a:ea typeface="メイリオ" panose="020B0604030504040204" pitchFamily="50" charset="-128"/>
              </a:rPr>
              <a:t>（地理情報システム）について</a:t>
            </a:r>
            <a:endParaRPr kumimoji="1" lang="en-US" altLang="ja-JP" sz="2800" dirty="0">
              <a:latin typeface="メイリオ" panose="020B0604030504040204" pitchFamily="50" charset="-128"/>
              <a:ea typeface="メイリオ" panose="020B0604030504040204" pitchFamily="50" charset="-128"/>
            </a:endParaRPr>
          </a:p>
          <a:p>
            <a:pPr marL="971550" lvl="1" indent="-514350">
              <a:lnSpc>
                <a:spcPct val="150000"/>
              </a:lnSpc>
              <a:buFont typeface="+mj-lt"/>
              <a:buAutoNum type="arabicPeriod"/>
            </a:pPr>
            <a:r>
              <a:rPr lang="ja-JP" altLang="en-US" sz="2800" dirty="0">
                <a:latin typeface="メイリオ" panose="020B0604030504040204" pitchFamily="50" charset="-128"/>
                <a:ea typeface="メイリオ" panose="020B0604030504040204" pitchFamily="50" charset="-128"/>
              </a:rPr>
              <a:t>バーチャル埼玉（メタバース空間）</a:t>
            </a:r>
            <a:r>
              <a:rPr kumimoji="1" lang="ja-JP" altLang="en-US" sz="2800" dirty="0">
                <a:latin typeface="メイリオ" panose="020B0604030504040204" pitchFamily="50" charset="-128"/>
                <a:ea typeface="メイリオ" panose="020B0604030504040204" pitchFamily="50" charset="-128"/>
              </a:rPr>
              <a:t>について</a:t>
            </a:r>
            <a:endParaRPr kumimoji="1" lang="en-US" altLang="ja-JP" sz="28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124341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コンテンツ プレースホルダー 6">
            <a:extLst>
              <a:ext uri="{FF2B5EF4-FFF2-40B4-BE49-F238E27FC236}">
                <a16:creationId xmlns:a16="http://schemas.microsoft.com/office/drawing/2014/main" id="{56E285F0-6BD8-49A2-8942-CC056D3D2AB3}"/>
              </a:ext>
            </a:extLst>
          </p:cNvPr>
          <p:cNvPicPr>
            <a:picLocks noGrp="1" noChangeAspect="1"/>
          </p:cNvPicPr>
          <p:nvPr>
            <p:ph idx="1"/>
          </p:nvPr>
        </p:nvPicPr>
        <p:blipFill>
          <a:blip r:embed="rId2"/>
          <a:stretch>
            <a:fillRect/>
          </a:stretch>
        </p:blipFill>
        <p:spPr>
          <a:xfrm>
            <a:off x="2114109" y="1925388"/>
            <a:ext cx="7963782" cy="4831012"/>
          </a:xfrm>
          <a:prstGeom prst="rect">
            <a:avLst/>
          </a:prstGeom>
          <a:ln>
            <a:solidFill>
              <a:schemeClr val="tx1"/>
            </a:solidFill>
          </a:ln>
        </p:spPr>
      </p:pic>
      <p:sp>
        <p:nvSpPr>
          <p:cNvPr id="8" name="正方形/長方形 7">
            <a:extLst>
              <a:ext uri="{FF2B5EF4-FFF2-40B4-BE49-F238E27FC236}">
                <a16:creationId xmlns:a16="http://schemas.microsoft.com/office/drawing/2014/main" id="{6EF6C36A-8B72-4314-9666-8828D96DAE6F}"/>
              </a:ext>
            </a:extLst>
          </p:cNvPr>
          <p:cNvSpPr/>
          <p:nvPr/>
        </p:nvSpPr>
        <p:spPr>
          <a:xfrm>
            <a:off x="3753134" y="5656129"/>
            <a:ext cx="5541873" cy="36849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F9364DEE-BD1D-452B-8BC1-DAB4436BFE00}"/>
              </a:ext>
            </a:extLst>
          </p:cNvPr>
          <p:cNvSpPr txBox="1"/>
          <p:nvPr/>
        </p:nvSpPr>
        <p:spPr>
          <a:xfrm>
            <a:off x="377677" y="1185532"/>
            <a:ext cx="9879628" cy="646331"/>
          </a:xfrm>
          <a:prstGeom prst="rect">
            <a:avLst/>
          </a:prstGeom>
          <a:noFill/>
        </p:spPr>
        <p:txBody>
          <a:bodyPr wrap="none" rtlCol="0">
            <a:spAutoFit/>
          </a:bodyPr>
          <a:lstStyle/>
          <a:p>
            <a:r>
              <a:rPr kumimoji="1" lang="ja-JP" altLang="en-US" dirty="0"/>
              <a:t>いただいた情報は、埼玉県孤独・孤立対策官民連携プラットフォーム会員間で共有するほか、</a:t>
            </a:r>
            <a:endParaRPr kumimoji="1" lang="en-US" altLang="ja-JP" dirty="0"/>
          </a:p>
          <a:p>
            <a:r>
              <a:rPr lang="ja-JP" altLang="en-US" dirty="0"/>
              <a:t>県のホームページでも公表します。　</a:t>
            </a:r>
            <a:r>
              <a:rPr lang="en-US" altLang="ja-JP" dirty="0">
                <a:hlinkClick r:id="rId3"/>
              </a:rPr>
              <a:t>NPO</a:t>
            </a:r>
            <a:r>
              <a:rPr lang="ja-JP" altLang="en-US" dirty="0">
                <a:hlinkClick r:id="rId3"/>
              </a:rPr>
              <a:t>等の紹介 </a:t>
            </a:r>
            <a:r>
              <a:rPr lang="en-US" altLang="ja-JP" dirty="0">
                <a:hlinkClick r:id="rId3"/>
              </a:rPr>
              <a:t>- </a:t>
            </a:r>
            <a:r>
              <a:rPr lang="ja-JP" altLang="en-US" dirty="0">
                <a:hlinkClick r:id="rId3"/>
              </a:rPr>
              <a:t>埼玉県 </a:t>
            </a:r>
            <a:r>
              <a:rPr lang="en-US" altLang="ja-JP" dirty="0">
                <a:hlinkClick r:id="rId3"/>
              </a:rPr>
              <a:t>(saitama.lg.jp)</a:t>
            </a:r>
            <a:endParaRPr kumimoji="1" lang="ja-JP" altLang="en-US" dirty="0"/>
          </a:p>
        </p:txBody>
      </p:sp>
      <p:sp>
        <p:nvSpPr>
          <p:cNvPr id="11" name="タイトル 1">
            <a:extLst>
              <a:ext uri="{FF2B5EF4-FFF2-40B4-BE49-F238E27FC236}">
                <a16:creationId xmlns:a16="http://schemas.microsoft.com/office/drawing/2014/main" id="{12E7D38C-D3EE-4A65-A2AD-94C10F3CABCA}"/>
              </a:ext>
            </a:extLst>
          </p:cNvPr>
          <p:cNvSpPr>
            <a:spLocks noGrp="1"/>
          </p:cNvSpPr>
          <p:nvPr>
            <p:ph type="title"/>
          </p:nvPr>
        </p:nvSpPr>
        <p:spPr>
          <a:xfrm>
            <a:off x="377677" y="313608"/>
            <a:ext cx="11034932" cy="760814"/>
          </a:xfrm>
        </p:spPr>
        <p:txBody>
          <a:bodyPr/>
          <a:lstStyle/>
          <a:p>
            <a:r>
              <a:rPr lang="ja-JP" altLang="en-US" dirty="0"/>
              <a:t>１．県庁</a:t>
            </a:r>
            <a:r>
              <a:rPr lang="en-US" altLang="ja-JP" dirty="0"/>
              <a:t>GIS</a:t>
            </a:r>
            <a:r>
              <a:rPr lang="ja-JP" altLang="en-US" dirty="0"/>
              <a:t>（地理情報システム）について</a:t>
            </a:r>
          </a:p>
        </p:txBody>
      </p:sp>
    </p:spTree>
    <p:extLst>
      <p:ext uri="{BB962C8B-B14F-4D97-AF65-F5344CB8AC3E}">
        <p14:creationId xmlns:p14="http://schemas.microsoft.com/office/powerpoint/2010/main" val="1165266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コンテンツ プレースホルダー 8">
            <a:extLst>
              <a:ext uri="{FF2B5EF4-FFF2-40B4-BE49-F238E27FC236}">
                <a16:creationId xmlns:a16="http://schemas.microsoft.com/office/drawing/2014/main" id="{D6B48929-FC76-4D08-BAEB-C3B2286E33BD}"/>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15956"/>
          <a:stretch/>
        </p:blipFill>
        <p:spPr>
          <a:xfrm>
            <a:off x="2489572" y="2517591"/>
            <a:ext cx="7651575" cy="4009216"/>
          </a:xfrm>
          <a:prstGeom prst="rect">
            <a:avLst/>
          </a:prstGeom>
        </p:spPr>
      </p:pic>
      <p:sp>
        <p:nvSpPr>
          <p:cNvPr id="2" name="タイトル 1">
            <a:extLst>
              <a:ext uri="{FF2B5EF4-FFF2-40B4-BE49-F238E27FC236}">
                <a16:creationId xmlns:a16="http://schemas.microsoft.com/office/drawing/2014/main" id="{0D990337-13BB-4606-AC70-AD3B2BFD223A}"/>
              </a:ext>
            </a:extLst>
          </p:cNvPr>
          <p:cNvSpPr>
            <a:spLocks noGrp="1"/>
          </p:cNvSpPr>
          <p:nvPr>
            <p:ph type="title"/>
          </p:nvPr>
        </p:nvSpPr>
        <p:spPr>
          <a:xfrm>
            <a:off x="377677" y="331193"/>
            <a:ext cx="11034932" cy="760814"/>
          </a:xfrm>
        </p:spPr>
        <p:txBody>
          <a:bodyPr/>
          <a:lstStyle/>
          <a:p>
            <a:r>
              <a:rPr kumimoji="1" lang="ja-JP" altLang="en-US" u="sng" dirty="0">
                <a:latin typeface="BIZ UDPゴシック" panose="020B0400000000000000" pitchFamily="50" charset="-128"/>
                <a:ea typeface="BIZ UDPゴシック" panose="020B0400000000000000" pitchFamily="50" charset="-128"/>
              </a:rPr>
              <a:t>「活動状況等調査」の活用方法</a:t>
            </a:r>
          </a:p>
        </p:txBody>
      </p:sp>
      <p:sp>
        <p:nvSpPr>
          <p:cNvPr id="10" name="テキスト ボックス 9">
            <a:extLst>
              <a:ext uri="{FF2B5EF4-FFF2-40B4-BE49-F238E27FC236}">
                <a16:creationId xmlns:a16="http://schemas.microsoft.com/office/drawing/2014/main" id="{F9364DEE-BD1D-452B-8BC1-DAB4436BFE00}"/>
              </a:ext>
            </a:extLst>
          </p:cNvPr>
          <p:cNvSpPr txBox="1"/>
          <p:nvPr/>
        </p:nvSpPr>
        <p:spPr>
          <a:xfrm>
            <a:off x="377677" y="1185532"/>
            <a:ext cx="11875367" cy="1200329"/>
          </a:xfrm>
          <a:prstGeom prst="rect">
            <a:avLst/>
          </a:prstGeom>
          <a:noFill/>
        </p:spPr>
        <p:txBody>
          <a:bodyPr wrap="none" rtlCol="0">
            <a:spAutoFit/>
          </a:bodyPr>
          <a:lstStyle/>
          <a:p>
            <a:r>
              <a:rPr lang="ja-JP" altLang="en-US" dirty="0"/>
              <a:t>また、いただいた取組内容の情報を県庁</a:t>
            </a:r>
            <a:r>
              <a:rPr lang="en-US" altLang="ja-JP" dirty="0"/>
              <a:t>GIS</a:t>
            </a:r>
            <a:r>
              <a:rPr lang="ja-JP" altLang="en-US" dirty="0"/>
              <a:t>に掲載する予定です。</a:t>
            </a:r>
            <a:endParaRPr kumimoji="1" lang="en-US" altLang="ja-JP" dirty="0"/>
          </a:p>
          <a:p>
            <a:r>
              <a:rPr kumimoji="1" lang="ja-JP" altLang="en-US" dirty="0"/>
              <a:t>令和６年１月より、県庁</a:t>
            </a:r>
            <a:r>
              <a:rPr kumimoji="1" lang="en-US" altLang="ja-JP" dirty="0"/>
              <a:t>GIS</a:t>
            </a:r>
            <a:r>
              <a:rPr kumimoji="1" lang="ja-JP" altLang="en-US" dirty="0"/>
              <a:t>（地理情報システム）の導入が予定されています。</a:t>
            </a:r>
            <a:endParaRPr kumimoji="1" lang="en-US" altLang="ja-JP" dirty="0"/>
          </a:p>
          <a:p>
            <a:r>
              <a:rPr lang="ja-JP" altLang="en-US" dirty="0"/>
              <a:t>県庁</a:t>
            </a:r>
            <a:r>
              <a:rPr lang="en-US" altLang="ja-JP" dirty="0"/>
              <a:t>GIS</a:t>
            </a:r>
            <a:r>
              <a:rPr lang="ja-JP" altLang="en-US" dirty="0"/>
              <a:t>は、パソコンやスマートフォンから誰でも閲覧することができます。</a:t>
            </a:r>
            <a:endParaRPr lang="en-US" altLang="ja-JP" dirty="0"/>
          </a:p>
          <a:p>
            <a:r>
              <a:rPr lang="ja-JP" altLang="en-US" dirty="0"/>
              <a:t>将来的に、プラットフォーム会員自身が</a:t>
            </a:r>
            <a:r>
              <a:rPr lang="en-US" altLang="ja-JP" dirty="0"/>
              <a:t>GIS</a:t>
            </a:r>
            <a:r>
              <a:rPr lang="ja-JP" altLang="en-US" dirty="0"/>
              <a:t>上の取組内容の追加、修正、削除を行うことが可能となる予定です。</a:t>
            </a:r>
            <a:endParaRPr lang="en-US" altLang="ja-JP" dirty="0"/>
          </a:p>
        </p:txBody>
      </p:sp>
      <p:sp>
        <p:nvSpPr>
          <p:cNvPr id="5" name="テキスト ボックス 4">
            <a:extLst>
              <a:ext uri="{FF2B5EF4-FFF2-40B4-BE49-F238E27FC236}">
                <a16:creationId xmlns:a16="http://schemas.microsoft.com/office/drawing/2014/main" id="{F4187204-49EF-437D-B3C8-D52E934C7794}"/>
              </a:ext>
            </a:extLst>
          </p:cNvPr>
          <p:cNvSpPr txBox="1"/>
          <p:nvPr/>
        </p:nvSpPr>
        <p:spPr>
          <a:xfrm>
            <a:off x="377677" y="6342141"/>
            <a:ext cx="1826141" cy="369332"/>
          </a:xfrm>
          <a:prstGeom prst="rect">
            <a:avLst/>
          </a:prstGeom>
          <a:noFill/>
        </p:spPr>
        <p:txBody>
          <a:bodyPr wrap="none" rtlCol="0">
            <a:spAutoFit/>
          </a:bodyPr>
          <a:lstStyle/>
          <a:p>
            <a:r>
              <a:rPr kumimoji="1" lang="ja-JP" altLang="en-US" dirty="0">
                <a:latin typeface="HGS教科書体" panose="02020600000000000000" pitchFamily="18" charset="-128"/>
                <a:ea typeface="HGS教科書体" panose="02020600000000000000" pitchFamily="18" charset="-128"/>
              </a:rPr>
              <a:t>県庁</a:t>
            </a:r>
            <a:r>
              <a:rPr kumimoji="1" lang="en-US" altLang="ja-JP" dirty="0">
                <a:latin typeface="HGS教科書体" panose="02020600000000000000" pitchFamily="18" charset="-128"/>
                <a:ea typeface="HGS教科書体" panose="02020600000000000000" pitchFamily="18" charset="-128"/>
              </a:rPr>
              <a:t>GIS</a:t>
            </a:r>
            <a:r>
              <a:rPr kumimoji="1" lang="ja-JP" altLang="en-US" dirty="0">
                <a:latin typeface="HGS教科書体" panose="02020600000000000000" pitchFamily="18" charset="-128"/>
                <a:ea typeface="HGS教科書体" panose="02020600000000000000" pitchFamily="18" charset="-128"/>
              </a:rPr>
              <a:t>イメージ</a:t>
            </a:r>
          </a:p>
        </p:txBody>
      </p:sp>
      <p:sp>
        <p:nvSpPr>
          <p:cNvPr id="6" name="タイトル 1">
            <a:extLst>
              <a:ext uri="{FF2B5EF4-FFF2-40B4-BE49-F238E27FC236}">
                <a16:creationId xmlns:a16="http://schemas.microsoft.com/office/drawing/2014/main" id="{665AE8F5-E958-4E7F-A34B-BBA83C967DEB}"/>
              </a:ext>
            </a:extLst>
          </p:cNvPr>
          <p:cNvSpPr txBox="1">
            <a:spLocks/>
          </p:cNvSpPr>
          <p:nvPr/>
        </p:nvSpPr>
        <p:spPr>
          <a:xfrm>
            <a:off x="377677" y="313608"/>
            <a:ext cx="11034932" cy="760814"/>
          </a:xfrm>
          <a:prstGeom prst="rect">
            <a:avLst/>
          </a:prstGeom>
          <a:gradFill>
            <a:gsLst>
              <a:gs pos="0">
                <a:schemeClr val="accent1">
                  <a:lumMod val="5000"/>
                  <a:lumOff val="95000"/>
                </a:schemeClr>
              </a:gs>
              <a:gs pos="92000">
                <a:srgbClr val="E9F4D4"/>
              </a:gs>
              <a:gs pos="98000">
                <a:schemeClr val="accent1">
                  <a:lumMod val="45000"/>
                  <a:lumOff val="55000"/>
                </a:schemeClr>
              </a:gs>
              <a:gs pos="100000">
                <a:schemeClr val="accent1">
                  <a:lumMod val="30000"/>
                  <a:lumOff val="70000"/>
                </a:schemeClr>
              </a:gs>
            </a:gsLst>
            <a:lin ang="5400000" scaled="1"/>
          </a:gra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u="sng" kern="1200">
                <a:solidFill>
                  <a:schemeClr val="tx1"/>
                </a:solidFill>
                <a:latin typeface="BIZ UDPゴシック" panose="020B0400000000000000" pitchFamily="50" charset="-128"/>
                <a:ea typeface="BIZ UDPゴシック" panose="020B0400000000000000" pitchFamily="50" charset="-128"/>
                <a:cs typeface="+mj-cs"/>
              </a:defRPr>
            </a:lvl1pPr>
          </a:lstStyle>
          <a:p>
            <a:r>
              <a:rPr lang="ja-JP" altLang="en-US"/>
              <a:t>１．県庁</a:t>
            </a:r>
            <a:r>
              <a:rPr lang="en-US" altLang="ja-JP"/>
              <a:t>GIS</a:t>
            </a:r>
            <a:r>
              <a:rPr lang="ja-JP" altLang="en-US"/>
              <a:t>（地理情報システム）について</a:t>
            </a:r>
            <a:endParaRPr lang="ja-JP" altLang="en-US" dirty="0"/>
          </a:p>
        </p:txBody>
      </p:sp>
    </p:spTree>
    <p:extLst>
      <p:ext uri="{BB962C8B-B14F-4D97-AF65-F5344CB8AC3E}">
        <p14:creationId xmlns:p14="http://schemas.microsoft.com/office/powerpoint/2010/main" val="2432407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D990337-13BB-4606-AC70-AD3B2BFD223A}"/>
              </a:ext>
            </a:extLst>
          </p:cNvPr>
          <p:cNvSpPr>
            <a:spLocks noGrp="1"/>
          </p:cNvSpPr>
          <p:nvPr>
            <p:ph type="title"/>
          </p:nvPr>
        </p:nvSpPr>
        <p:spPr>
          <a:xfrm>
            <a:off x="377677" y="331193"/>
            <a:ext cx="11034932" cy="760814"/>
          </a:xfrm>
        </p:spPr>
        <p:txBody>
          <a:bodyPr/>
          <a:lstStyle/>
          <a:p>
            <a:r>
              <a:rPr kumimoji="1" lang="ja-JP" altLang="en-US" u="sng" dirty="0">
                <a:latin typeface="BIZ UDPゴシック" panose="020B0400000000000000" pitchFamily="50" charset="-128"/>
                <a:ea typeface="BIZ UDPゴシック" panose="020B0400000000000000" pitchFamily="50" charset="-128"/>
              </a:rPr>
              <a:t>「活動状況等調査」の活用方法</a:t>
            </a:r>
          </a:p>
        </p:txBody>
      </p:sp>
      <p:sp>
        <p:nvSpPr>
          <p:cNvPr id="10" name="テキスト ボックス 9">
            <a:extLst>
              <a:ext uri="{FF2B5EF4-FFF2-40B4-BE49-F238E27FC236}">
                <a16:creationId xmlns:a16="http://schemas.microsoft.com/office/drawing/2014/main" id="{F9364DEE-BD1D-452B-8BC1-DAB4436BFE00}"/>
              </a:ext>
            </a:extLst>
          </p:cNvPr>
          <p:cNvSpPr txBox="1"/>
          <p:nvPr/>
        </p:nvSpPr>
        <p:spPr>
          <a:xfrm>
            <a:off x="377677" y="1185532"/>
            <a:ext cx="11495455" cy="646331"/>
          </a:xfrm>
          <a:prstGeom prst="rect">
            <a:avLst/>
          </a:prstGeom>
          <a:noFill/>
        </p:spPr>
        <p:txBody>
          <a:bodyPr wrap="none" rtlCol="0">
            <a:spAutoFit/>
          </a:bodyPr>
          <a:lstStyle/>
          <a:p>
            <a:r>
              <a:rPr lang="ja-JP" altLang="en-US" dirty="0"/>
              <a:t>県庁</a:t>
            </a:r>
            <a:r>
              <a:rPr lang="en-US" altLang="ja-JP" dirty="0"/>
              <a:t>GIS</a:t>
            </a:r>
            <a:r>
              <a:rPr lang="ja-JP" altLang="en-US" dirty="0"/>
              <a:t>では、表示するレイヤーを選択することで、特定の取組だけを地図上に表示することができます。</a:t>
            </a:r>
            <a:endParaRPr lang="en-US" altLang="ja-JP" dirty="0"/>
          </a:p>
          <a:p>
            <a:r>
              <a:rPr lang="ja-JP" altLang="en-US" dirty="0"/>
              <a:t>例えば、「子育て世帯向けの相談窓口」、「１０月に実施されるイベント」などを表示することができます。</a:t>
            </a:r>
            <a:endParaRPr lang="en-US" altLang="ja-JP" dirty="0"/>
          </a:p>
        </p:txBody>
      </p:sp>
      <p:sp>
        <p:nvSpPr>
          <p:cNvPr id="5" name="テキスト ボックス 4">
            <a:extLst>
              <a:ext uri="{FF2B5EF4-FFF2-40B4-BE49-F238E27FC236}">
                <a16:creationId xmlns:a16="http://schemas.microsoft.com/office/drawing/2014/main" id="{F4187204-49EF-437D-B3C8-D52E934C7794}"/>
              </a:ext>
            </a:extLst>
          </p:cNvPr>
          <p:cNvSpPr txBox="1"/>
          <p:nvPr/>
        </p:nvSpPr>
        <p:spPr>
          <a:xfrm>
            <a:off x="377677" y="6342141"/>
            <a:ext cx="1826141" cy="369332"/>
          </a:xfrm>
          <a:prstGeom prst="rect">
            <a:avLst/>
          </a:prstGeom>
          <a:noFill/>
        </p:spPr>
        <p:txBody>
          <a:bodyPr wrap="none" rtlCol="0">
            <a:spAutoFit/>
          </a:bodyPr>
          <a:lstStyle/>
          <a:p>
            <a:r>
              <a:rPr kumimoji="1" lang="ja-JP" altLang="en-US" dirty="0">
                <a:latin typeface="HGS教科書体" panose="02020600000000000000" pitchFamily="18" charset="-128"/>
                <a:ea typeface="HGS教科書体" panose="02020600000000000000" pitchFamily="18" charset="-128"/>
              </a:rPr>
              <a:t>県庁</a:t>
            </a:r>
            <a:r>
              <a:rPr kumimoji="1" lang="en-US" altLang="ja-JP" dirty="0">
                <a:latin typeface="HGS教科書体" panose="02020600000000000000" pitchFamily="18" charset="-128"/>
                <a:ea typeface="HGS教科書体" panose="02020600000000000000" pitchFamily="18" charset="-128"/>
              </a:rPr>
              <a:t>GIS</a:t>
            </a:r>
            <a:r>
              <a:rPr kumimoji="1" lang="ja-JP" altLang="en-US" dirty="0">
                <a:latin typeface="HGS教科書体" panose="02020600000000000000" pitchFamily="18" charset="-128"/>
                <a:ea typeface="HGS教科書体" panose="02020600000000000000" pitchFamily="18" charset="-128"/>
              </a:rPr>
              <a:t>イメージ</a:t>
            </a:r>
          </a:p>
        </p:txBody>
      </p:sp>
      <p:pic>
        <p:nvPicPr>
          <p:cNvPr id="11" name="コンテンツ プレースホルダー 10">
            <a:extLst>
              <a:ext uri="{FF2B5EF4-FFF2-40B4-BE49-F238E27FC236}">
                <a16:creationId xmlns:a16="http://schemas.microsoft.com/office/drawing/2014/main" id="{81ADB857-1984-26A5-E399-E5DC21084B49}"/>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72706" y="2070199"/>
            <a:ext cx="7446587" cy="4641274"/>
          </a:xfrm>
          <a:prstGeom prst="rect">
            <a:avLst/>
          </a:prstGeom>
        </p:spPr>
      </p:pic>
      <p:sp>
        <p:nvSpPr>
          <p:cNvPr id="6" name="タイトル 1">
            <a:extLst>
              <a:ext uri="{FF2B5EF4-FFF2-40B4-BE49-F238E27FC236}">
                <a16:creationId xmlns:a16="http://schemas.microsoft.com/office/drawing/2014/main" id="{40321C06-9AD8-44CC-BF33-2B9CFC3C4268}"/>
              </a:ext>
            </a:extLst>
          </p:cNvPr>
          <p:cNvSpPr txBox="1">
            <a:spLocks/>
          </p:cNvSpPr>
          <p:nvPr/>
        </p:nvSpPr>
        <p:spPr>
          <a:xfrm>
            <a:off x="377677" y="313608"/>
            <a:ext cx="11034932" cy="760814"/>
          </a:xfrm>
          <a:prstGeom prst="rect">
            <a:avLst/>
          </a:prstGeom>
          <a:gradFill>
            <a:gsLst>
              <a:gs pos="0">
                <a:schemeClr val="accent1">
                  <a:lumMod val="5000"/>
                  <a:lumOff val="95000"/>
                </a:schemeClr>
              </a:gs>
              <a:gs pos="92000">
                <a:srgbClr val="E9F4D4"/>
              </a:gs>
              <a:gs pos="98000">
                <a:schemeClr val="accent1">
                  <a:lumMod val="45000"/>
                  <a:lumOff val="55000"/>
                </a:schemeClr>
              </a:gs>
              <a:gs pos="100000">
                <a:schemeClr val="accent1">
                  <a:lumMod val="30000"/>
                  <a:lumOff val="70000"/>
                </a:schemeClr>
              </a:gs>
            </a:gsLst>
            <a:lin ang="5400000" scaled="1"/>
          </a:gra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u="sng" kern="1200">
                <a:solidFill>
                  <a:schemeClr val="tx1"/>
                </a:solidFill>
                <a:latin typeface="BIZ UDPゴシック" panose="020B0400000000000000" pitchFamily="50" charset="-128"/>
                <a:ea typeface="BIZ UDPゴシック" panose="020B0400000000000000" pitchFamily="50" charset="-128"/>
                <a:cs typeface="+mj-cs"/>
              </a:defRPr>
            </a:lvl1pPr>
          </a:lstStyle>
          <a:p>
            <a:r>
              <a:rPr lang="ja-JP" altLang="en-US"/>
              <a:t>１．県庁</a:t>
            </a:r>
            <a:r>
              <a:rPr lang="en-US" altLang="ja-JP"/>
              <a:t>GIS</a:t>
            </a:r>
            <a:r>
              <a:rPr lang="ja-JP" altLang="en-US"/>
              <a:t>（地理情報システム）について</a:t>
            </a:r>
            <a:endParaRPr lang="ja-JP" altLang="en-US" dirty="0"/>
          </a:p>
        </p:txBody>
      </p:sp>
    </p:spTree>
    <p:extLst>
      <p:ext uri="{BB962C8B-B14F-4D97-AF65-F5344CB8AC3E}">
        <p14:creationId xmlns:p14="http://schemas.microsoft.com/office/powerpoint/2010/main" val="821280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コンテンツ プレースホルダー 7">
            <a:extLst>
              <a:ext uri="{FF2B5EF4-FFF2-40B4-BE49-F238E27FC236}">
                <a16:creationId xmlns:a16="http://schemas.microsoft.com/office/drawing/2014/main" id="{4B4FE09D-1FA6-49A3-9579-2E67333C9442}"/>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439128" y="1925388"/>
            <a:ext cx="5036476" cy="4416753"/>
          </a:xfrm>
          <a:prstGeom prst="rect">
            <a:avLst/>
          </a:prstGeom>
        </p:spPr>
      </p:pic>
      <p:sp>
        <p:nvSpPr>
          <p:cNvPr id="2" name="タイトル 1">
            <a:extLst>
              <a:ext uri="{FF2B5EF4-FFF2-40B4-BE49-F238E27FC236}">
                <a16:creationId xmlns:a16="http://schemas.microsoft.com/office/drawing/2014/main" id="{0D990337-13BB-4606-AC70-AD3B2BFD223A}"/>
              </a:ext>
            </a:extLst>
          </p:cNvPr>
          <p:cNvSpPr>
            <a:spLocks noGrp="1"/>
          </p:cNvSpPr>
          <p:nvPr>
            <p:ph type="title"/>
          </p:nvPr>
        </p:nvSpPr>
        <p:spPr>
          <a:xfrm>
            <a:off x="377677" y="331193"/>
            <a:ext cx="11034932" cy="760814"/>
          </a:xfrm>
        </p:spPr>
        <p:txBody>
          <a:bodyPr/>
          <a:lstStyle/>
          <a:p>
            <a:r>
              <a:rPr kumimoji="1" lang="en-US" altLang="ja-JP" u="sng" dirty="0">
                <a:latin typeface="BIZ UDPゴシック" panose="020B0400000000000000" pitchFamily="50" charset="-128"/>
                <a:ea typeface="BIZ UDPゴシック" panose="020B0400000000000000" pitchFamily="50" charset="-128"/>
              </a:rPr>
              <a:t>GIS</a:t>
            </a:r>
            <a:r>
              <a:rPr kumimoji="1" lang="ja-JP" altLang="en-US" u="sng" dirty="0" err="1">
                <a:latin typeface="BIZ UDPゴシック" panose="020B0400000000000000" pitchFamily="50" charset="-128"/>
                <a:ea typeface="BIZ UDPゴシック" panose="020B0400000000000000" pitchFamily="50" charset="-128"/>
              </a:rPr>
              <a:t>への</a:t>
            </a:r>
            <a:r>
              <a:rPr kumimoji="1" lang="ja-JP" altLang="en-US" u="sng" dirty="0">
                <a:latin typeface="BIZ UDPゴシック" panose="020B0400000000000000" pitchFamily="50" charset="-128"/>
                <a:ea typeface="BIZ UDPゴシック" panose="020B0400000000000000" pitchFamily="50" charset="-128"/>
              </a:rPr>
              <a:t>掲載例</a:t>
            </a:r>
          </a:p>
        </p:txBody>
      </p:sp>
      <p:sp>
        <p:nvSpPr>
          <p:cNvPr id="10" name="テキスト ボックス 9">
            <a:extLst>
              <a:ext uri="{FF2B5EF4-FFF2-40B4-BE49-F238E27FC236}">
                <a16:creationId xmlns:a16="http://schemas.microsoft.com/office/drawing/2014/main" id="{F9364DEE-BD1D-452B-8BC1-DAB4436BFE00}"/>
              </a:ext>
            </a:extLst>
          </p:cNvPr>
          <p:cNvSpPr txBox="1"/>
          <p:nvPr/>
        </p:nvSpPr>
        <p:spPr>
          <a:xfrm>
            <a:off x="377677" y="1185532"/>
            <a:ext cx="10028707" cy="646331"/>
          </a:xfrm>
          <a:prstGeom prst="rect">
            <a:avLst/>
          </a:prstGeom>
          <a:noFill/>
        </p:spPr>
        <p:txBody>
          <a:bodyPr wrap="none" rtlCol="0">
            <a:spAutoFit/>
          </a:bodyPr>
          <a:lstStyle/>
          <a:p>
            <a:r>
              <a:rPr kumimoji="1" lang="ja-JP" altLang="en-US" dirty="0"/>
              <a:t>県庁</a:t>
            </a:r>
            <a:r>
              <a:rPr kumimoji="1" lang="en-US" altLang="ja-JP" dirty="0"/>
              <a:t>GIS</a:t>
            </a:r>
            <a:r>
              <a:rPr kumimoji="1" lang="ja-JP" altLang="en-US" dirty="0"/>
              <a:t>では、地図上のアイコンをクリックすると取組内容の詳細を確認することができます。</a:t>
            </a:r>
            <a:endParaRPr kumimoji="1" lang="en-US" altLang="ja-JP" dirty="0"/>
          </a:p>
          <a:p>
            <a:endParaRPr kumimoji="1" lang="ja-JP" altLang="en-US" dirty="0"/>
          </a:p>
        </p:txBody>
      </p:sp>
      <p:sp>
        <p:nvSpPr>
          <p:cNvPr id="5" name="テキスト ボックス 4">
            <a:extLst>
              <a:ext uri="{FF2B5EF4-FFF2-40B4-BE49-F238E27FC236}">
                <a16:creationId xmlns:a16="http://schemas.microsoft.com/office/drawing/2014/main" id="{F4187204-49EF-437D-B3C8-D52E934C7794}"/>
              </a:ext>
            </a:extLst>
          </p:cNvPr>
          <p:cNvSpPr txBox="1"/>
          <p:nvPr/>
        </p:nvSpPr>
        <p:spPr>
          <a:xfrm>
            <a:off x="566128" y="6342141"/>
            <a:ext cx="1826141" cy="369332"/>
          </a:xfrm>
          <a:prstGeom prst="rect">
            <a:avLst/>
          </a:prstGeom>
          <a:noFill/>
        </p:spPr>
        <p:txBody>
          <a:bodyPr wrap="none" rtlCol="0">
            <a:spAutoFit/>
          </a:bodyPr>
          <a:lstStyle/>
          <a:p>
            <a:r>
              <a:rPr kumimoji="1" lang="ja-JP" altLang="en-US" dirty="0">
                <a:latin typeface="HGS教科書体" panose="02020600000000000000" pitchFamily="18" charset="-128"/>
                <a:ea typeface="HGS教科書体" panose="02020600000000000000" pitchFamily="18" charset="-128"/>
              </a:rPr>
              <a:t>県庁</a:t>
            </a:r>
            <a:r>
              <a:rPr kumimoji="1" lang="en-US" altLang="ja-JP" dirty="0">
                <a:latin typeface="HGS教科書体" panose="02020600000000000000" pitchFamily="18" charset="-128"/>
                <a:ea typeface="HGS教科書体" panose="02020600000000000000" pitchFamily="18" charset="-128"/>
              </a:rPr>
              <a:t>GIS</a:t>
            </a:r>
            <a:r>
              <a:rPr kumimoji="1" lang="ja-JP" altLang="en-US" dirty="0">
                <a:latin typeface="HGS教科書体" panose="02020600000000000000" pitchFamily="18" charset="-128"/>
                <a:ea typeface="HGS教科書体" panose="02020600000000000000" pitchFamily="18" charset="-128"/>
              </a:rPr>
              <a:t>イメージ</a:t>
            </a:r>
          </a:p>
        </p:txBody>
      </p:sp>
      <p:sp>
        <p:nvSpPr>
          <p:cNvPr id="11" name="吹き出し: 四角形 10">
            <a:extLst>
              <a:ext uri="{FF2B5EF4-FFF2-40B4-BE49-F238E27FC236}">
                <a16:creationId xmlns:a16="http://schemas.microsoft.com/office/drawing/2014/main" id="{D61B6E08-E77C-4F73-BC08-B6E6A6B1FDF0}"/>
              </a:ext>
            </a:extLst>
          </p:cNvPr>
          <p:cNvSpPr/>
          <p:nvPr/>
        </p:nvSpPr>
        <p:spPr>
          <a:xfrm>
            <a:off x="5574995" y="2641600"/>
            <a:ext cx="3124200" cy="3700541"/>
          </a:xfrm>
          <a:prstGeom prst="wedgeRectCallout">
            <a:avLst>
              <a:gd name="adj1" fmla="val -130927"/>
              <a:gd name="adj2" fmla="val -10266"/>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en-US" altLang="ja-JP" sz="1400" dirty="0"/>
              <a:t>【GIS</a:t>
            </a:r>
            <a:r>
              <a:rPr kumimoji="1" lang="ja-JP" altLang="en-US" sz="1400" dirty="0"/>
              <a:t>掲載例</a:t>
            </a:r>
            <a:r>
              <a:rPr kumimoji="1" lang="en-US" altLang="ja-JP" sz="1400" dirty="0"/>
              <a:t>】</a:t>
            </a:r>
          </a:p>
          <a:p>
            <a:pPr algn="l"/>
            <a:r>
              <a:rPr kumimoji="1" lang="ja-JP" altLang="en-US" sz="1100" dirty="0"/>
              <a:t>団体名：　　　埼玉県庁</a:t>
            </a:r>
            <a:endParaRPr kumimoji="1" lang="en-US" altLang="ja-JP" sz="1100" dirty="0"/>
          </a:p>
          <a:p>
            <a:pPr algn="l"/>
            <a:r>
              <a:rPr kumimoji="1" lang="ja-JP" altLang="en-US" sz="1100" dirty="0"/>
              <a:t>種別：　　　　イベント</a:t>
            </a:r>
            <a:endParaRPr kumimoji="1" lang="en-US" altLang="ja-JP" sz="1100" dirty="0"/>
          </a:p>
          <a:p>
            <a:pPr algn="l"/>
            <a:r>
              <a:rPr kumimoji="1" lang="ja-JP" altLang="en-US" sz="1100" dirty="0"/>
              <a:t>内容：　　　県庁オープンデー</a:t>
            </a:r>
            <a:endParaRPr kumimoji="1" lang="en-US" altLang="ja-JP" sz="1100" dirty="0"/>
          </a:p>
          <a:p>
            <a:pPr algn="l"/>
            <a:r>
              <a:rPr kumimoji="1" lang="ja-JP" altLang="en-US" sz="1100" dirty="0"/>
              <a:t>開催日又は頻度：令和</a:t>
            </a:r>
            <a:r>
              <a:rPr kumimoji="1" lang="en-US" altLang="ja-JP" sz="1100" dirty="0"/>
              <a:t>5</a:t>
            </a:r>
            <a:r>
              <a:rPr kumimoji="1" lang="ja-JP" altLang="en-US" sz="1100" dirty="0"/>
              <a:t>年</a:t>
            </a:r>
            <a:r>
              <a:rPr kumimoji="1" lang="en-US" altLang="ja-JP" sz="1100" dirty="0"/>
              <a:t>11</a:t>
            </a:r>
            <a:r>
              <a:rPr kumimoji="1" lang="ja-JP" altLang="en-US" sz="1100" dirty="0"/>
              <a:t>月</a:t>
            </a:r>
            <a:r>
              <a:rPr kumimoji="1" lang="en-US" altLang="ja-JP" sz="1100" dirty="0"/>
              <a:t>14</a:t>
            </a:r>
            <a:r>
              <a:rPr kumimoji="1" lang="ja-JP" altLang="en-US" sz="1100" dirty="0"/>
              <a:t>日</a:t>
            </a:r>
            <a:endParaRPr kumimoji="1" lang="en-US" altLang="ja-JP" sz="1100" dirty="0"/>
          </a:p>
          <a:p>
            <a:pPr algn="l"/>
            <a:r>
              <a:rPr kumimoji="1" lang="ja-JP" altLang="en-US" sz="1100" dirty="0"/>
              <a:t>時間：　　　</a:t>
            </a:r>
            <a:r>
              <a:rPr kumimoji="1" lang="ja-JP" altLang="en-US" sz="1100" baseline="0" dirty="0"/>
              <a:t> </a:t>
            </a:r>
            <a:r>
              <a:rPr kumimoji="1" lang="en-US" altLang="ja-JP" sz="1100" baseline="0" dirty="0"/>
              <a:t>09</a:t>
            </a:r>
            <a:r>
              <a:rPr kumimoji="1" lang="ja-JP" altLang="en-US" sz="1100" baseline="0" dirty="0"/>
              <a:t>：</a:t>
            </a:r>
            <a:r>
              <a:rPr kumimoji="1" lang="en-US" altLang="ja-JP" sz="1100" baseline="0" dirty="0"/>
              <a:t>30</a:t>
            </a:r>
            <a:r>
              <a:rPr kumimoji="1" lang="ja-JP" altLang="en-US" sz="1100" dirty="0"/>
              <a:t>～</a:t>
            </a:r>
            <a:r>
              <a:rPr kumimoji="1" lang="en-US" altLang="ja-JP" sz="1100" dirty="0"/>
              <a:t>16</a:t>
            </a:r>
            <a:r>
              <a:rPr kumimoji="1" lang="ja-JP" altLang="en-US" sz="1100" dirty="0"/>
              <a:t>：</a:t>
            </a:r>
            <a:r>
              <a:rPr kumimoji="1" lang="en-US" altLang="ja-JP" sz="1100" dirty="0"/>
              <a:t>00</a:t>
            </a:r>
          </a:p>
          <a:p>
            <a:pPr algn="l"/>
            <a:r>
              <a:rPr kumimoji="1" lang="ja-JP" altLang="en-US" sz="1100" dirty="0"/>
              <a:t>活動場所：　　埼玉県庁</a:t>
            </a:r>
            <a:endParaRPr kumimoji="1" lang="en-US" altLang="ja-JP" sz="1100" dirty="0"/>
          </a:p>
          <a:p>
            <a:pPr algn="l"/>
            <a:r>
              <a:rPr kumimoji="1" lang="ja-JP" altLang="en-US" sz="1100" dirty="0"/>
              <a:t>所在地：さいたま市浦和区高砂県庁</a:t>
            </a:r>
            <a:r>
              <a:rPr kumimoji="1" lang="en-US" altLang="ja-JP" sz="1100" dirty="0"/>
              <a:t>3-15-1</a:t>
            </a:r>
          </a:p>
          <a:p>
            <a:pPr algn="l"/>
            <a:r>
              <a:rPr kumimoji="1" lang="ja-JP" altLang="en-US" sz="1100" dirty="0"/>
              <a:t>対象者：　　　一般県民</a:t>
            </a:r>
            <a:endParaRPr kumimoji="1" lang="en-US" altLang="ja-JP" sz="1100" dirty="0"/>
          </a:p>
          <a:p>
            <a:pPr algn="l"/>
            <a:r>
              <a:rPr kumimoji="1" lang="ja-JP" altLang="en-US" sz="1100" dirty="0"/>
              <a:t>概要：　県民の皆様に日ごろの県庁でのお仕事を知っていただくことや、埼玉県の魅力などに触れてもらうため、県民の日に県庁舎を開放して、ステージイベントや庁内各課等のブース出展を行っています。</a:t>
            </a:r>
            <a:endParaRPr kumimoji="1" lang="en-US" altLang="ja-JP" sz="1100" dirty="0"/>
          </a:p>
          <a:p>
            <a:r>
              <a:rPr kumimoji="1" lang="en-US" altLang="ja-JP" sz="1100" dirty="0"/>
              <a:t>URL</a:t>
            </a:r>
            <a:r>
              <a:rPr kumimoji="1" lang="ja-JP" altLang="en-US" sz="1100" dirty="0"/>
              <a:t>：</a:t>
            </a:r>
            <a:r>
              <a:rPr lang="en-US" altLang="ja-JP" dirty="0">
                <a:solidFill>
                  <a:schemeClr val="bg1"/>
                </a:solidFill>
                <a:hlinkClick r:id="rId3"/>
              </a:rPr>
              <a:t>https://www.pref.saitama.lg.jp/a0301/kenminnohi/kentyouopenday.html</a:t>
            </a:r>
            <a:endParaRPr lang="en-US" altLang="ja-JP" dirty="0">
              <a:solidFill>
                <a:schemeClr val="bg1"/>
              </a:solidFill>
            </a:endParaRPr>
          </a:p>
          <a:p>
            <a:endParaRPr kumimoji="1" lang="en-US" altLang="ja-JP" sz="1100" dirty="0"/>
          </a:p>
          <a:p>
            <a:pPr algn="l"/>
            <a:r>
              <a:rPr kumimoji="1" lang="ja-JP" altLang="en-US" sz="1100" dirty="0"/>
              <a:t>連絡先：県民広聴課○○担当</a:t>
            </a:r>
            <a:endParaRPr kumimoji="1" lang="en-US" altLang="ja-JP" sz="1100" dirty="0"/>
          </a:p>
          <a:p>
            <a:pPr algn="l"/>
            <a:r>
              <a:rPr kumimoji="1" lang="en-US" altLang="ja-JP" sz="1100" dirty="0"/>
              <a:t>TEL</a:t>
            </a:r>
            <a:r>
              <a:rPr kumimoji="1" lang="ja-JP" altLang="en-US" sz="1100" dirty="0"/>
              <a:t>：　　</a:t>
            </a:r>
            <a:r>
              <a:rPr kumimoji="1" lang="en-US" altLang="ja-JP" sz="1100" dirty="0"/>
              <a:t>048-830-</a:t>
            </a:r>
            <a:r>
              <a:rPr kumimoji="1" lang="ja-JP" altLang="en-US" sz="1100" dirty="0"/>
              <a:t>○○○○</a:t>
            </a:r>
            <a:endParaRPr kumimoji="1" lang="en-US" altLang="ja-JP" sz="1100" dirty="0"/>
          </a:p>
          <a:p>
            <a:pPr algn="l"/>
            <a:r>
              <a:rPr kumimoji="1" lang="ja-JP" altLang="en-US" sz="1100" dirty="0"/>
              <a:t>メール：　○○</a:t>
            </a:r>
            <a:r>
              <a:rPr kumimoji="1" lang="en-US" altLang="ja-JP" sz="1100" dirty="0"/>
              <a:t>@pref.saitama.lg.jp</a:t>
            </a:r>
            <a:endParaRPr kumimoji="1" lang="ja-JP" altLang="en-US" sz="1100" dirty="0"/>
          </a:p>
        </p:txBody>
      </p:sp>
      <p:sp>
        <p:nvSpPr>
          <p:cNvPr id="13" name="吹き出し: 四角形 12">
            <a:extLst>
              <a:ext uri="{FF2B5EF4-FFF2-40B4-BE49-F238E27FC236}">
                <a16:creationId xmlns:a16="http://schemas.microsoft.com/office/drawing/2014/main" id="{B39F94D9-94B3-4E09-B3FB-E4774B3592C1}"/>
              </a:ext>
            </a:extLst>
          </p:cNvPr>
          <p:cNvSpPr/>
          <p:nvPr/>
        </p:nvSpPr>
        <p:spPr>
          <a:xfrm>
            <a:off x="8820150" y="2641601"/>
            <a:ext cx="3371850" cy="3030868"/>
          </a:xfrm>
          <a:prstGeom prst="wedgeRectCallout">
            <a:avLst>
              <a:gd name="adj1" fmla="val -53302"/>
              <a:gd name="adj2" fmla="val -17034"/>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en-US" altLang="ja-JP" sz="1400" dirty="0"/>
              <a:t>【GIS</a:t>
            </a:r>
            <a:r>
              <a:rPr kumimoji="1" lang="ja-JP" altLang="en-US" sz="1400" dirty="0"/>
              <a:t>掲載例</a:t>
            </a:r>
            <a:r>
              <a:rPr kumimoji="1" lang="en-US" altLang="ja-JP" sz="1400" dirty="0"/>
              <a:t>】</a:t>
            </a:r>
          </a:p>
          <a:p>
            <a:pPr algn="l"/>
            <a:r>
              <a:rPr kumimoji="1" lang="ja-JP" altLang="en-US" sz="1100" dirty="0"/>
              <a:t>団体名：　　　</a:t>
            </a:r>
            <a:r>
              <a:rPr kumimoji="1" lang="en-US" altLang="ja-JP" sz="1100" dirty="0"/>
              <a:t>NPO</a:t>
            </a:r>
            <a:r>
              <a:rPr kumimoji="1" lang="ja-JP" altLang="en-US" sz="1100" dirty="0"/>
              <a:t>法人△△</a:t>
            </a:r>
            <a:endParaRPr kumimoji="1" lang="en-US" altLang="ja-JP" sz="1100" dirty="0"/>
          </a:p>
          <a:p>
            <a:pPr algn="l"/>
            <a:r>
              <a:rPr kumimoji="1" lang="ja-JP" altLang="en-US" sz="1100" dirty="0"/>
              <a:t>種別：　　　　スポーツ・文化活動</a:t>
            </a:r>
            <a:endParaRPr kumimoji="1" lang="en-US" altLang="ja-JP" sz="1100" dirty="0"/>
          </a:p>
          <a:p>
            <a:pPr algn="l"/>
            <a:r>
              <a:rPr kumimoji="1" lang="ja-JP" altLang="en-US" sz="1100" dirty="0"/>
              <a:t>内容：　　　　ラジオ体操</a:t>
            </a:r>
            <a:endParaRPr kumimoji="1" lang="en-US" altLang="ja-JP" sz="1100" dirty="0"/>
          </a:p>
          <a:p>
            <a:pPr algn="l"/>
            <a:r>
              <a:rPr kumimoji="1" lang="ja-JP" altLang="ja-JP" sz="1100" dirty="0">
                <a:solidFill>
                  <a:schemeClr val="lt1"/>
                </a:solidFill>
                <a:effectLst/>
                <a:latin typeface="+mn-lt"/>
                <a:ea typeface="+mn-ea"/>
                <a:cs typeface="+mn-cs"/>
              </a:rPr>
              <a:t>開催日又は頻度：</a:t>
            </a:r>
            <a:r>
              <a:rPr kumimoji="1" lang="ja-JP" altLang="en-US" sz="1100" dirty="0"/>
              <a:t>毎週土曜日</a:t>
            </a:r>
            <a:endParaRPr kumimoji="1" lang="en-US" altLang="ja-JP" sz="1100" dirty="0"/>
          </a:p>
          <a:p>
            <a:pPr algn="l"/>
            <a:r>
              <a:rPr kumimoji="1" lang="ja-JP" altLang="en-US" sz="1100" dirty="0"/>
              <a:t>時間：　　　　</a:t>
            </a:r>
            <a:r>
              <a:rPr kumimoji="1" lang="en-US" altLang="ja-JP" sz="1100" dirty="0"/>
              <a:t>08</a:t>
            </a:r>
            <a:r>
              <a:rPr kumimoji="1" lang="ja-JP" altLang="en-US" sz="1100" dirty="0"/>
              <a:t>：</a:t>
            </a:r>
            <a:r>
              <a:rPr kumimoji="1" lang="en-US" altLang="ja-JP" sz="1100" dirty="0"/>
              <a:t>00</a:t>
            </a:r>
            <a:r>
              <a:rPr kumimoji="1" lang="ja-JP" altLang="en-US" sz="1100" dirty="0"/>
              <a:t>～</a:t>
            </a:r>
            <a:r>
              <a:rPr kumimoji="1" lang="en-US" altLang="ja-JP" sz="1100" dirty="0"/>
              <a:t>08</a:t>
            </a:r>
            <a:r>
              <a:rPr kumimoji="1" lang="ja-JP" altLang="en-US" sz="1100" dirty="0"/>
              <a:t>：</a:t>
            </a:r>
            <a:r>
              <a:rPr kumimoji="1" lang="en-US" altLang="ja-JP" sz="1100" dirty="0"/>
              <a:t>30</a:t>
            </a:r>
          </a:p>
          <a:p>
            <a:pPr algn="l"/>
            <a:r>
              <a:rPr kumimoji="1" lang="ja-JP" altLang="en-US" sz="1100" dirty="0"/>
              <a:t>活動場所：　　○○公園内</a:t>
            </a:r>
            <a:endParaRPr kumimoji="1" lang="en-US" altLang="ja-JP" sz="1100" dirty="0"/>
          </a:p>
          <a:p>
            <a:pPr algn="l"/>
            <a:r>
              <a:rPr kumimoji="1" lang="ja-JP" altLang="en-US" sz="1100" dirty="0"/>
              <a:t>所在地：　　　○○市～　</a:t>
            </a:r>
            <a:endParaRPr kumimoji="1" lang="en-US" altLang="ja-JP" sz="1100" dirty="0"/>
          </a:p>
          <a:p>
            <a:pPr algn="l"/>
            <a:r>
              <a:rPr kumimoji="1" lang="ja-JP" altLang="en-US" sz="1100" dirty="0"/>
              <a:t>対象者：　　どなたでも、子ども（</a:t>
            </a:r>
            <a:r>
              <a:rPr kumimoji="1" lang="en-US" altLang="ja-JP" sz="1100" dirty="0"/>
              <a:t>6</a:t>
            </a:r>
            <a:r>
              <a:rPr kumimoji="1" lang="ja-JP" altLang="en-US" sz="1100" dirty="0"/>
              <a:t>歳～</a:t>
            </a:r>
            <a:r>
              <a:rPr kumimoji="1" lang="en-US" altLang="ja-JP" sz="1100" dirty="0"/>
              <a:t>12</a:t>
            </a:r>
            <a:r>
              <a:rPr kumimoji="1" lang="ja-JP" altLang="en-US" sz="1100" dirty="0"/>
              <a:t>歳）、（</a:t>
            </a:r>
            <a:r>
              <a:rPr kumimoji="1" lang="en-US" altLang="ja-JP" sz="1100" dirty="0"/>
              <a:t>12</a:t>
            </a:r>
            <a:r>
              <a:rPr kumimoji="1" lang="ja-JP" altLang="en-US" sz="1100" dirty="0"/>
              <a:t>歳～</a:t>
            </a:r>
            <a:r>
              <a:rPr kumimoji="1" lang="en-US" altLang="ja-JP" sz="1100" dirty="0"/>
              <a:t>18</a:t>
            </a:r>
            <a:r>
              <a:rPr kumimoji="1" lang="ja-JP" altLang="en-US" sz="1100" dirty="0"/>
              <a:t>歳）、高齢者</a:t>
            </a:r>
            <a:endParaRPr kumimoji="1" lang="en-US" altLang="ja-JP" sz="1100" dirty="0"/>
          </a:p>
          <a:p>
            <a:pPr algn="l"/>
            <a:r>
              <a:rPr kumimoji="1" lang="ja-JP" altLang="en-US" sz="1100" dirty="0"/>
              <a:t>概要：　　運動不足解消のため、週に一度開催しています。どなたでもご参加ください。</a:t>
            </a:r>
            <a:endParaRPr kumimoji="1" lang="en-US" altLang="ja-JP" sz="1100" dirty="0"/>
          </a:p>
          <a:p>
            <a:pPr algn="l"/>
            <a:r>
              <a:rPr kumimoji="1" lang="en-US" altLang="ja-JP" sz="1100" dirty="0"/>
              <a:t>URL</a:t>
            </a:r>
            <a:r>
              <a:rPr kumimoji="1" lang="ja-JP" altLang="en-US" sz="1100" dirty="0"/>
              <a:t>：　</a:t>
            </a:r>
            <a:r>
              <a:rPr kumimoji="1" lang="en-US" altLang="ja-JP" sz="1100" dirty="0"/>
              <a:t>https://</a:t>
            </a:r>
            <a:r>
              <a:rPr kumimoji="1" lang="ja-JP" altLang="en-US" sz="1100" dirty="0"/>
              <a:t>～</a:t>
            </a:r>
            <a:endParaRPr lang="en-US" altLang="ja-JP" dirty="0">
              <a:solidFill>
                <a:schemeClr val="bg1"/>
              </a:solidFill>
            </a:endParaRPr>
          </a:p>
          <a:p>
            <a:pPr algn="l"/>
            <a:endParaRPr kumimoji="1" lang="en-US" altLang="ja-JP" sz="1100" dirty="0"/>
          </a:p>
          <a:p>
            <a:pPr algn="l"/>
            <a:r>
              <a:rPr kumimoji="1" lang="ja-JP" altLang="en-US" sz="1100" dirty="0"/>
              <a:t>連絡先：　</a:t>
            </a:r>
            <a:r>
              <a:rPr kumimoji="1" lang="en-US" altLang="ja-JP" sz="1100" dirty="0"/>
              <a:t>NPO</a:t>
            </a:r>
            <a:r>
              <a:rPr kumimoji="1" lang="ja-JP" altLang="en-US" sz="1100" dirty="0"/>
              <a:t>法人△△　■■</a:t>
            </a:r>
            <a:endParaRPr kumimoji="1" lang="en-US" altLang="ja-JP" sz="1100" dirty="0"/>
          </a:p>
          <a:p>
            <a:pPr algn="l"/>
            <a:r>
              <a:rPr kumimoji="1" lang="en-US" altLang="ja-JP" sz="1100" dirty="0"/>
              <a:t>TEL</a:t>
            </a:r>
            <a:r>
              <a:rPr kumimoji="1" lang="ja-JP" altLang="en-US" sz="1100" dirty="0"/>
              <a:t>：　　○○○</a:t>
            </a:r>
            <a:r>
              <a:rPr kumimoji="1" lang="en-US" altLang="ja-JP" sz="1100" dirty="0"/>
              <a:t>-</a:t>
            </a:r>
            <a:r>
              <a:rPr kumimoji="1" lang="ja-JP" altLang="en-US" sz="1100" dirty="0"/>
              <a:t>○○○</a:t>
            </a:r>
            <a:r>
              <a:rPr kumimoji="1" lang="en-US" altLang="ja-JP" sz="1100" dirty="0"/>
              <a:t>-</a:t>
            </a:r>
            <a:r>
              <a:rPr kumimoji="1" lang="ja-JP" altLang="en-US" sz="1100" dirty="0"/>
              <a:t>○○○○</a:t>
            </a:r>
            <a:endParaRPr kumimoji="1" lang="en-US" altLang="ja-JP" sz="1100" dirty="0"/>
          </a:p>
          <a:p>
            <a:pPr algn="l"/>
            <a:r>
              <a:rPr kumimoji="1" lang="ja-JP" altLang="en-US" sz="1100" dirty="0"/>
              <a:t>メール：　○○</a:t>
            </a:r>
            <a:r>
              <a:rPr kumimoji="1" lang="en-US" altLang="ja-JP" sz="1100" dirty="0"/>
              <a:t>@</a:t>
            </a:r>
            <a:r>
              <a:rPr kumimoji="1" lang="ja-JP" altLang="en-US" sz="1100" dirty="0"/>
              <a:t>～</a:t>
            </a:r>
          </a:p>
        </p:txBody>
      </p:sp>
      <p:sp>
        <p:nvSpPr>
          <p:cNvPr id="9" name="タイトル 1">
            <a:extLst>
              <a:ext uri="{FF2B5EF4-FFF2-40B4-BE49-F238E27FC236}">
                <a16:creationId xmlns:a16="http://schemas.microsoft.com/office/drawing/2014/main" id="{817DD633-8B75-4379-9F04-DEBE81FAA7F0}"/>
              </a:ext>
            </a:extLst>
          </p:cNvPr>
          <p:cNvSpPr txBox="1">
            <a:spLocks/>
          </p:cNvSpPr>
          <p:nvPr/>
        </p:nvSpPr>
        <p:spPr>
          <a:xfrm>
            <a:off x="377677" y="313608"/>
            <a:ext cx="11034932" cy="760814"/>
          </a:xfrm>
          <a:prstGeom prst="rect">
            <a:avLst/>
          </a:prstGeom>
          <a:gradFill>
            <a:gsLst>
              <a:gs pos="0">
                <a:schemeClr val="accent1">
                  <a:lumMod val="5000"/>
                  <a:lumOff val="95000"/>
                </a:schemeClr>
              </a:gs>
              <a:gs pos="92000">
                <a:srgbClr val="E9F4D4"/>
              </a:gs>
              <a:gs pos="98000">
                <a:schemeClr val="accent1">
                  <a:lumMod val="45000"/>
                  <a:lumOff val="55000"/>
                </a:schemeClr>
              </a:gs>
              <a:gs pos="100000">
                <a:schemeClr val="accent1">
                  <a:lumMod val="30000"/>
                  <a:lumOff val="70000"/>
                </a:schemeClr>
              </a:gs>
            </a:gsLst>
            <a:lin ang="5400000" scaled="1"/>
          </a:gra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u="sng" kern="1200">
                <a:solidFill>
                  <a:schemeClr val="tx1"/>
                </a:solidFill>
                <a:latin typeface="BIZ UDPゴシック" panose="020B0400000000000000" pitchFamily="50" charset="-128"/>
                <a:ea typeface="BIZ UDPゴシック" panose="020B0400000000000000" pitchFamily="50" charset="-128"/>
                <a:cs typeface="+mj-cs"/>
              </a:defRPr>
            </a:lvl1pPr>
          </a:lstStyle>
          <a:p>
            <a:r>
              <a:rPr lang="ja-JP" altLang="en-US"/>
              <a:t>１．県庁</a:t>
            </a:r>
            <a:r>
              <a:rPr lang="en-US" altLang="ja-JP"/>
              <a:t>GIS</a:t>
            </a:r>
            <a:r>
              <a:rPr lang="ja-JP" altLang="en-US"/>
              <a:t>（地理情報システム）について</a:t>
            </a:r>
            <a:endParaRPr lang="ja-JP" altLang="en-US" dirty="0"/>
          </a:p>
        </p:txBody>
      </p:sp>
    </p:spTree>
    <p:extLst>
      <p:ext uri="{BB962C8B-B14F-4D97-AF65-F5344CB8AC3E}">
        <p14:creationId xmlns:p14="http://schemas.microsoft.com/office/powerpoint/2010/main" val="36857005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a:extLst>
              <a:ext uri="{FF2B5EF4-FFF2-40B4-BE49-F238E27FC236}">
                <a16:creationId xmlns:a16="http://schemas.microsoft.com/office/drawing/2014/main" id="{541246FC-6D8B-4FBB-82FA-00778395B440}"/>
              </a:ext>
            </a:extLst>
          </p:cNvPr>
          <p:cNvPicPr>
            <a:picLocks noGrp="1" noChangeAspect="1"/>
          </p:cNvPicPr>
          <p:nvPr>
            <p:ph idx="1"/>
          </p:nvPr>
        </p:nvPicPr>
        <p:blipFill>
          <a:blip r:embed="rId2"/>
          <a:stretch>
            <a:fillRect/>
          </a:stretch>
        </p:blipFill>
        <p:spPr>
          <a:xfrm>
            <a:off x="1024383" y="1831863"/>
            <a:ext cx="9741519" cy="4868082"/>
          </a:xfrm>
          <a:prstGeom prst="rect">
            <a:avLst/>
          </a:prstGeom>
        </p:spPr>
      </p:pic>
      <p:sp>
        <p:nvSpPr>
          <p:cNvPr id="10" name="テキスト ボックス 9">
            <a:extLst>
              <a:ext uri="{FF2B5EF4-FFF2-40B4-BE49-F238E27FC236}">
                <a16:creationId xmlns:a16="http://schemas.microsoft.com/office/drawing/2014/main" id="{F9364DEE-BD1D-452B-8BC1-DAB4436BFE00}"/>
              </a:ext>
            </a:extLst>
          </p:cNvPr>
          <p:cNvSpPr txBox="1"/>
          <p:nvPr/>
        </p:nvSpPr>
        <p:spPr>
          <a:xfrm>
            <a:off x="377677" y="1185532"/>
            <a:ext cx="10341293" cy="646331"/>
          </a:xfrm>
          <a:prstGeom prst="rect">
            <a:avLst/>
          </a:prstGeom>
          <a:noFill/>
        </p:spPr>
        <p:txBody>
          <a:bodyPr wrap="none" rtlCol="0">
            <a:spAutoFit/>
          </a:bodyPr>
          <a:lstStyle/>
          <a:p>
            <a:r>
              <a:rPr lang="ja-JP" altLang="en-US" dirty="0"/>
              <a:t>埼玉県では令和５年１１月１４日から「バーチャル埼玉」というメタバース空間を開設しました。</a:t>
            </a:r>
            <a:endParaRPr lang="en-US" altLang="ja-JP" dirty="0"/>
          </a:p>
          <a:p>
            <a:r>
              <a:rPr lang="ja-JP" altLang="en-US" dirty="0"/>
              <a:t>　</a:t>
            </a:r>
            <a:r>
              <a:rPr lang="en-US" altLang="ja-JP" dirty="0">
                <a:hlinkClick r:id="rId3"/>
              </a:rPr>
              <a:t>TOP</a:t>
            </a:r>
            <a:r>
              <a:rPr lang="ja-JP" altLang="en-US" dirty="0">
                <a:hlinkClick r:id="rId3"/>
              </a:rPr>
              <a:t>｜バーチャル埼玉 </a:t>
            </a:r>
            <a:r>
              <a:rPr lang="en-US" altLang="ja-JP" dirty="0">
                <a:hlinkClick r:id="rId3"/>
              </a:rPr>
              <a:t>(saitama.lg.jp)</a:t>
            </a:r>
            <a:endParaRPr lang="ja-JP" altLang="en-US" dirty="0">
              <a:latin typeface="Segoe UI" panose="020B0502040204020203" pitchFamily="34" charset="0"/>
              <a:ea typeface="メイリオ" panose="020B0604030504040204" pitchFamily="50" charset="-128"/>
            </a:endParaRPr>
          </a:p>
        </p:txBody>
      </p:sp>
      <p:sp>
        <p:nvSpPr>
          <p:cNvPr id="11" name="タイトル 1">
            <a:extLst>
              <a:ext uri="{FF2B5EF4-FFF2-40B4-BE49-F238E27FC236}">
                <a16:creationId xmlns:a16="http://schemas.microsoft.com/office/drawing/2014/main" id="{12E7D38C-D3EE-4A65-A2AD-94C10F3CABCA}"/>
              </a:ext>
            </a:extLst>
          </p:cNvPr>
          <p:cNvSpPr>
            <a:spLocks noGrp="1"/>
          </p:cNvSpPr>
          <p:nvPr>
            <p:ph type="title"/>
          </p:nvPr>
        </p:nvSpPr>
        <p:spPr>
          <a:xfrm>
            <a:off x="377677" y="313608"/>
            <a:ext cx="11034932" cy="760814"/>
          </a:xfrm>
        </p:spPr>
        <p:txBody>
          <a:bodyPr>
            <a:normAutofit fontScale="90000"/>
          </a:bodyPr>
          <a:lstStyle/>
          <a:p>
            <a:r>
              <a:rPr lang="ja-JP" altLang="en-US" dirty="0"/>
              <a:t>２．バーチャル埼玉（メタバース空間）について</a:t>
            </a:r>
          </a:p>
        </p:txBody>
      </p:sp>
    </p:spTree>
    <p:extLst>
      <p:ext uri="{BB962C8B-B14F-4D97-AF65-F5344CB8AC3E}">
        <p14:creationId xmlns:p14="http://schemas.microsoft.com/office/powerpoint/2010/main" val="22310987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F9364DEE-BD1D-452B-8BC1-DAB4436BFE00}"/>
              </a:ext>
            </a:extLst>
          </p:cNvPr>
          <p:cNvSpPr txBox="1"/>
          <p:nvPr/>
        </p:nvSpPr>
        <p:spPr>
          <a:xfrm>
            <a:off x="377677" y="1185532"/>
            <a:ext cx="10802957" cy="646331"/>
          </a:xfrm>
          <a:prstGeom prst="rect">
            <a:avLst/>
          </a:prstGeom>
          <a:noFill/>
        </p:spPr>
        <p:txBody>
          <a:bodyPr wrap="none" rtlCol="0">
            <a:spAutoFit/>
          </a:bodyPr>
          <a:lstStyle/>
          <a:p>
            <a:r>
              <a:rPr lang="ja-JP" altLang="en-US" dirty="0">
                <a:latin typeface="Segoe UI" panose="020B0502040204020203" pitchFamily="34" charset="0"/>
                <a:ea typeface="メイリオ" panose="020B0604030504040204" pitchFamily="50" charset="-128"/>
              </a:rPr>
              <a:t>令和６年度においては、</a:t>
            </a:r>
            <a:r>
              <a:rPr lang="ja-JP" altLang="en-US" u="sng" dirty="0">
                <a:latin typeface="Segoe UI" panose="020B0502040204020203" pitchFamily="34" charset="0"/>
                <a:ea typeface="メイリオ" panose="020B0604030504040204" pitchFamily="50" charset="-128"/>
              </a:rPr>
              <a:t>①埼玉県孤独・孤立対策官民連携プラットフォーム会員の取組ブースの設置</a:t>
            </a:r>
            <a:r>
              <a:rPr lang="ja-JP" altLang="en-US" dirty="0">
                <a:latin typeface="Segoe UI" panose="020B0502040204020203" pitchFamily="34" charset="0"/>
                <a:ea typeface="メイリオ" panose="020B0604030504040204" pitchFamily="50" charset="-128"/>
              </a:rPr>
              <a:t>や</a:t>
            </a:r>
            <a:endParaRPr lang="en-US" altLang="ja-JP" dirty="0">
              <a:latin typeface="Segoe UI" panose="020B0502040204020203" pitchFamily="34" charset="0"/>
              <a:ea typeface="メイリオ" panose="020B0604030504040204" pitchFamily="50" charset="-128"/>
            </a:endParaRPr>
          </a:p>
          <a:p>
            <a:r>
              <a:rPr lang="ja-JP" altLang="en-US" u="sng" dirty="0">
                <a:latin typeface="Segoe UI" panose="020B0502040204020203" pitchFamily="34" charset="0"/>
                <a:ea typeface="メイリオ" panose="020B0604030504040204" pitchFamily="50" charset="-128"/>
              </a:rPr>
              <a:t>②メタバース空間を活用した相談窓口の設置</a:t>
            </a:r>
            <a:r>
              <a:rPr lang="ja-JP" altLang="en-US" dirty="0">
                <a:latin typeface="Segoe UI" panose="020B0502040204020203" pitchFamily="34" charset="0"/>
                <a:ea typeface="メイリオ" panose="020B0604030504040204" pitchFamily="50" charset="-128"/>
              </a:rPr>
              <a:t>などを検討しています。</a:t>
            </a:r>
          </a:p>
        </p:txBody>
      </p:sp>
      <p:sp>
        <p:nvSpPr>
          <p:cNvPr id="11" name="タイトル 1">
            <a:extLst>
              <a:ext uri="{FF2B5EF4-FFF2-40B4-BE49-F238E27FC236}">
                <a16:creationId xmlns:a16="http://schemas.microsoft.com/office/drawing/2014/main" id="{12E7D38C-D3EE-4A65-A2AD-94C10F3CABCA}"/>
              </a:ext>
            </a:extLst>
          </p:cNvPr>
          <p:cNvSpPr>
            <a:spLocks noGrp="1"/>
          </p:cNvSpPr>
          <p:nvPr>
            <p:ph type="title"/>
          </p:nvPr>
        </p:nvSpPr>
        <p:spPr>
          <a:xfrm>
            <a:off x="377677" y="313608"/>
            <a:ext cx="11034932" cy="760814"/>
          </a:xfrm>
        </p:spPr>
        <p:txBody>
          <a:bodyPr>
            <a:normAutofit fontScale="90000"/>
          </a:bodyPr>
          <a:lstStyle/>
          <a:p>
            <a:r>
              <a:rPr lang="ja-JP" altLang="en-US" dirty="0"/>
              <a:t>２．バーチャル埼玉（メタバース空間）について</a:t>
            </a:r>
          </a:p>
        </p:txBody>
      </p:sp>
      <p:pic>
        <p:nvPicPr>
          <p:cNvPr id="5" name="コンテンツ プレースホルダー 4">
            <a:extLst>
              <a:ext uri="{FF2B5EF4-FFF2-40B4-BE49-F238E27FC236}">
                <a16:creationId xmlns:a16="http://schemas.microsoft.com/office/drawing/2014/main" id="{D1A33EC4-F2F9-4DB0-9B6B-447C66F3AB45}"/>
              </a:ext>
            </a:extLst>
          </p:cNvPr>
          <p:cNvPicPr>
            <a:picLocks noGrp="1" noChangeAspect="1"/>
          </p:cNvPicPr>
          <p:nvPr>
            <p:ph idx="1"/>
          </p:nvPr>
        </p:nvPicPr>
        <p:blipFill>
          <a:blip r:embed="rId2"/>
          <a:stretch>
            <a:fillRect/>
          </a:stretch>
        </p:blipFill>
        <p:spPr>
          <a:xfrm>
            <a:off x="1310179" y="1831863"/>
            <a:ext cx="9169928" cy="4924791"/>
          </a:xfrm>
          <a:prstGeom prst="rect">
            <a:avLst/>
          </a:prstGeom>
        </p:spPr>
      </p:pic>
    </p:spTree>
    <p:extLst>
      <p:ext uri="{BB962C8B-B14F-4D97-AF65-F5344CB8AC3E}">
        <p14:creationId xmlns:p14="http://schemas.microsoft.com/office/powerpoint/2010/main" val="4262592105"/>
      </p:ext>
    </p:extLst>
  </p:cSld>
  <p:clrMapOvr>
    <a:masterClrMapping/>
  </p:clrMapOvr>
</p:sld>
</file>

<file path=ppt/theme/theme1.xml><?xml version="1.0" encoding="utf-8"?>
<a:theme xmlns:a="http://schemas.openxmlformats.org/drawingml/2006/main" name="Office テーマ">
  <a:themeElements>
    <a:clrScheme name="黄緑">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淡い単色">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228</TotalTime>
  <Words>749</Words>
  <Application>Microsoft Office PowerPoint</Application>
  <PresentationFormat>ワイド画面</PresentationFormat>
  <Paragraphs>62</Paragraphs>
  <Slides>7</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7</vt:i4>
      </vt:variant>
    </vt:vector>
  </HeadingPairs>
  <TitlesOfParts>
    <vt:vector size="15" baseType="lpstr">
      <vt:lpstr>BIZ UDPゴシック</vt:lpstr>
      <vt:lpstr>HGS教科書体</vt:lpstr>
      <vt:lpstr>メイリオ</vt:lpstr>
      <vt:lpstr>游ゴシック</vt:lpstr>
      <vt:lpstr>游ゴシック Light</vt:lpstr>
      <vt:lpstr>Arial</vt:lpstr>
      <vt:lpstr>Segoe UI</vt:lpstr>
      <vt:lpstr>Office テーマ</vt:lpstr>
      <vt:lpstr>PowerPoint プレゼンテーション</vt:lpstr>
      <vt:lpstr>１．県庁GIS（地理情報システム）について</vt:lpstr>
      <vt:lpstr>「活動状況等調査」の活用方法</vt:lpstr>
      <vt:lpstr>「活動状況等調査」の活用方法</vt:lpstr>
      <vt:lpstr>GISへの掲載例</vt:lpstr>
      <vt:lpstr>２．バーチャル埼玉（メタバース空間）について</vt:lpstr>
      <vt:lpstr>２．バーチャル埼玉（メタバース空間）について</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「活動状況等調査」の活用方法</dc:title>
  <dc:creator>柏瀬真大</dc:creator>
  <cp:lastModifiedBy>柏瀬真大</cp:lastModifiedBy>
  <cp:revision>21</cp:revision>
  <dcterms:created xsi:type="dcterms:W3CDTF">2023-09-15T04:58:37Z</dcterms:created>
  <dcterms:modified xsi:type="dcterms:W3CDTF">2023-11-20T09:56:43Z</dcterms:modified>
</cp:coreProperties>
</file>