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7" autoAdjust="0"/>
    <p:restoredTop sz="94660"/>
  </p:normalViewPr>
  <p:slideViewPr>
    <p:cSldViewPr snapToGrid="0">
      <p:cViewPr varScale="1">
        <p:scale>
          <a:sx n="62" d="100"/>
          <a:sy n="62" d="100"/>
        </p:scale>
        <p:origin x="108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7FD04A-18A0-489F-9B0C-B9335454FA5C}"/>
              </a:ext>
            </a:extLst>
          </p:cNvPr>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9664E29-FB01-4E51-8397-3544C3545B3E}"/>
              </a:ext>
            </a:extLst>
          </p:cNvPr>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6F101E0-723A-4AB3-B797-91B660131065}"/>
              </a:ext>
            </a:extLst>
          </p:cNvPr>
          <p:cNvSpPr>
            <a:spLocks noGrp="1"/>
          </p:cNvSpPr>
          <p:nvPr>
            <p:ph type="dt" sz="half" idx="10"/>
          </p:nvPr>
        </p:nvSpPr>
        <p:spPr/>
        <p:txBody>
          <a:bodyPr/>
          <a:lstStyle/>
          <a:p>
            <a:fld id="{F638C196-BC10-466A-9D5C-7229EFAA9194}" type="datetimeFigureOut">
              <a:rPr kumimoji="1" lang="ja-JP" altLang="en-US" smtClean="0"/>
              <a:t>2022/4/18</a:t>
            </a:fld>
            <a:endParaRPr kumimoji="1" lang="ja-JP" altLang="en-US"/>
          </a:p>
        </p:txBody>
      </p:sp>
      <p:sp>
        <p:nvSpPr>
          <p:cNvPr id="5" name="フッター プレースホルダー 4">
            <a:extLst>
              <a:ext uri="{FF2B5EF4-FFF2-40B4-BE49-F238E27FC236}">
                <a16:creationId xmlns:a16="http://schemas.microsoft.com/office/drawing/2014/main" id="{71070726-EB3C-441F-BF43-FCF7EBFA4A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AD3F503-4340-4872-8374-1E43BF870105}"/>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671956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34C595-1BA9-4225-81ED-746D3EF9222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E193037-2E63-4720-94A4-D0DE6586465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0CE0327-87C6-4B82-80B4-3AC428EAB9A1}"/>
              </a:ext>
            </a:extLst>
          </p:cNvPr>
          <p:cNvSpPr>
            <a:spLocks noGrp="1"/>
          </p:cNvSpPr>
          <p:nvPr>
            <p:ph type="dt" sz="half" idx="10"/>
          </p:nvPr>
        </p:nvSpPr>
        <p:spPr/>
        <p:txBody>
          <a:bodyPr/>
          <a:lstStyle/>
          <a:p>
            <a:fld id="{F638C196-BC10-466A-9D5C-7229EFAA9194}" type="datetimeFigureOut">
              <a:rPr kumimoji="1" lang="ja-JP" altLang="en-US" smtClean="0"/>
              <a:t>2022/4/18</a:t>
            </a:fld>
            <a:endParaRPr kumimoji="1" lang="ja-JP" altLang="en-US"/>
          </a:p>
        </p:txBody>
      </p:sp>
      <p:sp>
        <p:nvSpPr>
          <p:cNvPr id="5" name="フッター プレースホルダー 4">
            <a:extLst>
              <a:ext uri="{FF2B5EF4-FFF2-40B4-BE49-F238E27FC236}">
                <a16:creationId xmlns:a16="http://schemas.microsoft.com/office/drawing/2014/main" id="{96D50F76-ED95-4B48-A299-8256408BA86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2A3D4A-40B7-4591-9594-7454205D0B3C}"/>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404233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56636C0-9437-44A7-A03F-C68F37A907B1}"/>
              </a:ext>
            </a:extLst>
          </p:cNvPr>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46BA3EF-346F-4B9B-BC35-0BBD8C223D34}"/>
              </a:ext>
            </a:extLst>
          </p:cNvPr>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C8AB670-BC21-4B48-B451-0A535032A671}"/>
              </a:ext>
            </a:extLst>
          </p:cNvPr>
          <p:cNvSpPr>
            <a:spLocks noGrp="1"/>
          </p:cNvSpPr>
          <p:nvPr>
            <p:ph type="dt" sz="half" idx="10"/>
          </p:nvPr>
        </p:nvSpPr>
        <p:spPr/>
        <p:txBody>
          <a:bodyPr/>
          <a:lstStyle/>
          <a:p>
            <a:fld id="{F638C196-BC10-466A-9D5C-7229EFAA9194}" type="datetimeFigureOut">
              <a:rPr kumimoji="1" lang="ja-JP" altLang="en-US" smtClean="0"/>
              <a:t>2022/4/18</a:t>
            </a:fld>
            <a:endParaRPr kumimoji="1" lang="ja-JP" altLang="en-US"/>
          </a:p>
        </p:txBody>
      </p:sp>
      <p:sp>
        <p:nvSpPr>
          <p:cNvPr id="5" name="フッター プレースホルダー 4">
            <a:extLst>
              <a:ext uri="{FF2B5EF4-FFF2-40B4-BE49-F238E27FC236}">
                <a16:creationId xmlns:a16="http://schemas.microsoft.com/office/drawing/2014/main" id="{54448762-75DD-444D-8F56-16107761F2F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B99C015-D6B0-49AF-B73A-62E764C4D877}"/>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1180642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1308E2-D300-40EE-BC23-5CFB595666F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89CED2C-EC29-4819-839F-75A3F127BE4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428CC9C-E606-47DD-B831-B026B45548D4}"/>
              </a:ext>
            </a:extLst>
          </p:cNvPr>
          <p:cNvSpPr>
            <a:spLocks noGrp="1"/>
          </p:cNvSpPr>
          <p:nvPr>
            <p:ph type="dt" sz="half" idx="10"/>
          </p:nvPr>
        </p:nvSpPr>
        <p:spPr/>
        <p:txBody>
          <a:bodyPr/>
          <a:lstStyle/>
          <a:p>
            <a:fld id="{F638C196-BC10-466A-9D5C-7229EFAA9194}" type="datetimeFigureOut">
              <a:rPr kumimoji="1" lang="ja-JP" altLang="en-US" smtClean="0"/>
              <a:t>2022/4/18</a:t>
            </a:fld>
            <a:endParaRPr kumimoji="1" lang="ja-JP" altLang="en-US"/>
          </a:p>
        </p:txBody>
      </p:sp>
      <p:sp>
        <p:nvSpPr>
          <p:cNvPr id="5" name="フッター プレースホルダー 4">
            <a:extLst>
              <a:ext uri="{FF2B5EF4-FFF2-40B4-BE49-F238E27FC236}">
                <a16:creationId xmlns:a16="http://schemas.microsoft.com/office/drawing/2014/main" id="{5228A837-EB31-4C80-A466-6134F8B1AD7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4347DB-590D-4DED-AA65-7128A1204943}"/>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888309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C33AD2-BCAC-4A7E-AA02-B05EBD30EFDD}"/>
              </a:ext>
            </a:extLst>
          </p:cNvPr>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6901793-AEC5-460B-A8BD-C0F7A29CC470}"/>
              </a:ext>
            </a:extLst>
          </p:cNvPr>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9F1F246-1096-49CC-A705-02B7F19666C2}"/>
              </a:ext>
            </a:extLst>
          </p:cNvPr>
          <p:cNvSpPr>
            <a:spLocks noGrp="1"/>
          </p:cNvSpPr>
          <p:nvPr>
            <p:ph type="dt" sz="half" idx="10"/>
          </p:nvPr>
        </p:nvSpPr>
        <p:spPr/>
        <p:txBody>
          <a:bodyPr/>
          <a:lstStyle/>
          <a:p>
            <a:fld id="{F638C196-BC10-466A-9D5C-7229EFAA9194}" type="datetimeFigureOut">
              <a:rPr kumimoji="1" lang="ja-JP" altLang="en-US" smtClean="0"/>
              <a:t>2022/4/18</a:t>
            </a:fld>
            <a:endParaRPr kumimoji="1" lang="ja-JP" altLang="en-US"/>
          </a:p>
        </p:txBody>
      </p:sp>
      <p:sp>
        <p:nvSpPr>
          <p:cNvPr id="5" name="フッター プレースホルダー 4">
            <a:extLst>
              <a:ext uri="{FF2B5EF4-FFF2-40B4-BE49-F238E27FC236}">
                <a16:creationId xmlns:a16="http://schemas.microsoft.com/office/drawing/2014/main" id="{0715800F-8488-430F-97F2-9EFA49225F0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D998756-3894-4860-A291-D5FB2303E5EA}"/>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17644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C962B9-CEA3-4FB2-AE92-3FD33070FDE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9C22E5C-DC87-4E67-A73A-E447B6233F5F}"/>
              </a:ext>
            </a:extLst>
          </p:cNvPr>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BDA7400-0042-46E1-8905-F162AFF4C9EC}"/>
              </a:ext>
            </a:extLst>
          </p:cNvPr>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29E2147-5C93-4363-9D77-4A0F8483864E}"/>
              </a:ext>
            </a:extLst>
          </p:cNvPr>
          <p:cNvSpPr>
            <a:spLocks noGrp="1"/>
          </p:cNvSpPr>
          <p:nvPr>
            <p:ph type="dt" sz="half" idx="10"/>
          </p:nvPr>
        </p:nvSpPr>
        <p:spPr/>
        <p:txBody>
          <a:bodyPr/>
          <a:lstStyle/>
          <a:p>
            <a:fld id="{F638C196-BC10-466A-9D5C-7229EFAA9194}" type="datetimeFigureOut">
              <a:rPr kumimoji="1" lang="ja-JP" altLang="en-US" smtClean="0"/>
              <a:t>2022/4/18</a:t>
            </a:fld>
            <a:endParaRPr kumimoji="1" lang="ja-JP" altLang="en-US"/>
          </a:p>
        </p:txBody>
      </p:sp>
      <p:sp>
        <p:nvSpPr>
          <p:cNvPr id="6" name="フッター プレースホルダー 5">
            <a:extLst>
              <a:ext uri="{FF2B5EF4-FFF2-40B4-BE49-F238E27FC236}">
                <a16:creationId xmlns:a16="http://schemas.microsoft.com/office/drawing/2014/main" id="{41808C88-8887-4563-827E-8ED4E6A889D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7575965-E2FD-4A5D-86D8-AB04D6ACB428}"/>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333461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E76330-E323-4C35-92ED-B11E1E33A38B}"/>
              </a:ext>
            </a:extLst>
          </p:cNvPr>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0029845-246D-4568-929E-1ADA4A7E72B6}"/>
              </a:ext>
            </a:extLst>
          </p:cNvPr>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3283E11-C6FA-42A1-A0BD-31DA76E50458}"/>
              </a:ext>
            </a:extLst>
          </p:cNvPr>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DEFFCC6-98EC-4677-828B-6AAEC291F142}"/>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089E09A-0DA0-4684-A2D0-F6D45C591F87}"/>
              </a:ext>
            </a:extLst>
          </p:cNvPr>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0C4CD6A-C4D5-431D-8D3B-85A535D8C91C}"/>
              </a:ext>
            </a:extLst>
          </p:cNvPr>
          <p:cNvSpPr>
            <a:spLocks noGrp="1"/>
          </p:cNvSpPr>
          <p:nvPr>
            <p:ph type="dt" sz="half" idx="10"/>
          </p:nvPr>
        </p:nvSpPr>
        <p:spPr/>
        <p:txBody>
          <a:bodyPr/>
          <a:lstStyle/>
          <a:p>
            <a:fld id="{F638C196-BC10-466A-9D5C-7229EFAA9194}" type="datetimeFigureOut">
              <a:rPr kumimoji="1" lang="ja-JP" altLang="en-US" smtClean="0"/>
              <a:t>2022/4/18</a:t>
            </a:fld>
            <a:endParaRPr kumimoji="1" lang="ja-JP" altLang="en-US"/>
          </a:p>
        </p:txBody>
      </p:sp>
      <p:sp>
        <p:nvSpPr>
          <p:cNvPr id="8" name="フッター プレースホルダー 7">
            <a:extLst>
              <a:ext uri="{FF2B5EF4-FFF2-40B4-BE49-F238E27FC236}">
                <a16:creationId xmlns:a16="http://schemas.microsoft.com/office/drawing/2014/main" id="{16327FEE-6417-4607-A6D4-FD871C5772B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80463C6-01CC-4287-82EE-4C9BAD0B136B}"/>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3387114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EAD1CA-CE5E-4CAD-9EBB-23040145918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A82A0C6-ED2F-4FDA-A914-E68546E7B0F6}"/>
              </a:ext>
            </a:extLst>
          </p:cNvPr>
          <p:cNvSpPr>
            <a:spLocks noGrp="1"/>
          </p:cNvSpPr>
          <p:nvPr>
            <p:ph type="dt" sz="half" idx="10"/>
          </p:nvPr>
        </p:nvSpPr>
        <p:spPr/>
        <p:txBody>
          <a:bodyPr/>
          <a:lstStyle/>
          <a:p>
            <a:fld id="{F638C196-BC10-466A-9D5C-7229EFAA9194}" type="datetimeFigureOut">
              <a:rPr kumimoji="1" lang="ja-JP" altLang="en-US" smtClean="0"/>
              <a:t>2022/4/18</a:t>
            </a:fld>
            <a:endParaRPr kumimoji="1" lang="ja-JP" altLang="en-US"/>
          </a:p>
        </p:txBody>
      </p:sp>
      <p:sp>
        <p:nvSpPr>
          <p:cNvPr id="4" name="フッター プレースホルダー 3">
            <a:extLst>
              <a:ext uri="{FF2B5EF4-FFF2-40B4-BE49-F238E27FC236}">
                <a16:creationId xmlns:a16="http://schemas.microsoft.com/office/drawing/2014/main" id="{F4F49336-6614-483E-8201-F0D74766AF0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251CAC4-2D21-4775-999B-EB6754D5FD26}"/>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3063473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5BE2251-7DC3-4E06-812B-61406AB75958}"/>
              </a:ext>
            </a:extLst>
          </p:cNvPr>
          <p:cNvSpPr>
            <a:spLocks noGrp="1"/>
          </p:cNvSpPr>
          <p:nvPr>
            <p:ph type="dt" sz="half" idx="10"/>
          </p:nvPr>
        </p:nvSpPr>
        <p:spPr/>
        <p:txBody>
          <a:bodyPr/>
          <a:lstStyle/>
          <a:p>
            <a:fld id="{F638C196-BC10-466A-9D5C-7229EFAA9194}" type="datetimeFigureOut">
              <a:rPr kumimoji="1" lang="ja-JP" altLang="en-US" smtClean="0"/>
              <a:t>2022/4/18</a:t>
            </a:fld>
            <a:endParaRPr kumimoji="1" lang="ja-JP" altLang="en-US"/>
          </a:p>
        </p:txBody>
      </p:sp>
      <p:sp>
        <p:nvSpPr>
          <p:cNvPr id="3" name="フッター プレースホルダー 2">
            <a:extLst>
              <a:ext uri="{FF2B5EF4-FFF2-40B4-BE49-F238E27FC236}">
                <a16:creationId xmlns:a16="http://schemas.microsoft.com/office/drawing/2014/main" id="{EDB65BBB-B583-488A-91B9-70B5DC86EF8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C9630BE-14D0-4F60-BAA4-E694F74E7029}"/>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315787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4CB0C7-6520-449F-90A6-B8EFCB940BA0}"/>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227B4A6-9328-44D7-9AE0-F99D21AEC189}"/>
              </a:ext>
            </a:extLst>
          </p:cNvPr>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7A37762-B408-430B-80F5-9C3E306A04F1}"/>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D46E5FF-E7C6-4D54-A203-863CA8F9B0D3}"/>
              </a:ext>
            </a:extLst>
          </p:cNvPr>
          <p:cNvSpPr>
            <a:spLocks noGrp="1"/>
          </p:cNvSpPr>
          <p:nvPr>
            <p:ph type="dt" sz="half" idx="10"/>
          </p:nvPr>
        </p:nvSpPr>
        <p:spPr/>
        <p:txBody>
          <a:bodyPr/>
          <a:lstStyle/>
          <a:p>
            <a:fld id="{F638C196-BC10-466A-9D5C-7229EFAA9194}" type="datetimeFigureOut">
              <a:rPr kumimoji="1" lang="ja-JP" altLang="en-US" smtClean="0"/>
              <a:t>2022/4/18</a:t>
            </a:fld>
            <a:endParaRPr kumimoji="1" lang="ja-JP" altLang="en-US"/>
          </a:p>
        </p:txBody>
      </p:sp>
      <p:sp>
        <p:nvSpPr>
          <p:cNvPr id="6" name="フッター プレースホルダー 5">
            <a:extLst>
              <a:ext uri="{FF2B5EF4-FFF2-40B4-BE49-F238E27FC236}">
                <a16:creationId xmlns:a16="http://schemas.microsoft.com/office/drawing/2014/main" id="{D3C363C0-41C3-4E47-A3E2-98DFE2ACBD6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F1832B9-997B-4DEB-8589-BAF7F5E99B3F}"/>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807385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3817E2-EC18-4D28-90C8-3529B3A34AEA}"/>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8D12806-0E40-4D20-B113-35031BC1B7A9}"/>
              </a:ext>
            </a:extLst>
          </p:cNvPr>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97A2C49F-C360-45E1-9BF0-4F03AEF9A107}"/>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6BA7A66-080F-4269-AFB2-6EA094139782}"/>
              </a:ext>
            </a:extLst>
          </p:cNvPr>
          <p:cNvSpPr>
            <a:spLocks noGrp="1"/>
          </p:cNvSpPr>
          <p:nvPr>
            <p:ph type="dt" sz="half" idx="10"/>
          </p:nvPr>
        </p:nvSpPr>
        <p:spPr/>
        <p:txBody>
          <a:bodyPr/>
          <a:lstStyle/>
          <a:p>
            <a:fld id="{F638C196-BC10-466A-9D5C-7229EFAA9194}" type="datetimeFigureOut">
              <a:rPr kumimoji="1" lang="ja-JP" altLang="en-US" smtClean="0"/>
              <a:t>2022/4/18</a:t>
            </a:fld>
            <a:endParaRPr kumimoji="1" lang="ja-JP" altLang="en-US"/>
          </a:p>
        </p:txBody>
      </p:sp>
      <p:sp>
        <p:nvSpPr>
          <p:cNvPr id="6" name="フッター プレースホルダー 5">
            <a:extLst>
              <a:ext uri="{FF2B5EF4-FFF2-40B4-BE49-F238E27FC236}">
                <a16:creationId xmlns:a16="http://schemas.microsoft.com/office/drawing/2014/main" id="{E43AB26B-7F0B-445F-8D72-6E6B04E964F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8A5575E-637C-4C15-8B82-803891908CA0}"/>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1226111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54B6946-4B3D-45B8-8351-27F69D28C912}"/>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2A4EF19-D0E2-4DFA-BA48-FB47C8FB8906}"/>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AC4BA6E-EDC1-440C-A77E-250FA4FFEB97}"/>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F638C196-BC10-466A-9D5C-7229EFAA9194}" type="datetimeFigureOut">
              <a:rPr kumimoji="1" lang="ja-JP" altLang="en-US" smtClean="0"/>
              <a:t>2022/4/18</a:t>
            </a:fld>
            <a:endParaRPr kumimoji="1" lang="ja-JP" altLang="en-US"/>
          </a:p>
        </p:txBody>
      </p:sp>
      <p:sp>
        <p:nvSpPr>
          <p:cNvPr id="5" name="フッター プレースホルダー 4">
            <a:extLst>
              <a:ext uri="{FF2B5EF4-FFF2-40B4-BE49-F238E27FC236}">
                <a16:creationId xmlns:a16="http://schemas.microsoft.com/office/drawing/2014/main" id="{DEA9C7D9-9BC1-406A-A430-B1105C629422}"/>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41D0766-117F-47DE-96BF-B47BD4F53119}"/>
              </a:ext>
            </a:extLst>
          </p:cNvPr>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4106924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a:extLst>
              <a:ext uri="{FF2B5EF4-FFF2-40B4-BE49-F238E27FC236}">
                <a16:creationId xmlns:a16="http://schemas.microsoft.com/office/drawing/2014/main" id="{C8D8B518-0CFC-4998-B013-1C540715254C}"/>
              </a:ext>
            </a:extLst>
          </p:cNvPr>
          <p:cNvGraphicFramePr>
            <a:graphicFrameLocks noGrp="1"/>
          </p:cNvGraphicFramePr>
          <p:nvPr>
            <p:extLst>
              <p:ext uri="{D42A27DB-BD31-4B8C-83A1-F6EECF244321}">
                <p14:modId xmlns:p14="http://schemas.microsoft.com/office/powerpoint/2010/main" val="3316264329"/>
              </p:ext>
            </p:extLst>
          </p:nvPr>
        </p:nvGraphicFramePr>
        <p:xfrm>
          <a:off x="158955" y="4271881"/>
          <a:ext cx="9658258" cy="2560320"/>
        </p:xfrm>
        <a:graphic>
          <a:graphicData uri="http://schemas.openxmlformats.org/drawingml/2006/table">
            <a:tbl>
              <a:tblPr firstRow="1" bandRow="1">
                <a:tableStyleId>{5940675A-B579-460E-94D1-54222C63F5DA}</a:tableStyleId>
              </a:tblPr>
              <a:tblGrid>
                <a:gridCol w="9658258">
                  <a:extLst>
                    <a:ext uri="{9D8B030D-6E8A-4147-A177-3AD203B41FA5}">
                      <a16:colId xmlns:a16="http://schemas.microsoft.com/office/drawing/2014/main" val="2417319407"/>
                    </a:ext>
                  </a:extLst>
                </a:gridCol>
              </a:tblGrid>
              <a:tr h="230545">
                <a:tc>
                  <a:txBody>
                    <a:bodyPr/>
                    <a:lstStyle/>
                    <a:p>
                      <a:r>
                        <a:rPr kumimoji="1" lang="ja-JP" altLang="en-US" sz="1400" b="1" dirty="0">
                          <a:solidFill>
                            <a:schemeClr val="bg1"/>
                          </a:solidFill>
                        </a:rPr>
                        <a:t>　改正個人情報保護には規定のない不開示情報の検討</a:t>
                      </a:r>
                    </a:p>
                  </a:txBody>
                  <a:tcPr>
                    <a:solidFill>
                      <a:schemeClr val="accent1"/>
                    </a:solidFill>
                  </a:tcPr>
                </a:tc>
                <a:extLst>
                  <a:ext uri="{0D108BD9-81ED-4DB2-BD59-A6C34878D82A}">
                    <a16:rowId xmlns:a16="http://schemas.microsoft.com/office/drawing/2014/main" val="2654643072"/>
                  </a:ext>
                </a:extLst>
              </a:tr>
              <a:tr h="2113756">
                <a:tc>
                  <a:txBody>
                    <a:bodyPr/>
                    <a:lstStyle/>
                    <a:p>
                      <a:r>
                        <a:rPr kumimoji="1" lang="ja-JP" altLang="en-US" sz="1400" b="1" dirty="0"/>
                        <a:t>⑦　任意提供情報</a:t>
                      </a:r>
                      <a:endParaRPr kumimoji="1" lang="en-US" altLang="ja-JP" sz="1400" b="1" dirty="0"/>
                    </a:p>
                    <a:p>
                      <a:pPr marL="108000" lvl="0"/>
                      <a:r>
                        <a:rPr kumimoji="1" lang="ja-JP" altLang="en-US" sz="1300" dirty="0"/>
                        <a:t>・「任意提供情報」は、「個人に関する情報」と「法人等に関する情報」の一形態である。</a:t>
                      </a:r>
                      <a:endParaRPr kumimoji="1" lang="en-US" altLang="ja-JP" sz="1300" dirty="0"/>
                    </a:p>
                    <a:p>
                      <a:pPr marL="108000" lvl="0"/>
                      <a:r>
                        <a:rPr kumimoji="1" lang="ja-JP" altLang="en-US" sz="1300" dirty="0"/>
                        <a:t>・国の</a:t>
                      </a:r>
                      <a:r>
                        <a:rPr kumimoji="1" lang="en-US" altLang="ja-JP" sz="1300" dirty="0"/>
                        <a:t>Q</a:t>
                      </a:r>
                      <a:r>
                        <a:rPr kumimoji="1" lang="ja-JP" altLang="en-US" sz="1300" dirty="0"/>
                        <a:t>＆</a:t>
                      </a:r>
                      <a:r>
                        <a:rPr kumimoji="1" lang="en-US" altLang="ja-JP" sz="1300" dirty="0"/>
                        <a:t>A</a:t>
                      </a:r>
                      <a:r>
                        <a:rPr kumimoji="1" lang="ja-JP" altLang="en-US" sz="1300" dirty="0"/>
                        <a:t>では、実質的に改正法の不開示情報に含まれる場合には、情報公開条例の不開示情報と同様の取扱いを するために条例で規定する必要はないとしている。</a:t>
                      </a:r>
                      <a:endParaRPr kumimoji="1" lang="en-US" altLang="ja-JP" sz="1300" dirty="0"/>
                    </a:p>
                    <a:p>
                      <a:pPr marL="108000" lvl="0"/>
                      <a:endParaRPr kumimoji="1" lang="en-US" altLang="ja-JP" sz="200" u="none" baseline="0" dirty="0"/>
                    </a:p>
                    <a:p>
                      <a:pPr marL="108000" lvl="0"/>
                      <a:r>
                        <a:rPr kumimoji="1" lang="ja-JP" altLang="en-US" sz="1400" u="none" baseline="0" dirty="0"/>
                        <a:t>➡</a:t>
                      </a:r>
                      <a:r>
                        <a:rPr kumimoji="1" lang="ja-JP" altLang="en-US" sz="1400" u="heavy" baseline="0" dirty="0"/>
                        <a:t>「任意提供情報」は、「個人に関する情報」と「法人等に関する情報」に含まれるため、条例で不開示情報は追加しない。</a:t>
                      </a:r>
                      <a:endParaRPr kumimoji="1" lang="en-US" altLang="ja-JP" sz="1400" u="heavy" baseline="0" dirty="0"/>
                    </a:p>
                    <a:p>
                      <a:endParaRPr kumimoji="1" lang="en-US" altLang="ja-JP" sz="400" b="1" dirty="0"/>
                    </a:p>
                    <a:p>
                      <a:r>
                        <a:rPr kumimoji="1" lang="ja-JP" altLang="en-US" sz="1400" b="1" dirty="0"/>
                        <a:t>⑧　法令秘等情報</a:t>
                      </a:r>
                      <a:endParaRPr kumimoji="1" lang="en-US" altLang="ja-JP" sz="1400" b="1" dirty="0"/>
                    </a:p>
                    <a:p>
                      <a:pPr marL="108000"/>
                      <a:r>
                        <a:rPr kumimoji="1" lang="ja-JP" altLang="en-US" sz="1300" dirty="0"/>
                        <a:t>・戸籍法など個別法では個人情報について個人情報保護法の開示規定を適用除外とすることで法令秘としているが、自治体は対象外。 </a:t>
                      </a:r>
                      <a:endParaRPr kumimoji="1" lang="en-US" altLang="ja-JP" sz="1300" dirty="0"/>
                    </a:p>
                    <a:p>
                      <a:pPr marL="108000"/>
                      <a:r>
                        <a:rPr kumimoji="1" lang="en-US" altLang="ja-JP" sz="1300" dirty="0"/>
                        <a:t> </a:t>
                      </a:r>
                      <a:r>
                        <a:rPr kumimoji="1" lang="ja-JP" altLang="en-US" sz="1300" dirty="0"/>
                        <a:t>そのため、情報公開条例においては不開示情報として規定する必要がある。</a:t>
                      </a:r>
                      <a:endParaRPr kumimoji="1" lang="en-US" altLang="ja-JP" sz="1300" dirty="0"/>
                    </a:p>
                    <a:p>
                      <a:pPr marL="108000"/>
                      <a:r>
                        <a:rPr kumimoji="1" lang="ja-JP" altLang="en-US" sz="1300" dirty="0"/>
                        <a:t>・個人情報保護法改正後は改正法が自治体に直接適用され、個別法の適用除外の規定も適用され法令秘となる。</a:t>
                      </a:r>
                      <a:endParaRPr kumimoji="1" lang="en-US" altLang="ja-JP" sz="1300" dirty="0"/>
                    </a:p>
                    <a:p>
                      <a:pPr marL="108000"/>
                      <a:endParaRPr kumimoji="1" lang="en-US" altLang="ja-JP" sz="200" dirty="0"/>
                    </a:p>
                    <a:p>
                      <a:pPr marL="108000"/>
                      <a:r>
                        <a:rPr kumimoji="1" lang="ja-JP" altLang="en-US" sz="1400" u="none" baseline="0" dirty="0"/>
                        <a:t>➡</a:t>
                      </a:r>
                      <a:r>
                        <a:rPr kumimoji="1" lang="ja-JP" altLang="en-US" sz="1400" u="heavy" baseline="0" dirty="0"/>
                        <a:t>情報公開条例に合わせるために条例で不開示情報として追加するものについてはさらに検討する。</a:t>
                      </a:r>
                      <a:endParaRPr kumimoji="1" lang="en-US" altLang="ja-JP" sz="1400" u="heavy" baseline="0" dirty="0"/>
                    </a:p>
                  </a:txBody>
                  <a:tcPr/>
                </a:tc>
                <a:extLst>
                  <a:ext uri="{0D108BD9-81ED-4DB2-BD59-A6C34878D82A}">
                    <a16:rowId xmlns:a16="http://schemas.microsoft.com/office/drawing/2014/main" val="1909595649"/>
                  </a:ext>
                </a:extLst>
              </a:tr>
            </a:tbl>
          </a:graphicData>
        </a:graphic>
      </p:graphicFrame>
      <p:sp>
        <p:nvSpPr>
          <p:cNvPr id="2" name="タイトル 1">
            <a:extLst>
              <a:ext uri="{FF2B5EF4-FFF2-40B4-BE49-F238E27FC236}">
                <a16:creationId xmlns:a16="http://schemas.microsoft.com/office/drawing/2014/main" id="{D4D780A7-4C54-4BB6-A821-24504A374A69}"/>
              </a:ext>
            </a:extLst>
          </p:cNvPr>
          <p:cNvSpPr>
            <a:spLocks noGrp="1"/>
          </p:cNvSpPr>
          <p:nvPr>
            <p:ph type="ctrTitle"/>
          </p:nvPr>
        </p:nvSpPr>
        <p:spPr>
          <a:xfrm>
            <a:off x="873457" y="25910"/>
            <a:ext cx="7788678" cy="388243"/>
          </a:xfrm>
        </p:spPr>
        <p:txBody>
          <a:bodyPr>
            <a:normAutofit fontScale="90000"/>
          </a:bodyPr>
          <a:lstStyle/>
          <a:p>
            <a:r>
              <a:rPr lang="ja-JP" altLang="en-US" sz="2275" dirty="0"/>
              <a:t>情報公開条例の不開示情報との整合性を図る規定の必要性について</a:t>
            </a:r>
          </a:p>
        </p:txBody>
      </p:sp>
      <p:graphicFrame>
        <p:nvGraphicFramePr>
          <p:cNvPr id="12" name="表 11">
            <a:extLst>
              <a:ext uri="{FF2B5EF4-FFF2-40B4-BE49-F238E27FC236}">
                <a16:creationId xmlns:a16="http://schemas.microsoft.com/office/drawing/2014/main" id="{60265DC0-CB19-4953-830D-AF6603C59C15}"/>
              </a:ext>
            </a:extLst>
          </p:cNvPr>
          <p:cNvGraphicFramePr>
            <a:graphicFrameLocks noGrp="1"/>
          </p:cNvGraphicFramePr>
          <p:nvPr>
            <p:extLst>
              <p:ext uri="{D42A27DB-BD31-4B8C-83A1-F6EECF244321}">
                <p14:modId xmlns:p14="http://schemas.microsoft.com/office/powerpoint/2010/main" val="3198229181"/>
              </p:ext>
            </p:extLst>
          </p:nvPr>
        </p:nvGraphicFramePr>
        <p:xfrm>
          <a:off x="158955" y="811819"/>
          <a:ext cx="9658258" cy="3352800"/>
        </p:xfrm>
        <a:graphic>
          <a:graphicData uri="http://schemas.openxmlformats.org/drawingml/2006/table">
            <a:tbl>
              <a:tblPr firstRow="1" bandRow="1">
                <a:tableStyleId>{5940675A-B579-460E-94D1-54222C63F5DA}</a:tableStyleId>
              </a:tblPr>
              <a:tblGrid>
                <a:gridCol w="4829129">
                  <a:extLst>
                    <a:ext uri="{9D8B030D-6E8A-4147-A177-3AD203B41FA5}">
                      <a16:colId xmlns:a16="http://schemas.microsoft.com/office/drawing/2014/main" val="4126854437"/>
                    </a:ext>
                  </a:extLst>
                </a:gridCol>
                <a:gridCol w="4829129">
                  <a:extLst>
                    <a:ext uri="{9D8B030D-6E8A-4147-A177-3AD203B41FA5}">
                      <a16:colId xmlns:a16="http://schemas.microsoft.com/office/drawing/2014/main" val="3569424754"/>
                    </a:ext>
                  </a:extLst>
                </a:gridCol>
              </a:tblGrid>
              <a:tr h="0">
                <a:tc>
                  <a:txBody>
                    <a:bodyPr/>
                    <a:lstStyle/>
                    <a:p>
                      <a:pPr algn="ctr"/>
                      <a:r>
                        <a:rPr kumimoji="1" lang="ja-JP" altLang="en-US" sz="1600" b="1" dirty="0">
                          <a:solidFill>
                            <a:schemeClr val="bg1"/>
                          </a:solidFill>
                        </a:rPr>
                        <a:t>埼玉県情報公開条例１０条</a:t>
                      </a:r>
                    </a:p>
                  </a:txBody>
                  <a:tcPr>
                    <a:solidFill>
                      <a:schemeClr val="accent1"/>
                    </a:solidFill>
                  </a:tcPr>
                </a:tc>
                <a:tc>
                  <a:txBody>
                    <a:bodyPr/>
                    <a:lstStyle/>
                    <a:p>
                      <a:pPr algn="ctr"/>
                      <a:r>
                        <a:rPr kumimoji="1" lang="ja-JP" altLang="en-US" sz="1600" b="1" dirty="0">
                          <a:solidFill>
                            <a:schemeClr val="bg1"/>
                          </a:solidFill>
                        </a:rPr>
                        <a:t>改正個人情報保護法７８条</a:t>
                      </a:r>
                    </a:p>
                  </a:txBody>
                  <a:tcPr>
                    <a:solidFill>
                      <a:schemeClr val="accent1"/>
                    </a:solidFill>
                  </a:tcPr>
                </a:tc>
                <a:extLst>
                  <a:ext uri="{0D108BD9-81ED-4DB2-BD59-A6C34878D82A}">
                    <a16:rowId xmlns:a16="http://schemas.microsoft.com/office/drawing/2014/main" val="2399695240"/>
                  </a:ext>
                </a:extLst>
              </a:tr>
              <a:tr h="307981">
                <a:tc>
                  <a:txBody>
                    <a:bodyPr/>
                    <a:lstStyle/>
                    <a:p>
                      <a:endParaRPr kumimoji="1" lang="en-US" altLang="ja-JP" sz="1600" dirty="0"/>
                    </a:p>
                  </a:txBody>
                  <a:tcPr/>
                </a:tc>
                <a:tc>
                  <a:txBody>
                    <a:bodyPr/>
                    <a:lstStyle/>
                    <a:p>
                      <a:r>
                        <a:rPr kumimoji="1" lang="ja-JP" altLang="en-US" sz="1600" dirty="0"/>
                        <a:t>①　請求者の生命等を害するおそれがある情報</a:t>
                      </a:r>
                    </a:p>
                  </a:txBody>
                  <a:tcPr/>
                </a:tc>
                <a:extLst>
                  <a:ext uri="{0D108BD9-81ED-4DB2-BD59-A6C34878D82A}">
                    <a16:rowId xmlns:a16="http://schemas.microsoft.com/office/drawing/2014/main" val="3446180623"/>
                  </a:ext>
                </a:extLst>
              </a:tr>
              <a:tr h="300692">
                <a:tc>
                  <a:txBody>
                    <a:bodyPr/>
                    <a:lstStyle/>
                    <a:p>
                      <a:r>
                        <a:rPr kumimoji="1" lang="ja-JP" altLang="en-US" sz="1600" dirty="0"/>
                        <a:t>①　個人に関する情報</a:t>
                      </a:r>
                    </a:p>
                  </a:txBody>
                  <a:tcPr/>
                </a:tc>
                <a:tc>
                  <a:txBody>
                    <a:bodyPr/>
                    <a:lstStyle/>
                    <a:p>
                      <a:r>
                        <a:rPr kumimoji="1" lang="ja-JP" altLang="en-US" sz="1600" dirty="0"/>
                        <a:t>②　開示請求者以外の個人に関する情報</a:t>
                      </a:r>
                    </a:p>
                  </a:txBody>
                  <a:tcPr/>
                </a:tc>
                <a:extLst>
                  <a:ext uri="{0D108BD9-81ED-4DB2-BD59-A6C34878D82A}">
                    <a16:rowId xmlns:a16="http://schemas.microsoft.com/office/drawing/2014/main" val="2752203546"/>
                  </a:ext>
                </a:extLst>
              </a:tr>
              <a:tr h="293404">
                <a:tc>
                  <a:txBody>
                    <a:bodyPr/>
                    <a:lstStyle/>
                    <a:p>
                      <a:r>
                        <a:rPr kumimoji="1" lang="ja-JP" altLang="en-US" sz="1600" dirty="0"/>
                        <a:t>②　法人等に関する情報</a:t>
                      </a:r>
                    </a:p>
                  </a:txBody>
                  <a:tcPr/>
                </a:tc>
                <a:tc>
                  <a:txBody>
                    <a:bodyPr/>
                    <a:lstStyle/>
                    <a:p>
                      <a:r>
                        <a:rPr kumimoji="1" lang="ja-JP" altLang="en-US" sz="1600" dirty="0"/>
                        <a:t>③　法人等に関する情報</a:t>
                      </a:r>
                    </a:p>
                  </a:txBody>
                  <a:tcPr/>
                </a:tc>
                <a:extLst>
                  <a:ext uri="{0D108BD9-81ED-4DB2-BD59-A6C34878D82A}">
                    <a16:rowId xmlns:a16="http://schemas.microsoft.com/office/drawing/2014/main" val="2518802565"/>
                  </a:ext>
                </a:extLst>
              </a:tr>
              <a:tr h="305993">
                <a:tc>
                  <a:txBody>
                    <a:bodyPr/>
                    <a:lstStyle/>
                    <a:p>
                      <a:endParaRPr kumimoji="1" lang="ja-JP" altLang="en-US" sz="1600" dirty="0"/>
                    </a:p>
                  </a:txBody>
                  <a:tcPr/>
                </a:tc>
                <a:tc>
                  <a:txBody>
                    <a:bodyPr/>
                    <a:lstStyle/>
                    <a:p>
                      <a:r>
                        <a:rPr kumimoji="1" lang="ja-JP" altLang="en-US" sz="1600" dirty="0"/>
                        <a:t>④　国の安全等に関する情報</a:t>
                      </a:r>
                    </a:p>
                  </a:txBody>
                  <a:tcPr/>
                </a:tc>
                <a:extLst>
                  <a:ext uri="{0D108BD9-81ED-4DB2-BD59-A6C34878D82A}">
                    <a16:rowId xmlns:a16="http://schemas.microsoft.com/office/drawing/2014/main" val="3502973260"/>
                  </a:ext>
                </a:extLst>
              </a:tr>
              <a:tr h="229131">
                <a:tc>
                  <a:txBody>
                    <a:bodyPr/>
                    <a:lstStyle/>
                    <a:p>
                      <a:r>
                        <a:rPr kumimoji="1" lang="ja-JP" altLang="en-US" sz="1600" dirty="0"/>
                        <a:t>③　公共の安全等に関する情報</a:t>
                      </a:r>
                    </a:p>
                  </a:txBody>
                  <a:tcPr/>
                </a:tc>
                <a:tc>
                  <a:txBody>
                    <a:bodyPr/>
                    <a:lstStyle/>
                    <a:p>
                      <a:r>
                        <a:rPr kumimoji="1" lang="ja-JP" altLang="en-US" sz="1600" dirty="0"/>
                        <a:t>⑤　公共の安全等に関する情報</a:t>
                      </a:r>
                    </a:p>
                  </a:txBody>
                  <a:tcPr/>
                </a:tc>
                <a:extLst>
                  <a:ext uri="{0D108BD9-81ED-4DB2-BD59-A6C34878D82A}">
                    <a16:rowId xmlns:a16="http://schemas.microsoft.com/office/drawing/2014/main" val="619274533"/>
                  </a:ext>
                </a:extLst>
              </a:tr>
              <a:tr h="321233">
                <a:tc>
                  <a:txBody>
                    <a:bodyPr/>
                    <a:lstStyle/>
                    <a:p>
                      <a:r>
                        <a:rPr kumimoji="1" lang="ja-JP" altLang="en-US" sz="1600" dirty="0"/>
                        <a:t>④　審議、検討等に関する情報</a:t>
                      </a:r>
                    </a:p>
                  </a:txBody>
                  <a:tcPr/>
                </a:tc>
                <a:tc>
                  <a:txBody>
                    <a:bodyPr/>
                    <a:lstStyle/>
                    <a:p>
                      <a:r>
                        <a:rPr kumimoji="1" lang="ja-JP" altLang="en-US" sz="1600" dirty="0"/>
                        <a:t>⑥　審議、検討等に関する情報</a:t>
                      </a:r>
                    </a:p>
                  </a:txBody>
                  <a:tcPr/>
                </a:tc>
                <a:extLst>
                  <a:ext uri="{0D108BD9-81ED-4DB2-BD59-A6C34878D82A}">
                    <a16:rowId xmlns:a16="http://schemas.microsoft.com/office/drawing/2014/main" val="1078524832"/>
                  </a:ext>
                </a:extLst>
              </a:tr>
              <a:tr h="294066">
                <a:tc>
                  <a:txBody>
                    <a:bodyPr/>
                    <a:lstStyle/>
                    <a:p>
                      <a:r>
                        <a:rPr kumimoji="1" lang="ja-JP" altLang="en-US" sz="1600" dirty="0"/>
                        <a:t>⑥　事務又は事業に関する情報</a:t>
                      </a:r>
                    </a:p>
                  </a:txBody>
                  <a:tcPr/>
                </a:tc>
                <a:tc>
                  <a:txBody>
                    <a:bodyPr/>
                    <a:lstStyle/>
                    <a:p>
                      <a:r>
                        <a:rPr kumimoji="1" lang="ja-JP" altLang="en-US" sz="1600" dirty="0"/>
                        <a:t>⑦　事務又は事業に関する情報</a:t>
                      </a:r>
                    </a:p>
                  </a:txBody>
                  <a:tcPr/>
                </a:tc>
                <a:extLst>
                  <a:ext uri="{0D108BD9-81ED-4DB2-BD59-A6C34878D82A}">
                    <a16:rowId xmlns:a16="http://schemas.microsoft.com/office/drawing/2014/main" val="1975477466"/>
                  </a:ext>
                </a:extLst>
              </a:tr>
              <a:tr h="176635">
                <a:tc>
                  <a:txBody>
                    <a:bodyPr/>
                    <a:lstStyle/>
                    <a:p>
                      <a:r>
                        <a:rPr kumimoji="1" lang="zh-TW" altLang="en-US" sz="1600" dirty="0"/>
                        <a:t>⑦　任意提供情報</a:t>
                      </a:r>
                    </a:p>
                  </a:txBody>
                  <a:tcPr/>
                </a:tc>
                <a:tc>
                  <a:txBody>
                    <a:bodyPr/>
                    <a:lstStyle/>
                    <a:p>
                      <a:endParaRPr kumimoji="1" lang="ja-JP" altLang="en-US" sz="1600" dirty="0"/>
                    </a:p>
                  </a:txBody>
                  <a:tcPr>
                    <a:noFill/>
                  </a:tcPr>
                </a:tc>
                <a:extLst>
                  <a:ext uri="{0D108BD9-81ED-4DB2-BD59-A6C34878D82A}">
                    <a16:rowId xmlns:a16="http://schemas.microsoft.com/office/drawing/2014/main" val="115666773"/>
                  </a:ext>
                </a:extLst>
              </a:tr>
              <a:tr h="275522">
                <a:tc>
                  <a:txBody>
                    <a:bodyPr/>
                    <a:lstStyle/>
                    <a:p>
                      <a:r>
                        <a:rPr kumimoji="1" lang="zh-TW" altLang="en-US" sz="1600" dirty="0"/>
                        <a:t>⑧　法令秘等情報</a:t>
                      </a:r>
                    </a:p>
                  </a:txBody>
                  <a:tcPr/>
                </a:tc>
                <a:tc>
                  <a:txBody>
                    <a:bodyPr/>
                    <a:lstStyle/>
                    <a:p>
                      <a:endParaRPr kumimoji="1" lang="ja-JP" altLang="en-US" sz="1600" dirty="0"/>
                    </a:p>
                  </a:txBody>
                  <a:tcPr>
                    <a:noFill/>
                  </a:tcPr>
                </a:tc>
                <a:extLst>
                  <a:ext uri="{0D108BD9-81ED-4DB2-BD59-A6C34878D82A}">
                    <a16:rowId xmlns:a16="http://schemas.microsoft.com/office/drawing/2014/main" val="3392957190"/>
                  </a:ext>
                </a:extLst>
              </a:tr>
            </a:tbl>
          </a:graphicData>
        </a:graphic>
      </p:graphicFrame>
      <p:sp>
        <p:nvSpPr>
          <p:cNvPr id="3" name="正方形/長方形 2">
            <a:extLst>
              <a:ext uri="{FF2B5EF4-FFF2-40B4-BE49-F238E27FC236}">
                <a16:creationId xmlns:a16="http://schemas.microsoft.com/office/drawing/2014/main" id="{F6B52675-0B96-452B-9224-139E693F2C70}"/>
              </a:ext>
            </a:extLst>
          </p:cNvPr>
          <p:cNvSpPr/>
          <p:nvPr/>
        </p:nvSpPr>
        <p:spPr>
          <a:xfrm>
            <a:off x="208344" y="3516779"/>
            <a:ext cx="9538701" cy="603808"/>
          </a:xfrm>
          <a:prstGeom prst="rect">
            <a:avLst/>
          </a:prstGeom>
          <a:no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80D023E6-1A8C-4C54-B1C2-338D192AFC69}"/>
              </a:ext>
            </a:extLst>
          </p:cNvPr>
          <p:cNvSpPr txBox="1"/>
          <p:nvPr/>
        </p:nvSpPr>
        <p:spPr>
          <a:xfrm>
            <a:off x="208344" y="1183907"/>
            <a:ext cx="4671664" cy="276999"/>
          </a:xfrm>
          <a:prstGeom prst="rect">
            <a:avLst/>
          </a:prstGeom>
          <a:noFill/>
        </p:spPr>
        <p:txBody>
          <a:bodyPr wrap="square" rtlCol="0">
            <a:spAutoFit/>
          </a:bodyPr>
          <a:lstStyle/>
          <a:p>
            <a:r>
              <a:rPr kumimoji="1" lang="ja-JP" altLang="en-US" sz="1200" i="1" dirty="0"/>
              <a:t>（請求者自身の情報であるかは考慮しないため、不要）</a:t>
            </a:r>
          </a:p>
        </p:txBody>
      </p:sp>
      <p:sp>
        <p:nvSpPr>
          <p:cNvPr id="17" name="テキスト ボックス 16">
            <a:extLst>
              <a:ext uri="{FF2B5EF4-FFF2-40B4-BE49-F238E27FC236}">
                <a16:creationId xmlns:a16="http://schemas.microsoft.com/office/drawing/2014/main" id="{7685A0D9-410E-406E-81F4-058A99BF2BA2}"/>
              </a:ext>
            </a:extLst>
          </p:cNvPr>
          <p:cNvSpPr txBox="1"/>
          <p:nvPr/>
        </p:nvSpPr>
        <p:spPr>
          <a:xfrm>
            <a:off x="158955" y="2206422"/>
            <a:ext cx="4671664" cy="276999"/>
          </a:xfrm>
          <a:prstGeom prst="rect">
            <a:avLst/>
          </a:prstGeom>
          <a:noFill/>
        </p:spPr>
        <p:txBody>
          <a:bodyPr wrap="square" rtlCol="0">
            <a:spAutoFit/>
          </a:bodyPr>
          <a:lstStyle/>
          <a:p>
            <a:r>
              <a:rPr kumimoji="1" lang="ja-JP" altLang="en-US" sz="1200" i="1" dirty="0"/>
              <a:t>（県が取り扱うことは通常想定されず、あったとしても下記⑥で不開示）</a:t>
            </a:r>
          </a:p>
        </p:txBody>
      </p:sp>
      <p:sp>
        <p:nvSpPr>
          <p:cNvPr id="6" name="正方形/長方形 5">
            <a:extLst>
              <a:ext uri="{FF2B5EF4-FFF2-40B4-BE49-F238E27FC236}">
                <a16:creationId xmlns:a16="http://schemas.microsoft.com/office/drawing/2014/main" id="{3F41199B-CDDF-43E0-9E98-AEF4984BAD53}"/>
              </a:ext>
            </a:extLst>
          </p:cNvPr>
          <p:cNvSpPr/>
          <p:nvPr/>
        </p:nvSpPr>
        <p:spPr>
          <a:xfrm>
            <a:off x="88786" y="480964"/>
            <a:ext cx="8031631" cy="523220"/>
          </a:xfrm>
          <a:prstGeom prst="rect">
            <a:avLst/>
          </a:prstGeom>
        </p:spPr>
        <p:txBody>
          <a:bodyPr wrap="square">
            <a:spAutoFit/>
          </a:bodyPr>
          <a:lstStyle/>
          <a:p>
            <a:r>
              <a:rPr lang="ja-JP" altLang="en-US" sz="1400" dirty="0"/>
              <a:t>情報公開条例の不開示情報と整合性を図るため必要があれば条例で不開示情報を規定することができる。</a:t>
            </a:r>
            <a:endParaRPr lang="en-US" altLang="ja-JP" sz="1400" dirty="0"/>
          </a:p>
          <a:p>
            <a:endParaRPr lang="ja-JP" altLang="en-US" sz="1400" dirty="0"/>
          </a:p>
        </p:txBody>
      </p:sp>
      <p:sp>
        <p:nvSpPr>
          <p:cNvPr id="10" name="正方形/長方形 9">
            <a:extLst>
              <a:ext uri="{FF2B5EF4-FFF2-40B4-BE49-F238E27FC236}">
                <a16:creationId xmlns:a16="http://schemas.microsoft.com/office/drawing/2014/main" id="{308B6166-E4AB-419E-AA03-993F212D4855}"/>
              </a:ext>
            </a:extLst>
          </p:cNvPr>
          <p:cNvSpPr/>
          <p:nvPr/>
        </p:nvSpPr>
        <p:spPr>
          <a:xfrm>
            <a:off x="8820998" y="106253"/>
            <a:ext cx="996215" cy="33782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400" dirty="0">
                <a:solidFill>
                  <a:schemeClr val="tx1"/>
                </a:solidFill>
              </a:rPr>
              <a:t>資料３－４</a:t>
            </a:r>
          </a:p>
        </p:txBody>
      </p:sp>
    </p:spTree>
    <p:extLst>
      <p:ext uri="{BB962C8B-B14F-4D97-AF65-F5344CB8AC3E}">
        <p14:creationId xmlns:p14="http://schemas.microsoft.com/office/powerpoint/2010/main" val="82636485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S Pゴシック">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E699D1CE-F3E1-4903-8648-8F0B4690FE50}" vid="{958253D0-D172-45CA-9FEB-EBDE5F69CB37}"/>
    </a:ext>
  </a:extLst>
</a:theme>
</file>

<file path=docProps/app.xml><?xml version="1.0" encoding="utf-8"?>
<Properties xmlns="http://schemas.openxmlformats.org/officeDocument/2006/extended-properties" xmlns:vt="http://schemas.openxmlformats.org/officeDocument/2006/docPropsVTypes">
  <Template>Default Theme</Template>
  <TotalTime>1228</TotalTime>
  <Words>439</Words>
  <Application>Microsoft Office PowerPoint</Application>
  <PresentationFormat>A4 210 x 297 mm</PresentationFormat>
  <Paragraphs>34</Paragraphs>
  <Slides>1</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vt:i4>
      </vt:variant>
    </vt:vector>
  </HeadingPairs>
  <TitlesOfParts>
    <vt:vector size="4" baseType="lpstr">
      <vt:lpstr>ＭＳ Ｐゴシック</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田島大資</dc:creator>
  <cp:lastModifiedBy>古庄桃子</cp:lastModifiedBy>
  <cp:revision>68</cp:revision>
  <cp:lastPrinted>2022-04-15T14:36:40Z</cp:lastPrinted>
  <dcterms:created xsi:type="dcterms:W3CDTF">2022-01-28T04:27:10Z</dcterms:created>
  <dcterms:modified xsi:type="dcterms:W3CDTF">2022-04-18T02:27:37Z</dcterms:modified>
</cp:coreProperties>
</file>