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02" r:id="rId2"/>
    <p:sldId id="313" r:id="rId3"/>
    <p:sldId id="308" r:id="rId4"/>
  </p:sldIdLst>
  <p:sldSz cx="12192000" cy="6858000"/>
  <p:notesSz cx="6770688" cy="990282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0CDF58D-BA47-38EC-5602-B671F9563378}" name="守 菜々子（環境政策課）" initials="菜守" userId="S::113773@pref.saitama.lg.jp::3e8d95a6-eb47-42df-83a5-4d4d92dbdcb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CEF"/>
    <a:srgbClr val="FFFFCC"/>
    <a:srgbClr val="CCCC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04" autoAdjust="0"/>
    <p:restoredTop sz="94690" autoAdjust="0"/>
  </p:normalViewPr>
  <p:slideViewPr>
    <p:cSldViewPr snapToGrid="0">
      <p:cViewPr varScale="1">
        <p:scale>
          <a:sx n="67" d="100"/>
          <a:sy n="67" d="100"/>
        </p:scale>
        <p:origin x="90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33754" cy="496644"/>
          </a:xfrm>
          <a:prstGeom prst="rect">
            <a:avLst/>
          </a:prstGeom>
        </p:spPr>
        <p:txBody>
          <a:bodyPr vert="horz" lIns="91038" tIns="45519" rIns="91038" bIns="4551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35356" y="0"/>
            <a:ext cx="2933754" cy="496644"/>
          </a:xfrm>
          <a:prstGeom prst="rect">
            <a:avLst/>
          </a:prstGeom>
        </p:spPr>
        <p:txBody>
          <a:bodyPr vert="horz" lIns="91038" tIns="45519" rIns="91038" bIns="45519" rtlCol="0"/>
          <a:lstStyle>
            <a:lvl1pPr algn="r">
              <a:defRPr sz="1200"/>
            </a:lvl1pPr>
          </a:lstStyle>
          <a:p>
            <a:fld id="{C01E4C61-1BFA-49F3-8C25-C1B6F993F9C8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15925" y="1238250"/>
            <a:ext cx="5938838" cy="3341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38" tIns="45519" rIns="91038" bIns="4551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7385" y="4765567"/>
            <a:ext cx="5415919" cy="3898812"/>
          </a:xfrm>
          <a:prstGeom prst="rect">
            <a:avLst/>
          </a:prstGeom>
        </p:spPr>
        <p:txBody>
          <a:bodyPr vert="horz" lIns="91038" tIns="45519" rIns="91038" bIns="4551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06182"/>
            <a:ext cx="2933754" cy="496644"/>
          </a:xfrm>
          <a:prstGeom prst="rect">
            <a:avLst/>
          </a:prstGeom>
        </p:spPr>
        <p:txBody>
          <a:bodyPr vert="horz" lIns="91038" tIns="45519" rIns="91038" bIns="4551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35356" y="9406182"/>
            <a:ext cx="2933754" cy="496644"/>
          </a:xfrm>
          <a:prstGeom prst="rect">
            <a:avLst/>
          </a:prstGeom>
        </p:spPr>
        <p:txBody>
          <a:bodyPr vert="horz" lIns="91038" tIns="45519" rIns="91038" bIns="45519" rtlCol="0" anchor="b"/>
          <a:lstStyle>
            <a:lvl1pPr algn="r">
              <a:defRPr sz="1200"/>
            </a:lvl1pPr>
          </a:lstStyle>
          <a:p>
            <a:fld id="{1C6F010B-C723-461F-9CCB-3A8AA0948C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1250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6F010B-C723-461F-9CCB-3A8AA0948CA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8016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7ABFF1-534B-484F-8D64-9D95AFB69B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6EEBD03-3CF7-4211-AFBA-F5B41C6E8B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3659BA4-1FA9-4F62-B6EA-59F7FF21C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70B8D0-374D-4F87-8BE9-8EA377C8E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19BCA1-5F49-4081-BD22-52F5848F3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41669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E25F95-481B-4E11-95AF-A9040AD96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5CD610A-08F6-4529-9EC0-F791D10FEF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E02A5C5-FD7F-45EB-90AD-3B3050602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08CC841-C19A-463D-A136-5A7C71BE9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2E4B05-5C42-472D-B12A-A2128B430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1960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93B8116-FA8F-454E-AC15-B8469053EA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4D6879A-BB5C-44B2-B04A-445952791E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A3009A1-707D-4B42-87BE-3BCFAD1E1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5C4754-313A-4D87-A52A-9847581A8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6DFFF7-95DA-41C2-8C81-AB0FC8491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61047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0FCD4F-4B7F-4F0D-B473-FDDFE54D4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293FAF7-CCF6-49C3-9AC2-44152CFCC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5D8E58-57D9-4AA6-BF06-9B22255C9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B09A702-20C6-4B6B-99E0-E47661571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2D5241-6D42-4725-85F9-43984B6B2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76584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4085BE-C3C2-4852-9A65-264283FD5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DBF26FF-B0A9-4798-B16A-159791648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C8A06D-0FA8-4801-A27F-499BD1EB8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FA66D8-C351-42CF-B169-63ECFB006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70B1B45-E81F-43D6-A37D-92DD794C2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95237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9B1C5B-DEB1-4B0E-ACC2-8D3C8DA10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CD1DEB-0F4D-4017-BA7E-5CE836A5E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3ED9868-E93E-4110-91C6-F2A5E4558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E51D354-C418-4E50-8317-0AC253EF5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6B0C90-00E1-45AE-AB95-29150A5DB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5BF8568-E68D-480F-B9AC-060520AEF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25083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9318EC-A120-4993-9110-179687FFA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58AC3A3-6D32-42BE-9B22-1727B0002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E33B940-2DC7-4B74-B0DC-28D53788A1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1D7A15B-8CA4-43D2-864D-2FED35CB25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9517D17-B1AE-48F7-BD9B-56397A7A1D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A17457C-CA92-496B-99AC-C8E3DC341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EC97834-8434-4B42-B30F-ACE2FBF08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99AFE79-CFE1-4433-A905-5D38873B7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0145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DF912A-F307-4166-B5A6-2DA8526EB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EC46817-E014-4D76-94A1-E09C605C0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DBCFA22-B190-407B-854C-C5C53115F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DD8A16-3810-4999-8F1C-173FD423E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884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63EE417-1260-45A8-B8C3-C445E7033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1594682-8B70-41A8-9DFC-0D4CDF820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D7E6BF5-CF3C-44AB-A86D-DDAF03668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14180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559450-161F-4C6B-B687-9597EE71D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A1DBAF7-0270-4B6D-8EA4-B5C9426EC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6B10B54-B4E4-4BDF-9181-FD006137A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314B7E-80D9-4A0C-9913-A5D32A6EE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85D585B-229E-45EA-8965-B36A92DB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FCA0E58-2F74-4CA6-9060-162AB3D35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3425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DE8CF7-7855-4583-8AFE-8CBAA6B5C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304CD31-17DA-4BF5-B455-BC59B17459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97681DD-D835-418E-BA2A-7D774774E3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304EF6F-4E69-4CCB-920E-E534E4D6D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E48DF25-749E-4A17-BEC2-4F606D5CB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169BE6-8782-4F06-9AB1-B9187C25C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07965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7AEA972-39B5-4705-8582-0C42B3C1D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3890AEF-4ABC-469C-9981-505C6ED1E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51BA2F-E9A1-401D-A2B5-9099F436D1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C7FCBDF-1FEC-4BF9-8F14-DE4106E2C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0EB1A6-DDBB-4204-840D-0589693FB9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54182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コンテンツ プレースホルダー 6">
            <a:extLst>
              <a:ext uri="{FF2B5EF4-FFF2-40B4-BE49-F238E27FC236}">
                <a16:creationId xmlns:a16="http://schemas.microsoft.com/office/drawing/2014/main" id="{6849625B-E75E-4E1F-AE1D-390F9DDB35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8491538"/>
              </p:ext>
            </p:extLst>
          </p:nvPr>
        </p:nvGraphicFramePr>
        <p:xfrm>
          <a:off x="6531429" y="156729"/>
          <a:ext cx="5447212" cy="433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246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  <a:gridCol w="4351966">
                  <a:extLst>
                    <a:ext uri="{9D8B030D-6E8A-4147-A177-3AD203B41FA5}">
                      <a16:colId xmlns:a16="http://schemas.microsoft.com/office/drawing/2014/main" val="854853050"/>
                    </a:ext>
                  </a:extLst>
                </a:gridCol>
              </a:tblGrid>
              <a:tr h="433082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応募者名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</a:tbl>
          </a:graphicData>
        </a:graphic>
      </p:graphicFrame>
      <p:graphicFrame>
        <p:nvGraphicFramePr>
          <p:cNvPr id="8" name="コンテンツ プレースホルダー 6">
            <a:extLst>
              <a:ext uri="{FF2B5EF4-FFF2-40B4-BE49-F238E27FC236}">
                <a16:creationId xmlns:a16="http://schemas.microsoft.com/office/drawing/2014/main" id="{16799C27-3508-08B2-0B60-C1022EA715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8312731"/>
              </p:ext>
            </p:extLst>
          </p:nvPr>
        </p:nvGraphicFramePr>
        <p:xfrm>
          <a:off x="64405" y="647180"/>
          <a:ext cx="11914236" cy="6108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6680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  <a:gridCol w="3928895">
                  <a:extLst>
                    <a:ext uri="{9D8B030D-6E8A-4147-A177-3AD203B41FA5}">
                      <a16:colId xmlns:a16="http://schemas.microsoft.com/office/drawing/2014/main" val="810843660"/>
                    </a:ext>
                  </a:extLst>
                </a:gridCol>
                <a:gridCol w="4068661">
                  <a:extLst>
                    <a:ext uri="{9D8B030D-6E8A-4147-A177-3AD203B41FA5}">
                      <a16:colId xmlns:a16="http://schemas.microsoft.com/office/drawing/2014/main" val="829880874"/>
                    </a:ext>
                  </a:extLst>
                </a:gridCol>
              </a:tblGrid>
              <a:tr h="311020">
                <a:tc gridSpan="3"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１</a:t>
                      </a:r>
                      <a:r>
                        <a:rPr kumimoji="1" lang="en-US" altLang="ja-JP" sz="1600" dirty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過去に最優秀賞を受賞した取組の概要　　     　</a:t>
                      </a:r>
                      <a:r>
                        <a:rPr kumimoji="1" lang="en-US" altLang="ja-JP" sz="1400" dirty="0">
                          <a:solidFill>
                            <a:sysClr val="windowText" lastClr="000000"/>
                          </a:solidFill>
                        </a:rPr>
                        <a:t>※</a:t>
                      </a:r>
                      <a:r>
                        <a:rPr kumimoji="1" lang="ja-JP" altLang="en-US" sz="1400" dirty="0">
                          <a:solidFill>
                            <a:sysClr val="windowText" lastClr="000000"/>
                          </a:solidFill>
                        </a:rPr>
                        <a:t>記入欄が足りない場合は、適宜、行を追加し、１～３で３ページ以内としてください。</a:t>
                      </a:r>
                      <a:endParaRPr kumimoji="1" lang="ja-JP" altLang="en-US" sz="1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取組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auto" latinLnBrk="1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取組②</a:t>
                      </a:r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auto" latinLnBrk="1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/>
                        <a:t>取組③</a:t>
                      </a:r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68427"/>
                  </a:ext>
                </a:extLst>
              </a:tr>
              <a:tr h="1231428">
                <a:tc>
                  <a:txBody>
                    <a:bodyPr/>
                    <a:lstStyle/>
                    <a:p>
                      <a:pPr eaLnBrk="0" latinLnBrk="1" hangingPunct="0"/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latinLnBrk="1" hangingPunct="0"/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latinLnBrk="1" hangingPunct="0"/>
                      <a:r>
                        <a:rPr kumimoji="1" lang="ja-JP" altLang="en-US" sz="1100" dirty="0"/>
                        <a:t>　　　　　</a:t>
                      </a:r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1362424"/>
                  </a:ext>
                </a:extLst>
              </a:tr>
              <a:tr h="347309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2.1</a:t>
                      </a:r>
                      <a:r>
                        <a:rPr kumimoji="1" lang="ja-JP" altLang="ja-JP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に関する現在の取組</a:t>
                      </a:r>
                      <a:r>
                        <a:rPr kumimoji="1" lang="ja-JP" altLang="en-US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の</a:t>
                      </a:r>
                      <a:r>
                        <a:rPr kumimoji="1" lang="ja-JP" altLang="ja-JP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概要</a:t>
                      </a:r>
                      <a:r>
                        <a:rPr kumimoji="1" lang="ja-JP" altLang="en-US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　　　　　　　　　　　　　</a:t>
                      </a:r>
                      <a:endParaRPr kumimoji="1" lang="ja-JP" altLang="en-US" sz="14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176188"/>
                  </a:ext>
                </a:extLst>
              </a:tr>
              <a:tr h="322312">
                <a:tc>
                  <a:txBody>
                    <a:bodyPr/>
                    <a:lstStyle/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取組➀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auto" latinLnBrk="1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取組②</a:t>
                      </a:r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auto" latinLnBrk="1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取組③</a:t>
                      </a:r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6360056"/>
                  </a:ext>
                </a:extLst>
              </a:tr>
              <a:tr h="1362612">
                <a:tc>
                  <a:txBody>
                    <a:bodyPr/>
                    <a:lstStyle/>
                    <a:p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121117"/>
                  </a:ext>
                </a:extLst>
              </a:tr>
              <a:tr h="344948">
                <a:tc gridSpan="3">
                  <a:txBody>
                    <a:bodyPr/>
                    <a:lstStyle/>
                    <a:p>
                      <a:r>
                        <a:rPr kumimoji="1" lang="en-US" altLang="ja-JP" sz="1600" b="1" dirty="0">
                          <a:latin typeface="+mn-lt"/>
                        </a:rPr>
                        <a:t>3.</a:t>
                      </a:r>
                      <a:r>
                        <a:rPr kumimoji="1" lang="ja-JP" altLang="en-US" sz="1600" b="1" dirty="0">
                          <a:latin typeface="+mn-lt"/>
                        </a:rPr>
                        <a:t>最優秀賞受賞後の新たな取組　　　　　　　　　</a:t>
                      </a:r>
                      <a:r>
                        <a:rPr kumimoji="1" lang="ja-JP" altLang="en-US" sz="1400" b="1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　　　　</a:t>
                      </a:r>
                      <a:endParaRPr kumimoji="1" lang="en-US" altLang="ja-JP" sz="16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1841258"/>
                  </a:ext>
                </a:extLst>
              </a:tr>
              <a:tr h="1305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取組➀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取組②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取組③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0689742"/>
                  </a:ext>
                </a:extLst>
              </a:tr>
              <a:tr h="1554559">
                <a:tc>
                  <a:txBody>
                    <a:bodyPr/>
                    <a:lstStyle/>
                    <a:p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9174621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B554A5C-9CAC-1191-8DB5-697E47670A0D}"/>
              </a:ext>
            </a:extLst>
          </p:cNvPr>
          <p:cNvSpPr txBox="1"/>
          <p:nvPr/>
        </p:nvSpPr>
        <p:spPr>
          <a:xfrm>
            <a:off x="213359" y="163110"/>
            <a:ext cx="6925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令和８年度　産業廃棄物処理業３Ｓ運動　取組事例について</a:t>
            </a:r>
          </a:p>
        </p:txBody>
      </p:sp>
    </p:spTree>
    <p:extLst>
      <p:ext uri="{BB962C8B-B14F-4D97-AF65-F5344CB8AC3E}">
        <p14:creationId xmlns:p14="http://schemas.microsoft.com/office/powerpoint/2010/main" val="2025441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6A8A9-9E87-2860-DE81-55610782C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コンテンツ プレースホルダー 6">
            <a:extLst>
              <a:ext uri="{FF2B5EF4-FFF2-40B4-BE49-F238E27FC236}">
                <a16:creationId xmlns:a16="http://schemas.microsoft.com/office/drawing/2014/main" id="{CE9F4434-6332-7D75-8246-B7B2E08850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1290361"/>
              </p:ext>
            </p:extLst>
          </p:nvPr>
        </p:nvGraphicFramePr>
        <p:xfrm>
          <a:off x="228600" y="583430"/>
          <a:ext cx="11750039" cy="6106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9591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  <a:gridCol w="5870448">
                  <a:extLst>
                    <a:ext uri="{9D8B030D-6E8A-4147-A177-3AD203B41FA5}">
                      <a16:colId xmlns:a16="http://schemas.microsoft.com/office/drawing/2014/main" val="854853050"/>
                    </a:ext>
                  </a:extLst>
                </a:gridCol>
              </a:tblGrid>
              <a:tr h="323973">
                <a:tc gridSpan="2"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アピールポイント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  <a:tr h="5006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ja-JP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①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継続性</a:t>
                      </a:r>
                      <a:endParaRPr kumimoji="1" lang="en-US" altLang="ja-JP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（過去に最優秀賞を受賞した３Ｓ運動の取組を継続しているか。）</a:t>
                      </a:r>
                      <a:endParaRPr kumimoji="1" lang="en-US" altLang="ja-JP" sz="1400" kern="12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latinLnBrk="1" hangingPunct="0"/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②</a:t>
                      </a:r>
                      <a:r>
                        <a:rPr kumimoji="1" lang="ja-JP" altLang="ja-JP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発展性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（ＳＤＧｓ、サーキュラーエコノミー、ＤＸ等の新たな課題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　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　　　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に挑戦し、３Ｓ運動の取組を発展させているか。）</a:t>
                      </a:r>
                      <a:endParaRPr kumimoji="1" lang="en-US" altLang="ja-JP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68427"/>
                  </a:ext>
                </a:extLst>
              </a:tr>
              <a:tr h="1155544">
                <a:tc>
                  <a:txBody>
                    <a:bodyPr/>
                    <a:lstStyle/>
                    <a:p>
                      <a:pPr eaLnBrk="0" latinLnBrk="1" hangingPunct="0"/>
                      <a:endParaRPr kumimoji="1" lang="en-US" altLang="ja-JP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6348517"/>
                  </a:ext>
                </a:extLst>
              </a:tr>
              <a:tr h="5006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③</a:t>
                      </a:r>
                      <a:r>
                        <a:rPr kumimoji="1" lang="ja-JP" altLang="ja-JP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社会貢献活動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（地域の環境学習に協力する等、環境に係る社会貢献活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　　　　　　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動を実施しているか。）</a:t>
                      </a:r>
                      <a:endParaRPr kumimoji="1" lang="en-US" altLang="ja-JP" sz="1400" kern="12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latinLnBrk="1" hangingPunct="0"/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④</a:t>
                      </a:r>
                      <a:r>
                        <a:rPr kumimoji="1" lang="ja-JP" altLang="ja-JP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県民に対する情報発信力</a:t>
                      </a:r>
                      <a:endParaRPr kumimoji="1" lang="en-US" altLang="ja-JP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176188"/>
                  </a:ext>
                </a:extLst>
              </a:tr>
              <a:tr h="1737672">
                <a:tc>
                  <a:txBody>
                    <a:bodyPr/>
                    <a:lstStyle/>
                    <a:p>
                      <a:pPr eaLnBrk="0" latinLnBrk="1" hangingPunct="0"/>
                      <a:endParaRPr kumimoji="1" lang="ja-JP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3501523"/>
                  </a:ext>
                </a:extLst>
              </a:tr>
              <a:tr h="316308">
                <a:tc gridSpan="2">
                  <a:txBody>
                    <a:bodyPr/>
                    <a:lstStyle/>
                    <a:p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⑤その他</a:t>
                      </a:r>
                      <a:endParaRPr kumimoji="1" lang="en-US" altLang="ja-JP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6360056"/>
                  </a:ext>
                </a:extLst>
              </a:tr>
              <a:tr h="1525604">
                <a:tc gridSpan="2"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121117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54DB08-3FE3-378F-0E0F-153656619947}"/>
              </a:ext>
            </a:extLst>
          </p:cNvPr>
          <p:cNvSpPr txBox="1"/>
          <p:nvPr/>
        </p:nvSpPr>
        <p:spPr>
          <a:xfrm>
            <a:off x="228600" y="214098"/>
            <a:ext cx="6925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令和８年度　産業廃棄物処理業３Ｓ運動　取組事例について</a:t>
            </a:r>
          </a:p>
        </p:txBody>
      </p:sp>
    </p:spTree>
    <p:extLst>
      <p:ext uri="{BB962C8B-B14F-4D97-AF65-F5344CB8AC3E}">
        <p14:creationId xmlns:p14="http://schemas.microsoft.com/office/powerpoint/2010/main" val="2680845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5487B-98DB-9DD7-D28D-0075E4854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コンテンツ プレースホルダー 6">
            <a:extLst>
              <a:ext uri="{FF2B5EF4-FFF2-40B4-BE49-F238E27FC236}">
                <a16:creationId xmlns:a16="http://schemas.microsoft.com/office/drawing/2014/main" id="{84799F74-222D-915B-4A3E-D94066E572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4486111"/>
              </p:ext>
            </p:extLst>
          </p:nvPr>
        </p:nvGraphicFramePr>
        <p:xfrm>
          <a:off x="225552" y="148866"/>
          <a:ext cx="11740896" cy="6304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40896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</a:tblGrid>
              <a:tr h="421994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取組</a:t>
                      </a:r>
                      <a:r>
                        <a:rPr kumimoji="1" lang="en-US" altLang="ja-JP" sz="16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～</a:t>
                      </a:r>
                      <a:r>
                        <a:rPr kumimoji="1" lang="en-US" altLang="ja-JP" sz="16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に関するの写真（画像）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  <a:tr h="5882240"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459398"/>
                  </a:ext>
                </a:extLst>
              </a:tr>
            </a:tbl>
          </a:graphicData>
        </a:graphic>
      </p:graphicFrame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FE62A08-C260-E94C-20F1-8842E7052B08}"/>
              </a:ext>
            </a:extLst>
          </p:cNvPr>
          <p:cNvSpPr/>
          <p:nvPr/>
        </p:nvSpPr>
        <p:spPr>
          <a:xfrm>
            <a:off x="2276856" y="825975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1FA8085-6B51-58AB-2770-D52B002AB9D2}"/>
              </a:ext>
            </a:extLst>
          </p:cNvPr>
          <p:cNvSpPr txBox="1"/>
          <p:nvPr/>
        </p:nvSpPr>
        <p:spPr>
          <a:xfrm>
            <a:off x="3180588" y="3142969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38034FF-279B-69D3-91B7-ADAB12FE3A52}"/>
              </a:ext>
            </a:extLst>
          </p:cNvPr>
          <p:cNvSpPr/>
          <p:nvPr/>
        </p:nvSpPr>
        <p:spPr>
          <a:xfrm>
            <a:off x="6801612" y="825975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266C618-E41F-3122-6717-E633A2C5FD8C}"/>
              </a:ext>
            </a:extLst>
          </p:cNvPr>
          <p:cNvSpPr txBox="1"/>
          <p:nvPr/>
        </p:nvSpPr>
        <p:spPr>
          <a:xfrm>
            <a:off x="7705344" y="3142969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BC43C390-7401-B418-1594-E31CAF41E2AB}"/>
              </a:ext>
            </a:extLst>
          </p:cNvPr>
          <p:cNvSpPr/>
          <p:nvPr/>
        </p:nvSpPr>
        <p:spPr>
          <a:xfrm>
            <a:off x="2276856" y="3647900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2980E37-0A37-EBB5-6EF6-47E87FDC258A}"/>
              </a:ext>
            </a:extLst>
          </p:cNvPr>
          <p:cNvSpPr txBox="1"/>
          <p:nvPr/>
        </p:nvSpPr>
        <p:spPr>
          <a:xfrm>
            <a:off x="3180588" y="5964894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EF1E839-68D3-6EE3-EADD-2A9228771FD3}"/>
              </a:ext>
            </a:extLst>
          </p:cNvPr>
          <p:cNvSpPr/>
          <p:nvPr/>
        </p:nvSpPr>
        <p:spPr>
          <a:xfrm>
            <a:off x="6801612" y="3647900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3FF7C92-18A0-2402-4B68-49E3713C2BE5}"/>
              </a:ext>
            </a:extLst>
          </p:cNvPr>
          <p:cNvSpPr txBox="1"/>
          <p:nvPr/>
        </p:nvSpPr>
        <p:spPr>
          <a:xfrm>
            <a:off x="7705344" y="5964894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1531AD7-1AE3-0955-06BA-E86A5B0BD186}"/>
              </a:ext>
            </a:extLst>
          </p:cNvPr>
          <p:cNvSpPr txBox="1"/>
          <p:nvPr/>
        </p:nvSpPr>
        <p:spPr>
          <a:xfrm>
            <a:off x="371474" y="6529815"/>
            <a:ext cx="70961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dirty="0"/>
              <a:t>※</a:t>
            </a:r>
            <a:r>
              <a:rPr kumimoji="1" lang="ja-JP" altLang="en-US" sz="1400" dirty="0"/>
              <a:t>上記の例のとおり写真は</a:t>
            </a:r>
            <a:r>
              <a:rPr lang="ja-JP" altLang="en-US" sz="1400" dirty="0"/>
              <a:t>１ページに４枚ずつ、最大３ページまでとしてください。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68829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5458</TotalTime>
  <Words>231</Words>
  <Application>Microsoft Office PowerPoint</Application>
  <PresentationFormat>ワイド画面</PresentationFormat>
  <Paragraphs>32</Paragraphs>
  <Slides>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佐川喜彦</dc:creator>
  <cp:lastModifiedBy>八代 龍一（産業廃棄物指導課）</cp:lastModifiedBy>
  <cp:revision>383</cp:revision>
  <cp:lastPrinted>2026-08-21T03:02:26Z</cp:lastPrinted>
  <dcterms:created xsi:type="dcterms:W3CDTF">2021-09-29T23:42:59Z</dcterms:created>
  <dcterms:modified xsi:type="dcterms:W3CDTF">2026-08-24T07:59:48Z</dcterms:modified>
</cp:coreProperties>
</file>