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318" r:id="rId2"/>
    <p:sldId id="315" r:id="rId3"/>
    <p:sldId id="322" r:id="rId4"/>
    <p:sldId id="323" r:id="rId5"/>
  </p:sldIdLst>
  <p:sldSz cx="12192000" cy="6858000"/>
  <p:notesSz cx="6770688" cy="99028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CDF58D-BA47-38EC-5602-B671F9563378}" name="守 菜々子（環境政策課）" initials="菜守" userId="S::113773@pref.saitama.lg.jp::3e8d95a6-eb47-42df-83a5-4d4d92dbdcb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CEF"/>
    <a:srgbClr val="FFFFCC"/>
    <a:srgbClr val="CCCC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04" autoAdjust="0"/>
    <p:restoredTop sz="94690" autoAdjust="0"/>
  </p:normalViewPr>
  <p:slideViewPr>
    <p:cSldViewPr snapToGrid="0">
      <p:cViewPr varScale="1">
        <p:scale>
          <a:sx n="67" d="100"/>
          <a:sy n="67" d="100"/>
        </p:scale>
        <p:origin x="90" y="42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33754" cy="496644"/>
          </a:xfrm>
          <a:prstGeom prst="rect">
            <a:avLst/>
          </a:prstGeom>
        </p:spPr>
        <p:txBody>
          <a:bodyPr vert="horz" lIns="91038" tIns="45519" rIns="91038" bIns="4551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35356" y="0"/>
            <a:ext cx="2933754" cy="496644"/>
          </a:xfrm>
          <a:prstGeom prst="rect">
            <a:avLst/>
          </a:prstGeom>
        </p:spPr>
        <p:txBody>
          <a:bodyPr vert="horz" lIns="91038" tIns="45519" rIns="91038" bIns="45519" rtlCol="0"/>
          <a:lstStyle>
            <a:lvl1pPr algn="r">
              <a:defRPr sz="1200"/>
            </a:lvl1pPr>
          </a:lstStyle>
          <a:p>
            <a:fld id="{C01E4C61-1BFA-49F3-8C25-C1B6F993F9C8}"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415925" y="1238250"/>
            <a:ext cx="5938838" cy="3341688"/>
          </a:xfrm>
          <a:prstGeom prst="rect">
            <a:avLst/>
          </a:prstGeom>
          <a:noFill/>
          <a:ln w="12700">
            <a:solidFill>
              <a:prstClr val="black"/>
            </a:solidFill>
          </a:ln>
        </p:spPr>
        <p:txBody>
          <a:bodyPr vert="horz" lIns="91038" tIns="45519" rIns="91038" bIns="45519" rtlCol="0" anchor="ctr"/>
          <a:lstStyle/>
          <a:p>
            <a:endParaRPr lang="ja-JP" altLang="en-US"/>
          </a:p>
        </p:txBody>
      </p:sp>
      <p:sp>
        <p:nvSpPr>
          <p:cNvPr id="5" name="ノート プレースホルダー 4"/>
          <p:cNvSpPr>
            <a:spLocks noGrp="1"/>
          </p:cNvSpPr>
          <p:nvPr>
            <p:ph type="body" sz="quarter" idx="3"/>
          </p:nvPr>
        </p:nvSpPr>
        <p:spPr>
          <a:xfrm>
            <a:off x="677385" y="4765567"/>
            <a:ext cx="5415919" cy="3898812"/>
          </a:xfrm>
          <a:prstGeom prst="rect">
            <a:avLst/>
          </a:prstGeom>
        </p:spPr>
        <p:txBody>
          <a:bodyPr vert="horz" lIns="91038" tIns="45519" rIns="91038" bIns="4551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06182"/>
            <a:ext cx="2933754" cy="496644"/>
          </a:xfrm>
          <a:prstGeom prst="rect">
            <a:avLst/>
          </a:prstGeom>
        </p:spPr>
        <p:txBody>
          <a:bodyPr vert="horz" lIns="91038" tIns="45519" rIns="91038" bIns="4551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35356" y="9406182"/>
            <a:ext cx="2933754" cy="496644"/>
          </a:xfrm>
          <a:prstGeom prst="rect">
            <a:avLst/>
          </a:prstGeom>
        </p:spPr>
        <p:txBody>
          <a:bodyPr vert="horz" lIns="91038" tIns="45519" rIns="91038" bIns="45519" rtlCol="0" anchor="b"/>
          <a:lstStyle>
            <a:lvl1pPr algn="r">
              <a:defRPr sz="1200"/>
            </a:lvl1pPr>
          </a:lstStyle>
          <a:p>
            <a:fld id="{1C6F010B-C723-461F-9CCB-3A8AA0948CAC}" type="slidenum">
              <a:rPr kumimoji="1" lang="ja-JP" altLang="en-US" smtClean="0"/>
              <a:t>‹#›</a:t>
            </a:fld>
            <a:endParaRPr kumimoji="1" lang="ja-JP" altLang="en-US"/>
          </a:p>
        </p:txBody>
      </p:sp>
    </p:spTree>
    <p:extLst>
      <p:ext uri="{BB962C8B-B14F-4D97-AF65-F5344CB8AC3E}">
        <p14:creationId xmlns:p14="http://schemas.microsoft.com/office/powerpoint/2010/main" val="53125012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C1DEA-E832-6DF0-0825-FC17C5F9DBA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F418993-B83E-6CC7-57A6-17C51FBE9D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7DF8EF1-4B3B-94EC-8736-B6B8E3F958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D2E15C3-FDB8-A50E-7CD6-3E87C0763C4D}"/>
              </a:ext>
            </a:extLst>
          </p:cNvPr>
          <p:cNvSpPr>
            <a:spLocks noGrp="1"/>
          </p:cNvSpPr>
          <p:nvPr>
            <p:ph type="sldNum" sz="quarter" idx="5"/>
          </p:nvPr>
        </p:nvSpPr>
        <p:spPr/>
        <p:txBody>
          <a:bodyPr/>
          <a:lstStyle/>
          <a:p>
            <a:fld id="{1C6F010B-C723-461F-9CCB-3A8AA0948CAC}" type="slidenum">
              <a:rPr kumimoji="1" lang="ja-JP" altLang="en-US" smtClean="0"/>
              <a:t>3</a:t>
            </a:fld>
            <a:endParaRPr kumimoji="1" lang="ja-JP" altLang="en-US"/>
          </a:p>
        </p:txBody>
      </p:sp>
    </p:spTree>
    <p:extLst>
      <p:ext uri="{BB962C8B-B14F-4D97-AF65-F5344CB8AC3E}">
        <p14:creationId xmlns:p14="http://schemas.microsoft.com/office/powerpoint/2010/main" val="275189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95603-E3F9-C135-A9B7-34D38AAF1DE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421E71-79E5-5393-6C77-868BBED47B1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27A645A-D5B2-5F32-0B59-D526E1823B8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8941BD0-13CD-9AB0-8F52-BE7CE747059B}"/>
              </a:ext>
            </a:extLst>
          </p:cNvPr>
          <p:cNvSpPr>
            <a:spLocks noGrp="1"/>
          </p:cNvSpPr>
          <p:nvPr>
            <p:ph type="sldNum" sz="quarter" idx="5"/>
          </p:nvPr>
        </p:nvSpPr>
        <p:spPr/>
        <p:txBody>
          <a:bodyPr/>
          <a:lstStyle/>
          <a:p>
            <a:fld id="{1C6F010B-C723-461F-9CCB-3A8AA0948CAC}" type="slidenum">
              <a:rPr kumimoji="1" lang="ja-JP" altLang="en-US" smtClean="0"/>
              <a:t>4</a:t>
            </a:fld>
            <a:endParaRPr kumimoji="1" lang="ja-JP" altLang="en-US"/>
          </a:p>
        </p:txBody>
      </p:sp>
    </p:spTree>
    <p:extLst>
      <p:ext uri="{BB962C8B-B14F-4D97-AF65-F5344CB8AC3E}">
        <p14:creationId xmlns:p14="http://schemas.microsoft.com/office/powerpoint/2010/main" val="3457083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7ABFF1-534B-484F-8D64-9D95AFB69B5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6EEBD03-3CF7-4211-AFBA-F5B41C6E8B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3659BA4-1FA9-4F62-B6EA-59F7FF21C74A}"/>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5" name="フッター プレースホルダー 4">
            <a:extLst>
              <a:ext uri="{FF2B5EF4-FFF2-40B4-BE49-F238E27FC236}">
                <a16:creationId xmlns:a16="http://schemas.microsoft.com/office/drawing/2014/main" id="{B570B8D0-374D-4F87-8BE9-8EA377C8E89F}"/>
              </a:ext>
            </a:extLst>
          </p:cNvPr>
          <p:cNvSpPr>
            <a:spLocks noGrp="1"/>
          </p:cNvSpPr>
          <p:nvPr>
            <p:ph type="ftr" sz="quarter" idx="11"/>
          </p:nvPr>
        </p:nvSpPr>
        <p:spPr/>
        <p:txBody>
          <a:bodyPr/>
          <a:lstStyle/>
          <a:p>
            <a:endParaRPr kumimoji="1" lang="ja-JP" altLang="en-US" dirty="0"/>
          </a:p>
        </p:txBody>
      </p:sp>
      <p:sp>
        <p:nvSpPr>
          <p:cNvPr id="6" name="スライド番号プレースホルダー 5">
            <a:extLst>
              <a:ext uri="{FF2B5EF4-FFF2-40B4-BE49-F238E27FC236}">
                <a16:creationId xmlns:a16="http://schemas.microsoft.com/office/drawing/2014/main" id="{EC19BCA1-5F49-4081-BD22-52F5848F3499}"/>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3641669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E25F95-481B-4E11-95AF-A9040AD965D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5CD610A-08F6-4529-9EC0-F791D10FEF9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E02A5C5-FD7F-45EB-90AD-3B3050602045}"/>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5" name="フッター プレースホルダー 4">
            <a:extLst>
              <a:ext uri="{FF2B5EF4-FFF2-40B4-BE49-F238E27FC236}">
                <a16:creationId xmlns:a16="http://schemas.microsoft.com/office/drawing/2014/main" id="{F08CC841-C19A-463D-A136-5A7C71BE9396}"/>
              </a:ext>
            </a:extLst>
          </p:cNvPr>
          <p:cNvSpPr>
            <a:spLocks noGrp="1"/>
          </p:cNvSpPr>
          <p:nvPr>
            <p:ph type="ftr" sz="quarter" idx="11"/>
          </p:nvPr>
        </p:nvSpPr>
        <p:spPr/>
        <p:txBody>
          <a:bodyPr/>
          <a:lstStyle/>
          <a:p>
            <a:endParaRPr kumimoji="1" lang="ja-JP" altLang="en-US" dirty="0"/>
          </a:p>
        </p:txBody>
      </p:sp>
      <p:sp>
        <p:nvSpPr>
          <p:cNvPr id="6" name="スライド番号プレースホルダー 5">
            <a:extLst>
              <a:ext uri="{FF2B5EF4-FFF2-40B4-BE49-F238E27FC236}">
                <a16:creationId xmlns:a16="http://schemas.microsoft.com/office/drawing/2014/main" id="{ED2E4B05-5C42-472D-B12A-A2128B4301C3}"/>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311960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93B8116-FA8F-454E-AC15-B8469053EA6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4D6879A-BB5C-44B2-B04A-445952791EC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A3009A1-707D-4B42-87BE-3BCFAD1E1BD2}"/>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5" name="フッター プレースホルダー 4">
            <a:extLst>
              <a:ext uri="{FF2B5EF4-FFF2-40B4-BE49-F238E27FC236}">
                <a16:creationId xmlns:a16="http://schemas.microsoft.com/office/drawing/2014/main" id="{A15C4754-313A-4D87-A52A-9847581A807F}"/>
              </a:ext>
            </a:extLst>
          </p:cNvPr>
          <p:cNvSpPr>
            <a:spLocks noGrp="1"/>
          </p:cNvSpPr>
          <p:nvPr>
            <p:ph type="ftr" sz="quarter" idx="11"/>
          </p:nvPr>
        </p:nvSpPr>
        <p:spPr/>
        <p:txBody>
          <a:bodyPr/>
          <a:lstStyle/>
          <a:p>
            <a:endParaRPr kumimoji="1" lang="ja-JP" altLang="en-US" dirty="0"/>
          </a:p>
        </p:txBody>
      </p:sp>
      <p:sp>
        <p:nvSpPr>
          <p:cNvPr id="6" name="スライド番号プレースホルダー 5">
            <a:extLst>
              <a:ext uri="{FF2B5EF4-FFF2-40B4-BE49-F238E27FC236}">
                <a16:creationId xmlns:a16="http://schemas.microsoft.com/office/drawing/2014/main" id="{A76DFFF7-95DA-41C2-8C81-AB0FC8491574}"/>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396104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0FCD4F-4B7F-4F0D-B473-FDDFE54D4A9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293FAF7-CCF6-49C3-9AC2-44152CFCCAC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25D8E58-57D9-4AA6-BF06-9B22255C9A48}"/>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5" name="フッター プレースホルダー 4">
            <a:extLst>
              <a:ext uri="{FF2B5EF4-FFF2-40B4-BE49-F238E27FC236}">
                <a16:creationId xmlns:a16="http://schemas.microsoft.com/office/drawing/2014/main" id="{9B09A702-20C6-4B6B-99E0-E4766157156D}"/>
              </a:ext>
            </a:extLst>
          </p:cNvPr>
          <p:cNvSpPr>
            <a:spLocks noGrp="1"/>
          </p:cNvSpPr>
          <p:nvPr>
            <p:ph type="ftr" sz="quarter" idx="11"/>
          </p:nvPr>
        </p:nvSpPr>
        <p:spPr/>
        <p:txBody>
          <a:bodyPr/>
          <a:lstStyle/>
          <a:p>
            <a:endParaRPr kumimoji="1" lang="ja-JP" altLang="en-US" dirty="0"/>
          </a:p>
        </p:txBody>
      </p:sp>
      <p:sp>
        <p:nvSpPr>
          <p:cNvPr id="6" name="スライド番号プレースホルダー 5">
            <a:extLst>
              <a:ext uri="{FF2B5EF4-FFF2-40B4-BE49-F238E27FC236}">
                <a16:creationId xmlns:a16="http://schemas.microsoft.com/office/drawing/2014/main" id="{812D5241-6D42-4725-85F9-43984B6B2147}"/>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3476584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4085BE-C3C2-4852-9A65-264283FD525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DBF26FF-B0A9-4798-B16A-1597916482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FC8A06D-0FA8-4801-A27F-499BD1EB880C}"/>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5" name="フッター プレースホルダー 4">
            <a:extLst>
              <a:ext uri="{FF2B5EF4-FFF2-40B4-BE49-F238E27FC236}">
                <a16:creationId xmlns:a16="http://schemas.microsoft.com/office/drawing/2014/main" id="{9AFA66D8-C351-42CF-B169-63ECFB006E9B}"/>
              </a:ext>
            </a:extLst>
          </p:cNvPr>
          <p:cNvSpPr>
            <a:spLocks noGrp="1"/>
          </p:cNvSpPr>
          <p:nvPr>
            <p:ph type="ftr" sz="quarter" idx="11"/>
          </p:nvPr>
        </p:nvSpPr>
        <p:spPr/>
        <p:txBody>
          <a:bodyPr/>
          <a:lstStyle/>
          <a:p>
            <a:endParaRPr kumimoji="1" lang="ja-JP" altLang="en-US" dirty="0"/>
          </a:p>
        </p:txBody>
      </p:sp>
      <p:sp>
        <p:nvSpPr>
          <p:cNvPr id="6" name="スライド番号プレースホルダー 5">
            <a:extLst>
              <a:ext uri="{FF2B5EF4-FFF2-40B4-BE49-F238E27FC236}">
                <a16:creationId xmlns:a16="http://schemas.microsoft.com/office/drawing/2014/main" id="{170B1B45-E81F-43D6-A37D-92DD794C2D31}"/>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3495237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9B1C5B-DEB1-4B0E-ACC2-8D3C8DA10CE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CCD1DEB-0F4D-4017-BA7E-5CE836A5E97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3ED9868-E93E-4110-91C6-F2A5E455830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E51D354-C418-4E50-8317-0AC253EF5278}"/>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6" name="フッター プレースホルダー 5">
            <a:extLst>
              <a:ext uri="{FF2B5EF4-FFF2-40B4-BE49-F238E27FC236}">
                <a16:creationId xmlns:a16="http://schemas.microsoft.com/office/drawing/2014/main" id="{A36B0C90-00E1-45AE-AB95-29150A5DB972}"/>
              </a:ext>
            </a:extLst>
          </p:cNvPr>
          <p:cNvSpPr>
            <a:spLocks noGrp="1"/>
          </p:cNvSpPr>
          <p:nvPr>
            <p:ph type="ftr" sz="quarter" idx="11"/>
          </p:nvPr>
        </p:nvSpPr>
        <p:spPr/>
        <p:txBody>
          <a:bodyPr/>
          <a:lstStyle/>
          <a:p>
            <a:endParaRPr kumimoji="1" lang="ja-JP" altLang="en-US" dirty="0"/>
          </a:p>
        </p:txBody>
      </p:sp>
      <p:sp>
        <p:nvSpPr>
          <p:cNvPr id="7" name="スライド番号プレースホルダー 6">
            <a:extLst>
              <a:ext uri="{FF2B5EF4-FFF2-40B4-BE49-F238E27FC236}">
                <a16:creationId xmlns:a16="http://schemas.microsoft.com/office/drawing/2014/main" id="{55BF8568-E68D-480F-B9AC-060520AEFED5}"/>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322508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9318EC-A120-4993-9110-179687FFAC3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58AC3A3-6D32-42BE-9B22-1727B00029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E33B940-2DC7-4B74-B0DC-28D53788A1A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1D7A15B-8CA4-43D2-864D-2FED35CB25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9517D17-B1AE-48F7-BD9B-56397A7A1D3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A17457C-CA92-496B-99AC-C8E3DC341461}"/>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8" name="フッター プレースホルダー 7">
            <a:extLst>
              <a:ext uri="{FF2B5EF4-FFF2-40B4-BE49-F238E27FC236}">
                <a16:creationId xmlns:a16="http://schemas.microsoft.com/office/drawing/2014/main" id="{3EC97834-8434-4B42-B30F-ACE2FBF08F88}"/>
              </a:ext>
            </a:extLst>
          </p:cNvPr>
          <p:cNvSpPr>
            <a:spLocks noGrp="1"/>
          </p:cNvSpPr>
          <p:nvPr>
            <p:ph type="ftr" sz="quarter" idx="11"/>
          </p:nvPr>
        </p:nvSpPr>
        <p:spPr/>
        <p:txBody>
          <a:bodyPr/>
          <a:lstStyle/>
          <a:p>
            <a:endParaRPr kumimoji="1" lang="ja-JP" altLang="en-US" dirty="0"/>
          </a:p>
        </p:txBody>
      </p:sp>
      <p:sp>
        <p:nvSpPr>
          <p:cNvPr id="9" name="スライド番号プレースホルダー 8">
            <a:extLst>
              <a:ext uri="{FF2B5EF4-FFF2-40B4-BE49-F238E27FC236}">
                <a16:creationId xmlns:a16="http://schemas.microsoft.com/office/drawing/2014/main" id="{799AFE79-CFE1-4433-A905-5D38873B7332}"/>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1601459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DF912A-F307-4166-B5A6-2DA8526EBC3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EC46817-E014-4D76-94A1-E09C605C0DB8}"/>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4" name="フッター プレースホルダー 3">
            <a:extLst>
              <a:ext uri="{FF2B5EF4-FFF2-40B4-BE49-F238E27FC236}">
                <a16:creationId xmlns:a16="http://schemas.microsoft.com/office/drawing/2014/main" id="{BDBCFA22-B190-407B-854C-C5C53115FBBB}"/>
              </a:ext>
            </a:extLst>
          </p:cNvPr>
          <p:cNvSpPr>
            <a:spLocks noGrp="1"/>
          </p:cNvSpPr>
          <p:nvPr>
            <p:ph type="ftr" sz="quarter" idx="1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54DD8A16-3810-4999-8F1C-173FD423EFF7}"/>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204884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63EE417-1260-45A8-B8C3-C445E7033AAB}"/>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3" name="フッター プレースホルダー 2">
            <a:extLst>
              <a:ext uri="{FF2B5EF4-FFF2-40B4-BE49-F238E27FC236}">
                <a16:creationId xmlns:a16="http://schemas.microsoft.com/office/drawing/2014/main" id="{81594682-8B70-41A8-9DFC-0D4CDF82020F}"/>
              </a:ext>
            </a:extLst>
          </p:cNvPr>
          <p:cNvSpPr>
            <a:spLocks noGrp="1"/>
          </p:cNvSpPr>
          <p:nvPr>
            <p:ph type="ftr" sz="quarter" idx="1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D7E6BF5-CF3C-44AB-A86D-DDAF036681A8}"/>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3614180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559450-161F-4C6B-B687-9597EE71DCF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A1DBAF7-0270-4B6D-8EA4-B5C9426EC2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6B10B54-B4E4-4BDF-9181-FD006137A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F314B7E-80D9-4A0C-9913-A5D32A6EE395}"/>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6" name="フッター プレースホルダー 5">
            <a:extLst>
              <a:ext uri="{FF2B5EF4-FFF2-40B4-BE49-F238E27FC236}">
                <a16:creationId xmlns:a16="http://schemas.microsoft.com/office/drawing/2014/main" id="{E85D585B-229E-45EA-8965-B36A92DB393E}"/>
              </a:ext>
            </a:extLst>
          </p:cNvPr>
          <p:cNvSpPr>
            <a:spLocks noGrp="1"/>
          </p:cNvSpPr>
          <p:nvPr>
            <p:ph type="ftr" sz="quarter" idx="11"/>
          </p:nvPr>
        </p:nvSpPr>
        <p:spPr/>
        <p:txBody>
          <a:bodyPr/>
          <a:lstStyle/>
          <a:p>
            <a:endParaRPr kumimoji="1" lang="ja-JP" altLang="en-US" dirty="0"/>
          </a:p>
        </p:txBody>
      </p:sp>
      <p:sp>
        <p:nvSpPr>
          <p:cNvPr id="7" name="スライド番号プレースホルダー 6">
            <a:extLst>
              <a:ext uri="{FF2B5EF4-FFF2-40B4-BE49-F238E27FC236}">
                <a16:creationId xmlns:a16="http://schemas.microsoft.com/office/drawing/2014/main" id="{7FCA0E58-2F74-4CA6-9060-162AB3D352EB}"/>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2533425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DE8CF7-7855-4583-8AFE-8CBAA6B5CB3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304CD31-17DA-4BF5-B455-BC59B17459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a:extLst>
              <a:ext uri="{FF2B5EF4-FFF2-40B4-BE49-F238E27FC236}">
                <a16:creationId xmlns:a16="http://schemas.microsoft.com/office/drawing/2014/main" id="{A97681DD-D835-418E-BA2A-7D774774E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304EF6F-4E69-4CCB-920E-E534E4D6DC5C}"/>
              </a:ext>
            </a:extLst>
          </p:cNvPr>
          <p:cNvSpPr>
            <a:spLocks noGrp="1"/>
          </p:cNvSpPr>
          <p:nvPr>
            <p:ph type="dt" sz="half" idx="10"/>
          </p:nvPr>
        </p:nvSpPr>
        <p:spPr/>
        <p:txBody>
          <a:bodyPr/>
          <a:lstStyle/>
          <a:p>
            <a:fld id="{25D58DB8-D035-4DF4-B2A5-144C6DCB7F7E}" type="datetimeFigureOut">
              <a:rPr kumimoji="1" lang="ja-JP" altLang="en-US" smtClean="0"/>
              <a:t>2026/8/24</a:t>
            </a:fld>
            <a:endParaRPr kumimoji="1" lang="ja-JP" altLang="en-US" dirty="0"/>
          </a:p>
        </p:txBody>
      </p:sp>
      <p:sp>
        <p:nvSpPr>
          <p:cNvPr id="6" name="フッター プレースホルダー 5">
            <a:extLst>
              <a:ext uri="{FF2B5EF4-FFF2-40B4-BE49-F238E27FC236}">
                <a16:creationId xmlns:a16="http://schemas.microsoft.com/office/drawing/2014/main" id="{CE48DF25-749E-4A17-BEC2-4F606D5CB083}"/>
              </a:ext>
            </a:extLst>
          </p:cNvPr>
          <p:cNvSpPr>
            <a:spLocks noGrp="1"/>
          </p:cNvSpPr>
          <p:nvPr>
            <p:ph type="ftr" sz="quarter" idx="11"/>
          </p:nvPr>
        </p:nvSpPr>
        <p:spPr/>
        <p:txBody>
          <a:bodyPr/>
          <a:lstStyle/>
          <a:p>
            <a:endParaRPr kumimoji="1" lang="ja-JP" altLang="en-US" dirty="0"/>
          </a:p>
        </p:txBody>
      </p:sp>
      <p:sp>
        <p:nvSpPr>
          <p:cNvPr id="7" name="スライド番号プレースホルダー 6">
            <a:extLst>
              <a:ext uri="{FF2B5EF4-FFF2-40B4-BE49-F238E27FC236}">
                <a16:creationId xmlns:a16="http://schemas.microsoft.com/office/drawing/2014/main" id="{70169BE6-8782-4F06-9AB1-B9187C25C6BC}"/>
              </a:ext>
            </a:extLst>
          </p:cNvPr>
          <p:cNvSpPr>
            <a:spLocks noGrp="1"/>
          </p:cNvSpPr>
          <p:nvPr>
            <p:ph type="sldNum" sz="quarter" idx="12"/>
          </p:nvPr>
        </p:nvSpPr>
        <p:spPr/>
        <p:txBody>
          <a:body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2807965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7AEA972-39B5-4705-8582-0C42B3C1D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890AEF-4ABC-469C-9981-505C6ED1E9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F51BA2F-E9A1-401D-A2B5-9099F436D1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D58DB8-D035-4DF4-B2A5-144C6DCB7F7E}" type="datetimeFigureOut">
              <a:rPr kumimoji="1" lang="ja-JP" altLang="en-US" smtClean="0"/>
              <a:t>2026/8/24</a:t>
            </a:fld>
            <a:endParaRPr kumimoji="1" lang="ja-JP" altLang="en-US" dirty="0"/>
          </a:p>
        </p:txBody>
      </p:sp>
      <p:sp>
        <p:nvSpPr>
          <p:cNvPr id="5" name="フッター プレースホルダー 4">
            <a:extLst>
              <a:ext uri="{FF2B5EF4-FFF2-40B4-BE49-F238E27FC236}">
                <a16:creationId xmlns:a16="http://schemas.microsoft.com/office/drawing/2014/main" id="{EC7FCBDF-1FEC-4BF9-8F14-DE4106E2C8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a:extLst>
              <a:ext uri="{FF2B5EF4-FFF2-40B4-BE49-F238E27FC236}">
                <a16:creationId xmlns:a16="http://schemas.microsoft.com/office/drawing/2014/main" id="{E00EB1A6-DDBB-4204-840D-0589693FB9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29536B-26AD-4AB1-AB82-BDEA8B55F5D3}" type="slidenum">
              <a:rPr kumimoji="1" lang="ja-JP" altLang="en-US" smtClean="0"/>
              <a:t>‹#›</a:t>
            </a:fld>
            <a:endParaRPr kumimoji="1" lang="ja-JP" altLang="en-US" dirty="0"/>
          </a:p>
        </p:txBody>
      </p:sp>
    </p:spTree>
    <p:extLst>
      <p:ext uri="{BB962C8B-B14F-4D97-AF65-F5344CB8AC3E}">
        <p14:creationId xmlns:p14="http://schemas.microsoft.com/office/powerpoint/2010/main" val="2154182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DDA45-2282-7385-7CC8-BEEFB563BC11}"/>
            </a:ext>
          </a:extLst>
        </p:cNvPr>
        <p:cNvGrpSpPr/>
        <p:nvPr/>
      </p:nvGrpSpPr>
      <p:grpSpPr>
        <a:xfrm>
          <a:off x="0" y="0"/>
          <a:ext cx="0" cy="0"/>
          <a:chOff x="0" y="0"/>
          <a:chExt cx="0" cy="0"/>
        </a:xfrm>
      </p:grpSpPr>
      <p:graphicFrame>
        <p:nvGraphicFramePr>
          <p:cNvPr id="7" name="コンテンツ プレースホルダー 6">
            <a:extLst>
              <a:ext uri="{FF2B5EF4-FFF2-40B4-BE49-F238E27FC236}">
                <a16:creationId xmlns:a16="http://schemas.microsoft.com/office/drawing/2014/main" id="{7862F94A-C81F-EB68-1979-AF0509B2F1B2}"/>
              </a:ext>
            </a:extLst>
          </p:cNvPr>
          <p:cNvGraphicFramePr>
            <a:graphicFrameLocks noGrp="1"/>
          </p:cNvGraphicFramePr>
          <p:nvPr>
            <p:ph idx="1"/>
            <p:extLst>
              <p:ext uri="{D42A27DB-BD31-4B8C-83A1-F6EECF244321}">
                <p14:modId xmlns:p14="http://schemas.microsoft.com/office/powerpoint/2010/main" val="63265728"/>
              </p:ext>
            </p:extLst>
          </p:nvPr>
        </p:nvGraphicFramePr>
        <p:xfrm>
          <a:off x="6531429" y="511549"/>
          <a:ext cx="5447212" cy="433082"/>
        </p:xfrm>
        <a:graphic>
          <a:graphicData uri="http://schemas.openxmlformats.org/drawingml/2006/table">
            <a:tbl>
              <a:tblPr firstRow="1" bandRow="1">
                <a:tableStyleId>{5C22544A-7EE6-4342-B048-85BDC9FD1C3A}</a:tableStyleId>
              </a:tblPr>
              <a:tblGrid>
                <a:gridCol w="1095246">
                  <a:extLst>
                    <a:ext uri="{9D8B030D-6E8A-4147-A177-3AD203B41FA5}">
                      <a16:colId xmlns:a16="http://schemas.microsoft.com/office/drawing/2014/main" val="1819247290"/>
                    </a:ext>
                  </a:extLst>
                </a:gridCol>
                <a:gridCol w="4351966">
                  <a:extLst>
                    <a:ext uri="{9D8B030D-6E8A-4147-A177-3AD203B41FA5}">
                      <a16:colId xmlns:a16="http://schemas.microsoft.com/office/drawing/2014/main" val="854853050"/>
                    </a:ext>
                  </a:extLst>
                </a:gridCol>
              </a:tblGrid>
              <a:tr h="433082">
                <a:tc>
                  <a:txBody>
                    <a:bodyPr/>
                    <a:lstStyle/>
                    <a:p>
                      <a:r>
                        <a:rPr kumimoji="1" lang="ja-JP" altLang="en-US" sz="1600" dirty="0">
                          <a:solidFill>
                            <a:sysClr val="windowText" lastClr="000000"/>
                          </a:solidFill>
                        </a:rPr>
                        <a:t>応募者名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4198458"/>
                  </a:ext>
                </a:extLst>
              </a:tr>
            </a:tbl>
          </a:graphicData>
        </a:graphic>
      </p:graphicFrame>
      <p:graphicFrame>
        <p:nvGraphicFramePr>
          <p:cNvPr id="8" name="コンテンツ プレースホルダー 6">
            <a:extLst>
              <a:ext uri="{FF2B5EF4-FFF2-40B4-BE49-F238E27FC236}">
                <a16:creationId xmlns:a16="http://schemas.microsoft.com/office/drawing/2014/main" id="{EC660FFF-18D9-3091-BD12-54888EC59CF0}"/>
              </a:ext>
            </a:extLst>
          </p:cNvPr>
          <p:cNvGraphicFramePr>
            <a:graphicFrameLocks/>
          </p:cNvGraphicFramePr>
          <p:nvPr>
            <p:extLst>
              <p:ext uri="{D42A27DB-BD31-4B8C-83A1-F6EECF244321}">
                <p14:modId xmlns:p14="http://schemas.microsoft.com/office/powerpoint/2010/main" val="2152818434"/>
              </p:ext>
            </p:extLst>
          </p:nvPr>
        </p:nvGraphicFramePr>
        <p:xfrm>
          <a:off x="189402" y="993214"/>
          <a:ext cx="11789239" cy="5708057"/>
        </p:xfrm>
        <a:graphic>
          <a:graphicData uri="http://schemas.openxmlformats.org/drawingml/2006/table">
            <a:tbl>
              <a:tblPr firstRow="1" bandRow="1">
                <a:tableStyleId>{5C22544A-7EE6-4342-B048-85BDC9FD1C3A}</a:tableStyleId>
              </a:tblPr>
              <a:tblGrid>
                <a:gridCol w="5885442">
                  <a:extLst>
                    <a:ext uri="{9D8B030D-6E8A-4147-A177-3AD203B41FA5}">
                      <a16:colId xmlns:a16="http://schemas.microsoft.com/office/drawing/2014/main" val="1819247290"/>
                    </a:ext>
                  </a:extLst>
                </a:gridCol>
                <a:gridCol w="5903797">
                  <a:extLst>
                    <a:ext uri="{9D8B030D-6E8A-4147-A177-3AD203B41FA5}">
                      <a16:colId xmlns:a16="http://schemas.microsoft.com/office/drawing/2014/main" val="810843660"/>
                    </a:ext>
                  </a:extLst>
                </a:gridCol>
              </a:tblGrid>
              <a:tr h="311020">
                <a:tc gridSpan="2">
                  <a:txBody>
                    <a:bodyPr/>
                    <a:lstStyle/>
                    <a:p>
                      <a:r>
                        <a:rPr kumimoji="1" lang="ja-JP" altLang="en-US" sz="1600" dirty="0">
                          <a:solidFill>
                            <a:sysClr val="windowText" lastClr="000000"/>
                          </a:solidFill>
                        </a:rPr>
                        <a:t>１</a:t>
                      </a:r>
                      <a:r>
                        <a:rPr kumimoji="1" lang="en-US" altLang="ja-JP" sz="1600" dirty="0">
                          <a:solidFill>
                            <a:sysClr val="windowText" lastClr="000000"/>
                          </a:solidFill>
                        </a:rPr>
                        <a:t>.</a:t>
                      </a:r>
                      <a:r>
                        <a:rPr kumimoji="1" lang="ja-JP" altLang="en-US" sz="1600" dirty="0">
                          <a:solidFill>
                            <a:sysClr val="windowText" lastClr="000000"/>
                          </a:solidFill>
                        </a:rPr>
                        <a:t>過去に最優秀賞を受賞した取組の概要　　     　</a:t>
                      </a:r>
                      <a:r>
                        <a:rPr kumimoji="1" lang="en-US" altLang="ja-JP" sz="1400" dirty="0">
                          <a:solidFill>
                            <a:sysClr val="windowText" lastClr="000000"/>
                          </a:solidFill>
                        </a:rPr>
                        <a:t>※</a:t>
                      </a:r>
                      <a:r>
                        <a:rPr kumimoji="1" lang="ja-JP" altLang="en-US" sz="1400" dirty="0">
                          <a:solidFill>
                            <a:sysClr val="windowText" lastClr="000000"/>
                          </a:solidFill>
                        </a:rPr>
                        <a:t>記入欄が足りない場合は、適宜、行を追加し、最大３ページ以内としてください。</a:t>
                      </a:r>
                      <a:endParaRPr kumimoji="1" lang="ja-JP" altLang="en-US"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a:p>
                  </a:txBody>
                  <a:tcPr/>
                </a:tc>
                <a:extLst>
                  <a:ext uri="{0D108BD9-81ED-4DB2-BD59-A6C34878D82A}">
                    <a16:rowId xmlns:a16="http://schemas.microsoft.com/office/drawing/2014/main" val="1334198458"/>
                  </a:ext>
                </a:extLst>
              </a:tr>
              <a:tr h="259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dk1"/>
                          </a:solidFill>
                          <a:effectLst/>
                          <a:latin typeface="+mn-lt"/>
                          <a:ea typeface="+mn-ea"/>
                          <a:cs typeface="+mn-cs"/>
                        </a:rPr>
                        <a:t>取組</a:t>
                      </a:r>
                      <a:r>
                        <a:rPr kumimoji="1" lang="ja-JP" altLang="ja-JP" sz="1400" kern="1200" dirty="0">
                          <a:solidFill>
                            <a:schemeClr val="dk1"/>
                          </a:solidFill>
                          <a:effectLst/>
                          <a:latin typeface="+mn-lt"/>
                          <a:ea typeface="+mn-ea"/>
                          <a:cs typeface="+mn-cs"/>
                        </a:rPr>
                        <a:t>①</a:t>
                      </a:r>
                      <a:r>
                        <a:rPr kumimoji="1" lang="ja-JP" altLang="en-US" sz="1400" kern="1200" dirty="0">
                          <a:solidFill>
                            <a:schemeClr val="dk1"/>
                          </a:solidFill>
                          <a:effectLst/>
                          <a:latin typeface="+mn-lt"/>
                          <a:ea typeface="+mn-ea"/>
                          <a:cs typeface="+mn-cs"/>
                        </a:rPr>
                        <a:t>　</a:t>
                      </a:r>
                      <a:r>
                        <a:rPr kumimoji="1" lang="ja-JP" altLang="ja-JP" sz="1400" kern="1200" dirty="0">
                          <a:solidFill>
                            <a:schemeClr val="dk1"/>
                          </a:solidFill>
                          <a:effectLst/>
                          <a:latin typeface="+mn-lt"/>
                          <a:ea typeface="+mn-ea"/>
                          <a:cs typeface="+mn-cs"/>
                        </a:rPr>
                        <a:t>笑顔であいさつ運動</a:t>
                      </a:r>
                      <a:endParaRPr kumimoji="1" lang="en-US" altLang="ja-JP" sz="1400" kern="1200" dirty="0">
                        <a:solidFill>
                          <a:sysClr val="windowText" lastClr="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eaLnBrk="0" latinLnBrk="1" hangingPunct="0"/>
                      <a:r>
                        <a:rPr kumimoji="1" lang="ja-JP" altLang="en-US" sz="1400" dirty="0"/>
                        <a:t>取組②　</a:t>
                      </a:r>
                      <a:r>
                        <a:rPr kumimoji="1" lang="ja-JP" altLang="ja-JP" sz="1400" kern="1200" dirty="0">
                          <a:solidFill>
                            <a:schemeClr val="dk1"/>
                          </a:solidFill>
                          <a:effectLst/>
                          <a:latin typeface="+mn-lt"/>
                          <a:ea typeface="+mn-ea"/>
                          <a:cs typeface="+mn-cs"/>
                        </a:rPr>
                        <a:t>お出迎えでお客様を笑顔に</a:t>
                      </a:r>
                      <a:endParaRPr kumimoji="1" lang="en-US" altLang="ja-JP"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368427"/>
                  </a:ext>
                </a:extLst>
              </a:tr>
              <a:tr h="1052074">
                <a:tc>
                  <a:txBody>
                    <a:bodyPr/>
                    <a:lstStyle/>
                    <a:p>
                      <a:pPr marL="176213" indent="-176213" eaLnBrk="0" latinLnBrk="1" hangingPunct="0"/>
                      <a:r>
                        <a:rPr kumimoji="1" lang="ja-JP" altLang="ja-JP" sz="1400" kern="1200" dirty="0">
                          <a:solidFill>
                            <a:schemeClr val="dk1"/>
                          </a:solidFill>
                          <a:effectLst/>
                          <a:latin typeface="+mn-lt"/>
                          <a:ea typeface="+mn-ea"/>
                          <a:cs typeface="+mn-cs"/>
                        </a:rPr>
                        <a:t>・毎朝の朝礼時に社員全員で「おはようございます！」、「お疲れ様です！」、「行ってきます！」などの声出しを行っている。</a:t>
                      </a:r>
                      <a:r>
                        <a:rPr kumimoji="1" lang="ja-JP" altLang="en-US" sz="1400" kern="1200" dirty="0">
                          <a:solidFill>
                            <a:schemeClr val="dk1"/>
                          </a:solidFill>
                          <a:effectLst/>
                          <a:latin typeface="+mn-lt"/>
                          <a:ea typeface="+mn-ea"/>
                          <a:cs typeface="+mn-cs"/>
                        </a:rPr>
                        <a:t>（写真➀）</a:t>
                      </a:r>
                      <a:endParaRPr kumimoji="1" lang="ja-JP" altLang="ja-JP" sz="1400" kern="1200" dirty="0">
                        <a:solidFill>
                          <a:schemeClr val="dk1"/>
                        </a:solidFill>
                        <a:effectLst/>
                        <a:latin typeface="+mn-lt"/>
                        <a:ea typeface="+mn-ea"/>
                        <a:cs typeface="+mn-cs"/>
                      </a:endParaRPr>
                    </a:p>
                    <a:p>
                      <a:pPr marL="176213" indent="-176213" eaLnBrk="0" latinLnBrk="1" hangingPunct="0"/>
                      <a:r>
                        <a:rPr kumimoji="1" lang="ja-JP" altLang="ja-JP" sz="1400" kern="1200" dirty="0">
                          <a:solidFill>
                            <a:schemeClr val="dk1"/>
                          </a:solidFill>
                          <a:effectLst/>
                          <a:latin typeface="+mn-lt"/>
                          <a:ea typeface="+mn-ea"/>
                          <a:cs typeface="+mn-cs"/>
                        </a:rPr>
                        <a:t>・お客様に見学アンケートを実施しており、「社員のあいさつが気持ちよい」との感想をいただいている。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6213" indent="0" eaLnBrk="0" latinLnBrk="1" hangingPunct="0"/>
                      <a:r>
                        <a:rPr kumimoji="1" lang="ja-JP" altLang="ja-JP" sz="1400" kern="1200" dirty="0">
                          <a:solidFill>
                            <a:schemeClr val="dk1"/>
                          </a:solidFill>
                          <a:effectLst/>
                          <a:latin typeface="+mn-lt"/>
                          <a:ea typeface="+mn-ea"/>
                          <a:cs typeface="+mn-cs"/>
                        </a:rPr>
                        <a:t>・お客様を笑顔でお迎えするため、月に１度笑顔でお迎え研修を行っている。</a:t>
                      </a:r>
                      <a:r>
                        <a:rPr kumimoji="1" lang="ja-JP" altLang="en-US" sz="1400" kern="1200" dirty="0">
                          <a:solidFill>
                            <a:schemeClr val="dk1"/>
                          </a:solidFill>
                          <a:effectLst/>
                          <a:latin typeface="+mn-lt"/>
                          <a:ea typeface="+mn-ea"/>
                          <a:cs typeface="+mn-cs"/>
                        </a:rPr>
                        <a:t>（写真②）</a:t>
                      </a:r>
                      <a:endParaRPr kumimoji="1" lang="ja-JP" altLang="ja-JP" sz="1400" kern="1200" dirty="0">
                        <a:solidFill>
                          <a:schemeClr val="dk1"/>
                        </a:solidFill>
                        <a:effectLst/>
                        <a:latin typeface="+mn-lt"/>
                        <a:ea typeface="+mn-ea"/>
                        <a:cs typeface="+mn-cs"/>
                      </a:endParaRPr>
                    </a:p>
                    <a:p>
                      <a:pPr marL="176213" marR="0" lvl="0" indent="0" algn="l" defTabSz="914400" rtl="0" eaLnBrk="0" fontAlgn="auto" latinLnBrk="1" hangingPunct="0">
                        <a:lnSpc>
                          <a:spcPct val="100000"/>
                        </a:lnSpc>
                        <a:spcBef>
                          <a:spcPts val="0"/>
                        </a:spcBef>
                        <a:spcAft>
                          <a:spcPts val="0"/>
                        </a:spcAft>
                        <a:buClrTx/>
                        <a:buSzTx/>
                        <a:buFontTx/>
                        <a:buNone/>
                        <a:tabLst/>
                        <a:defRPr/>
                      </a:pPr>
                      <a:r>
                        <a:rPr kumimoji="1" lang="ja-JP" altLang="ja-JP" sz="1400" kern="1200" dirty="0">
                          <a:solidFill>
                            <a:schemeClr val="dk1"/>
                          </a:solidFill>
                          <a:effectLst/>
                          <a:latin typeface="+mn-lt"/>
                          <a:ea typeface="+mn-ea"/>
                          <a:cs typeface="+mn-cs"/>
                        </a:rPr>
                        <a:t>・研修の講師は社員相互で推薦を行い、推薦を受けた社員が担当している。</a:t>
                      </a:r>
                      <a:br>
                        <a:rPr kumimoji="1" lang="en-US" altLang="ja-JP" sz="1400" kern="1200" dirty="0">
                          <a:solidFill>
                            <a:schemeClr val="dk1"/>
                          </a:solidFill>
                          <a:effectLst/>
                          <a:latin typeface="+mn-lt"/>
                          <a:ea typeface="+mn-ea"/>
                          <a:cs typeface="+mn-cs"/>
                        </a:rPr>
                      </a:br>
                      <a:r>
                        <a:rPr kumimoji="1" lang="ja-JP" altLang="ja-JP" sz="1400" kern="1200" dirty="0">
                          <a:solidFill>
                            <a:schemeClr val="dk1"/>
                          </a:solidFill>
                          <a:effectLst/>
                          <a:latin typeface="+mn-lt"/>
                          <a:ea typeface="+mn-ea"/>
                          <a:cs typeface="+mn-cs"/>
                        </a:rPr>
                        <a:t>・接客に加え社内の待合室・廊下に季節ごとの飾り付けをしてい</a:t>
                      </a:r>
                      <a:r>
                        <a:rPr kumimoji="1" lang="ja-JP" altLang="en-US" sz="1400" kern="1200" dirty="0">
                          <a:solidFill>
                            <a:schemeClr val="dk1"/>
                          </a:solidFill>
                          <a:effectLst/>
                          <a:latin typeface="+mn-lt"/>
                          <a:ea typeface="+mn-ea"/>
                          <a:cs typeface="+mn-cs"/>
                        </a:rPr>
                        <a:t>る</a:t>
                      </a:r>
                      <a:r>
                        <a:rPr kumimoji="1" lang="ja-JP" altLang="ja-JP" sz="1400" kern="1200" dirty="0">
                          <a:solidFill>
                            <a:schemeClr val="dk1"/>
                          </a:solidFill>
                          <a:effectLst/>
                          <a:latin typeface="+mn-lt"/>
                          <a:ea typeface="+mn-ea"/>
                          <a:cs typeface="+mn-cs"/>
                        </a:rPr>
                        <a:t>。</a:t>
                      </a:r>
                      <a:r>
                        <a:rPr kumimoji="1" lang="ja-JP" altLang="en-US" sz="1400" kern="1200" dirty="0">
                          <a:solidFill>
                            <a:schemeClr val="dk1"/>
                          </a:solidFill>
                          <a:effectLst/>
                          <a:latin typeface="+mn-lt"/>
                          <a:ea typeface="+mn-ea"/>
                          <a:cs typeface="+mn-cs"/>
                        </a:rPr>
                        <a:t>（写真③）</a:t>
                      </a:r>
                      <a:endParaRPr kumimoji="1" lang="ja-JP" altLang="ja-JP" sz="14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1362424"/>
                  </a:ext>
                </a:extLst>
              </a:tr>
              <a:tr h="34730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kern="1200" dirty="0">
                          <a:solidFill>
                            <a:schemeClr val="dk1"/>
                          </a:solidFill>
                          <a:effectLst/>
                          <a:latin typeface="+mn-lt"/>
                          <a:ea typeface="+mn-ea"/>
                          <a:cs typeface="+mn-cs"/>
                        </a:rPr>
                        <a:t>2.1</a:t>
                      </a:r>
                      <a:r>
                        <a:rPr kumimoji="1" lang="ja-JP" altLang="ja-JP" sz="1600" b="1" kern="1200" dirty="0">
                          <a:solidFill>
                            <a:schemeClr val="dk1"/>
                          </a:solidFill>
                          <a:effectLst/>
                          <a:latin typeface="+mn-lt"/>
                          <a:ea typeface="+mn-ea"/>
                          <a:cs typeface="+mn-cs"/>
                        </a:rPr>
                        <a:t>に関する現在の取組</a:t>
                      </a:r>
                      <a:r>
                        <a:rPr kumimoji="1" lang="ja-JP" altLang="en-US" sz="1600" b="1" kern="1200" dirty="0">
                          <a:solidFill>
                            <a:schemeClr val="dk1"/>
                          </a:solidFill>
                          <a:effectLst/>
                          <a:latin typeface="+mn-lt"/>
                          <a:ea typeface="+mn-ea"/>
                          <a:cs typeface="+mn-cs"/>
                        </a:rPr>
                        <a:t>の</a:t>
                      </a:r>
                      <a:r>
                        <a:rPr kumimoji="1" lang="ja-JP" altLang="ja-JP" sz="1600" b="1" kern="1200" dirty="0">
                          <a:solidFill>
                            <a:schemeClr val="dk1"/>
                          </a:solidFill>
                          <a:effectLst/>
                          <a:latin typeface="+mn-lt"/>
                          <a:ea typeface="+mn-ea"/>
                          <a:cs typeface="+mn-cs"/>
                        </a:rPr>
                        <a:t>概要</a:t>
                      </a:r>
                      <a:r>
                        <a:rPr kumimoji="1" lang="ja-JP" altLang="en-US" sz="1600" b="1" kern="1200" dirty="0">
                          <a:solidFill>
                            <a:schemeClr val="dk1"/>
                          </a:solidFill>
                          <a:effectLst/>
                          <a:latin typeface="+mn-lt"/>
                          <a:ea typeface="+mn-ea"/>
                          <a:cs typeface="+mn-cs"/>
                        </a:rPr>
                        <a:t>　</a:t>
                      </a:r>
                      <a:r>
                        <a:rPr kumimoji="1" lang="ja-JP" altLang="en-US" sz="1400" b="1" kern="1200" dirty="0">
                          <a:solidFill>
                            <a:schemeClr val="dk1"/>
                          </a:solidFill>
                          <a:effectLst/>
                          <a:latin typeface="+mn-lt"/>
                          <a:ea typeface="+mn-ea"/>
                          <a:cs typeface="+mn-cs"/>
                        </a:rPr>
                        <a:t>　　　　　　　　　　　　　　</a:t>
                      </a:r>
                      <a:endParaRPr kumimoji="1" lang="ja-JP" altLang="en-US" sz="1400" b="1" dirty="0">
                        <a:solidFill>
                          <a:sysClr val="windowText" lastClr="000000"/>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681176188"/>
                  </a:ext>
                </a:extLst>
              </a:tr>
              <a:tr h="322312">
                <a:tc gridSpan="2">
                  <a:txBody>
                    <a:bodyPr/>
                    <a:lstStyle/>
                    <a:p>
                      <a:r>
                        <a:rPr kumimoji="1" lang="ja-JP" altLang="en-US" sz="1400" kern="1200" dirty="0">
                          <a:solidFill>
                            <a:schemeClr val="dk1"/>
                          </a:solidFill>
                          <a:effectLst/>
                          <a:latin typeface="+mn-lt"/>
                          <a:ea typeface="+mn-ea"/>
                          <a:cs typeface="+mn-cs"/>
                        </a:rPr>
                        <a:t>取組➀　</a:t>
                      </a:r>
                      <a:r>
                        <a:rPr kumimoji="1" lang="ja-JP" altLang="ja-JP" sz="1400" kern="1200" dirty="0">
                          <a:solidFill>
                            <a:schemeClr val="dk1"/>
                          </a:solidFill>
                          <a:effectLst/>
                          <a:latin typeface="+mn-lt"/>
                          <a:ea typeface="+mn-ea"/>
                          <a:cs typeface="+mn-cs"/>
                        </a:rPr>
                        <a:t>笑顔であいさつ運動→「笑顔であいさつ運動」表彰制度（発展）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en-US" altLang="ja-JP"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6360056"/>
                  </a:ext>
                </a:extLst>
              </a:tr>
              <a:tr h="1193185">
                <a:tc gridSpan="2">
                  <a:txBody>
                    <a:bodyPr/>
                    <a:lstStyle/>
                    <a:p>
                      <a:pPr eaLnBrk="0" latinLnBrk="1" hangingPunct="0"/>
                      <a:r>
                        <a:rPr kumimoji="1" lang="ja-JP" altLang="ja-JP" sz="1400" kern="1200" dirty="0">
                          <a:solidFill>
                            <a:schemeClr val="dk1"/>
                          </a:solidFill>
                          <a:effectLst/>
                          <a:latin typeface="+mn-lt"/>
                          <a:ea typeface="+mn-ea"/>
                          <a:cs typeface="+mn-cs"/>
                        </a:rPr>
                        <a:t>・笑顔であいさつ運動の取組を継続し、年間で最もあいさつ運動に取り組んでいる社員を年</a:t>
                      </a:r>
                      <a:r>
                        <a:rPr kumimoji="1" lang="en-US" altLang="ja-JP" sz="1400" kern="1200" dirty="0">
                          <a:solidFill>
                            <a:schemeClr val="dk1"/>
                          </a:solidFill>
                          <a:effectLst/>
                          <a:latin typeface="+mn-lt"/>
                          <a:ea typeface="+mn-ea"/>
                          <a:cs typeface="+mn-cs"/>
                        </a:rPr>
                        <a:t>2</a:t>
                      </a:r>
                      <a:r>
                        <a:rPr kumimoji="1" lang="ja-JP" altLang="ja-JP" sz="1400" kern="1200" dirty="0">
                          <a:solidFill>
                            <a:schemeClr val="dk1"/>
                          </a:solidFill>
                          <a:effectLst/>
                          <a:latin typeface="+mn-lt"/>
                          <a:ea typeface="+mn-ea"/>
                          <a:cs typeface="+mn-cs"/>
                        </a:rPr>
                        <a:t>回表彰して</a:t>
                      </a:r>
                      <a:r>
                        <a:rPr kumimoji="1" lang="ja-JP" altLang="en-US" sz="1400" kern="1200" dirty="0">
                          <a:solidFill>
                            <a:schemeClr val="dk1"/>
                          </a:solidFill>
                          <a:effectLst/>
                          <a:latin typeface="+mn-lt"/>
                          <a:ea typeface="+mn-ea"/>
                          <a:cs typeface="+mn-cs"/>
                        </a:rPr>
                        <a:t>い</a:t>
                      </a:r>
                      <a:r>
                        <a:rPr kumimoji="1" lang="ja-JP" altLang="ja-JP" sz="1400" kern="1200" dirty="0">
                          <a:solidFill>
                            <a:schemeClr val="dk1"/>
                          </a:solidFill>
                          <a:effectLst/>
                          <a:latin typeface="+mn-lt"/>
                          <a:ea typeface="+mn-ea"/>
                          <a:cs typeface="+mn-cs"/>
                        </a:rPr>
                        <a:t>る。</a:t>
                      </a:r>
                      <a:r>
                        <a:rPr kumimoji="1" lang="ja-JP" altLang="en-US" sz="1400" kern="1200" dirty="0">
                          <a:solidFill>
                            <a:schemeClr val="dk1"/>
                          </a:solidFill>
                          <a:effectLst/>
                          <a:latin typeface="+mn-lt"/>
                          <a:ea typeface="+mn-ea"/>
                          <a:cs typeface="+mn-cs"/>
                        </a:rPr>
                        <a:t>（写真④）</a:t>
                      </a:r>
                      <a:endParaRPr kumimoji="1" lang="ja-JP" altLang="ja-JP" sz="1400" kern="1200" dirty="0">
                        <a:solidFill>
                          <a:schemeClr val="dk1"/>
                        </a:solidFill>
                        <a:effectLst/>
                        <a:latin typeface="+mn-lt"/>
                        <a:ea typeface="+mn-ea"/>
                        <a:cs typeface="+mn-cs"/>
                      </a:endParaRPr>
                    </a:p>
                    <a:p>
                      <a:pPr eaLnBrk="0" latinLnBrk="1" hangingPunct="0"/>
                      <a:r>
                        <a:rPr kumimoji="1" lang="ja-JP" altLang="ja-JP" sz="1400" kern="1200" dirty="0">
                          <a:solidFill>
                            <a:schemeClr val="dk1"/>
                          </a:solidFill>
                          <a:effectLst/>
                          <a:latin typeface="+mn-lt"/>
                          <a:ea typeface="+mn-ea"/>
                          <a:cs typeface="+mn-cs"/>
                        </a:rPr>
                        <a:t>・表彰は社員による評価及びお客様のアンケート結果を用いて判断している。</a:t>
                      </a:r>
                    </a:p>
                    <a:p>
                      <a:pPr eaLnBrk="0" latinLnBrk="1" hangingPunct="0"/>
                      <a:r>
                        <a:rPr kumimoji="1" lang="ja-JP" altLang="ja-JP" sz="1400" kern="1200" dirty="0">
                          <a:solidFill>
                            <a:schemeClr val="dk1"/>
                          </a:solidFill>
                          <a:effectLst/>
                          <a:latin typeface="+mn-lt"/>
                          <a:ea typeface="+mn-ea"/>
                          <a:cs typeface="+mn-cs"/>
                        </a:rPr>
                        <a:t>・人事評価であいさつ運動の項目を作成し、表彰された社員の評価に反映される仕組みとしている。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8121117"/>
                  </a:ext>
                </a:extLst>
              </a:tr>
              <a:tr h="344948">
                <a:tc gridSpan="2">
                  <a:txBody>
                    <a:bodyPr/>
                    <a:lstStyle/>
                    <a:p>
                      <a:r>
                        <a:rPr kumimoji="1" lang="en-US" altLang="ja-JP" sz="1600" b="1" dirty="0">
                          <a:latin typeface="+mn-lt"/>
                        </a:rPr>
                        <a:t>3.</a:t>
                      </a:r>
                      <a:r>
                        <a:rPr kumimoji="1" lang="ja-JP" altLang="en-US" sz="1600" b="1" dirty="0">
                          <a:latin typeface="+mn-lt"/>
                        </a:rPr>
                        <a:t>最優秀賞受賞後の新たな取組　　　　　　　　　</a:t>
                      </a:r>
                      <a:r>
                        <a:rPr kumimoji="1" lang="ja-JP" altLang="en-US" sz="1400" b="1" dirty="0">
                          <a:solidFill>
                            <a:sysClr val="windowText" lastClr="000000"/>
                          </a:solidFill>
                          <a:latin typeface="+mn-lt"/>
                        </a:rPr>
                        <a:t>　　　　</a:t>
                      </a:r>
                      <a:endParaRPr kumimoji="1" lang="en-US" altLang="ja-JP" sz="16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841258"/>
                  </a:ext>
                </a:extLst>
              </a:tr>
              <a:tr h="130547">
                <a:tc>
                  <a:txBody>
                    <a:bodyPr/>
                    <a:lstStyle/>
                    <a:p>
                      <a:r>
                        <a:rPr kumimoji="1" lang="ja-JP" altLang="en-US" sz="1400" kern="1200" dirty="0">
                          <a:solidFill>
                            <a:schemeClr val="dk1"/>
                          </a:solidFill>
                          <a:effectLst/>
                          <a:latin typeface="+mn-lt"/>
                          <a:ea typeface="+mn-ea"/>
                          <a:cs typeface="+mn-cs"/>
                        </a:rPr>
                        <a:t>取組➀　</a:t>
                      </a:r>
                      <a:r>
                        <a:rPr kumimoji="1" lang="ja-JP" altLang="ja-JP" sz="1400" kern="1200" dirty="0">
                          <a:solidFill>
                            <a:schemeClr val="dk1"/>
                          </a:solidFill>
                          <a:effectLst/>
                          <a:latin typeface="+mn-lt"/>
                          <a:ea typeface="+mn-ea"/>
                          <a:cs typeface="+mn-cs"/>
                        </a:rPr>
                        <a:t>子供を笑顔に環境学習</a:t>
                      </a:r>
                      <a:endParaRPr kumimoji="1" lang="en-US" altLang="ja-JP" sz="14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a:t>取組②　</a:t>
                      </a:r>
                      <a:r>
                        <a:rPr kumimoji="1" lang="ja-JP" altLang="ja-JP" sz="1400" kern="1200" dirty="0">
                          <a:solidFill>
                            <a:schemeClr val="dk1"/>
                          </a:solidFill>
                          <a:effectLst/>
                          <a:latin typeface="+mn-lt"/>
                          <a:ea typeface="+mn-ea"/>
                          <a:cs typeface="+mn-cs"/>
                        </a:rPr>
                        <a:t>笑顔で地域清掃活動</a:t>
                      </a:r>
                      <a:endParaRPr kumimoji="1" lang="en-US" altLang="ja-JP"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0689742"/>
                  </a:ext>
                </a:extLst>
              </a:tr>
              <a:tr h="1183823">
                <a:tc>
                  <a:txBody>
                    <a:bodyPr/>
                    <a:lstStyle/>
                    <a:p>
                      <a:pPr marL="176213" indent="-176213" algn="l" eaLnBrk="0" latinLnBrk="1" hangingPunct="0">
                        <a:lnSpc>
                          <a:spcPct val="100000"/>
                        </a:lnSpc>
                        <a:buNone/>
                      </a:pPr>
                      <a:r>
                        <a:rPr lang="ja-JP" sz="1400" dirty="0">
                          <a:effectLst/>
                          <a:latin typeface="+mn-lt"/>
                          <a:ea typeface="+mn-ea"/>
                          <a:cs typeface="ＭＳ ゴシック" panose="020B0609070205080204" pitchFamily="49" charset="-128"/>
                        </a:rPr>
                        <a:t>・自社の</a:t>
                      </a:r>
                      <a:r>
                        <a:rPr lang="en-US" sz="1400" dirty="0">
                          <a:effectLst/>
                          <a:latin typeface="+mn-lt"/>
                          <a:ea typeface="+mn-ea"/>
                          <a:cs typeface="ＭＳ ゴシック" panose="020B0609070205080204" pitchFamily="49" charset="-128"/>
                        </a:rPr>
                        <a:t>SDGs</a:t>
                      </a:r>
                      <a:r>
                        <a:rPr lang="ja-JP" altLang="en-US" sz="1400" dirty="0">
                          <a:effectLst/>
                          <a:latin typeface="+mn-lt"/>
                          <a:ea typeface="+mn-ea"/>
                          <a:cs typeface="ＭＳ ゴシック" panose="020B0609070205080204" pitchFamily="49" charset="-128"/>
                        </a:rPr>
                        <a:t>活動</a:t>
                      </a:r>
                      <a:r>
                        <a:rPr lang="ja-JP" sz="1400" dirty="0">
                          <a:effectLst/>
                          <a:latin typeface="+mn-lt"/>
                          <a:ea typeface="+mn-ea"/>
                          <a:cs typeface="ＭＳ ゴシック" panose="020B0609070205080204" pitchFamily="49" charset="-128"/>
                        </a:rPr>
                        <a:t>の一環として、周辺の小学校で廃棄物の処理やサーキュラーエコノミーについての環境学習を行っている。</a:t>
                      </a:r>
                    </a:p>
                    <a:p>
                      <a:pPr marL="176213" indent="-176213" algn="l" eaLnBrk="0" latinLnBrk="1" hangingPunct="0">
                        <a:lnSpc>
                          <a:spcPct val="100000"/>
                        </a:lnSpc>
                        <a:buNone/>
                      </a:pPr>
                      <a:r>
                        <a:rPr lang="ja-JP" sz="1400" dirty="0">
                          <a:effectLst/>
                          <a:latin typeface="+mn-lt"/>
                          <a:ea typeface="+mn-ea"/>
                          <a:cs typeface="ＭＳ ゴシック" panose="020B0609070205080204" pitchFamily="49" charset="-128"/>
                        </a:rPr>
                        <a:t>・周辺の中学校の職業体験受け入れを行っている。</a:t>
                      </a:r>
                    </a:p>
                  </a:txBody>
                  <a:tcPr marL="90170" marR="901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dk1"/>
                          </a:solidFill>
                          <a:effectLst/>
                          <a:latin typeface="+mn-lt"/>
                          <a:ea typeface="+mn-ea"/>
                          <a:cs typeface="+mn-cs"/>
                        </a:rPr>
                        <a:t>・</a:t>
                      </a:r>
                      <a:r>
                        <a:rPr kumimoji="1" lang="ja-JP" altLang="ja-JP" sz="1400" kern="1200" dirty="0">
                          <a:solidFill>
                            <a:schemeClr val="dk1"/>
                          </a:solidFill>
                          <a:effectLst/>
                          <a:latin typeface="+mn-lt"/>
                          <a:ea typeface="+mn-ea"/>
                          <a:cs typeface="+mn-cs"/>
                        </a:rPr>
                        <a:t>工場周辺のポイ捨て</a:t>
                      </a:r>
                      <a:r>
                        <a:rPr kumimoji="1" lang="ja-JP" altLang="en-US" sz="1400" kern="1200" dirty="0">
                          <a:solidFill>
                            <a:schemeClr val="dk1"/>
                          </a:solidFill>
                          <a:effectLst/>
                          <a:latin typeface="+mn-lt"/>
                          <a:ea typeface="+mn-ea"/>
                          <a:cs typeface="+mn-cs"/>
                        </a:rPr>
                        <a:t>ごみ</a:t>
                      </a:r>
                      <a:r>
                        <a:rPr kumimoji="1" lang="ja-JP" altLang="ja-JP" sz="1400" kern="1200" dirty="0">
                          <a:solidFill>
                            <a:schemeClr val="dk1"/>
                          </a:solidFill>
                          <a:effectLst/>
                          <a:latin typeface="+mn-lt"/>
                          <a:ea typeface="+mn-ea"/>
                          <a:cs typeface="+mn-cs"/>
                        </a:rPr>
                        <a:t>等の清掃活動を季節ごとに行っている。</a:t>
                      </a:r>
                      <a:endParaRPr kumimoji="1" lang="en-US" altLang="ja-JP" sz="1400" kern="1200" dirty="0">
                        <a:solidFill>
                          <a:schemeClr val="dk1"/>
                        </a:solidFill>
                        <a:effectLst/>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dk1"/>
                          </a:solidFill>
                          <a:effectLst/>
                          <a:latin typeface="+mn-lt"/>
                          <a:ea typeface="+mn-ea"/>
                          <a:cs typeface="+mn-cs"/>
                        </a:rPr>
                        <a:t>（写真⑤）</a:t>
                      </a:r>
                      <a:endParaRPr kumimoji="1" lang="ja-JP" altLang="ja-JP" sz="1400" kern="1200" dirty="0">
                        <a:solidFill>
                          <a:schemeClr val="dk1"/>
                        </a:solidFill>
                        <a:effectLst/>
                        <a:latin typeface="+mn-lt"/>
                        <a:ea typeface="+mn-ea"/>
                        <a:cs typeface="+mn-cs"/>
                      </a:endParaRPr>
                    </a:p>
                    <a:p>
                      <a:pPr marL="176213" indent="-176213"/>
                      <a:r>
                        <a:rPr kumimoji="1" lang="ja-JP" altLang="en-US" sz="1400" dirty="0"/>
                        <a:t>・清掃は関係自治体と連携し、役割分担をしながら活動を行っている。</a:t>
                      </a:r>
                      <a:endParaRPr kumimoji="1" lang="en-US" altLang="ja-JP"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9174621"/>
                  </a:ext>
                </a:extLst>
              </a:tr>
            </a:tbl>
          </a:graphicData>
        </a:graphic>
      </p:graphicFrame>
      <p:sp>
        <p:nvSpPr>
          <p:cNvPr id="2" name="テキスト ボックス 1">
            <a:extLst>
              <a:ext uri="{FF2B5EF4-FFF2-40B4-BE49-F238E27FC236}">
                <a16:creationId xmlns:a16="http://schemas.microsoft.com/office/drawing/2014/main" id="{E007980C-F0A7-0533-FCE1-37D157623BC4}"/>
              </a:ext>
            </a:extLst>
          </p:cNvPr>
          <p:cNvSpPr txBox="1"/>
          <p:nvPr/>
        </p:nvSpPr>
        <p:spPr>
          <a:xfrm>
            <a:off x="114300" y="575299"/>
            <a:ext cx="6925235" cy="369332"/>
          </a:xfrm>
          <a:prstGeom prst="rect">
            <a:avLst/>
          </a:prstGeom>
          <a:noFill/>
        </p:spPr>
        <p:txBody>
          <a:bodyPr wrap="square" rtlCol="0">
            <a:spAutoFit/>
          </a:bodyPr>
          <a:lstStyle/>
          <a:p>
            <a:r>
              <a:rPr kumimoji="1" lang="ja-JP" altLang="en-US" b="1" dirty="0"/>
              <a:t>令和８年度　産業廃棄物処理業３Ｓ運動　取組事例について</a:t>
            </a:r>
          </a:p>
        </p:txBody>
      </p:sp>
      <p:sp>
        <p:nvSpPr>
          <p:cNvPr id="4" name="テキスト ボックス 3">
            <a:extLst>
              <a:ext uri="{FF2B5EF4-FFF2-40B4-BE49-F238E27FC236}">
                <a16:creationId xmlns:a16="http://schemas.microsoft.com/office/drawing/2014/main" id="{67D8E814-4DAD-9CCB-0B05-73A968294699}"/>
              </a:ext>
            </a:extLst>
          </p:cNvPr>
          <p:cNvSpPr txBox="1"/>
          <p:nvPr/>
        </p:nvSpPr>
        <p:spPr>
          <a:xfrm>
            <a:off x="10706188" y="93634"/>
            <a:ext cx="955034" cy="369332"/>
          </a:xfrm>
          <a:prstGeom prst="rect">
            <a:avLst/>
          </a:prstGeom>
          <a:noFill/>
          <a:ln>
            <a:solidFill>
              <a:srgbClr val="FF0000"/>
            </a:solidFill>
          </a:ln>
        </p:spPr>
        <p:txBody>
          <a:bodyPr wrap="square">
            <a:spAutoFit/>
          </a:bodyPr>
          <a:lstStyle/>
          <a:p>
            <a:pPr algn="ctr"/>
            <a:r>
              <a:rPr kumimoji="1" lang="ja-JP" altLang="en-US" sz="1800" b="1" dirty="0">
                <a:solidFill>
                  <a:srgbClr val="FF0000"/>
                </a:solidFill>
              </a:rPr>
              <a:t>記入例</a:t>
            </a:r>
          </a:p>
        </p:txBody>
      </p:sp>
    </p:spTree>
    <p:extLst>
      <p:ext uri="{BB962C8B-B14F-4D97-AF65-F5344CB8AC3E}">
        <p14:creationId xmlns:p14="http://schemas.microsoft.com/office/powerpoint/2010/main" val="178430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1D781-10FE-EF27-4152-AB2390DCF77C}"/>
            </a:ext>
          </a:extLst>
        </p:cNvPr>
        <p:cNvGrpSpPr/>
        <p:nvPr/>
      </p:nvGrpSpPr>
      <p:grpSpPr>
        <a:xfrm>
          <a:off x="0" y="0"/>
          <a:ext cx="0" cy="0"/>
          <a:chOff x="0" y="0"/>
          <a:chExt cx="0" cy="0"/>
        </a:xfrm>
      </p:grpSpPr>
      <p:graphicFrame>
        <p:nvGraphicFramePr>
          <p:cNvPr id="8" name="コンテンツ プレースホルダー 6">
            <a:extLst>
              <a:ext uri="{FF2B5EF4-FFF2-40B4-BE49-F238E27FC236}">
                <a16:creationId xmlns:a16="http://schemas.microsoft.com/office/drawing/2014/main" id="{E6171D6E-520D-FAEC-70D0-42CAEBCBBDC6}"/>
              </a:ext>
            </a:extLst>
          </p:cNvPr>
          <p:cNvGraphicFramePr>
            <a:graphicFrameLocks/>
          </p:cNvGraphicFramePr>
          <p:nvPr>
            <p:extLst>
              <p:ext uri="{D42A27DB-BD31-4B8C-83A1-F6EECF244321}">
                <p14:modId xmlns:p14="http://schemas.microsoft.com/office/powerpoint/2010/main" val="771301774"/>
              </p:ext>
            </p:extLst>
          </p:nvPr>
        </p:nvGraphicFramePr>
        <p:xfrm>
          <a:off x="228600" y="1040630"/>
          <a:ext cx="11750039" cy="5512570"/>
        </p:xfrm>
        <a:graphic>
          <a:graphicData uri="http://schemas.openxmlformats.org/drawingml/2006/table">
            <a:tbl>
              <a:tblPr firstRow="1" bandRow="1">
                <a:tableStyleId>{5C22544A-7EE6-4342-B048-85BDC9FD1C3A}</a:tableStyleId>
              </a:tblPr>
              <a:tblGrid>
                <a:gridCol w="5879591">
                  <a:extLst>
                    <a:ext uri="{9D8B030D-6E8A-4147-A177-3AD203B41FA5}">
                      <a16:colId xmlns:a16="http://schemas.microsoft.com/office/drawing/2014/main" val="1819247290"/>
                    </a:ext>
                  </a:extLst>
                </a:gridCol>
                <a:gridCol w="5870448">
                  <a:extLst>
                    <a:ext uri="{9D8B030D-6E8A-4147-A177-3AD203B41FA5}">
                      <a16:colId xmlns:a16="http://schemas.microsoft.com/office/drawing/2014/main" val="854853050"/>
                    </a:ext>
                  </a:extLst>
                </a:gridCol>
              </a:tblGrid>
              <a:tr h="321417">
                <a:tc gridSpan="2">
                  <a:txBody>
                    <a:bodyPr/>
                    <a:lstStyle/>
                    <a:p>
                      <a:r>
                        <a:rPr kumimoji="1" lang="ja-JP" altLang="en-US" sz="1600" dirty="0">
                          <a:solidFill>
                            <a:sysClr val="windowText" lastClr="000000"/>
                          </a:solidFill>
                        </a:rPr>
                        <a:t>アピールポイント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4198458"/>
                  </a:ext>
                </a:extLst>
              </a:tr>
              <a:tr h="496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400" b="1" kern="1200" dirty="0">
                          <a:solidFill>
                            <a:schemeClr val="dk1"/>
                          </a:solidFill>
                          <a:effectLst/>
                          <a:latin typeface="+mn-lt"/>
                          <a:ea typeface="+mn-ea"/>
                          <a:cs typeface="+mn-cs"/>
                        </a:rPr>
                        <a:t>①</a:t>
                      </a:r>
                      <a:r>
                        <a:rPr kumimoji="1" lang="ja-JP" altLang="en-US" sz="1400" b="1" kern="1200" dirty="0">
                          <a:solidFill>
                            <a:schemeClr val="dk1"/>
                          </a:solidFill>
                          <a:effectLst/>
                          <a:latin typeface="+mn-lt"/>
                          <a:ea typeface="+mn-ea"/>
                          <a:cs typeface="+mn-cs"/>
                        </a:rPr>
                        <a:t>継続性</a:t>
                      </a:r>
                      <a:endParaRPr kumimoji="1" lang="en-US" altLang="ja-JP" sz="14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400" kern="1200" dirty="0">
                          <a:solidFill>
                            <a:schemeClr val="dk1"/>
                          </a:solidFill>
                          <a:effectLst/>
                          <a:latin typeface="+mn-lt"/>
                          <a:ea typeface="+mn-ea"/>
                          <a:cs typeface="+mn-cs"/>
                        </a:rPr>
                        <a:t>（過去に最優秀賞を受賞した３Ｓ運動の取組を継続しているか。）</a:t>
                      </a:r>
                      <a:endParaRPr kumimoji="1" lang="en-US" altLang="ja-JP" sz="1400" kern="1200" dirty="0">
                        <a:solidFill>
                          <a:sysClr val="windowText" lastClr="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eaLnBrk="0" latinLnBrk="1" hangingPunct="0"/>
                      <a:r>
                        <a:rPr kumimoji="1" lang="ja-JP" altLang="en-US" sz="1400" b="1" kern="1200" dirty="0">
                          <a:solidFill>
                            <a:schemeClr val="dk1"/>
                          </a:solidFill>
                          <a:effectLst/>
                          <a:latin typeface="+mn-lt"/>
                          <a:ea typeface="+mn-ea"/>
                          <a:cs typeface="+mn-cs"/>
                        </a:rPr>
                        <a:t>②</a:t>
                      </a:r>
                      <a:r>
                        <a:rPr kumimoji="1" lang="ja-JP" altLang="ja-JP" sz="1400" b="1" kern="1200" dirty="0">
                          <a:solidFill>
                            <a:schemeClr val="dk1"/>
                          </a:solidFill>
                          <a:effectLst/>
                          <a:latin typeface="+mn-lt"/>
                          <a:ea typeface="+mn-ea"/>
                          <a:cs typeface="+mn-cs"/>
                        </a:rPr>
                        <a:t>発展性</a:t>
                      </a:r>
                      <a:r>
                        <a:rPr kumimoji="1" lang="ja-JP" altLang="ja-JP" sz="1400" kern="1200" dirty="0">
                          <a:solidFill>
                            <a:schemeClr val="dk1"/>
                          </a:solidFill>
                          <a:effectLst/>
                          <a:latin typeface="+mn-lt"/>
                          <a:ea typeface="+mn-ea"/>
                          <a:cs typeface="+mn-cs"/>
                        </a:rPr>
                        <a:t>（ＳＤＧｓ、サーキュラーエコノミー、ＤＸ等の新たな課題</a:t>
                      </a:r>
                      <a:r>
                        <a:rPr kumimoji="1" lang="ja-JP" altLang="en-US" sz="1400" kern="1200" dirty="0">
                          <a:solidFill>
                            <a:schemeClr val="dk1"/>
                          </a:solidFill>
                          <a:effectLst/>
                          <a:latin typeface="+mn-lt"/>
                          <a:ea typeface="+mn-ea"/>
                          <a:cs typeface="+mn-cs"/>
                        </a:rPr>
                        <a:t>　　</a:t>
                      </a:r>
                      <a:endParaRPr kumimoji="1" lang="en-US" altLang="ja-JP" sz="1400" kern="1200" dirty="0">
                        <a:solidFill>
                          <a:schemeClr val="dk1"/>
                        </a:solidFill>
                        <a:effectLst/>
                        <a:latin typeface="+mn-lt"/>
                        <a:ea typeface="+mn-ea"/>
                        <a:cs typeface="+mn-cs"/>
                      </a:endParaRPr>
                    </a:p>
                    <a:p>
                      <a:pPr eaLnBrk="0" latinLnBrk="1" hangingPunct="0"/>
                      <a:r>
                        <a:rPr kumimoji="1" lang="ja-JP" altLang="en-US" sz="1400" kern="1200" dirty="0">
                          <a:solidFill>
                            <a:schemeClr val="dk1"/>
                          </a:solidFill>
                          <a:effectLst/>
                          <a:latin typeface="+mn-lt"/>
                          <a:ea typeface="+mn-ea"/>
                          <a:cs typeface="+mn-cs"/>
                        </a:rPr>
                        <a:t>　　　　　</a:t>
                      </a:r>
                      <a:r>
                        <a:rPr kumimoji="1" lang="ja-JP" altLang="ja-JP" sz="1400" kern="1200" dirty="0">
                          <a:solidFill>
                            <a:schemeClr val="dk1"/>
                          </a:solidFill>
                          <a:effectLst/>
                          <a:latin typeface="+mn-lt"/>
                          <a:ea typeface="+mn-ea"/>
                          <a:cs typeface="+mn-cs"/>
                        </a:rPr>
                        <a:t>に挑戦し、３Ｓ運動の取組を発展させているか。）</a:t>
                      </a:r>
                      <a:endParaRPr kumimoji="1" lang="en-US" altLang="ja-JP"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368427"/>
                  </a:ext>
                </a:extLst>
              </a:tr>
              <a:tr h="1034632">
                <a:tc>
                  <a:txBody>
                    <a:bodyPr/>
                    <a:lstStyle/>
                    <a:p>
                      <a:pPr marL="176213" indent="-176213" eaLnBrk="0" latinLnBrk="1" hangingPunct="0"/>
                      <a:r>
                        <a:rPr kumimoji="1" lang="ja-JP" altLang="ja-JP" sz="1400" kern="1200" dirty="0">
                          <a:solidFill>
                            <a:schemeClr val="dk1"/>
                          </a:solidFill>
                          <a:effectLst/>
                          <a:latin typeface="+mn-lt"/>
                          <a:ea typeface="+mn-ea"/>
                          <a:cs typeface="+mn-cs"/>
                        </a:rPr>
                        <a:t>・笑顔であいさつ運動及び笑顔でお迎え研修は、最優秀賞受賞後も現在まで継続して実施している。</a:t>
                      </a:r>
                      <a:endParaRPr kumimoji="1" lang="en-US" altLang="ja-JP" sz="1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1" lang="ja-JP" altLang="ja-JP" sz="1400" kern="1200" dirty="0">
                          <a:solidFill>
                            <a:schemeClr val="dk1"/>
                          </a:solidFill>
                          <a:effectLst/>
                          <a:latin typeface="+mn-lt"/>
                          <a:ea typeface="+mn-ea"/>
                          <a:cs typeface="+mn-cs"/>
                        </a:rPr>
                        <a:t>・笑顔であいさつ運動及び笑顔でお迎え研修は当社工場で行っていた</a:t>
                      </a:r>
                      <a:r>
                        <a:rPr kumimoji="1" lang="ja-JP" altLang="en-US" sz="1400" kern="1200" dirty="0">
                          <a:solidFill>
                            <a:schemeClr val="dk1"/>
                          </a:solidFill>
                          <a:effectLst/>
                          <a:latin typeface="+mn-lt"/>
                          <a:ea typeface="+mn-ea"/>
                          <a:cs typeface="+mn-cs"/>
                        </a:rPr>
                        <a:t>　　　</a:t>
                      </a:r>
                      <a:r>
                        <a:rPr kumimoji="1" lang="ja-JP" altLang="ja-JP" sz="1400" kern="1200" dirty="0">
                          <a:solidFill>
                            <a:schemeClr val="dk1"/>
                          </a:solidFill>
                          <a:effectLst/>
                          <a:latin typeface="+mn-lt"/>
                          <a:ea typeface="+mn-ea"/>
                          <a:cs typeface="+mn-cs"/>
                        </a:rPr>
                        <a:t>が、他県の事業所でも行うようになった。</a:t>
                      </a:r>
                    </a:p>
                    <a:p>
                      <a:pPr marL="176213" indent="-176213"/>
                      <a:r>
                        <a:rPr kumimoji="1" lang="ja-JP" altLang="ja-JP" sz="1400" kern="1200" dirty="0">
                          <a:solidFill>
                            <a:schemeClr val="dk1"/>
                          </a:solidFill>
                          <a:effectLst/>
                          <a:latin typeface="+mn-lt"/>
                          <a:ea typeface="+mn-ea"/>
                          <a:cs typeface="+mn-cs"/>
                        </a:rPr>
                        <a:t>・会社として</a:t>
                      </a:r>
                      <a:r>
                        <a:rPr kumimoji="1" lang="en-US" altLang="ja-JP" sz="1400" kern="1200" dirty="0">
                          <a:solidFill>
                            <a:schemeClr val="dk1"/>
                          </a:solidFill>
                          <a:effectLst/>
                          <a:latin typeface="+mn-lt"/>
                          <a:ea typeface="+mn-ea"/>
                          <a:cs typeface="+mn-cs"/>
                        </a:rPr>
                        <a:t>SDGs</a:t>
                      </a:r>
                      <a:r>
                        <a:rPr kumimoji="1" lang="ja-JP" altLang="en-US" sz="1400" kern="1200" dirty="0">
                          <a:solidFill>
                            <a:schemeClr val="dk1"/>
                          </a:solidFill>
                          <a:effectLst/>
                          <a:latin typeface="+mn-lt"/>
                          <a:ea typeface="+mn-ea"/>
                          <a:cs typeface="+mn-cs"/>
                        </a:rPr>
                        <a:t>活動</a:t>
                      </a:r>
                      <a:r>
                        <a:rPr kumimoji="1" lang="ja-JP" altLang="ja-JP" sz="1400" kern="1200" dirty="0">
                          <a:solidFill>
                            <a:schemeClr val="dk1"/>
                          </a:solidFill>
                          <a:effectLst/>
                          <a:latin typeface="+mn-lt"/>
                          <a:ea typeface="+mn-ea"/>
                          <a:cs typeface="+mn-cs"/>
                        </a:rPr>
                        <a:t>を推進しており、一環として地域の清掃活動や小学校での環境学習を開始した。</a:t>
                      </a:r>
                      <a:endParaRPr kumimoji="1" lang="en-US" altLang="ja-JP"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6348517"/>
                  </a:ext>
                </a:extLst>
              </a:tr>
              <a:tr h="496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dk1"/>
                          </a:solidFill>
                          <a:effectLst/>
                          <a:latin typeface="+mn-lt"/>
                          <a:ea typeface="+mn-ea"/>
                          <a:cs typeface="+mn-cs"/>
                        </a:rPr>
                        <a:t>③</a:t>
                      </a:r>
                      <a:r>
                        <a:rPr kumimoji="1" lang="ja-JP" altLang="ja-JP" sz="1400" b="1" kern="1200" dirty="0">
                          <a:solidFill>
                            <a:schemeClr val="dk1"/>
                          </a:solidFill>
                          <a:effectLst/>
                          <a:latin typeface="+mn-lt"/>
                          <a:ea typeface="+mn-ea"/>
                          <a:cs typeface="+mn-cs"/>
                        </a:rPr>
                        <a:t>社会貢献活動</a:t>
                      </a:r>
                      <a:r>
                        <a:rPr kumimoji="1" lang="ja-JP" altLang="ja-JP" sz="1400" kern="1200" dirty="0">
                          <a:solidFill>
                            <a:schemeClr val="dk1"/>
                          </a:solidFill>
                          <a:effectLst/>
                          <a:latin typeface="+mn-lt"/>
                          <a:ea typeface="+mn-ea"/>
                          <a:cs typeface="+mn-cs"/>
                        </a:rPr>
                        <a:t>（地域の環境学習に協力する等、環境に係る社会貢献活</a:t>
                      </a:r>
                      <a:endParaRPr kumimoji="1" lang="en-US" altLang="ja-JP" sz="14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dk1"/>
                          </a:solidFill>
                          <a:effectLst/>
                          <a:latin typeface="+mn-lt"/>
                          <a:ea typeface="+mn-ea"/>
                          <a:cs typeface="+mn-cs"/>
                        </a:rPr>
                        <a:t>　　　　　　　　</a:t>
                      </a:r>
                      <a:r>
                        <a:rPr kumimoji="1" lang="ja-JP" altLang="ja-JP" sz="1400" kern="1200" dirty="0">
                          <a:solidFill>
                            <a:schemeClr val="dk1"/>
                          </a:solidFill>
                          <a:effectLst/>
                          <a:latin typeface="+mn-lt"/>
                          <a:ea typeface="+mn-ea"/>
                          <a:cs typeface="+mn-cs"/>
                        </a:rPr>
                        <a:t>動を実施しているか。）</a:t>
                      </a:r>
                      <a:endParaRPr kumimoji="1" lang="en-US" altLang="ja-JP" sz="1400" kern="1200" dirty="0">
                        <a:solidFill>
                          <a:sysClr val="windowText" lastClr="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eaLnBrk="0" latinLnBrk="1" hangingPunct="0"/>
                      <a:r>
                        <a:rPr kumimoji="1" lang="ja-JP" altLang="en-US" sz="1400" b="1" kern="1200" dirty="0">
                          <a:solidFill>
                            <a:schemeClr val="dk1"/>
                          </a:solidFill>
                          <a:effectLst/>
                          <a:latin typeface="+mn-lt"/>
                          <a:ea typeface="+mn-ea"/>
                          <a:cs typeface="+mn-cs"/>
                        </a:rPr>
                        <a:t>④</a:t>
                      </a:r>
                      <a:r>
                        <a:rPr kumimoji="1" lang="ja-JP" altLang="ja-JP" sz="1400" b="1" kern="1200" dirty="0">
                          <a:solidFill>
                            <a:schemeClr val="dk1"/>
                          </a:solidFill>
                          <a:effectLst/>
                          <a:latin typeface="+mn-lt"/>
                          <a:ea typeface="+mn-ea"/>
                          <a:cs typeface="+mn-cs"/>
                        </a:rPr>
                        <a:t>県民に対する情報発信力</a:t>
                      </a:r>
                      <a:endParaRPr kumimoji="1" lang="en-US" altLang="ja-JP"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1176188"/>
                  </a:ext>
                </a:extLst>
              </a:tr>
              <a:tr h="1723961">
                <a:tc>
                  <a:txBody>
                    <a:bodyPr/>
                    <a:lstStyle/>
                    <a:p>
                      <a:pPr marL="176213" indent="-176213" eaLnBrk="0" latinLnBrk="1" hangingPunct="0"/>
                      <a:r>
                        <a:rPr kumimoji="1" lang="ja-JP" altLang="ja-JP" sz="1400" kern="1200" dirty="0">
                          <a:solidFill>
                            <a:schemeClr val="dk1"/>
                          </a:solidFill>
                          <a:effectLst/>
                          <a:latin typeface="+mn-lt"/>
                          <a:ea typeface="+mn-ea"/>
                          <a:cs typeface="+mn-cs"/>
                        </a:rPr>
                        <a:t>・最優秀受賞時の３Ｓ運動をさらに発展させ、笑顔で地域清掃活動と子供を笑顔に環境学習を新たに取り組んでいる。</a:t>
                      </a:r>
                    </a:p>
                    <a:p>
                      <a:pPr marL="176213" indent="-176213" eaLnBrk="0" latinLnBrk="1" hangingPunct="0"/>
                      <a:r>
                        <a:rPr kumimoji="1" lang="ja-JP" altLang="ja-JP" sz="1400" kern="1200" dirty="0">
                          <a:solidFill>
                            <a:schemeClr val="dk1"/>
                          </a:solidFill>
                          <a:effectLst/>
                          <a:latin typeface="+mn-lt"/>
                          <a:ea typeface="+mn-ea"/>
                          <a:cs typeface="+mn-cs"/>
                        </a:rPr>
                        <a:t>・清掃活動では、地域住民からも「きれいになった」という言葉を貰うことが多くなった。</a:t>
                      </a:r>
                      <a:endParaRPr kumimoji="1" lang="en-US" altLang="ja-JP" sz="1400" kern="1200" dirty="0">
                        <a:solidFill>
                          <a:schemeClr val="dk1"/>
                        </a:solidFill>
                        <a:effectLst/>
                        <a:latin typeface="+mn-lt"/>
                        <a:ea typeface="+mn-ea"/>
                        <a:cs typeface="+mn-cs"/>
                      </a:endParaRPr>
                    </a:p>
                    <a:p>
                      <a:pPr marL="176213" marR="0" lvl="0" indent="-176213" algn="l" defTabSz="914400" rtl="0" eaLnBrk="0" fontAlgn="auto" latinLnBrk="1" hangingPunct="0">
                        <a:lnSpc>
                          <a:spcPct val="100000"/>
                        </a:lnSpc>
                        <a:spcBef>
                          <a:spcPts val="0"/>
                        </a:spcBef>
                        <a:spcAft>
                          <a:spcPts val="0"/>
                        </a:spcAft>
                        <a:buClrTx/>
                        <a:buSzTx/>
                        <a:buFontTx/>
                        <a:buNone/>
                        <a:tabLst/>
                        <a:defRPr/>
                      </a:pPr>
                      <a:r>
                        <a:rPr kumimoji="1" lang="ja-JP" altLang="ja-JP" sz="1400" kern="1200" dirty="0">
                          <a:solidFill>
                            <a:schemeClr val="dk1"/>
                          </a:solidFill>
                          <a:effectLst/>
                          <a:latin typeface="+mn-lt"/>
                          <a:ea typeface="+mn-ea"/>
                          <a:cs typeface="+mn-cs"/>
                        </a:rPr>
                        <a:t>・小学校での環境学習では、実際に処理する施設の動画を見てもらい、子供たちから「よくわかった」と言っていただいている。参加した社員も</a:t>
                      </a:r>
                      <a:r>
                        <a:rPr kumimoji="1" lang="en-US" altLang="ja-JP" sz="1400" kern="1200" dirty="0">
                          <a:solidFill>
                            <a:schemeClr val="dk1"/>
                          </a:solidFill>
                          <a:effectLst/>
                          <a:latin typeface="+mn-lt"/>
                          <a:ea typeface="+mn-ea"/>
                          <a:cs typeface="+mn-cs"/>
                        </a:rPr>
                        <a:t>SDGs</a:t>
                      </a:r>
                      <a:r>
                        <a:rPr kumimoji="1" lang="ja-JP" altLang="en-US" sz="1400" kern="1200" dirty="0">
                          <a:solidFill>
                            <a:schemeClr val="dk1"/>
                          </a:solidFill>
                          <a:effectLst/>
                          <a:latin typeface="+mn-lt"/>
                          <a:ea typeface="+mn-ea"/>
                          <a:cs typeface="+mn-cs"/>
                        </a:rPr>
                        <a:t>の活動</a:t>
                      </a:r>
                      <a:r>
                        <a:rPr kumimoji="1" lang="ja-JP" altLang="ja-JP" sz="1400" kern="1200" dirty="0">
                          <a:solidFill>
                            <a:schemeClr val="dk1"/>
                          </a:solidFill>
                          <a:effectLst/>
                          <a:latin typeface="+mn-lt"/>
                          <a:ea typeface="+mn-ea"/>
                          <a:cs typeface="+mn-cs"/>
                        </a:rPr>
                        <a:t>の重要性について考えることができ、</a:t>
                      </a:r>
                      <a:r>
                        <a:rPr kumimoji="1" lang="ja-JP" altLang="en-US" sz="1400" kern="1200" dirty="0">
                          <a:solidFill>
                            <a:schemeClr val="dk1"/>
                          </a:solidFill>
                          <a:effectLst/>
                          <a:latin typeface="+mn-lt"/>
                          <a:ea typeface="+mn-ea"/>
                          <a:cs typeface="+mn-cs"/>
                        </a:rPr>
                        <a:t>当該活動</a:t>
                      </a:r>
                      <a:r>
                        <a:rPr kumimoji="1" lang="ja-JP" altLang="ja-JP" sz="1400" kern="1200" dirty="0">
                          <a:solidFill>
                            <a:schemeClr val="dk1"/>
                          </a:solidFill>
                          <a:effectLst/>
                          <a:latin typeface="+mn-lt"/>
                          <a:ea typeface="+mn-ea"/>
                          <a:cs typeface="+mn-cs"/>
                        </a:rPr>
                        <a:t>をより一層推進できている。</a:t>
                      </a:r>
                      <a:r>
                        <a:rPr kumimoji="1" lang="ja-JP" altLang="en-US" sz="1400" kern="1200" dirty="0">
                          <a:solidFill>
                            <a:schemeClr val="dk1"/>
                          </a:solidFill>
                          <a:effectLst/>
                          <a:latin typeface="+mn-lt"/>
                          <a:ea typeface="+mn-ea"/>
                          <a:cs typeface="+mn-cs"/>
                        </a:rPr>
                        <a:t>（写真⑥）</a:t>
                      </a:r>
                      <a:endParaRPr kumimoji="1" lang="ja-JP" altLang="ja-JP" sz="14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1" lang="ja-JP" altLang="ja-JP" sz="1400" kern="1200" dirty="0">
                          <a:solidFill>
                            <a:schemeClr val="dk1"/>
                          </a:solidFill>
                          <a:effectLst/>
                          <a:latin typeface="+mn-lt"/>
                          <a:ea typeface="+mn-ea"/>
                          <a:cs typeface="+mn-cs"/>
                        </a:rPr>
                        <a:t>・当社の３Ｓ運動や</a:t>
                      </a:r>
                      <a:r>
                        <a:rPr kumimoji="1" lang="en-US" altLang="ja-JP" sz="1400" kern="1200" dirty="0">
                          <a:solidFill>
                            <a:schemeClr val="dk1"/>
                          </a:solidFill>
                          <a:effectLst/>
                          <a:latin typeface="+mn-lt"/>
                          <a:ea typeface="+mn-ea"/>
                          <a:cs typeface="+mn-cs"/>
                        </a:rPr>
                        <a:t>SDGs</a:t>
                      </a:r>
                      <a:r>
                        <a:rPr kumimoji="1" lang="ja-JP" altLang="ja-JP" sz="1400" kern="1200" dirty="0">
                          <a:solidFill>
                            <a:schemeClr val="dk1"/>
                          </a:solidFill>
                          <a:effectLst/>
                          <a:latin typeface="+mn-lt"/>
                          <a:ea typeface="+mn-ea"/>
                          <a:cs typeface="+mn-cs"/>
                        </a:rPr>
                        <a:t>活動については、当社ホームページ及び３か月に１回発行している社内報で取りまとめ、お客様や一般の方に広く周知している。</a:t>
                      </a:r>
                      <a:r>
                        <a:rPr kumimoji="1" lang="ja-JP" altLang="en-US" sz="1400" kern="1200" dirty="0">
                          <a:solidFill>
                            <a:schemeClr val="dk1"/>
                          </a:solidFill>
                          <a:effectLst/>
                          <a:latin typeface="+mn-lt"/>
                          <a:ea typeface="+mn-ea"/>
                          <a:cs typeface="+mn-cs"/>
                        </a:rPr>
                        <a:t>（写真⑦）</a:t>
                      </a:r>
                      <a:endParaRPr kumimoji="1" lang="ja-JP" altLang="ja-JP" sz="1400" kern="1200" dirty="0">
                        <a:solidFill>
                          <a:schemeClr val="dk1"/>
                        </a:solidFill>
                        <a:effectLst/>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1" lang="ja-JP" altLang="ja-JP" sz="1400" kern="1200" dirty="0">
                          <a:solidFill>
                            <a:schemeClr val="dk1"/>
                          </a:solidFill>
                          <a:effectLst/>
                          <a:latin typeface="+mn-lt"/>
                          <a:ea typeface="+mn-ea"/>
                          <a:cs typeface="+mn-cs"/>
                        </a:rPr>
                        <a:t>・また、排出事業者や</a:t>
                      </a:r>
                      <a:r>
                        <a:rPr kumimoji="1" lang="ja-JP" altLang="en-US" sz="1400" kern="1200" dirty="0">
                          <a:solidFill>
                            <a:schemeClr val="dk1"/>
                          </a:solidFill>
                          <a:effectLst/>
                          <a:latin typeface="+mn-lt"/>
                          <a:ea typeface="+mn-ea"/>
                          <a:cs typeface="+mn-cs"/>
                        </a:rPr>
                        <a:t>学校からの依頼を受け</a:t>
                      </a:r>
                      <a:r>
                        <a:rPr kumimoji="1" lang="ja-JP" altLang="ja-JP" sz="1400" kern="1200" dirty="0">
                          <a:solidFill>
                            <a:schemeClr val="dk1"/>
                          </a:solidFill>
                          <a:effectLst/>
                          <a:latin typeface="+mn-lt"/>
                          <a:ea typeface="+mn-ea"/>
                          <a:cs typeface="+mn-cs"/>
                        </a:rPr>
                        <a:t>工場見学を実施しており、その際にポスター等で活動内容を広報している。</a:t>
                      </a:r>
                      <a:r>
                        <a:rPr kumimoji="1" lang="ja-JP" altLang="en-US" sz="1400" kern="1200" dirty="0">
                          <a:solidFill>
                            <a:schemeClr val="dk1"/>
                          </a:solidFill>
                          <a:effectLst/>
                          <a:latin typeface="+mn-lt"/>
                          <a:ea typeface="+mn-ea"/>
                          <a:cs typeface="+mn-cs"/>
                        </a:rPr>
                        <a:t>（写真⑧）</a:t>
                      </a:r>
                      <a:endParaRPr kumimoji="1" lang="ja-JP" altLang="ja-JP" sz="1400" kern="1200" dirty="0">
                        <a:solidFill>
                          <a:schemeClr val="dk1"/>
                        </a:solidFill>
                        <a:effectLst/>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1" lang="ja-JP" altLang="ja-JP" sz="1400" kern="1200" dirty="0">
                          <a:solidFill>
                            <a:schemeClr val="dk1"/>
                          </a:solidFill>
                          <a:effectLst/>
                          <a:latin typeface="+mn-lt"/>
                          <a:ea typeface="+mn-ea"/>
                          <a:cs typeface="+mn-cs"/>
                        </a:rPr>
                        <a:t>・今後イベント等に参加する中で、当社の活動内容を周知するなど、３Ｓ運動を積極的に</a:t>
                      </a:r>
                      <a:r>
                        <a:rPr kumimoji="1" lang="en-US" altLang="ja-JP" sz="1400" kern="1200" dirty="0">
                          <a:solidFill>
                            <a:schemeClr val="dk1"/>
                          </a:solidFill>
                          <a:effectLst/>
                          <a:latin typeface="+mn-lt"/>
                          <a:ea typeface="+mn-ea"/>
                          <a:cs typeface="+mn-cs"/>
                        </a:rPr>
                        <a:t>PR</a:t>
                      </a:r>
                      <a:r>
                        <a:rPr kumimoji="1" lang="ja-JP" altLang="ja-JP" sz="1400" kern="1200" dirty="0">
                          <a:solidFill>
                            <a:schemeClr val="dk1"/>
                          </a:solidFill>
                          <a:effectLst/>
                          <a:latin typeface="+mn-lt"/>
                          <a:ea typeface="+mn-ea"/>
                          <a:cs typeface="+mn-cs"/>
                        </a:rPr>
                        <a:t>していく。</a:t>
                      </a:r>
                    </a:p>
                    <a:p>
                      <a:endParaRPr kumimoji="1" lang="en-US" altLang="ja-JP"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3501523"/>
                  </a:ext>
                </a:extLst>
              </a:tr>
              <a:tr h="292197">
                <a:tc gridSpan="2">
                  <a:txBody>
                    <a:bodyPr/>
                    <a:lstStyle/>
                    <a:p>
                      <a:r>
                        <a:rPr kumimoji="1" lang="ja-JP" altLang="en-US" sz="1400" b="1" kern="1200" dirty="0">
                          <a:solidFill>
                            <a:schemeClr val="dk1"/>
                          </a:solidFill>
                          <a:effectLst/>
                          <a:latin typeface="+mn-lt"/>
                          <a:ea typeface="+mn-ea"/>
                          <a:cs typeface="+mn-cs"/>
                        </a:rPr>
                        <a:t>⑤その他</a:t>
                      </a:r>
                      <a:endParaRPr kumimoji="1" lang="en-US" altLang="ja-JP" sz="1400" b="1"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en-US" altLang="ja-JP"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6360056"/>
                  </a:ext>
                </a:extLst>
              </a:tr>
              <a:tr h="1003218">
                <a:tc gridSpan="2">
                  <a:txBody>
                    <a:bodyPr/>
                    <a:lstStyle/>
                    <a:p>
                      <a:pPr marL="176213" indent="-176213"/>
                      <a:r>
                        <a:rPr kumimoji="1" lang="ja-JP" altLang="ja-JP" sz="1400" kern="1200" dirty="0">
                          <a:solidFill>
                            <a:schemeClr val="dk1"/>
                          </a:solidFill>
                          <a:effectLst/>
                          <a:latin typeface="+mn-lt"/>
                          <a:ea typeface="+mn-ea"/>
                          <a:cs typeface="+mn-cs"/>
                        </a:rPr>
                        <a:t>・３Ｓ運動に取り組むようになり社員と地域コミュニティとのコミュニケーションが増え、良い雰囲気が生まれている。今後も当社のみならず産業廃棄物処理業界全体のイメージアップのために継続していきたい。</a:t>
                      </a:r>
                      <a:endParaRPr kumimoji="1" lang="ja-JP" altLang="en-US" sz="11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8121117"/>
                  </a:ext>
                </a:extLst>
              </a:tr>
            </a:tbl>
          </a:graphicData>
        </a:graphic>
      </p:graphicFrame>
      <p:sp>
        <p:nvSpPr>
          <p:cNvPr id="2" name="テキスト ボックス 1">
            <a:extLst>
              <a:ext uri="{FF2B5EF4-FFF2-40B4-BE49-F238E27FC236}">
                <a16:creationId xmlns:a16="http://schemas.microsoft.com/office/drawing/2014/main" id="{4D65628B-F8B3-E767-09BE-522D41E6FEBD}"/>
              </a:ext>
            </a:extLst>
          </p:cNvPr>
          <p:cNvSpPr txBox="1"/>
          <p:nvPr/>
        </p:nvSpPr>
        <p:spPr>
          <a:xfrm>
            <a:off x="228600" y="566785"/>
            <a:ext cx="6925235" cy="369332"/>
          </a:xfrm>
          <a:prstGeom prst="rect">
            <a:avLst/>
          </a:prstGeom>
          <a:noFill/>
        </p:spPr>
        <p:txBody>
          <a:bodyPr wrap="square" rtlCol="0">
            <a:spAutoFit/>
          </a:bodyPr>
          <a:lstStyle/>
          <a:p>
            <a:r>
              <a:rPr kumimoji="1" lang="ja-JP" altLang="en-US" b="1" dirty="0"/>
              <a:t>令和８年度　産業廃棄物処理業３Ｓ運動　取組事例について</a:t>
            </a:r>
          </a:p>
        </p:txBody>
      </p:sp>
      <p:sp>
        <p:nvSpPr>
          <p:cNvPr id="4" name="テキスト ボックス 3">
            <a:extLst>
              <a:ext uri="{FF2B5EF4-FFF2-40B4-BE49-F238E27FC236}">
                <a16:creationId xmlns:a16="http://schemas.microsoft.com/office/drawing/2014/main" id="{3FF49F33-3483-DAA2-0FD7-D3E215BA2697}"/>
              </a:ext>
            </a:extLst>
          </p:cNvPr>
          <p:cNvSpPr txBox="1"/>
          <p:nvPr/>
        </p:nvSpPr>
        <p:spPr>
          <a:xfrm>
            <a:off x="10706188" y="93634"/>
            <a:ext cx="955034" cy="369332"/>
          </a:xfrm>
          <a:prstGeom prst="rect">
            <a:avLst/>
          </a:prstGeom>
          <a:noFill/>
          <a:ln>
            <a:solidFill>
              <a:srgbClr val="FF0000"/>
            </a:solidFill>
          </a:ln>
        </p:spPr>
        <p:txBody>
          <a:bodyPr wrap="square">
            <a:spAutoFit/>
          </a:bodyPr>
          <a:lstStyle/>
          <a:p>
            <a:pPr algn="ctr"/>
            <a:r>
              <a:rPr kumimoji="1" lang="ja-JP" altLang="en-US" sz="1800" b="1" dirty="0">
                <a:solidFill>
                  <a:srgbClr val="FF0000"/>
                </a:solidFill>
              </a:rPr>
              <a:t>記入例</a:t>
            </a:r>
          </a:p>
        </p:txBody>
      </p:sp>
    </p:spTree>
    <p:extLst>
      <p:ext uri="{BB962C8B-B14F-4D97-AF65-F5344CB8AC3E}">
        <p14:creationId xmlns:p14="http://schemas.microsoft.com/office/powerpoint/2010/main" val="1058115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CEDC9-BCEB-C077-D5F1-57018B0B7948}"/>
            </a:ext>
          </a:extLst>
        </p:cNvPr>
        <p:cNvGrpSpPr/>
        <p:nvPr/>
      </p:nvGrpSpPr>
      <p:grpSpPr>
        <a:xfrm>
          <a:off x="0" y="0"/>
          <a:ext cx="0" cy="0"/>
          <a:chOff x="0" y="0"/>
          <a:chExt cx="0" cy="0"/>
        </a:xfrm>
      </p:grpSpPr>
      <p:graphicFrame>
        <p:nvGraphicFramePr>
          <p:cNvPr id="4" name="コンテンツ プレースホルダー 6">
            <a:extLst>
              <a:ext uri="{FF2B5EF4-FFF2-40B4-BE49-F238E27FC236}">
                <a16:creationId xmlns:a16="http://schemas.microsoft.com/office/drawing/2014/main" id="{0D62A890-004D-7FBD-DCB6-258427E31A4A}"/>
              </a:ext>
            </a:extLst>
          </p:cNvPr>
          <p:cNvGraphicFramePr>
            <a:graphicFrameLocks noGrp="1"/>
          </p:cNvGraphicFramePr>
          <p:nvPr>
            <p:ph idx="1"/>
          </p:nvPr>
        </p:nvGraphicFramePr>
        <p:xfrm>
          <a:off x="225552" y="148866"/>
          <a:ext cx="11740896" cy="6304234"/>
        </p:xfrm>
        <a:graphic>
          <a:graphicData uri="http://schemas.openxmlformats.org/drawingml/2006/table">
            <a:tbl>
              <a:tblPr firstRow="1" bandRow="1">
                <a:tableStyleId>{5C22544A-7EE6-4342-B048-85BDC9FD1C3A}</a:tableStyleId>
              </a:tblPr>
              <a:tblGrid>
                <a:gridCol w="11740896">
                  <a:extLst>
                    <a:ext uri="{9D8B030D-6E8A-4147-A177-3AD203B41FA5}">
                      <a16:colId xmlns:a16="http://schemas.microsoft.com/office/drawing/2014/main" val="1819247290"/>
                    </a:ext>
                  </a:extLst>
                </a:gridCol>
              </a:tblGrid>
              <a:tr h="421994">
                <a:tc>
                  <a:txBody>
                    <a:bodyPr/>
                    <a:lstStyle/>
                    <a:p>
                      <a:r>
                        <a:rPr kumimoji="1" lang="ja-JP" altLang="en-US" sz="1600" dirty="0">
                          <a:solidFill>
                            <a:sysClr val="windowText" lastClr="000000"/>
                          </a:solidFill>
                        </a:rPr>
                        <a:t>取組</a:t>
                      </a:r>
                      <a:r>
                        <a:rPr kumimoji="1" lang="en-US" altLang="ja-JP" sz="1600" dirty="0">
                          <a:solidFill>
                            <a:sysClr val="windowText" lastClr="000000"/>
                          </a:solidFill>
                        </a:rPr>
                        <a:t>1</a:t>
                      </a:r>
                      <a:r>
                        <a:rPr kumimoji="1" lang="ja-JP" altLang="en-US" sz="1600" dirty="0">
                          <a:solidFill>
                            <a:sysClr val="windowText" lastClr="000000"/>
                          </a:solidFill>
                        </a:rPr>
                        <a:t>～</a:t>
                      </a:r>
                      <a:r>
                        <a:rPr kumimoji="1" lang="en-US" altLang="ja-JP" sz="1600" dirty="0">
                          <a:solidFill>
                            <a:sysClr val="windowText" lastClr="000000"/>
                          </a:solidFill>
                        </a:rPr>
                        <a:t>3</a:t>
                      </a:r>
                      <a:r>
                        <a:rPr kumimoji="1" lang="ja-JP" altLang="en-US" sz="1600" dirty="0">
                          <a:solidFill>
                            <a:sysClr val="windowText" lastClr="000000"/>
                          </a:solidFill>
                        </a:rPr>
                        <a:t>に関するの写真（画像）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334198458"/>
                  </a:ext>
                </a:extLst>
              </a:tr>
              <a:tr h="5882240">
                <a:tc>
                  <a:txBody>
                    <a:bodyPr/>
                    <a:lstStyle/>
                    <a:p>
                      <a:endParaRPr kumimoji="1" lang="ja-JP" altLang="en-US" sz="16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0459398"/>
                  </a:ext>
                </a:extLst>
              </a:tr>
            </a:tbl>
          </a:graphicData>
        </a:graphic>
      </p:graphicFrame>
      <p:sp>
        <p:nvSpPr>
          <p:cNvPr id="12" name="正方形/長方形 11">
            <a:extLst>
              <a:ext uri="{FF2B5EF4-FFF2-40B4-BE49-F238E27FC236}">
                <a16:creationId xmlns:a16="http://schemas.microsoft.com/office/drawing/2014/main" id="{97B4127A-0ACA-99A2-7CA5-C6FD0320A8B6}"/>
              </a:ext>
            </a:extLst>
          </p:cNvPr>
          <p:cNvSpPr/>
          <p:nvPr/>
        </p:nvSpPr>
        <p:spPr>
          <a:xfrm>
            <a:off x="2276856" y="825975"/>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85690FCE-AF9E-9BE5-1DDE-A1138E1865F9}"/>
              </a:ext>
            </a:extLst>
          </p:cNvPr>
          <p:cNvSpPr/>
          <p:nvPr/>
        </p:nvSpPr>
        <p:spPr>
          <a:xfrm>
            <a:off x="6801612" y="825975"/>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CB8EE145-8899-FF89-E93B-72EA8C44E0B7}"/>
              </a:ext>
            </a:extLst>
          </p:cNvPr>
          <p:cNvSpPr/>
          <p:nvPr/>
        </p:nvSpPr>
        <p:spPr>
          <a:xfrm>
            <a:off x="2276856" y="3647900"/>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B172E601-968D-B772-198F-BCCA25DC2F7F}"/>
              </a:ext>
            </a:extLst>
          </p:cNvPr>
          <p:cNvSpPr/>
          <p:nvPr/>
        </p:nvSpPr>
        <p:spPr>
          <a:xfrm>
            <a:off x="6801612" y="3647900"/>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74A310B-0AF1-5532-188E-900242580030}"/>
              </a:ext>
            </a:extLst>
          </p:cNvPr>
          <p:cNvSpPr txBox="1"/>
          <p:nvPr/>
        </p:nvSpPr>
        <p:spPr>
          <a:xfrm>
            <a:off x="371474" y="6529815"/>
            <a:ext cx="7096125" cy="307777"/>
          </a:xfrm>
          <a:prstGeom prst="rect">
            <a:avLst/>
          </a:prstGeom>
          <a:noFill/>
        </p:spPr>
        <p:txBody>
          <a:bodyPr wrap="square">
            <a:spAutoFit/>
          </a:bodyPr>
          <a:lstStyle/>
          <a:p>
            <a:r>
              <a:rPr kumimoji="1" lang="en-US" altLang="ja-JP" sz="1400" dirty="0"/>
              <a:t>※</a:t>
            </a:r>
            <a:r>
              <a:rPr kumimoji="1" lang="ja-JP" altLang="en-US" sz="1400" dirty="0"/>
              <a:t>上記の例のとおり写真は</a:t>
            </a:r>
            <a:r>
              <a:rPr lang="ja-JP" altLang="en-US" sz="1400" dirty="0"/>
              <a:t>１ページに４枚ずつ、最大３ページまでとしてください。</a:t>
            </a:r>
            <a:endParaRPr kumimoji="1" lang="ja-JP" altLang="en-US" sz="1400" dirty="0"/>
          </a:p>
        </p:txBody>
      </p:sp>
      <p:sp>
        <p:nvSpPr>
          <p:cNvPr id="5" name="テキスト ボックス 4">
            <a:extLst>
              <a:ext uri="{FF2B5EF4-FFF2-40B4-BE49-F238E27FC236}">
                <a16:creationId xmlns:a16="http://schemas.microsoft.com/office/drawing/2014/main" id="{FAE5F480-F79F-4086-BD4D-4B9F90B0BAED}"/>
              </a:ext>
            </a:extLst>
          </p:cNvPr>
          <p:cNvSpPr txBox="1"/>
          <p:nvPr/>
        </p:nvSpPr>
        <p:spPr>
          <a:xfrm>
            <a:off x="2410422" y="3123404"/>
            <a:ext cx="2700096" cy="307777"/>
          </a:xfrm>
          <a:prstGeom prst="rect">
            <a:avLst/>
          </a:prstGeom>
          <a:noFill/>
        </p:spPr>
        <p:txBody>
          <a:bodyPr wrap="square" rtlCol="0">
            <a:spAutoFit/>
          </a:bodyPr>
          <a:lstStyle/>
          <a:p>
            <a:pPr algn="ctr"/>
            <a:r>
              <a:rPr lang="ja-JP" altLang="en-US" sz="1400" dirty="0"/>
              <a:t>写真➀　あいさつ運動の様子</a:t>
            </a:r>
            <a:endParaRPr kumimoji="1" lang="ja-JP" altLang="en-US" sz="1400" dirty="0"/>
          </a:p>
        </p:txBody>
      </p:sp>
      <p:sp>
        <p:nvSpPr>
          <p:cNvPr id="8" name="テキスト ボックス 7">
            <a:extLst>
              <a:ext uri="{FF2B5EF4-FFF2-40B4-BE49-F238E27FC236}">
                <a16:creationId xmlns:a16="http://schemas.microsoft.com/office/drawing/2014/main" id="{0DF49AE4-C14F-471D-580F-2CFBC5AD89EB}"/>
              </a:ext>
            </a:extLst>
          </p:cNvPr>
          <p:cNvSpPr txBox="1"/>
          <p:nvPr/>
        </p:nvSpPr>
        <p:spPr>
          <a:xfrm>
            <a:off x="7016419" y="3123404"/>
            <a:ext cx="2537614" cy="307777"/>
          </a:xfrm>
          <a:prstGeom prst="rect">
            <a:avLst/>
          </a:prstGeom>
          <a:noFill/>
        </p:spPr>
        <p:txBody>
          <a:bodyPr wrap="square" rtlCol="0">
            <a:spAutoFit/>
          </a:bodyPr>
          <a:lstStyle/>
          <a:p>
            <a:pPr algn="ctr"/>
            <a:r>
              <a:rPr lang="ja-JP" altLang="en-US" sz="1400" dirty="0"/>
              <a:t>写真②　お迎え研修の様子</a:t>
            </a:r>
            <a:endParaRPr kumimoji="1" lang="ja-JP" altLang="en-US" sz="1400" dirty="0"/>
          </a:p>
        </p:txBody>
      </p:sp>
      <p:sp>
        <p:nvSpPr>
          <p:cNvPr id="17" name="テキスト ボックス 16">
            <a:extLst>
              <a:ext uri="{FF2B5EF4-FFF2-40B4-BE49-F238E27FC236}">
                <a16:creationId xmlns:a16="http://schemas.microsoft.com/office/drawing/2014/main" id="{6DF205FD-8420-8CB8-3FA8-2337638F3679}"/>
              </a:ext>
            </a:extLst>
          </p:cNvPr>
          <p:cNvSpPr txBox="1"/>
          <p:nvPr/>
        </p:nvSpPr>
        <p:spPr>
          <a:xfrm>
            <a:off x="2091641" y="5989651"/>
            <a:ext cx="3337658" cy="307777"/>
          </a:xfrm>
          <a:prstGeom prst="rect">
            <a:avLst/>
          </a:prstGeom>
          <a:noFill/>
        </p:spPr>
        <p:txBody>
          <a:bodyPr wrap="square" rtlCol="0">
            <a:spAutoFit/>
          </a:bodyPr>
          <a:lstStyle/>
          <a:p>
            <a:pPr algn="ctr"/>
            <a:r>
              <a:rPr lang="ja-JP" altLang="en-US" sz="1400" dirty="0"/>
              <a:t>写真③　季節ごとの飾り付けの様子　</a:t>
            </a:r>
            <a:endParaRPr kumimoji="1" lang="ja-JP" altLang="en-US" sz="1400" dirty="0"/>
          </a:p>
        </p:txBody>
      </p:sp>
      <p:sp>
        <p:nvSpPr>
          <p:cNvPr id="19" name="テキスト ボックス 18">
            <a:extLst>
              <a:ext uri="{FF2B5EF4-FFF2-40B4-BE49-F238E27FC236}">
                <a16:creationId xmlns:a16="http://schemas.microsoft.com/office/drawing/2014/main" id="{004C5619-354A-5F71-BDB4-F8EA454CBA8B}"/>
              </a:ext>
            </a:extLst>
          </p:cNvPr>
          <p:cNvSpPr txBox="1"/>
          <p:nvPr/>
        </p:nvSpPr>
        <p:spPr>
          <a:xfrm>
            <a:off x="6684158" y="5989650"/>
            <a:ext cx="3337657" cy="307777"/>
          </a:xfrm>
          <a:prstGeom prst="rect">
            <a:avLst/>
          </a:prstGeom>
          <a:noFill/>
        </p:spPr>
        <p:txBody>
          <a:bodyPr wrap="square" rtlCol="0">
            <a:spAutoFit/>
          </a:bodyPr>
          <a:lstStyle/>
          <a:p>
            <a:pPr algn="ctr"/>
            <a:r>
              <a:rPr lang="ja-JP" altLang="en-US" sz="1400" dirty="0"/>
              <a:t>写真④　あいさつ運動表彰式の様子</a:t>
            </a:r>
            <a:endParaRPr kumimoji="1" lang="ja-JP" altLang="en-US" sz="1400" dirty="0"/>
          </a:p>
        </p:txBody>
      </p:sp>
    </p:spTree>
    <p:extLst>
      <p:ext uri="{BB962C8B-B14F-4D97-AF65-F5344CB8AC3E}">
        <p14:creationId xmlns:p14="http://schemas.microsoft.com/office/powerpoint/2010/main" val="719529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C6B95-CE63-3545-4454-32C760E93A81}"/>
            </a:ext>
          </a:extLst>
        </p:cNvPr>
        <p:cNvGrpSpPr/>
        <p:nvPr/>
      </p:nvGrpSpPr>
      <p:grpSpPr>
        <a:xfrm>
          <a:off x="0" y="0"/>
          <a:ext cx="0" cy="0"/>
          <a:chOff x="0" y="0"/>
          <a:chExt cx="0" cy="0"/>
        </a:xfrm>
      </p:grpSpPr>
      <p:graphicFrame>
        <p:nvGraphicFramePr>
          <p:cNvPr id="4" name="コンテンツ プレースホルダー 6">
            <a:extLst>
              <a:ext uri="{FF2B5EF4-FFF2-40B4-BE49-F238E27FC236}">
                <a16:creationId xmlns:a16="http://schemas.microsoft.com/office/drawing/2014/main" id="{23C6C1DB-1670-DC4F-4928-BE288F300884}"/>
              </a:ext>
            </a:extLst>
          </p:cNvPr>
          <p:cNvGraphicFramePr>
            <a:graphicFrameLocks noGrp="1"/>
          </p:cNvGraphicFramePr>
          <p:nvPr>
            <p:ph idx="1"/>
          </p:nvPr>
        </p:nvGraphicFramePr>
        <p:xfrm>
          <a:off x="225552" y="148866"/>
          <a:ext cx="11740896" cy="6304234"/>
        </p:xfrm>
        <a:graphic>
          <a:graphicData uri="http://schemas.openxmlformats.org/drawingml/2006/table">
            <a:tbl>
              <a:tblPr firstRow="1" bandRow="1">
                <a:tableStyleId>{5C22544A-7EE6-4342-B048-85BDC9FD1C3A}</a:tableStyleId>
              </a:tblPr>
              <a:tblGrid>
                <a:gridCol w="11740896">
                  <a:extLst>
                    <a:ext uri="{9D8B030D-6E8A-4147-A177-3AD203B41FA5}">
                      <a16:colId xmlns:a16="http://schemas.microsoft.com/office/drawing/2014/main" val="1819247290"/>
                    </a:ext>
                  </a:extLst>
                </a:gridCol>
              </a:tblGrid>
              <a:tr h="421994">
                <a:tc>
                  <a:txBody>
                    <a:bodyPr/>
                    <a:lstStyle/>
                    <a:p>
                      <a:r>
                        <a:rPr kumimoji="1" lang="ja-JP" altLang="en-US" sz="1600" dirty="0">
                          <a:solidFill>
                            <a:sysClr val="windowText" lastClr="000000"/>
                          </a:solidFill>
                        </a:rPr>
                        <a:t>取組</a:t>
                      </a:r>
                      <a:r>
                        <a:rPr kumimoji="1" lang="en-US" altLang="ja-JP" sz="1600" dirty="0">
                          <a:solidFill>
                            <a:sysClr val="windowText" lastClr="000000"/>
                          </a:solidFill>
                        </a:rPr>
                        <a:t>1</a:t>
                      </a:r>
                      <a:r>
                        <a:rPr kumimoji="1" lang="ja-JP" altLang="en-US" sz="1600" dirty="0">
                          <a:solidFill>
                            <a:sysClr val="windowText" lastClr="000000"/>
                          </a:solidFill>
                        </a:rPr>
                        <a:t>～</a:t>
                      </a:r>
                      <a:r>
                        <a:rPr kumimoji="1" lang="en-US" altLang="ja-JP" sz="1600" dirty="0">
                          <a:solidFill>
                            <a:sysClr val="windowText" lastClr="000000"/>
                          </a:solidFill>
                        </a:rPr>
                        <a:t>3</a:t>
                      </a:r>
                      <a:r>
                        <a:rPr kumimoji="1" lang="ja-JP" altLang="en-US" sz="1600" dirty="0">
                          <a:solidFill>
                            <a:sysClr val="windowText" lastClr="000000"/>
                          </a:solidFill>
                        </a:rPr>
                        <a:t>に関するの写真（画像）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334198458"/>
                  </a:ext>
                </a:extLst>
              </a:tr>
              <a:tr h="5882240">
                <a:tc>
                  <a:txBody>
                    <a:bodyPr/>
                    <a:lstStyle/>
                    <a:p>
                      <a:endParaRPr kumimoji="1" lang="ja-JP" altLang="en-US" sz="16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0459398"/>
                  </a:ext>
                </a:extLst>
              </a:tr>
            </a:tbl>
          </a:graphicData>
        </a:graphic>
      </p:graphicFrame>
      <p:sp>
        <p:nvSpPr>
          <p:cNvPr id="12" name="正方形/長方形 11">
            <a:extLst>
              <a:ext uri="{FF2B5EF4-FFF2-40B4-BE49-F238E27FC236}">
                <a16:creationId xmlns:a16="http://schemas.microsoft.com/office/drawing/2014/main" id="{3446832A-044D-4831-6CAE-10B400F38FD0}"/>
              </a:ext>
            </a:extLst>
          </p:cNvPr>
          <p:cNvSpPr/>
          <p:nvPr/>
        </p:nvSpPr>
        <p:spPr>
          <a:xfrm>
            <a:off x="2276856" y="825975"/>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2F486EBC-85A8-E0E4-B196-E24732A4C2F8}"/>
              </a:ext>
            </a:extLst>
          </p:cNvPr>
          <p:cNvSpPr/>
          <p:nvPr/>
        </p:nvSpPr>
        <p:spPr>
          <a:xfrm>
            <a:off x="6801612" y="825975"/>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1A76AC6-F5A1-A857-8AD4-FDAE2B6CC78D}"/>
              </a:ext>
            </a:extLst>
          </p:cNvPr>
          <p:cNvSpPr/>
          <p:nvPr/>
        </p:nvSpPr>
        <p:spPr>
          <a:xfrm>
            <a:off x="2276856" y="3647900"/>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F99DDBA6-D47F-5BDE-6381-15357E3478AC}"/>
              </a:ext>
            </a:extLst>
          </p:cNvPr>
          <p:cNvSpPr/>
          <p:nvPr/>
        </p:nvSpPr>
        <p:spPr>
          <a:xfrm>
            <a:off x="6801612" y="3647900"/>
            <a:ext cx="2929128" cy="22402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CA95C8E-35FC-376B-69F2-521682EC962C}"/>
              </a:ext>
            </a:extLst>
          </p:cNvPr>
          <p:cNvSpPr txBox="1"/>
          <p:nvPr/>
        </p:nvSpPr>
        <p:spPr>
          <a:xfrm>
            <a:off x="371474" y="6529815"/>
            <a:ext cx="7096125" cy="307777"/>
          </a:xfrm>
          <a:prstGeom prst="rect">
            <a:avLst/>
          </a:prstGeom>
          <a:noFill/>
        </p:spPr>
        <p:txBody>
          <a:bodyPr wrap="square">
            <a:spAutoFit/>
          </a:bodyPr>
          <a:lstStyle/>
          <a:p>
            <a:r>
              <a:rPr kumimoji="1" lang="en-US" altLang="ja-JP" sz="1400" dirty="0"/>
              <a:t>※</a:t>
            </a:r>
            <a:r>
              <a:rPr kumimoji="1" lang="ja-JP" altLang="en-US" sz="1400" dirty="0"/>
              <a:t>上記の例のとおり写真は</a:t>
            </a:r>
            <a:r>
              <a:rPr lang="ja-JP" altLang="en-US" sz="1400" dirty="0"/>
              <a:t>１ページに４枚ずつ、最大３ページまでとしてください。</a:t>
            </a:r>
            <a:endParaRPr kumimoji="1" lang="ja-JP" altLang="en-US" sz="1400" dirty="0"/>
          </a:p>
        </p:txBody>
      </p:sp>
      <p:sp>
        <p:nvSpPr>
          <p:cNvPr id="5" name="テキスト ボックス 4">
            <a:extLst>
              <a:ext uri="{FF2B5EF4-FFF2-40B4-BE49-F238E27FC236}">
                <a16:creationId xmlns:a16="http://schemas.microsoft.com/office/drawing/2014/main" id="{2F78ABCD-7E00-E241-8CFB-7A0173E1043E}"/>
              </a:ext>
            </a:extLst>
          </p:cNvPr>
          <p:cNvSpPr txBox="1"/>
          <p:nvPr/>
        </p:nvSpPr>
        <p:spPr>
          <a:xfrm>
            <a:off x="2461260" y="3121223"/>
            <a:ext cx="2574260" cy="307777"/>
          </a:xfrm>
          <a:prstGeom prst="rect">
            <a:avLst/>
          </a:prstGeom>
          <a:noFill/>
        </p:spPr>
        <p:txBody>
          <a:bodyPr wrap="square" rtlCol="0">
            <a:spAutoFit/>
          </a:bodyPr>
          <a:lstStyle/>
          <a:p>
            <a:pPr algn="ctr"/>
            <a:r>
              <a:rPr kumimoji="1" lang="ja-JP" altLang="en-US" sz="1400" dirty="0"/>
              <a:t>写真⑤　清掃活動の様子</a:t>
            </a:r>
          </a:p>
        </p:txBody>
      </p:sp>
      <p:sp>
        <p:nvSpPr>
          <p:cNvPr id="8" name="テキスト ボックス 7">
            <a:extLst>
              <a:ext uri="{FF2B5EF4-FFF2-40B4-BE49-F238E27FC236}">
                <a16:creationId xmlns:a16="http://schemas.microsoft.com/office/drawing/2014/main" id="{63BF1594-0BF3-44F3-492A-4C22E2BDC206}"/>
              </a:ext>
            </a:extLst>
          </p:cNvPr>
          <p:cNvSpPr txBox="1"/>
          <p:nvPr/>
        </p:nvSpPr>
        <p:spPr>
          <a:xfrm>
            <a:off x="6651402" y="3210100"/>
            <a:ext cx="3229548" cy="307777"/>
          </a:xfrm>
          <a:prstGeom prst="rect">
            <a:avLst/>
          </a:prstGeom>
          <a:noFill/>
        </p:spPr>
        <p:txBody>
          <a:bodyPr wrap="square" rtlCol="0">
            <a:spAutoFit/>
          </a:bodyPr>
          <a:lstStyle/>
          <a:p>
            <a:pPr algn="ctr"/>
            <a:r>
              <a:rPr lang="ja-JP" altLang="en-US" sz="1400" dirty="0"/>
              <a:t>写真⑥　小学校での環境学習の様子　</a:t>
            </a:r>
            <a:endParaRPr kumimoji="1" lang="ja-JP" altLang="en-US" sz="1400" dirty="0"/>
          </a:p>
        </p:txBody>
      </p:sp>
      <p:sp>
        <p:nvSpPr>
          <p:cNvPr id="17" name="テキスト ボックス 16">
            <a:extLst>
              <a:ext uri="{FF2B5EF4-FFF2-40B4-BE49-F238E27FC236}">
                <a16:creationId xmlns:a16="http://schemas.microsoft.com/office/drawing/2014/main" id="{C3085696-D39A-7D4D-CB26-93B45CCDF723}"/>
              </a:ext>
            </a:extLst>
          </p:cNvPr>
          <p:cNvSpPr txBox="1"/>
          <p:nvPr/>
        </p:nvSpPr>
        <p:spPr>
          <a:xfrm>
            <a:off x="2214354" y="5904008"/>
            <a:ext cx="3068071" cy="307777"/>
          </a:xfrm>
          <a:prstGeom prst="rect">
            <a:avLst/>
          </a:prstGeom>
          <a:noFill/>
        </p:spPr>
        <p:txBody>
          <a:bodyPr wrap="square" rtlCol="0">
            <a:spAutoFit/>
          </a:bodyPr>
          <a:lstStyle/>
          <a:p>
            <a:pPr algn="ctr"/>
            <a:r>
              <a:rPr lang="ja-JP" altLang="en-US" sz="1400" dirty="0"/>
              <a:t>写真⑦　</a:t>
            </a:r>
            <a:r>
              <a:rPr lang="en-US" altLang="ja-JP" sz="1400" dirty="0"/>
              <a:t>3S</a:t>
            </a:r>
            <a:r>
              <a:rPr lang="ja-JP" altLang="en-US" sz="1400" dirty="0"/>
              <a:t>運動の広報活動の様子</a:t>
            </a:r>
            <a:endParaRPr kumimoji="1" lang="ja-JP" altLang="en-US" sz="1400" dirty="0"/>
          </a:p>
        </p:txBody>
      </p:sp>
      <p:sp>
        <p:nvSpPr>
          <p:cNvPr id="19" name="テキスト ボックス 18">
            <a:extLst>
              <a:ext uri="{FF2B5EF4-FFF2-40B4-BE49-F238E27FC236}">
                <a16:creationId xmlns:a16="http://schemas.microsoft.com/office/drawing/2014/main" id="{BBCDC7A1-D755-2C9D-96B7-307725D84A45}"/>
              </a:ext>
            </a:extLst>
          </p:cNvPr>
          <p:cNvSpPr txBox="1"/>
          <p:nvPr/>
        </p:nvSpPr>
        <p:spPr>
          <a:xfrm>
            <a:off x="7125978" y="5925504"/>
            <a:ext cx="2294333" cy="307777"/>
          </a:xfrm>
          <a:prstGeom prst="rect">
            <a:avLst/>
          </a:prstGeom>
          <a:noFill/>
        </p:spPr>
        <p:txBody>
          <a:bodyPr wrap="square" rtlCol="0">
            <a:spAutoFit/>
          </a:bodyPr>
          <a:lstStyle/>
          <a:p>
            <a:pPr algn="ctr"/>
            <a:r>
              <a:rPr lang="ja-JP" altLang="en-US" sz="1400" dirty="0"/>
              <a:t>写真⑧　工場見学の様子</a:t>
            </a:r>
            <a:endParaRPr kumimoji="1" lang="ja-JP" altLang="en-US" sz="1400" dirty="0"/>
          </a:p>
        </p:txBody>
      </p:sp>
    </p:spTree>
    <p:extLst>
      <p:ext uri="{BB962C8B-B14F-4D97-AF65-F5344CB8AC3E}">
        <p14:creationId xmlns:p14="http://schemas.microsoft.com/office/powerpoint/2010/main" val="78493841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5457</TotalTime>
  <Words>964</Words>
  <Application>Microsoft Office PowerPoint</Application>
  <PresentationFormat>ワイド画面</PresentationFormat>
  <Paragraphs>58</Paragraphs>
  <Slides>4</Slides>
  <Notes>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4</vt:i4>
      </vt:variant>
    </vt:vector>
  </HeadingPairs>
  <TitlesOfParts>
    <vt:vector size="8"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佐川喜彦</dc:creator>
  <cp:lastModifiedBy>八代 龍一（産業廃棄物指導課）</cp:lastModifiedBy>
  <cp:revision>383</cp:revision>
  <cp:lastPrinted>2026-08-21T03:02:26Z</cp:lastPrinted>
  <dcterms:created xsi:type="dcterms:W3CDTF">2021-09-29T23:42:59Z</dcterms:created>
  <dcterms:modified xsi:type="dcterms:W3CDTF">2026-08-24T08:01:38Z</dcterms:modified>
</cp:coreProperties>
</file>