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82" r:id="rId4"/>
    <p:sldId id="280" r:id="rId5"/>
    <p:sldId id="260" r:id="rId6"/>
    <p:sldId id="281" r:id="rId7"/>
    <p:sldId id="266" r:id="rId8"/>
    <p:sldId id="279" r:id="rId9"/>
    <p:sldId id="265" r:id="rId10"/>
    <p:sldId id="283"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67" autoAdjust="0"/>
  </p:normalViewPr>
  <p:slideViewPr>
    <p:cSldViewPr>
      <p:cViewPr varScale="1">
        <p:scale>
          <a:sx n="55" d="100"/>
          <a:sy n="55" d="100"/>
        </p:scale>
        <p:origin x="-15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62DA5-2A2F-436D-961C-27F71082B80A}"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kumimoji="1" lang="ja-JP"/>
        </a:p>
      </dgm:t>
    </dgm:pt>
    <dgm:pt modelId="{63CA2DEA-31F6-4CF4-88E6-63724842EACC}">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食料・物資班</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F24D3743-3BAB-4121-937F-7A1AB8F2477A}" type="parTrans" cxnId="{8004C9FB-4B8F-4EDA-BFED-1E99947F14D1}">
      <dgm:prSet/>
      <dgm:spPr/>
      <dgm:t>
        <a:bodyPr/>
        <a:lstStyle/>
        <a:p>
          <a:endParaRPr kumimoji="1" lang="ja-JP"/>
        </a:p>
      </dgm:t>
    </dgm:pt>
    <dgm:pt modelId="{30559FF1-E3F5-41E8-94EA-9DDAAF7240F9}" type="sibTrans" cxnId="{8004C9FB-4B8F-4EDA-BFED-1E99947F14D1}">
      <dgm:prSet/>
      <dgm:spPr/>
      <dgm:t>
        <a:bodyPr/>
        <a:lstStyle/>
        <a:p>
          <a:endParaRPr kumimoji="1" lang="ja-JP" dirty="0"/>
        </a:p>
      </dgm:t>
    </dgm:pt>
    <dgm:pt modelId="{2A04600B-ADF7-4BE9-933C-2309B67F2DB8}">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保健･衛生班</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BC4974DB-2187-4F03-8E80-1FD9F1638001}" type="parTrans" cxnId="{63EAD1FB-574C-40DB-A937-07AFBB797323}">
      <dgm:prSet/>
      <dgm:spPr/>
      <dgm:t>
        <a:bodyPr/>
        <a:lstStyle/>
        <a:p>
          <a:endParaRPr kumimoji="1" lang="ja-JP"/>
        </a:p>
      </dgm:t>
    </dgm:pt>
    <dgm:pt modelId="{95CC6B17-9BC3-4B13-96B6-5372B8AF3CC0}" type="sibTrans" cxnId="{63EAD1FB-574C-40DB-A937-07AFBB797323}">
      <dgm:prSet/>
      <dgm:spPr/>
      <dgm:t>
        <a:bodyPr/>
        <a:lstStyle/>
        <a:p>
          <a:endParaRPr kumimoji="1" lang="ja-JP"/>
        </a:p>
      </dgm:t>
    </dgm:pt>
    <dgm:pt modelId="{89FFD1B1-83F5-4E55-AB67-A892038B615E}">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ボランティア班</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960564C4-1CE0-4EE8-98B7-97E95C8A3DF6}" type="parTrans" cxnId="{0B035D58-4A3E-4B92-87EC-7E5CE1DA1EE8}">
      <dgm:prSet/>
      <dgm:spPr/>
      <dgm:t>
        <a:bodyPr/>
        <a:lstStyle/>
        <a:p>
          <a:endParaRPr kumimoji="1" lang="ja-JP"/>
        </a:p>
      </dgm:t>
    </dgm:pt>
    <dgm:pt modelId="{4FB5A869-F3B9-4CA5-91C3-28D47C1A7F10}" type="sibTrans" cxnId="{0B035D58-4A3E-4B92-87EC-7E5CE1DA1EE8}">
      <dgm:prSet/>
      <dgm:spPr/>
      <dgm:t>
        <a:bodyPr/>
        <a:lstStyle/>
        <a:p>
          <a:endParaRPr kumimoji="1" lang="ja-JP"/>
        </a:p>
      </dgm:t>
    </dgm:pt>
    <dgm:pt modelId="{7C63F5DD-85B9-42D3-8D98-A8E103092C2B}">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総務班</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A2B122DF-66F4-47D5-8861-25D521DE88D9}" type="parTrans" cxnId="{5D810978-30D9-4EEF-8462-9F1B23D73D78}">
      <dgm:prSet/>
      <dgm:spPr/>
      <dgm:t>
        <a:bodyPr/>
        <a:lstStyle/>
        <a:p>
          <a:endParaRPr kumimoji="1" lang="ja-JP"/>
        </a:p>
      </dgm:t>
    </dgm:pt>
    <dgm:pt modelId="{6A9FCCFE-E2A1-40B1-8168-6105E40DC83F}" type="sibTrans" cxnId="{5D810978-30D9-4EEF-8462-9F1B23D73D78}">
      <dgm:prSet/>
      <dgm:spPr/>
      <dgm:t>
        <a:bodyPr/>
        <a:lstStyle/>
        <a:p>
          <a:endParaRPr kumimoji="1" lang="ja-JP"/>
        </a:p>
      </dgm:t>
    </dgm:pt>
    <dgm:pt modelId="{96A60835-5C49-4592-B053-5E068357BCE4}">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情報班</a:t>
          </a:r>
          <a:endParaRPr kumimoji="1" lang="ja-JP" dirty="0">
            <a:latin typeface="Meiryo UI" panose="020B0604030504040204" pitchFamily="50" charset="-128"/>
            <a:ea typeface="Meiryo UI" panose="020B0604030504040204" pitchFamily="50" charset="-128"/>
            <a:cs typeface="Meiryo UI" panose="020B0604030504040204" pitchFamily="50" charset="-128"/>
          </a:endParaRPr>
        </a:p>
      </dgm:t>
    </dgm:pt>
    <dgm:pt modelId="{166941D7-C9BB-4609-8C88-D85CBD01D2E0}" type="parTrans" cxnId="{E27A84DF-9DB9-4281-96A7-0899A1127D01}">
      <dgm:prSet/>
      <dgm:spPr/>
      <dgm:t>
        <a:bodyPr/>
        <a:lstStyle/>
        <a:p>
          <a:endParaRPr kumimoji="1" lang="ja-JP" altLang="en-US"/>
        </a:p>
      </dgm:t>
    </dgm:pt>
    <dgm:pt modelId="{BF3CE096-92A1-40E2-ADB3-8A83308A8503}" type="sibTrans" cxnId="{E27A84DF-9DB9-4281-96A7-0899A1127D01}">
      <dgm:prSet/>
      <dgm:spPr/>
      <dgm:t>
        <a:bodyPr/>
        <a:lstStyle/>
        <a:p>
          <a:endParaRPr kumimoji="1" lang="ja-JP" altLang="en-US"/>
        </a:p>
      </dgm:t>
    </dgm:pt>
    <dgm:pt modelId="{3128EDD9-ACC9-478A-B6A1-10B7888D2BDA}">
      <dgm:prSet/>
      <dgm:spPr/>
      <dgm:t>
        <a:bodyPr/>
        <a:lstStyle/>
        <a:p>
          <a:r>
            <a:rPr kumimoji="1" lang="ja-JP" altLang="en-US" dirty="0" smtClean="0"/>
            <a:t>施設管理班</a:t>
          </a:r>
          <a:endParaRPr kumimoji="1" lang="ja-JP" altLang="en-US" dirty="0"/>
        </a:p>
      </dgm:t>
    </dgm:pt>
    <dgm:pt modelId="{1C9A4886-E57A-4C56-BD42-B496B65AFE3D}" type="parTrans" cxnId="{A6DF14BA-F4A3-40F5-8F1A-E3F1567A9746}">
      <dgm:prSet/>
      <dgm:spPr/>
      <dgm:t>
        <a:bodyPr/>
        <a:lstStyle/>
        <a:p>
          <a:endParaRPr kumimoji="1" lang="ja-JP" altLang="en-US"/>
        </a:p>
      </dgm:t>
    </dgm:pt>
    <dgm:pt modelId="{2E4141B6-5E8D-40BE-BAF6-8CCB61A5A5F3}" type="sibTrans" cxnId="{A6DF14BA-F4A3-40F5-8F1A-E3F1567A9746}">
      <dgm:prSet/>
      <dgm:spPr/>
      <dgm:t>
        <a:bodyPr/>
        <a:lstStyle/>
        <a:p>
          <a:endParaRPr kumimoji="1" lang="ja-JP" altLang="en-US"/>
        </a:p>
      </dgm:t>
    </dgm:pt>
    <dgm:pt modelId="{C0539B89-AF0C-4162-9562-527BB4779069}" type="pres">
      <dgm:prSet presAssocID="{01C62DA5-2A2F-436D-961C-27F71082B80A}" presName="Name0" presStyleCnt="0">
        <dgm:presLayoutVars>
          <dgm:dir/>
          <dgm:resizeHandles val="exact"/>
        </dgm:presLayoutVars>
      </dgm:prSet>
      <dgm:spPr/>
      <dgm:t>
        <a:bodyPr/>
        <a:lstStyle/>
        <a:p>
          <a:endParaRPr kumimoji="1" lang="ja-JP"/>
        </a:p>
      </dgm:t>
    </dgm:pt>
    <dgm:pt modelId="{6D9F3CEF-83BD-4749-A741-36ED36AAC48C}" type="pres">
      <dgm:prSet presAssocID="{01C62DA5-2A2F-436D-961C-27F71082B80A}" presName="cycle" presStyleCnt="0"/>
      <dgm:spPr/>
    </dgm:pt>
    <dgm:pt modelId="{8F49EB25-42C6-40D5-A66A-BF6B3861731F}" type="pres">
      <dgm:prSet presAssocID="{63CA2DEA-31F6-4CF4-88E6-63724842EACC}" presName="nodeFirstNode" presStyleLbl="node1" presStyleIdx="0" presStyleCnt="6" custScaleX="104938" custScaleY="108159" custRadScaleRad="89618" custRadScaleInc="-218">
        <dgm:presLayoutVars>
          <dgm:bulletEnabled val="1"/>
        </dgm:presLayoutVars>
      </dgm:prSet>
      <dgm:spPr/>
      <dgm:t>
        <a:bodyPr/>
        <a:lstStyle/>
        <a:p>
          <a:endParaRPr kumimoji="1" lang="ja-JP" altLang="en-US"/>
        </a:p>
      </dgm:t>
    </dgm:pt>
    <dgm:pt modelId="{08C9FD9A-2180-45AC-BF4A-D1D97AE25B2B}" type="pres">
      <dgm:prSet presAssocID="{30559FF1-E3F5-41E8-94EA-9DDAAF7240F9}" presName="sibTransFirstNode" presStyleLbl="bgShp" presStyleIdx="0" presStyleCnt="1" custLinFactNeighborX="-182" custLinFactNeighborY="16"/>
      <dgm:spPr/>
      <dgm:t>
        <a:bodyPr/>
        <a:lstStyle/>
        <a:p>
          <a:endParaRPr kumimoji="1" lang="ja-JP" altLang="en-US"/>
        </a:p>
      </dgm:t>
    </dgm:pt>
    <dgm:pt modelId="{24374B66-EB22-49AD-AB3B-A5025F5918D6}" type="pres">
      <dgm:prSet presAssocID="{96A60835-5C49-4592-B053-5E068357BCE4}" presName="nodeFollowingNodes" presStyleLbl="node1" presStyleIdx="1" presStyleCnt="6" custScaleX="117125" custScaleY="114597" custRadScaleRad="127305" custRadScaleInc="10761">
        <dgm:presLayoutVars>
          <dgm:bulletEnabled val="1"/>
        </dgm:presLayoutVars>
      </dgm:prSet>
      <dgm:spPr/>
      <dgm:t>
        <a:bodyPr/>
        <a:lstStyle/>
        <a:p>
          <a:endParaRPr kumimoji="1" lang="ja-JP" altLang="en-US"/>
        </a:p>
      </dgm:t>
    </dgm:pt>
    <dgm:pt modelId="{8C44F293-41BF-4B05-8B47-57E2F0510A2F}" type="pres">
      <dgm:prSet presAssocID="{3128EDD9-ACC9-478A-B6A1-10B7888D2BDA}" presName="nodeFollowingNodes" presStyleLbl="node1" presStyleIdx="2" presStyleCnt="6" custScaleX="116000" custScaleY="131905" custRadScaleRad="128793" custRadScaleInc="-15184">
        <dgm:presLayoutVars>
          <dgm:bulletEnabled val="1"/>
        </dgm:presLayoutVars>
      </dgm:prSet>
      <dgm:spPr/>
      <dgm:t>
        <a:bodyPr/>
        <a:lstStyle/>
        <a:p>
          <a:endParaRPr kumimoji="1" lang="ja-JP" altLang="en-US"/>
        </a:p>
      </dgm:t>
    </dgm:pt>
    <dgm:pt modelId="{7FAAA5A5-C0CF-4BAE-8E75-BF0E96369C22}" type="pres">
      <dgm:prSet presAssocID="{2A04600B-ADF7-4BE9-933C-2309B67F2DB8}" presName="nodeFollowingNodes" presStyleLbl="node1" presStyleIdx="3" presStyleCnt="6" custScaleX="132626" custScaleY="123190">
        <dgm:presLayoutVars>
          <dgm:bulletEnabled val="1"/>
        </dgm:presLayoutVars>
      </dgm:prSet>
      <dgm:spPr/>
      <dgm:t>
        <a:bodyPr/>
        <a:lstStyle/>
        <a:p>
          <a:endParaRPr kumimoji="1" lang="ja-JP"/>
        </a:p>
      </dgm:t>
    </dgm:pt>
    <dgm:pt modelId="{00D0B52D-2A0F-4D47-83A4-4DDE411B4460}" type="pres">
      <dgm:prSet presAssocID="{89FFD1B1-83F5-4E55-AB67-A892038B615E}" presName="nodeFollowingNodes" presStyleLbl="node1" presStyleIdx="4" presStyleCnt="6" custScaleX="121751" custScaleY="117503" custRadScaleRad="122983" custRadScaleInc="20506">
        <dgm:presLayoutVars>
          <dgm:bulletEnabled val="1"/>
        </dgm:presLayoutVars>
      </dgm:prSet>
      <dgm:spPr/>
      <dgm:t>
        <a:bodyPr/>
        <a:lstStyle/>
        <a:p>
          <a:endParaRPr kumimoji="1" lang="ja-JP"/>
        </a:p>
      </dgm:t>
    </dgm:pt>
    <dgm:pt modelId="{B10813D8-140F-424F-845A-D15528B6A811}" type="pres">
      <dgm:prSet presAssocID="{7C63F5DD-85B9-42D3-8D98-A8E103092C2B}" presName="nodeFollowingNodes" presStyleLbl="node1" presStyleIdx="5" presStyleCnt="6" custScaleX="102813" custScaleY="128998" custRadScaleRad="122447" custRadScaleInc="-8741">
        <dgm:presLayoutVars>
          <dgm:bulletEnabled val="1"/>
        </dgm:presLayoutVars>
      </dgm:prSet>
      <dgm:spPr/>
      <dgm:t>
        <a:bodyPr/>
        <a:lstStyle/>
        <a:p>
          <a:endParaRPr kumimoji="1" lang="ja-JP"/>
        </a:p>
      </dgm:t>
    </dgm:pt>
  </dgm:ptLst>
  <dgm:cxnLst>
    <dgm:cxn modelId="{0B035D58-4A3E-4B92-87EC-7E5CE1DA1EE8}" srcId="{01C62DA5-2A2F-436D-961C-27F71082B80A}" destId="{89FFD1B1-83F5-4E55-AB67-A892038B615E}" srcOrd="4" destOrd="0" parTransId="{960564C4-1CE0-4EE8-98B7-97E95C8A3DF6}" sibTransId="{4FB5A869-F3B9-4CA5-91C3-28D47C1A7F10}"/>
    <dgm:cxn modelId="{5D810978-30D9-4EEF-8462-9F1B23D73D78}" srcId="{01C62DA5-2A2F-436D-961C-27F71082B80A}" destId="{7C63F5DD-85B9-42D3-8D98-A8E103092C2B}" srcOrd="5" destOrd="0" parTransId="{A2B122DF-66F4-47D5-8861-25D521DE88D9}" sibTransId="{6A9FCCFE-E2A1-40B1-8168-6105E40DC83F}"/>
    <dgm:cxn modelId="{2F5C1A96-B4A8-4C62-94CD-B73A5FF7B8BF}" type="presOf" srcId="{96A60835-5C49-4592-B053-5E068357BCE4}" destId="{24374B66-EB22-49AD-AB3B-A5025F5918D6}" srcOrd="0" destOrd="0" presId="urn:microsoft.com/office/officeart/2005/8/layout/cycle3"/>
    <dgm:cxn modelId="{256E19AD-2A3D-4669-A935-3FA211F7EC7F}" type="presOf" srcId="{3128EDD9-ACC9-478A-B6A1-10B7888D2BDA}" destId="{8C44F293-41BF-4B05-8B47-57E2F0510A2F}" srcOrd="0" destOrd="0" presId="urn:microsoft.com/office/officeart/2005/8/layout/cycle3"/>
    <dgm:cxn modelId="{418A7E9E-B48E-4F65-8DAD-AE4CCAD9FDDF}" type="presOf" srcId="{89FFD1B1-83F5-4E55-AB67-A892038B615E}" destId="{00D0B52D-2A0F-4D47-83A4-4DDE411B4460}" srcOrd="0" destOrd="0" presId="urn:microsoft.com/office/officeart/2005/8/layout/cycle3"/>
    <dgm:cxn modelId="{9CE2D240-9AB2-4404-83D9-840E7CBAA5B4}" type="presOf" srcId="{7C63F5DD-85B9-42D3-8D98-A8E103092C2B}" destId="{B10813D8-140F-424F-845A-D15528B6A811}" srcOrd="0" destOrd="0" presId="urn:microsoft.com/office/officeart/2005/8/layout/cycle3"/>
    <dgm:cxn modelId="{654C045A-B8B2-4EBA-82EA-CD8C457D33D4}" type="presOf" srcId="{30559FF1-E3F5-41E8-94EA-9DDAAF7240F9}" destId="{08C9FD9A-2180-45AC-BF4A-D1D97AE25B2B}" srcOrd="0" destOrd="0" presId="urn:microsoft.com/office/officeart/2005/8/layout/cycle3"/>
    <dgm:cxn modelId="{A6DF14BA-F4A3-40F5-8F1A-E3F1567A9746}" srcId="{01C62DA5-2A2F-436D-961C-27F71082B80A}" destId="{3128EDD9-ACC9-478A-B6A1-10B7888D2BDA}" srcOrd="2" destOrd="0" parTransId="{1C9A4886-E57A-4C56-BD42-B496B65AFE3D}" sibTransId="{2E4141B6-5E8D-40BE-BAF6-8CCB61A5A5F3}"/>
    <dgm:cxn modelId="{E14B111B-0210-41E2-8471-BD3CA0540C0C}" type="presOf" srcId="{63CA2DEA-31F6-4CF4-88E6-63724842EACC}" destId="{8F49EB25-42C6-40D5-A66A-BF6B3861731F}" srcOrd="0" destOrd="0" presId="urn:microsoft.com/office/officeart/2005/8/layout/cycle3"/>
    <dgm:cxn modelId="{D358BBD7-3143-49BC-941C-E68C7BF96778}" type="presOf" srcId="{2A04600B-ADF7-4BE9-933C-2309B67F2DB8}" destId="{7FAAA5A5-C0CF-4BAE-8E75-BF0E96369C22}" srcOrd="0" destOrd="0" presId="urn:microsoft.com/office/officeart/2005/8/layout/cycle3"/>
    <dgm:cxn modelId="{E27A84DF-9DB9-4281-96A7-0899A1127D01}" srcId="{01C62DA5-2A2F-436D-961C-27F71082B80A}" destId="{96A60835-5C49-4592-B053-5E068357BCE4}" srcOrd="1" destOrd="0" parTransId="{166941D7-C9BB-4609-8C88-D85CBD01D2E0}" sibTransId="{BF3CE096-92A1-40E2-ADB3-8A83308A8503}"/>
    <dgm:cxn modelId="{8004C9FB-4B8F-4EDA-BFED-1E99947F14D1}" srcId="{01C62DA5-2A2F-436D-961C-27F71082B80A}" destId="{63CA2DEA-31F6-4CF4-88E6-63724842EACC}" srcOrd="0" destOrd="0" parTransId="{F24D3743-3BAB-4121-937F-7A1AB8F2477A}" sibTransId="{30559FF1-E3F5-41E8-94EA-9DDAAF7240F9}"/>
    <dgm:cxn modelId="{DE060017-B6F2-4453-BBAC-DF4365BC67B2}" type="presOf" srcId="{01C62DA5-2A2F-436D-961C-27F71082B80A}" destId="{C0539B89-AF0C-4162-9562-527BB4779069}" srcOrd="0" destOrd="0" presId="urn:microsoft.com/office/officeart/2005/8/layout/cycle3"/>
    <dgm:cxn modelId="{63EAD1FB-574C-40DB-A937-07AFBB797323}" srcId="{01C62DA5-2A2F-436D-961C-27F71082B80A}" destId="{2A04600B-ADF7-4BE9-933C-2309B67F2DB8}" srcOrd="3" destOrd="0" parTransId="{BC4974DB-2187-4F03-8E80-1FD9F1638001}" sibTransId="{95CC6B17-9BC3-4B13-96B6-5372B8AF3CC0}"/>
    <dgm:cxn modelId="{EE07D6D4-8CA5-4D55-AA39-AEF278B94A74}" type="presParOf" srcId="{C0539B89-AF0C-4162-9562-527BB4779069}" destId="{6D9F3CEF-83BD-4749-A741-36ED36AAC48C}" srcOrd="0" destOrd="0" presId="urn:microsoft.com/office/officeart/2005/8/layout/cycle3"/>
    <dgm:cxn modelId="{2E1EFE20-3D5B-4FB5-BCAC-3A5C00EFB9EB}" type="presParOf" srcId="{6D9F3CEF-83BD-4749-A741-36ED36AAC48C}" destId="{8F49EB25-42C6-40D5-A66A-BF6B3861731F}" srcOrd="0" destOrd="0" presId="urn:microsoft.com/office/officeart/2005/8/layout/cycle3"/>
    <dgm:cxn modelId="{710CD6A7-76F8-45D0-9605-BA9C90476CBE}" type="presParOf" srcId="{6D9F3CEF-83BD-4749-A741-36ED36AAC48C}" destId="{08C9FD9A-2180-45AC-BF4A-D1D97AE25B2B}" srcOrd="1" destOrd="0" presId="urn:microsoft.com/office/officeart/2005/8/layout/cycle3"/>
    <dgm:cxn modelId="{8B85AD12-C0D1-4279-A4B8-FAA4641BBBDB}" type="presParOf" srcId="{6D9F3CEF-83BD-4749-A741-36ED36AAC48C}" destId="{24374B66-EB22-49AD-AB3B-A5025F5918D6}" srcOrd="2" destOrd="0" presId="urn:microsoft.com/office/officeart/2005/8/layout/cycle3"/>
    <dgm:cxn modelId="{CAACD1F5-9977-4C13-BE06-FC2780C47AF0}" type="presParOf" srcId="{6D9F3CEF-83BD-4749-A741-36ED36AAC48C}" destId="{8C44F293-41BF-4B05-8B47-57E2F0510A2F}" srcOrd="3" destOrd="0" presId="urn:microsoft.com/office/officeart/2005/8/layout/cycle3"/>
    <dgm:cxn modelId="{E8E044FB-C316-4A18-B4F2-4AC96FB68EB8}" type="presParOf" srcId="{6D9F3CEF-83BD-4749-A741-36ED36AAC48C}" destId="{7FAAA5A5-C0CF-4BAE-8E75-BF0E96369C22}" srcOrd="4" destOrd="0" presId="urn:microsoft.com/office/officeart/2005/8/layout/cycle3"/>
    <dgm:cxn modelId="{67C5D60B-1975-4749-A836-8D2053EC17D7}" type="presParOf" srcId="{6D9F3CEF-83BD-4749-A741-36ED36AAC48C}" destId="{00D0B52D-2A0F-4D47-83A4-4DDE411B4460}" srcOrd="5" destOrd="0" presId="urn:microsoft.com/office/officeart/2005/8/layout/cycle3"/>
    <dgm:cxn modelId="{5E65C1ED-0498-45FC-8D2D-4965A8A7E689}" type="presParOf" srcId="{6D9F3CEF-83BD-4749-A741-36ED36AAC48C}" destId="{B10813D8-140F-424F-845A-D15528B6A811}"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C9FD9A-2180-45AC-BF4A-D1D97AE25B2B}">
      <dsp:nvSpPr>
        <dsp:cNvPr id="0" name=""/>
        <dsp:cNvSpPr/>
      </dsp:nvSpPr>
      <dsp:spPr>
        <a:xfrm>
          <a:off x="1235539" y="155167"/>
          <a:ext cx="5253126" cy="5253126"/>
        </a:xfrm>
        <a:prstGeom prst="circularArrow">
          <a:avLst>
            <a:gd name="adj1" fmla="val 5274"/>
            <a:gd name="adj2" fmla="val 312630"/>
            <a:gd name="adj3" fmla="val 14150627"/>
            <a:gd name="adj4" fmla="val 17172517"/>
            <a:gd name="adj5" fmla="val 547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9EB25-42C6-40D5-A66A-BF6B3861731F}">
      <dsp:nvSpPr>
        <dsp:cNvPr id="0" name=""/>
        <dsp:cNvSpPr/>
      </dsp:nvSpPr>
      <dsp:spPr>
        <a:xfrm>
          <a:off x="2829415" y="144017"/>
          <a:ext cx="2084497" cy="10742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Meiryo UI" panose="020B0604030504040204" pitchFamily="50" charset="-128"/>
              <a:ea typeface="Meiryo UI" panose="020B0604030504040204" pitchFamily="50" charset="-128"/>
              <a:cs typeface="Meiryo UI" panose="020B0604030504040204" pitchFamily="50" charset="-128"/>
            </a:rPr>
            <a:t>食料・物資班</a:t>
          </a:r>
          <a:endParaRPr kumimoji="1" lang="ja-JP" sz="2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829415" y="144017"/>
        <a:ext cx="2084497" cy="1074239"/>
      </dsp:txXfrm>
    </dsp:sp>
    <dsp:sp modelId="{24374B66-EB22-49AD-AB3B-A5025F5918D6}">
      <dsp:nvSpPr>
        <dsp:cNvPr id="0" name=""/>
        <dsp:cNvSpPr/>
      </dsp:nvSpPr>
      <dsp:spPr>
        <a:xfrm>
          <a:off x="5181487" y="898299"/>
          <a:ext cx="2326580" cy="1138182"/>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Meiryo UI" panose="020B0604030504040204" pitchFamily="50" charset="-128"/>
              <a:ea typeface="Meiryo UI" panose="020B0604030504040204" pitchFamily="50" charset="-128"/>
              <a:cs typeface="Meiryo UI" panose="020B0604030504040204" pitchFamily="50" charset="-128"/>
            </a:rPr>
            <a:t>情報班</a:t>
          </a:r>
          <a:endParaRPr kumimoji="1" lang="ja-JP" sz="2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181487" y="898299"/>
        <a:ext cx="2326580" cy="1138182"/>
      </dsp:txXfrm>
    </dsp:sp>
    <dsp:sp modelId="{8C44F293-41BF-4B05-8B47-57E2F0510A2F}">
      <dsp:nvSpPr>
        <dsp:cNvPr id="0" name=""/>
        <dsp:cNvSpPr/>
      </dsp:nvSpPr>
      <dsp:spPr>
        <a:xfrm>
          <a:off x="5264672" y="2972587"/>
          <a:ext cx="2304233" cy="1310085"/>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1" lang="ja-JP" altLang="en-US" sz="2500" kern="1200" dirty="0" smtClean="0"/>
            <a:t>施設管理班</a:t>
          </a:r>
          <a:endParaRPr kumimoji="1" lang="ja-JP" altLang="en-US" sz="2500" kern="1200" dirty="0"/>
        </a:p>
      </dsp:txBody>
      <dsp:txXfrm>
        <a:off x="5264672" y="2972587"/>
        <a:ext cx="2304233" cy="1310085"/>
      </dsp:txXfrm>
    </dsp:sp>
    <dsp:sp modelId="{7FAAA5A5-C0CF-4BAE-8E75-BF0E96369C22}">
      <dsp:nvSpPr>
        <dsp:cNvPr id="0" name=""/>
        <dsp:cNvSpPr/>
      </dsp:nvSpPr>
      <dsp:spPr>
        <a:xfrm>
          <a:off x="2558153" y="4110291"/>
          <a:ext cx="2634493" cy="1223528"/>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Meiryo UI" panose="020B0604030504040204" pitchFamily="50" charset="-128"/>
              <a:ea typeface="Meiryo UI" panose="020B0604030504040204" pitchFamily="50" charset="-128"/>
              <a:cs typeface="Meiryo UI" panose="020B0604030504040204" pitchFamily="50" charset="-128"/>
            </a:rPr>
            <a:t>保健･衛生班</a:t>
          </a:r>
          <a:endParaRPr kumimoji="1" lang="ja-JP" sz="2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558153" y="4110291"/>
        <a:ext cx="2634493" cy="1223528"/>
      </dsp:txXfrm>
    </dsp:sp>
    <dsp:sp modelId="{00D0B52D-2A0F-4D47-83A4-4DDE411B4460}">
      <dsp:nvSpPr>
        <dsp:cNvPr id="0" name=""/>
        <dsp:cNvSpPr/>
      </dsp:nvSpPr>
      <dsp:spPr>
        <a:xfrm>
          <a:off x="194920" y="2880331"/>
          <a:ext cx="2418471" cy="1167044"/>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Meiryo UI" panose="020B0604030504040204" pitchFamily="50" charset="-128"/>
              <a:ea typeface="Meiryo UI" panose="020B0604030504040204" pitchFamily="50" charset="-128"/>
              <a:cs typeface="Meiryo UI" panose="020B0604030504040204" pitchFamily="50" charset="-128"/>
            </a:rPr>
            <a:t>ボランティア班</a:t>
          </a:r>
          <a:endParaRPr kumimoji="1" lang="ja-JP" sz="2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94920" y="2880331"/>
        <a:ext cx="2418471" cy="1167044"/>
      </dsp:txXfrm>
    </dsp:sp>
    <dsp:sp modelId="{B10813D8-140F-424F-845A-D15528B6A811}">
      <dsp:nvSpPr>
        <dsp:cNvPr id="0" name=""/>
        <dsp:cNvSpPr/>
      </dsp:nvSpPr>
      <dsp:spPr>
        <a:xfrm>
          <a:off x="499096" y="826775"/>
          <a:ext cx="2042285" cy="1281213"/>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1" lang="ja-JP" altLang="en-US" sz="2500" kern="1200" dirty="0" smtClean="0">
              <a:latin typeface="Meiryo UI" panose="020B0604030504040204" pitchFamily="50" charset="-128"/>
              <a:ea typeface="Meiryo UI" panose="020B0604030504040204" pitchFamily="50" charset="-128"/>
              <a:cs typeface="Meiryo UI" panose="020B0604030504040204" pitchFamily="50" charset="-128"/>
            </a:rPr>
            <a:t>総務班</a:t>
          </a:r>
          <a:endParaRPr kumimoji="1" lang="ja-JP" sz="2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99096" y="826775"/>
        <a:ext cx="2042285" cy="128121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C00B21F-1847-490F-8C04-AECC7DAB5B70}" type="datetimeFigureOut">
              <a:rPr kumimoji="1" lang="ja-JP" altLang="en-US" smtClean="0"/>
              <a:pPr/>
              <a:t>2013/3/12</a:t>
            </a:fld>
            <a:endParaRPr kumimoji="1" lang="ja-JP" altLang="en-US" dirty="0"/>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D6635D7-FD68-45B0-BE56-7115C82AA9C6}"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～埼玉</a:t>
            </a:r>
            <a:r>
              <a:rPr kumimoji="1" lang="en-US" altLang="ja-JP" dirty="0" smtClean="0"/>
              <a:t>SSS</a:t>
            </a:r>
            <a:r>
              <a:rPr kumimoji="1" lang="ja-JP" altLang="en-US" dirty="0" smtClean="0"/>
              <a:t>をより効果的に行うために～</a:t>
            </a:r>
            <a:endParaRPr kumimoji="1" lang="en-US" altLang="ja-JP" dirty="0" smtClean="0"/>
          </a:p>
          <a:p>
            <a:r>
              <a:rPr kumimoji="1" lang="ja-JP" altLang="en-US" dirty="0" smtClean="0"/>
              <a:t>①可能であれば、各都道府県、市町村など身近な地域の防災対策についての講話（</a:t>
            </a:r>
            <a:r>
              <a:rPr kumimoji="1" lang="en-US" altLang="ja-JP" dirty="0" smtClean="0"/>
              <a:t>10</a:t>
            </a:r>
            <a:r>
              <a:rPr kumimoji="1" lang="ja-JP" altLang="en-US" dirty="0" smtClean="0"/>
              <a:t>分程度）を行った後に、埼玉</a:t>
            </a:r>
            <a:r>
              <a:rPr kumimoji="1" lang="en-US" altLang="ja-JP" dirty="0" smtClean="0"/>
              <a:t>SSS</a:t>
            </a:r>
            <a:r>
              <a:rPr kumimoji="1" lang="ja-JP" altLang="en-US" dirty="0" smtClean="0"/>
              <a:t>を行うと、参加者の避難所に対する意識が高まり、ゲームへの参加がスムーズになります。</a:t>
            </a:r>
            <a:endParaRPr kumimoji="1" lang="en-US" altLang="ja-JP" dirty="0" smtClean="0"/>
          </a:p>
          <a:p>
            <a:r>
              <a:rPr kumimoji="1" lang="ja-JP" altLang="en-US" dirty="0" smtClean="0"/>
              <a:t>②役割を明確にするために、あて名ラベル等を活用し、名札を付けるのもよいでしょう。（例）　食料班　氏名○○</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D6635D7-FD68-45B0-BE56-7115C82AA9C6}"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アンケート用紙は、貸出し様式の中に入っています。もしよろしければ、アンケートを実施し、鴻巣保健所まで結果をお知らせください。</a:t>
            </a:r>
            <a:endParaRPr kumimoji="1" lang="ja-JP" altLang="en-US" dirty="0"/>
          </a:p>
        </p:txBody>
      </p:sp>
      <p:sp>
        <p:nvSpPr>
          <p:cNvPr id="4" name="スライド番号プレースホルダ 3"/>
          <p:cNvSpPr>
            <a:spLocks noGrp="1"/>
          </p:cNvSpPr>
          <p:nvPr>
            <p:ph type="sldNum" sz="quarter" idx="10"/>
          </p:nvPr>
        </p:nvSpPr>
        <p:spPr/>
        <p:txBody>
          <a:bodyPr/>
          <a:lstStyle/>
          <a:p>
            <a:fld id="{5D6635D7-FD68-45B0-BE56-7115C82AA9C6}" type="slidenum">
              <a:rPr kumimoji="1" lang="ja-JP" altLang="en-US" smtClean="0"/>
              <a:pPr/>
              <a:t>10</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１　はじめに</a:t>
            </a:r>
            <a:endParaRPr kumimoji="1" lang="en-US" altLang="ja-JP" dirty="0" smtClean="0"/>
          </a:p>
          <a:p>
            <a:r>
              <a:rPr kumimoji="1" lang="ja-JP" altLang="en-US" dirty="0" smtClean="0"/>
              <a:t>　　今回企画された研修会の主旨を説明</a:t>
            </a:r>
            <a:r>
              <a:rPr kumimoji="1" lang="ja-JP" altLang="en-US" dirty="0" smtClean="0"/>
              <a:t>してください</a:t>
            </a:r>
            <a:r>
              <a:rPr kumimoji="1" lang="ja-JP" altLang="en-US" dirty="0" smtClean="0"/>
              <a:t>。</a:t>
            </a:r>
            <a:endParaRPr kumimoji="1" lang="en-US" altLang="ja-JP" dirty="0" smtClean="0"/>
          </a:p>
          <a:p>
            <a:r>
              <a:rPr kumimoji="1" lang="ja-JP" altLang="en-US" dirty="0" smtClean="0"/>
              <a:t>２　以降は、項目について</a:t>
            </a:r>
            <a:r>
              <a:rPr kumimoji="1" lang="ja-JP" altLang="en-US" dirty="0" smtClean="0"/>
              <a:t>読み上げます。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D6635D7-FD68-45B0-BE56-7115C82AA9C6}" type="slidenum">
              <a:rPr kumimoji="1" lang="ja-JP" altLang="en-US" smtClean="0"/>
              <a:pPr/>
              <a:t>2</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シナリオ</a:t>
            </a:r>
            <a:r>
              <a:rPr lang="en-US" altLang="ja-JP" dirty="0" smtClean="0"/>
              <a:t>P14</a:t>
            </a:r>
            <a:r>
              <a:rPr lang="ja-JP" altLang="en-US" dirty="0" smtClean="0"/>
              <a:t>資料編</a:t>
            </a:r>
            <a:r>
              <a:rPr lang="ja-JP" altLang="en-US" dirty="0" smtClean="0"/>
              <a:t>を活用しながら、避難所運営の流れ、各班の活動内容ついて</a:t>
            </a:r>
            <a:r>
              <a:rPr lang="ja-JP" altLang="en-US" dirty="0" smtClean="0"/>
              <a:t>説明します。</a:t>
            </a:r>
            <a:endParaRPr lang="ja-JP" altLang="en-US" dirty="0" smtClean="0"/>
          </a:p>
        </p:txBody>
      </p:sp>
      <p:sp>
        <p:nvSpPr>
          <p:cNvPr id="225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8E7393-9B43-43ED-B7BA-00F0236C909F}" type="slidenum">
              <a:rPr lang="ja-JP" altLang="en-US" smtClean="0">
                <a:ea typeface="ＭＳ Ｐゴシック" charset="-128"/>
              </a:rPr>
              <a:pPr/>
              <a:t>3</a:t>
            </a:fld>
            <a:endParaRPr lang="ja-JP" altLang="en-US" dirty="0"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①シナリオ</a:t>
            </a:r>
            <a:r>
              <a:rPr kumimoji="1" lang="en-US" altLang="ja-JP" dirty="0" smtClean="0"/>
              <a:t>P1</a:t>
            </a:r>
            <a:r>
              <a:rPr kumimoji="1" lang="ja-JP" altLang="en-US" dirty="0" smtClean="0"/>
              <a:t>のゲームの内容、ゲームのポイントを</a:t>
            </a:r>
            <a:r>
              <a:rPr kumimoji="1" lang="ja-JP" altLang="en-US" dirty="0" smtClean="0"/>
              <a:t>読み上げます。</a:t>
            </a:r>
            <a:endParaRPr kumimoji="1" lang="ja-JP" altLang="en-US" dirty="0" smtClean="0"/>
          </a:p>
          <a:p>
            <a:r>
              <a:rPr kumimoji="1" lang="ja-JP" altLang="en-US" sz="1200" kern="1200" dirty="0" smtClean="0">
                <a:solidFill>
                  <a:schemeClr val="tx1"/>
                </a:solidFill>
                <a:latin typeface="+mn-lt"/>
                <a:ea typeface="+mn-ea"/>
                <a:cs typeface="+mn-cs"/>
              </a:rPr>
              <a:t>②</a:t>
            </a:r>
            <a:r>
              <a:rPr kumimoji="1" lang="ja-JP" altLang="ja-JP" sz="1200" kern="1200" dirty="0" smtClean="0">
                <a:solidFill>
                  <a:schemeClr val="tx1"/>
                </a:solidFill>
                <a:latin typeface="+mn-lt"/>
                <a:ea typeface="+mn-ea"/>
                <a:cs typeface="+mn-cs"/>
              </a:rPr>
              <a:t>担当ごとのコマを</a:t>
            </a:r>
            <a:r>
              <a:rPr kumimoji="1" lang="ja-JP" altLang="ja-JP" sz="1200" kern="1200" dirty="0" smtClean="0">
                <a:solidFill>
                  <a:schemeClr val="tx1"/>
                </a:solidFill>
                <a:latin typeface="+mn-lt"/>
                <a:ea typeface="+mn-ea"/>
                <a:cs typeface="+mn-cs"/>
              </a:rPr>
              <a:t>確認</a:t>
            </a:r>
            <a:r>
              <a:rPr kumimoji="1" lang="ja-JP" altLang="en-US" sz="1200" kern="1200" dirty="0" smtClean="0">
                <a:solidFill>
                  <a:schemeClr val="tx1"/>
                </a:solidFill>
                <a:latin typeface="+mn-lt"/>
                <a:ea typeface="+mn-ea"/>
                <a:cs typeface="+mn-cs"/>
              </a:rPr>
              <a:t>します</a:t>
            </a:r>
            <a:r>
              <a:rPr kumimoji="1" lang="ja-JP" altLang="ja-JP" sz="1200" kern="1200" dirty="0" smtClean="0">
                <a:solidFill>
                  <a:schemeClr val="tx1"/>
                </a:solidFill>
                <a:latin typeface="+mn-lt"/>
                <a:ea typeface="+mn-ea"/>
                <a:cs typeface="+mn-cs"/>
              </a:rPr>
              <a:t>。</a:t>
            </a:r>
            <a:endParaRPr kumimoji="1" lang="ja-JP"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③</a:t>
            </a:r>
            <a:r>
              <a:rPr kumimoji="1" lang="ja-JP" altLang="ja-JP" sz="1200" kern="1200" dirty="0" smtClean="0">
                <a:solidFill>
                  <a:schemeClr val="tx1"/>
                </a:solidFill>
                <a:latin typeface="+mn-lt"/>
                <a:ea typeface="+mn-ea"/>
                <a:cs typeface="+mn-cs"/>
              </a:rPr>
              <a:t>誰がどの役になったか、</a:t>
            </a:r>
            <a:r>
              <a:rPr kumimoji="1" lang="ja-JP" altLang="en-US" sz="1200" kern="1200" dirty="0" smtClean="0">
                <a:solidFill>
                  <a:schemeClr val="tx1"/>
                </a:solidFill>
                <a:latin typeface="+mn-lt"/>
                <a:ea typeface="+mn-ea"/>
                <a:cs typeface="+mn-cs"/>
              </a:rPr>
              <a:t>役割表の名前を</a:t>
            </a:r>
            <a:r>
              <a:rPr kumimoji="1" lang="ja-JP" altLang="ja-JP" sz="1200" kern="1200" dirty="0" smtClean="0">
                <a:solidFill>
                  <a:schemeClr val="tx1"/>
                </a:solidFill>
                <a:latin typeface="+mn-lt"/>
                <a:ea typeface="+mn-ea"/>
                <a:cs typeface="+mn-cs"/>
              </a:rPr>
              <a:t>順番に読み上げ、プレイヤーに手を</a:t>
            </a:r>
            <a:r>
              <a:rPr kumimoji="1" lang="ja-JP" altLang="ja-JP" sz="1200" kern="1200" dirty="0" smtClean="0">
                <a:solidFill>
                  <a:schemeClr val="tx1"/>
                </a:solidFill>
                <a:latin typeface="+mn-lt"/>
                <a:ea typeface="+mn-ea"/>
                <a:cs typeface="+mn-cs"/>
              </a:rPr>
              <a:t>挙げさせ</a:t>
            </a:r>
            <a:r>
              <a:rPr kumimoji="1" lang="ja-JP" altLang="en-US" sz="1200" kern="1200" dirty="0" smtClean="0">
                <a:solidFill>
                  <a:schemeClr val="tx1"/>
                </a:solidFill>
                <a:latin typeface="+mn-lt"/>
                <a:ea typeface="+mn-ea"/>
                <a:cs typeface="+mn-cs"/>
              </a:rPr>
              <a:t>ます</a:t>
            </a:r>
            <a:r>
              <a:rPr kumimoji="1" lang="ja-JP" altLang="ja-JP" sz="1200" kern="1200" dirty="0" smtClean="0">
                <a:solidFill>
                  <a:schemeClr val="tx1"/>
                </a:solidFill>
                <a:latin typeface="+mn-lt"/>
                <a:ea typeface="+mn-ea"/>
                <a:cs typeface="+mn-cs"/>
              </a:rPr>
              <a:t>。</a:t>
            </a:r>
            <a:endParaRPr kumimoji="1" lang="ja-JP"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④</a:t>
            </a:r>
            <a:r>
              <a:rPr kumimoji="1" lang="ja-JP" altLang="ja-JP" sz="1200" kern="1200" dirty="0" smtClean="0">
                <a:solidFill>
                  <a:schemeClr val="tx1"/>
                </a:solidFill>
                <a:latin typeface="+mn-lt"/>
                <a:ea typeface="+mn-ea"/>
                <a:cs typeface="+mn-cs"/>
              </a:rPr>
              <a:t>セリフを読む時間を２～</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分与え</a:t>
            </a:r>
            <a:r>
              <a:rPr kumimoji="1" lang="ja-JP" altLang="en-US" sz="1200" kern="1200" dirty="0" smtClean="0">
                <a:solidFill>
                  <a:schemeClr val="tx1"/>
                </a:solidFill>
                <a:latin typeface="+mn-lt"/>
                <a:ea typeface="+mn-ea"/>
                <a:cs typeface="+mn-cs"/>
              </a:rPr>
              <a:t>ます。「どうぞシナリオを御一読ください。」</a:t>
            </a:r>
            <a:endParaRPr kumimoji="1" lang="en-US"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D6635D7-FD68-45B0-BE56-7115C82AA9C6}" type="slidenum">
              <a:rPr kumimoji="1" lang="ja-JP" altLang="en-US" smtClean="0"/>
              <a:pPr/>
              <a:t>4</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①シナリオ</a:t>
            </a:r>
            <a:r>
              <a:rPr kumimoji="1" lang="en-US" altLang="ja-JP" dirty="0" smtClean="0"/>
              <a:t>P</a:t>
            </a:r>
            <a:r>
              <a:rPr kumimoji="1" lang="ja-JP" altLang="en-US" dirty="0" smtClean="0"/>
              <a:t>２～３の訓練場面設定と訓練の条件を</a:t>
            </a:r>
            <a:r>
              <a:rPr kumimoji="1" lang="ja-JP" altLang="en-US" dirty="0" smtClean="0"/>
              <a:t>読み上げます。</a:t>
            </a:r>
            <a:r>
              <a:rPr kumimoji="1" lang="ja-JP" altLang="en-US" dirty="0" smtClean="0"/>
              <a:t>この時に、避難所のイメージがふくらむよう、比較的ゆっくり</a:t>
            </a:r>
            <a:r>
              <a:rPr kumimoji="1" lang="ja-JP" altLang="en-US" dirty="0" smtClean="0"/>
              <a:t>話しましょう。</a:t>
            </a:r>
            <a:endParaRPr kumimoji="1" lang="en-US" altLang="ja-JP" dirty="0" smtClean="0"/>
          </a:p>
          <a:p>
            <a:r>
              <a:rPr kumimoji="1" lang="ja-JP" altLang="en-US" dirty="0" smtClean="0"/>
              <a:t>②場景の読み上げ及び時間の調整は、複数のグループで実施する場合には、司会者が</a:t>
            </a:r>
            <a:r>
              <a:rPr kumimoji="1" lang="ja-JP" altLang="en-US" dirty="0" smtClean="0"/>
              <a:t>行うとよいでしょう。</a:t>
            </a:r>
            <a:r>
              <a:rPr kumimoji="1" lang="ja-JP" altLang="en-US" dirty="0" smtClean="0"/>
              <a:t>１グループであれば、進行役が</a:t>
            </a:r>
            <a:r>
              <a:rPr kumimoji="1" lang="ja-JP" altLang="en-US" dirty="0" smtClean="0"/>
              <a:t>行います。</a:t>
            </a:r>
            <a:endParaRPr kumimoji="1" lang="en-US" altLang="ja-JP" dirty="0" smtClean="0"/>
          </a:p>
          <a:p>
            <a:r>
              <a:rPr kumimoji="1" lang="ja-JP" altLang="en-US" dirty="0" smtClean="0"/>
              <a:t>③話し合いの中では</a:t>
            </a:r>
            <a:r>
              <a:rPr kumimoji="1" lang="ja-JP" altLang="en-US" dirty="0" smtClean="0"/>
              <a:t>、進行役を中心にして、気付き</a:t>
            </a:r>
            <a:r>
              <a:rPr kumimoji="1" lang="ja-JP" altLang="en-US" dirty="0" smtClean="0"/>
              <a:t>に</a:t>
            </a:r>
            <a:r>
              <a:rPr kumimoji="1" lang="ja-JP" altLang="en-US" dirty="0" smtClean="0"/>
              <a:t>対し改善</a:t>
            </a:r>
            <a:r>
              <a:rPr kumimoji="1" lang="ja-JP" altLang="en-US" dirty="0" smtClean="0"/>
              <a:t>策などについても</a:t>
            </a:r>
            <a:r>
              <a:rPr kumimoji="1" lang="ja-JP" altLang="en-US" dirty="0" smtClean="0"/>
              <a:t>話し合います。</a:t>
            </a:r>
            <a:r>
              <a:rPr kumimoji="1" lang="en-US" altLang="ja-JP" dirty="0" smtClean="0"/>
              <a:t>(</a:t>
            </a:r>
            <a:r>
              <a:rPr kumimoji="1" lang="ja-JP" altLang="en-US" dirty="0" smtClean="0"/>
              <a:t>例）「文具類は、すぐに用意できない」という意見があったら、</a:t>
            </a:r>
            <a:endParaRPr kumimoji="1" lang="en-US" altLang="ja-JP" dirty="0" smtClean="0"/>
          </a:p>
          <a:p>
            <a:r>
              <a:rPr kumimoji="1" lang="ja-JP" altLang="en-US" dirty="0" smtClean="0"/>
              <a:t>どうしたら用意できるか</a:t>
            </a:r>
            <a:r>
              <a:rPr kumimoji="1" lang="ja-JP" altLang="en-US" dirty="0" smtClean="0"/>
              <a:t>考えます。</a:t>
            </a:r>
            <a:r>
              <a:rPr kumimoji="1" lang="ja-JP" altLang="en-US" dirty="0" smtClean="0"/>
              <a:t>例えば、学校の落とし物の鉛筆をとっておいてもらい</a:t>
            </a:r>
            <a:r>
              <a:rPr kumimoji="1" lang="ja-JP" altLang="en-US" dirty="0" smtClean="0"/>
              <a:t>、防災倉庫</a:t>
            </a:r>
            <a:r>
              <a:rPr kumimoji="1" lang="ja-JP" altLang="en-US" dirty="0" smtClean="0"/>
              <a:t>に備えてもらうなど。</a:t>
            </a:r>
            <a:endParaRPr kumimoji="1" lang="en-US" altLang="ja-JP" dirty="0" smtClean="0"/>
          </a:p>
          <a:p>
            <a:r>
              <a:rPr kumimoji="1" lang="ja-JP" altLang="en-US" dirty="0" smtClean="0"/>
              <a:t>④各グループで、話し合いに行き詰まるようであれば、進行役は進行役用シナリオ</a:t>
            </a:r>
            <a:r>
              <a:rPr kumimoji="1" lang="en-US" altLang="ja-JP" dirty="0" smtClean="0"/>
              <a:t>P</a:t>
            </a:r>
            <a:r>
              <a:rPr kumimoji="1" lang="ja-JP" altLang="en-US" dirty="0" smtClean="0"/>
              <a:t>１２～１４を参照し、考えるヒントを</a:t>
            </a:r>
            <a:r>
              <a:rPr kumimoji="1" lang="ja-JP" altLang="en-US" dirty="0" smtClean="0"/>
              <a:t>与えてください。</a:t>
            </a:r>
            <a:endParaRPr kumimoji="1" lang="ja-JP" altLang="en-US" dirty="0"/>
          </a:p>
        </p:txBody>
      </p:sp>
      <p:sp>
        <p:nvSpPr>
          <p:cNvPr id="4" name="スライド番号プレースホルダ 3"/>
          <p:cNvSpPr>
            <a:spLocks noGrp="1"/>
          </p:cNvSpPr>
          <p:nvPr>
            <p:ph type="sldNum" sz="quarter" idx="10"/>
          </p:nvPr>
        </p:nvSpPr>
        <p:spPr/>
        <p:txBody>
          <a:bodyPr/>
          <a:lstStyle/>
          <a:p>
            <a:fld id="{5D6635D7-FD68-45B0-BE56-7115C82AA9C6}" type="slidenum">
              <a:rPr kumimoji="1" lang="ja-JP" altLang="en-US" smtClean="0"/>
              <a:pPr/>
              <a:t>5</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各グループの気付きの内容について、時間の許す範囲で発表して</a:t>
            </a:r>
            <a:r>
              <a:rPr kumimoji="1" lang="ja-JP" altLang="en-US" dirty="0" smtClean="0"/>
              <a:t>もらいます。</a:t>
            </a:r>
            <a:endParaRPr kumimoji="1" lang="en-US" altLang="ja-JP" dirty="0" smtClean="0"/>
          </a:p>
          <a:p>
            <a:r>
              <a:rPr kumimoji="1" lang="ja-JP" altLang="en-US" dirty="0" smtClean="0"/>
              <a:t>ポイントを決めて、発表を促すのもよいでしょう。</a:t>
            </a:r>
            <a:r>
              <a:rPr kumimoji="1" lang="en-US" altLang="ja-JP" dirty="0" smtClean="0"/>
              <a:t>(</a:t>
            </a:r>
            <a:r>
              <a:rPr kumimoji="1" lang="ja-JP" altLang="en-US" dirty="0" smtClean="0"/>
              <a:t>例）「訓練</a:t>
            </a:r>
            <a:r>
              <a:rPr kumimoji="1" lang="en-US" altLang="ja-JP" dirty="0" smtClean="0"/>
              <a:t>1</a:t>
            </a:r>
            <a:r>
              <a:rPr kumimoji="1" lang="ja-JP" altLang="en-US" dirty="0" smtClean="0"/>
              <a:t>で文具類の調達について、すてきなアイデアはありましたか？」など。</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D6635D7-FD68-45B0-BE56-7115C82AA9C6}" type="slidenum">
              <a:rPr kumimoji="1" lang="ja-JP" altLang="en-US" smtClean="0"/>
              <a:pPr/>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なぜ、今図上訓練が必要なの</a:t>
            </a:r>
            <a:r>
              <a:rPr kumimoji="1" lang="ja-JP" altLang="en-US" smtClean="0"/>
              <a:t>か</a:t>
            </a:r>
            <a:r>
              <a:rPr kumimoji="1" lang="ja-JP" altLang="en-US" smtClean="0"/>
              <a:t>説明します。</a:t>
            </a:r>
            <a:endParaRPr kumimoji="1" lang="ja-JP" altLang="en-US" dirty="0"/>
          </a:p>
        </p:txBody>
      </p:sp>
      <p:sp>
        <p:nvSpPr>
          <p:cNvPr id="4" name="スライド番号プレースホルダ 3"/>
          <p:cNvSpPr>
            <a:spLocks noGrp="1"/>
          </p:cNvSpPr>
          <p:nvPr>
            <p:ph type="sldNum" sz="quarter" idx="10"/>
          </p:nvPr>
        </p:nvSpPr>
        <p:spPr/>
        <p:txBody>
          <a:bodyPr/>
          <a:lstStyle/>
          <a:p>
            <a:fld id="{5D6635D7-FD68-45B0-BE56-7115C82AA9C6}" type="slidenum">
              <a:rPr kumimoji="1" lang="ja-JP" altLang="en-US" smtClean="0"/>
              <a:pPr/>
              <a:t>7</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参加者が気負わず</a:t>
            </a:r>
            <a:r>
              <a:rPr kumimoji="1" lang="ja-JP" altLang="en-US" dirty="0" smtClean="0"/>
              <a:t>に、自分に出来ることは何か気づいて</a:t>
            </a:r>
            <a:r>
              <a:rPr kumimoji="1" lang="ja-JP" altLang="en-US" dirty="0" smtClean="0"/>
              <a:t>もらいます。主催者側</a:t>
            </a:r>
            <a:r>
              <a:rPr kumimoji="1" lang="ja-JP" altLang="en-US" dirty="0" smtClean="0"/>
              <a:t>で考えられる</a:t>
            </a:r>
            <a:r>
              <a:rPr kumimoji="1" lang="ja-JP" altLang="en-US" dirty="0" smtClean="0"/>
              <a:t>取組等も追記し活用してください。</a:t>
            </a:r>
            <a:endParaRPr kumimoji="1" lang="ja-JP" altLang="en-US" dirty="0"/>
          </a:p>
        </p:txBody>
      </p:sp>
      <p:sp>
        <p:nvSpPr>
          <p:cNvPr id="4" name="スライド番号プレースホルダ 3"/>
          <p:cNvSpPr>
            <a:spLocks noGrp="1"/>
          </p:cNvSpPr>
          <p:nvPr>
            <p:ph type="sldNum" sz="quarter" idx="10"/>
          </p:nvPr>
        </p:nvSpPr>
        <p:spPr/>
        <p:txBody>
          <a:bodyPr/>
          <a:lstStyle/>
          <a:p>
            <a:fld id="{5D6635D7-FD68-45B0-BE56-7115C82AA9C6}" type="slidenum">
              <a:rPr kumimoji="1" lang="ja-JP" altLang="en-US" smtClean="0"/>
              <a:pPr/>
              <a:t>8</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埼玉</a:t>
            </a:r>
            <a:r>
              <a:rPr kumimoji="1" lang="en-US" altLang="ja-JP" dirty="0" smtClean="0"/>
              <a:t>SSS</a:t>
            </a:r>
            <a:r>
              <a:rPr kumimoji="1" lang="ja-JP" altLang="en-US" dirty="0" smtClean="0"/>
              <a:t>を実施した団体、機関で、これから進めていこうとする健康危機管理の対策についてお話しし</a:t>
            </a:r>
            <a:r>
              <a:rPr kumimoji="1" lang="ja-JP" altLang="en-US" dirty="0" smtClean="0"/>
              <a:t>まとめてください。</a:t>
            </a:r>
            <a:endParaRPr kumimoji="1" lang="ja-JP" altLang="en-US" dirty="0"/>
          </a:p>
        </p:txBody>
      </p:sp>
      <p:sp>
        <p:nvSpPr>
          <p:cNvPr id="4" name="スライド番号プレースホルダ 3"/>
          <p:cNvSpPr>
            <a:spLocks noGrp="1"/>
          </p:cNvSpPr>
          <p:nvPr>
            <p:ph type="sldNum" sz="quarter" idx="10"/>
          </p:nvPr>
        </p:nvSpPr>
        <p:spPr/>
        <p:txBody>
          <a:bodyPr/>
          <a:lstStyle/>
          <a:p>
            <a:fld id="{5D6635D7-FD68-45B0-BE56-7115C82AA9C6}" type="slidenum">
              <a:rPr kumimoji="1" lang="ja-JP" altLang="en-US" smtClean="0"/>
              <a:pPr/>
              <a:t>9</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426E637-2FFC-49F2-B741-1A1A19BC11EF}" type="datetimeFigureOut">
              <a:rPr kumimoji="1" lang="ja-JP" altLang="en-US" smtClean="0"/>
              <a:pPr/>
              <a:t>2013/3/12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5EAF592F-4220-4D9C-902F-F212668D04DD}" type="slidenum">
              <a:rPr kumimoji="1" lang="ja-JP" altLang="en-US" smtClean="0"/>
              <a:pPr/>
              <a:t>&lt;#&gt;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26E637-2FFC-49F2-B741-1A1A19BC11EF}" type="datetimeFigureOut">
              <a:rPr kumimoji="1" lang="ja-JP" altLang="en-US" smtClean="0"/>
              <a:pPr/>
              <a:t>2013/3/12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5EAF592F-4220-4D9C-902F-F212668D04DD}"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26E637-2FFC-49F2-B741-1A1A19BC11EF}" type="datetimeFigureOut">
              <a:rPr kumimoji="1" lang="ja-JP" altLang="en-US" smtClean="0"/>
              <a:pPr/>
              <a:t>2013/3/12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5EAF592F-4220-4D9C-902F-F212668D04DD}" type="slidenum">
              <a:rPr kumimoji="1" lang="ja-JP" altLang="en-US" smtClean="0"/>
              <a:pPr/>
              <a:t>&lt;#&gt;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26E637-2FFC-49F2-B741-1A1A19BC11EF}" type="datetimeFigureOut">
              <a:rPr kumimoji="1" lang="ja-JP" altLang="en-US" smtClean="0"/>
              <a:pPr/>
              <a:t>2013/3/12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5EAF592F-4220-4D9C-902F-F212668D04DD}" type="slidenum">
              <a:rPr kumimoji="1" lang="ja-JP" altLang="en-US" smtClean="0"/>
              <a:pPr/>
              <a:t>&lt;#&gt;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426E637-2FFC-49F2-B741-1A1A19BC11EF}" type="datetimeFigureOut">
              <a:rPr kumimoji="1" lang="ja-JP" altLang="en-US" smtClean="0"/>
              <a:pPr/>
              <a:t>2013/3/12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5EAF592F-4220-4D9C-902F-F212668D04DD}" type="slidenum">
              <a:rPr kumimoji="1" lang="ja-JP" altLang="en-US" smtClean="0"/>
              <a:pPr/>
              <a:t>&lt;#&gt;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426E637-2FFC-49F2-B741-1A1A19BC11EF}" type="datetimeFigureOut">
              <a:rPr kumimoji="1" lang="ja-JP" altLang="en-US" smtClean="0"/>
              <a:pPr/>
              <a:t>2013/3/12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5EAF592F-4220-4D9C-902F-F212668D04DD}" type="slidenum">
              <a:rPr kumimoji="1" lang="ja-JP" altLang="en-US" smtClean="0"/>
              <a:pPr/>
              <a:t>&lt;#&gt;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426E637-2FFC-49F2-B741-1A1A19BC11EF}" type="datetimeFigureOut">
              <a:rPr kumimoji="1" lang="ja-JP" altLang="en-US" smtClean="0"/>
              <a:pPr/>
              <a:t>2013/3/12</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5EAF592F-4220-4D9C-902F-F212668D04DD}" type="slidenum">
              <a:rPr kumimoji="1" lang="ja-JP" altLang="en-US" smtClean="0"/>
              <a:pPr/>
              <a:t>&lt;#&gt;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426E637-2FFC-49F2-B741-1A1A19BC11EF}" type="datetimeFigureOut">
              <a:rPr kumimoji="1" lang="ja-JP" altLang="en-US" smtClean="0"/>
              <a:pPr/>
              <a:t>2013/3/12</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5EAF592F-4220-4D9C-902F-F212668D04DD}" type="slidenum">
              <a:rPr kumimoji="1" lang="ja-JP" altLang="en-US" smtClean="0"/>
              <a:pPr/>
              <a:t>&lt;#&gt;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426E637-2FFC-49F2-B741-1A1A19BC11EF}" type="datetimeFigureOut">
              <a:rPr kumimoji="1" lang="ja-JP" altLang="en-US" smtClean="0"/>
              <a:pPr/>
              <a:t>2013/3/12</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5EAF592F-4220-4D9C-902F-F212668D04DD}"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426E637-2FFC-49F2-B741-1A1A19BC11EF}" type="datetimeFigureOut">
              <a:rPr kumimoji="1" lang="ja-JP" altLang="en-US" smtClean="0"/>
              <a:pPr/>
              <a:t>2013/3/12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5EAF592F-4220-4D9C-902F-F212668D04DD}" type="slidenum">
              <a:rPr kumimoji="1" lang="ja-JP" altLang="en-US" smtClean="0"/>
              <a:pPr/>
              <a:t>&lt;#&gt;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426E637-2FFC-49F2-B741-1A1A19BC11EF}" type="datetimeFigureOut">
              <a:rPr kumimoji="1" lang="ja-JP" altLang="en-US" smtClean="0"/>
              <a:pPr/>
              <a:t>2013/3/12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5EAF592F-4220-4D9C-902F-F212668D04DD}" type="slidenum">
              <a:rPr kumimoji="1" lang="ja-JP" altLang="en-US" smtClean="0"/>
              <a:pPr/>
              <a:t>&lt;#&gt;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6E637-2FFC-49F2-B741-1A1A19BC11EF}" type="datetimeFigureOut">
              <a:rPr kumimoji="1" lang="ja-JP" altLang="en-US" smtClean="0"/>
              <a:pPr/>
              <a:t>2013/3/12</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F592F-4220-4D9C-902F-F212668D04DD}"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1570186"/>
          </a:xfrm>
        </p:spPr>
        <p:txBody>
          <a:bodyPr>
            <a:normAutofit/>
          </a:bodyPr>
          <a:lstStyle/>
          <a:p>
            <a:r>
              <a:rPr lang="ja-JP" altLang="en-US" dirty="0" smtClean="0"/>
              <a:t>埼玉県食料班サポートゲーム</a:t>
            </a:r>
            <a:r>
              <a:rPr lang="en-US" altLang="ja-JP" dirty="0" smtClean="0"/>
              <a:t/>
            </a:r>
            <a:br>
              <a:rPr lang="en-US" altLang="ja-JP" dirty="0" smtClean="0"/>
            </a:br>
            <a:r>
              <a:rPr lang="ja-JP" altLang="en-US" dirty="0" smtClean="0"/>
              <a:t>（埼玉</a:t>
            </a:r>
            <a:r>
              <a:rPr lang="en-US" altLang="ja-JP" dirty="0" smtClean="0"/>
              <a:t>SSS</a:t>
            </a:r>
            <a:r>
              <a:rPr lang="ja-JP" altLang="en-US" dirty="0" smtClean="0"/>
              <a:t>）を体験してみよう！</a:t>
            </a:r>
            <a:endParaRPr kumimoji="1" lang="ja-JP" alt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259632" y="2132856"/>
            <a:ext cx="4985486" cy="3849291"/>
          </a:xfrm>
          <a:prstGeom prst="rect">
            <a:avLst/>
          </a:prstGeom>
          <a:noFill/>
          <a:ln w="9525">
            <a:noFill/>
            <a:miter lim="800000"/>
            <a:headEnd/>
            <a:tailEnd/>
          </a:ln>
        </p:spPr>
      </p:pic>
      <p:sp>
        <p:nvSpPr>
          <p:cNvPr id="6" name="テキスト ボックス 5"/>
          <p:cNvSpPr txBox="1"/>
          <p:nvPr/>
        </p:nvSpPr>
        <p:spPr>
          <a:xfrm>
            <a:off x="2267744" y="6021288"/>
            <a:ext cx="2592288" cy="276999"/>
          </a:xfrm>
          <a:prstGeom prst="rect">
            <a:avLst/>
          </a:prstGeom>
          <a:noFill/>
        </p:spPr>
        <p:txBody>
          <a:bodyPr wrap="square" rtlCol="0">
            <a:spAutoFit/>
          </a:bodyPr>
          <a:lstStyle/>
          <a:p>
            <a:r>
              <a:rPr kumimoji="1" lang="ja-JP" altLang="en-US" sz="1200" dirty="0" smtClean="0"/>
              <a:t>埼玉県のマスコット「コバトン」</a:t>
            </a:r>
            <a:endParaRPr kumimoji="1" lang="ja-JP" altLang="en-US" sz="1200" dirty="0"/>
          </a:p>
        </p:txBody>
      </p:sp>
      <p:sp>
        <p:nvSpPr>
          <p:cNvPr id="5" name="角丸四角形吹き出し 4"/>
          <p:cNvSpPr/>
          <p:nvPr/>
        </p:nvSpPr>
        <p:spPr>
          <a:xfrm>
            <a:off x="6588224" y="1916832"/>
            <a:ext cx="2232248" cy="1656184"/>
          </a:xfrm>
          <a:prstGeom prst="wedgeRoundRectCallout">
            <a:avLst>
              <a:gd name="adj1" fmla="val -64088"/>
              <a:gd name="adj2" fmla="val 363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楽しみながらやってみよう</a:t>
            </a:r>
            <a:endParaRPr kumimoji="1" lang="ja-JP"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７　アンケートに御協力ください</a:t>
            </a:r>
            <a:endParaRPr kumimoji="1" lang="ja-JP" alt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259632" y="2492896"/>
            <a:ext cx="3406364" cy="3201219"/>
          </a:xfrm>
          <a:prstGeom prst="rect">
            <a:avLst/>
          </a:prstGeom>
          <a:noFill/>
          <a:ln w="9525">
            <a:noFill/>
            <a:miter lim="800000"/>
            <a:headEnd/>
            <a:tailEnd/>
          </a:ln>
          <a:effectLst/>
        </p:spPr>
      </p:pic>
      <p:sp>
        <p:nvSpPr>
          <p:cNvPr id="4" name="角丸四角形吹き出し 3"/>
          <p:cNvSpPr/>
          <p:nvPr/>
        </p:nvSpPr>
        <p:spPr>
          <a:xfrm>
            <a:off x="5220072" y="2204864"/>
            <a:ext cx="3384376" cy="1800200"/>
          </a:xfrm>
          <a:prstGeom prst="wedgeRoundRectCallout">
            <a:avLst>
              <a:gd name="adj1" fmla="val -64164"/>
              <a:gd name="adj2" fmla="val 151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埼玉</a:t>
            </a:r>
            <a:r>
              <a:rPr kumimoji="1" lang="en-US" altLang="ja-JP" sz="2400" dirty="0" smtClean="0"/>
              <a:t>SSS</a:t>
            </a:r>
            <a:r>
              <a:rPr kumimoji="1" lang="ja-JP" altLang="en-US" sz="2400" dirty="0" smtClean="0"/>
              <a:t>を体験して感じたことを教えてください</a:t>
            </a:r>
            <a:endParaRPr kumimoji="1" lang="ja-JP"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本日の流れ</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pPr>
              <a:buNone/>
            </a:pPr>
            <a:r>
              <a:rPr kumimoji="1" lang="ja-JP" altLang="en-US" dirty="0" smtClean="0"/>
              <a:t>１　はじめに　　（研修会主旨説明）</a:t>
            </a:r>
            <a:endParaRPr kumimoji="1" lang="en-US" altLang="ja-JP" dirty="0" smtClean="0"/>
          </a:p>
          <a:p>
            <a:pPr>
              <a:buNone/>
            </a:pPr>
            <a:r>
              <a:rPr lang="ja-JP" altLang="en-US" dirty="0" smtClean="0"/>
              <a:t>２　避難所とは</a:t>
            </a:r>
            <a:endParaRPr lang="en-US" altLang="ja-JP" dirty="0" smtClean="0"/>
          </a:p>
          <a:p>
            <a:pPr>
              <a:buNone/>
            </a:pPr>
            <a:r>
              <a:rPr lang="ja-JP" altLang="en-US" dirty="0" smtClean="0"/>
              <a:t>３　ゲームの説明</a:t>
            </a:r>
            <a:endParaRPr lang="en-US" altLang="ja-JP" dirty="0" smtClean="0"/>
          </a:p>
          <a:p>
            <a:pPr>
              <a:buNone/>
            </a:pPr>
            <a:r>
              <a:rPr kumimoji="1" lang="ja-JP" altLang="en-US" dirty="0" smtClean="0"/>
              <a:t>４　図上訓練１～５</a:t>
            </a:r>
            <a:endParaRPr kumimoji="1" lang="en-US" altLang="ja-JP" dirty="0" smtClean="0"/>
          </a:p>
          <a:p>
            <a:pPr>
              <a:buNone/>
            </a:pPr>
            <a:r>
              <a:rPr lang="ja-JP" altLang="en-US" dirty="0"/>
              <a:t>　</a:t>
            </a:r>
            <a:r>
              <a:rPr lang="ja-JP" altLang="en-US" dirty="0" smtClean="0"/>
              <a:t>　読み上げ→</a:t>
            </a:r>
            <a:r>
              <a:rPr lang="en-US" altLang="ja-JP" dirty="0" smtClean="0"/>
              <a:t>1</a:t>
            </a:r>
            <a:r>
              <a:rPr lang="ja-JP" altLang="en-US" dirty="0" smtClean="0"/>
              <a:t>分間自分の頭の中で違和感のあった所など確認→</a:t>
            </a:r>
            <a:r>
              <a:rPr lang="en-US" altLang="ja-JP" dirty="0" smtClean="0"/>
              <a:t>5</a:t>
            </a:r>
            <a:r>
              <a:rPr lang="ja-JP" altLang="en-US" dirty="0" smtClean="0"/>
              <a:t>分でグループ話し合い</a:t>
            </a:r>
            <a:endParaRPr lang="en-US" altLang="ja-JP" dirty="0" smtClean="0"/>
          </a:p>
          <a:p>
            <a:pPr>
              <a:buNone/>
            </a:pPr>
            <a:r>
              <a:rPr kumimoji="1" lang="ja-JP" altLang="en-US" dirty="0" smtClean="0"/>
              <a:t>５　気付きの共有</a:t>
            </a:r>
            <a:endParaRPr kumimoji="1" lang="en-US" altLang="ja-JP" dirty="0" smtClean="0"/>
          </a:p>
          <a:p>
            <a:pPr>
              <a:buNone/>
            </a:pPr>
            <a:r>
              <a:rPr lang="ja-JP" altLang="en-US" dirty="0" smtClean="0"/>
              <a:t>６　図上訓練を体験してみて</a:t>
            </a:r>
            <a:endParaRPr lang="en-US" altLang="ja-JP" dirty="0" smtClean="0"/>
          </a:p>
          <a:p>
            <a:pPr>
              <a:buNone/>
            </a:pPr>
            <a:r>
              <a:rPr kumimoji="1" lang="ja-JP" altLang="en-US" dirty="0" smtClean="0"/>
              <a:t>７　ゲームについてのアンケート　</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8"/>
          <p:cNvGraphicFramePr>
            <a:graphicFrameLocks/>
          </p:cNvGraphicFramePr>
          <p:nvPr/>
        </p:nvGraphicFramePr>
        <p:xfrm>
          <a:off x="755576" y="1268760"/>
          <a:ext cx="770485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p:cNvSpPr txBox="1"/>
          <p:nvPr/>
        </p:nvSpPr>
        <p:spPr>
          <a:xfrm>
            <a:off x="1115616" y="476672"/>
            <a:ext cx="6048672" cy="769441"/>
          </a:xfrm>
          <a:prstGeom prst="rect">
            <a:avLst/>
          </a:prstGeom>
          <a:noFill/>
        </p:spPr>
        <p:txBody>
          <a:bodyPr wrap="square" rtlCol="0">
            <a:spAutoFit/>
          </a:bodyPr>
          <a:lstStyle/>
          <a:p>
            <a:pPr algn="ctr"/>
            <a:r>
              <a:rPr kumimoji="1" lang="ja-JP" altLang="en-US" sz="4400" dirty="0" smtClean="0"/>
              <a:t>２　避難所とは</a:t>
            </a:r>
            <a:endParaRPr kumimoji="1" lang="ja-JP" altLang="en-US" sz="4400" dirty="0"/>
          </a:p>
        </p:txBody>
      </p:sp>
      <p:pic>
        <p:nvPicPr>
          <p:cNvPr id="5122" name="Picture 2"/>
          <p:cNvPicPr>
            <a:picLocks noChangeAspect="1" noChangeArrowheads="1"/>
          </p:cNvPicPr>
          <p:nvPr/>
        </p:nvPicPr>
        <p:blipFill>
          <a:blip r:embed="rId8" cstate="print"/>
          <a:srcRect/>
          <a:stretch>
            <a:fillRect/>
          </a:stretch>
        </p:blipFill>
        <p:spPr bwMode="auto">
          <a:xfrm>
            <a:off x="3491880" y="2780928"/>
            <a:ext cx="23241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　ゲームの説明</a:t>
            </a:r>
            <a:endParaRPr kumimoji="1" lang="ja-JP" alt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392954" y="1484784"/>
            <a:ext cx="6635429" cy="496428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４　図上訓練</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pPr>
              <a:buNone/>
            </a:pPr>
            <a:r>
              <a:rPr lang="ja-JP" altLang="en-US" dirty="0" smtClean="0"/>
              <a:t>　訓練の場面設定、条件を確認後、図上訓練１</a:t>
            </a:r>
            <a:r>
              <a:rPr lang="en-US" altLang="ja-JP" dirty="0" smtClean="0"/>
              <a:t>~</a:t>
            </a:r>
            <a:r>
              <a:rPr lang="ja-JP" altLang="en-US" dirty="0" smtClean="0"/>
              <a:t>５を順に進めます</a:t>
            </a:r>
            <a:endParaRPr lang="en-US" altLang="ja-JP" dirty="0" smtClean="0"/>
          </a:p>
          <a:p>
            <a:pPr>
              <a:buNone/>
            </a:pPr>
            <a:endParaRPr lang="en-US" altLang="ja-JP" dirty="0"/>
          </a:p>
          <a:p>
            <a:pPr>
              <a:buNone/>
            </a:pPr>
            <a:r>
              <a:rPr lang="ja-JP" altLang="en-US" dirty="0" smtClean="0"/>
              <a:t>①場景読み上げ</a:t>
            </a:r>
            <a:endParaRPr lang="en-US" altLang="ja-JP" dirty="0" smtClean="0"/>
          </a:p>
          <a:p>
            <a:pPr>
              <a:buNone/>
            </a:pPr>
            <a:endParaRPr lang="en-US" altLang="ja-JP" dirty="0" smtClean="0"/>
          </a:p>
          <a:p>
            <a:pPr>
              <a:buNone/>
            </a:pPr>
            <a:r>
              <a:rPr lang="ja-JP" altLang="en-US" dirty="0" smtClean="0"/>
              <a:t>②各グループでシナリオ読み上げ</a:t>
            </a:r>
            <a:endParaRPr lang="en-US" altLang="ja-JP" dirty="0" smtClean="0"/>
          </a:p>
          <a:p>
            <a:pPr>
              <a:buNone/>
            </a:pPr>
            <a:r>
              <a:rPr lang="ja-JP" altLang="en-US" dirty="0"/>
              <a:t>　</a:t>
            </a:r>
            <a:r>
              <a:rPr lang="ja-JP" altLang="en-US" dirty="0" smtClean="0"/>
              <a:t>　</a:t>
            </a:r>
            <a:endParaRPr lang="en-US" altLang="ja-JP" dirty="0" smtClean="0"/>
          </a:p>
          <a:p>
            <a:pPr>
              <a:buNone/>
            </a:pPr>
            <a:r>
              <a:rPr lang="ja-JP" altLang="en-US" dirty="0" smtClean="0"/>
              <a:t>③</a:t>
            </a:r>
            <a:r>
              <a:rPr lang="en-US" altLang="ja-JP" dirty="0" smtClean="0"/>
              <a:t>1</a:t>
            </a:r>
            <a:r>
              <a:rPr lang="ja-JP" altLang="en-US" dirty="0" smtClean="0"/>
              <a:t>分間自分の頭の中で違和感のあった所など確認</a:t>
            </a:r>
            <a:endParaRPr lang="en-US" altLang="ja-JP" dirty="0" smtClean="0"/>
          </a:p>
          <a:p>
            <a:pPr>
              <a:buNone/>
            </a:pPr>
            <a:endParaRPr lang="en-US" altLang="ja-JP" dirty="0" smtClean="0"/>
          </a:p>
          <a:p>
            <a:pPr>
              <a:buNone/>
            </a:pPr>
            <a:r>
              <a:rPr lang="ja-JP" altLang="en-US" dirty="0" smtClean="0"/>
              <a:t>④</a:t>
            </a:r>
            <a:r>
              <a:rPr lang="en-US" altLang="ja-JP" dirty="0" smtClean="0"/>
              <a:t>5</a:t>
            </a:r>
            <a:r>
              <a:rPr lang="ja-JP" altLang="en-US" dirty="0" smtClean="0"/>
              <a:t>分でグループ話し合い</a:t>
            </a:r>
            <a:endParaRPr lang="en-US" altLang="ja-JP" dirty="0" smtClean="0"/>
          </a:p>
          <a:p>
            <a:pPr>
              <a:buNone/>
            </a:pPr>
            <a:r>
              <a:rPr lang="ja-JP" altLang="en-US" dirty="0" smtClean="0"/>
              <a:t>（計画した時間に合わせ、話し合いの時間は調整する）</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187624" y="2276872"/>
            <a:ext cx="5541963" cy="3859212"/>
          </a:xfrm>
          <a:prstGeom prst="rect">
            <a:avLst/>
          </a:prstGeom>
          <a:noFill/>
          <a:ln w="9525">
            <a:noFill/>
            <a:miter lim="800000"/>
            <a:headEnd/>
            <a:tailEnd/>
          </a:ln>
          <a:effectLst/>
        </p:spPr>
      </p:pic>
      <p:sp>
        <p:nvSpPr>
          <p:cNvPr id="2" name="タイトル 1"/>
          <p:cNvSpPr>
            <a:spLocks noGrp="1"/>
          </p:cNvSpPr>
          <p:nvPr>
            <p:ph type="title"/>
          </p:nvPr>
        </p:nvSpPr>
        <p:spPr/>
        <p:txBody>
          <a:bodyPr/>
          <a:lstStyle/>
          <a:p>
            <a:r>
              <a:rPr kumimoji="1" lang="ja-JP" altLang="en-US" dirty="0" smtClean="0"/>
              <a:t>５　気付きの共有</a:t>
            </a:r>
            <a:endParaRPr kumimoji="1" lang="ja-JP" altLang="en-US" dirty="0"/>
          </a:p>
        </p:txBody>
      </p:sp>
      <p:sp>
        <p:nvSpPr>
          <p:cNvPr id="5" name="角丸四角形吹き出し 4"/>
          <p:cNvSpPr/>
          <p:nvPr/>
        </p:nvSpPr>
        <p:spPr>
          <a:xfrm>
            <a:off x="5796136" y="1340768"/>
            <a:ext cx="2880320" cy="1296144"/>
          </a:xfrm>
          <a:prstGeom prst="wedgeRoundRectCallout">
            <a:avLst>
              <a:gd name="adj1" fmla="val -45519"/>
              <a:gd name="adj2" fmla="val 704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どんな気付きがありましたか</a:t>
            </a:r>
            <a:endParaRPr kumimoji="1" lang="ja-JP" altLang="en-US" sz="2800" dirty="0"/>
          </a:p>
        </p:txBody>
      </p:sp>
      <p:sp>
        <p:nvSpPr>
          <p:cNvPr id="7" name="コンテンツ プレースホルダ 6"/>
          <p:cNvSpPr>
            <a:spLocks noGrp="1"/>
          </p:cNvSpPr>
          <p:nvPr>
            <p:ph idx="1"/>
          </p:nvPr>
        </p:nvSpPr>
        <p:spPr/>
        <p:txBody>
          <a:bodyPr/>
          <a:lstStyle/>
          <a:p>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６　図上訓練を体験してみて</a:t>
            </a:r>
            <a:endParaRPr kumimoji="1" lang="ja-JP" altLang="en-US" dirty="0"/>
          </a:p>
        </p:txBody>
      </p:sp>
      <p:sp>
        <p:nvSpPr>
          <p:cNvPr id="3" name="コンテンツ プレースホルダ 2"/>
          <p:cNvSpPr>
            <a:spLocks noGrp="1"/>
          </p:cNvSpPr>
          <p:nvPr>
            <p:ph idx="1"/>
          </p:nvPr>
        </p:nvSpPr>
        <p:spPr>
          <a:xfrm>
            <a:off x="467544" y="1196752"/>
            <a:ext cx="8219256" cy="5661248"/>
          </a:xfrm>
        </p:spPr>
        <p:txBody>
          <a:bodyPr>
            <a:normAutofit lnSpcReduction="10000"/>
          </a:bodyPr>
          <a:lstStyle/>
          <a:p>
            <a:pPr>
              <a:buNone/>
            </a:pPr>
            <a:r>
              <a:rPr lang="ja-JP" altLang="en-US" sz="3400" b="1" dirty="0" smtClean="0"/>
              <a:t>＜図上訓練の必要性＞</a:t>
            </a:r>
            <a:endParaRPr lang="en-US" altLang="ja-JP" sz="3400" b="1" dirty="0" smtClean="0"/>
          </a:p>
          <a:p>
            <a:r>
              <a:rPr lang="ja-JP" altLang="en-US" sz="2800" dirty="0" smtClean="0"/>
              <a:t>行政職員</a:t>
            </a:r>
            <a:r>
              <a:rPr lang="en-US" altLang="ja-JP" sz="2800" dirty="0" smtClean="0"/>
              <a:t>(</a:t>
            </a:r>
            <a:r>
              <a:rPr lang="ja-JP" altLang="en-US" sz="2800" dirty="0" smtClean="0"/>
              <a:t>栄養士等）が</a:t>
            </a:r>
            <a:r>
              <a:rPr lang="ja-JP" altLang="en-US" sz="2800" dirty="0"/>
              <a:t>、すべての避難所で食料配給をすることはできない。</a:t>
            </a:r>
            <a:endParaRPr lang="en-US" altLang="ja-JP" sz="2800" dirty="0"/>
          </a:p>
          <a:p>
            <a:r>
              <a:rPr lang="ja-JP" altLang="en-US" sz="2800" dirty="0" smtClean="0"/>
              <a:t>だからこそ、平常時に災害時に備えた食環境整備が必要。誰でも、適切な食料配給ができる環境を</a:t>
            </a:r>
            <a:r>
              <a:rPr lang="ja-JP" altLang="en-US" sz="2800" dirty="0" smtClean="0"/>
              <a:t>整えることが大切。</a:t>
            </a:r>
            <a:endParaRPr lang="en-US" altLang="ja-JP" sz="2800" dirty="0" smtClean="0"/>
          </a:p>
          <a:p>
            <a:r>
              <a:rPr lang="ja-JP" altLang="en-US" sz="2800" dirty="0" smtClean="0"/>
              <a:t>ゲームを通じて、住民の皆さんに</a:t>
            </a:r>
            <a:endParaRPr lang="en-US" altLang="ja-JP" sz="2800" dirty="0" smtClean="0"/>
          </a:p>
          <a:p>
            <a:pPr>
              <a:buNone/>
            </a:pPr>
            <a:r>
              <a:rPr lang="ja-JP" altLang="en-US" sz="2800" dirty="0"/>
              <a:t>①</a:t>
            </a:r>
            <a:r>
              <a:rPr lang="ja-JP" altLang="en-US" sz="2800" dirty="0" smtClean="0"/>
              <a:t>家庭での食料備蓄が基本であること</a:t>
            </a:r>
            <a:endParaRPr lang="en-US" altLang="ja-JP" sz="2800" dirty="0" smtClean="0"/>
          </a:p>
          <a:p>
            <a:pPr>
              <a:buNone/>
            </a:pPr>
            <a:r>
              <a:rPr lang="ja-JP" altLang="en-US" sz="2800" dirty="0" smtClean="0"/>
              <a:t>②アレルギー等食事に配慮が必要な人がいること</a:t>
            </a:r>
            <a:endParaRPr lang="en-US" altLang="ja-JP" sz="2800" dirty="0" smtClean="0"/>
          </a:p>
          <a:p>
            <a:pPr>
              <a:buNone/>
            </a:pPr>
            <a:r>
              <a:rPr lang="ja-JP" altLang="en-US" sz="2800" dirty="0" smtClean="0"/>
              <a:t>③ソーシャルキャピタルの重要性</a:t>
            </a:r>
            <a:endParaRPr lang="en-US" altLang="ja-JP" sz="2800" dirty="0" smtClean="0"/>
          </a:p>
          <a:p>
            <a:pPr>
              <a:buNone/>
            </a:pPr>
            <a:r>
              <a:rPr lang="ja-JP" altLang="en-US" sz="2800" dirty="0" smtClean="0"/>
              <a:t>④平常時に自分はどんな動きをしておく必要があるのか等について気づいてもらう。</a:t>
            </a:r>
            <a:endParaRPr lang="ja-JP" altLang="en-US" sz="2800" dirty="0"/>
          </a:p>
          <a:p>
            <a:endParaRPr kumimoji="1" lang="ja-JP" alt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4294967295"/>
          </p:nvPr>
        </p:nvSpPr>
        <p:spPr>
          <a:xfrm>
            <a:off x="395536" y="260648"/>
            <a:ext cx="8280920" cy="6192688"/>
          </a:xfrm>
        </p:spPr>
        <p:txBody>
          <a:bodyPr>
            <a:normAutofit fontScale="92500" lnSpcReduction="20000"/>
          </a:bodyPr>
          <a:lstStyle/>
          <a:p>
            <a:pPr>
              <a:buNone/>
            </a:pPr>
            <a:r>
              <a:rPr kumimoji="1" lang="ja-JP" altLang="en-US" dirty="0" smtClean="0"/>
              <a:t>　</a:t>
            </a:r>
            <a:r>
              <a:rPr kumimoji="1" lang="ja-JP" altLang="en-US" dirty="0" smtClean="0"/>
              <a:t>　</a:t>
            </a:r>
            <a:r>
              <a:rPr kumimoji="1" lang="ja-JP" altLang="en-US" sz="4300" b="1" dirty="0" smtClean="0">
                <a:solidFill>
                  <a:srgbClr val="CC0099"/>
                </a:solidFill>
              </a:rPr>
              <a:t>組織</a:t>
            </a:r>
            <a:r>
              <a:rPr kumimoji="1" lang="ja-JP" altLang="en-US" sz="4300" b="1" dirty="0" smtClean="0">
                <a:solidFill>
                  <a:srgbClr val="CC0099"/>
                </a:solidFill>
              </a:rPr>
              <a:t>は動かせなくても、自分を少し変えることで改善できることに取り組んでみませんか。</a:t>
            </a:r>
            <a:endParaRPr kumimoji="1" lang="en-US" altLang="ja-JP" sz="4300" b="1" dirty="0" smtClean="0">
              <a:solidFill>
                <a:srgbClr val="CC0099"/>
              </a:solidFill>
            </a:endParaRPr>
          </a:p>
          <a:p>
            <a:pPr>
              <a:buNone/>
            </a:pPr>
            <a:r>
              <a:rPr lang="ja-JP" altLang="en-US" dirty="0" smtClean="0"/>
              <a:t>（例）</a:t>
            </a:r>
            <a:endParaRPr lang="en-US" altLang="ja-JP" dirty="0" smtClean="0"/>
          </a:p>
          <a:p>
            <a:pPr>
              <a:buNone/>
            </a:pPr>
            <a:r>
              <a:rPr kumimoji="1" lang="ja-JP" altLang="en-US" dirty="0" smtClean="0"/>
              <a:t>　＜第１ステップ＞</a:t>
            </a:r>
            <a:r>
              <a:rPr kumimoji="1" lang="ja-JP" altLang="en-US" dirty="0"/>
              <a:t>　</a:t>
            </a:r>
            <a:endParaRPr kumimoji="1" lang="en-US" altLang="ja-JP" dirty="0" smtClean="0"/>
          </a:p>
          <a:p>
            <a:pPr>
              <a:buNone/>
            </a:pPr>
            <a:r>
              <a:rPr lang="ja-JP" altLang="en-US" dirty="0" smtClean="0"/>
              <a:t>　・我が家の防災グッズ・備蓄食料の確認</a:t>
            </a:r>
            <a:endParaRPr lang="en-US" altLang="ja-JP" dirty="0" smtClean="0"/>
          </a:p>
          <a:p>
            <a:pPr>
              <a:buNone/>
            </a:pPr>
            <a:r>
              <a:rPr kumimoji="1" lang="ja-JP" altLang="en-US" dirty="0"/>
              <a:t>　</a:t>
            </a:r>
            <a:r>
              <a:rPr kumimoji="1" lang="ja-JP" altLang="en-US" dirty="0" smtClean="0"/>
              <a:t>・我が家が指定されている避難所の確認</a:t>
            </a:r>
            <a:endParaRPr kumimoji="1" lang="en-US" altLang="ja-JP" dirty="0" smtClean="0"/>
          </a:p>
          <a:p>
            <a:pPr>
              <a:buNone/>
            </a:pPr>
            <a:r>
              <a:rPr lang="ja-JP" altLang="en-US" dirty="0" smtClean="0"/>
              <a:t>　 ・地区防災組織の確認</a:t>
            </a:r>
            <a:endParaRPr lang="en-US" altLang="ja-JP" dirty="0" smtClean="0"/>
          </a:p>
          <a:p>
            <a:pPr>
              <a:buNone/>
            </a:pPr>
            <a:r>
              <a:rPr lang="ja-JP" altLang="en-US" dirty="0" smtClean="0"/>
              <a:t>　＜</a:t>
            </a:r>
            <a:r>
              <a:rPr kumimoji="1" lang="ja-JP" altLang="en-US" dirty="0" smtClean="0"/>
              <a:t>第２ステップ＞</a:t>
            </a:r>
            <a:endParaRPr kumimoji="1" lang="en-US" altLang="ja-JP" dirty="0" smtClean="0"/>
          </a:p>
          <a:p>
            <a:pPr>
              <a:buNone/>
            </a:pPr>
            <a:r>
              <a:rPr kumimoji="1" lang="ja-JP" altLang="en-US" dirty="0"/>
              <a:t>　</a:t>
            </a:r>
            <a:r>
              <a:rPr lang="ja-JP" altLang="en-US" dirty="0" smtClean="0"/>
              <a:t>・市町村の防災計画の内容確認</a:t>
            </a:r>
            <a:endParaRPr lang="en-US" altLang="ja-JP" dirty="0" smtClean="0"/>
          </a:p>
          <a:p>
            <a:pPr>
              <a:buNone/>
            </a:pPr>
            <a:r>
              <a:rPr kumimoji="1" lang="ja-JP" altLang="en-US" dirty="0" smtClean="0"/>
              <a:t>　・避難所運営マニュアルの</a:t>
            </a:r>
            <a:r>
              <a:rPr lang="ja-JP" altLang="en-US" dirty="0" smtClean="0"/>
              <a:t>内容</a:t>
            </a:r>
            <a:r>
              <a:rPr kumimoji="1" lang="ja-JP" altLang="en-US" dirty="0" smtClean="0"/>
              <a:t>確認　</a:t>
            </a:r>
            <a:endParaRPr lang="en-US" altLang="ja-JP" dirty="0" smtClean="0"/>
          </a:p>
          <a:p>
            <a:pPr>
              <a:buNone/>
            </a:pPr>
            <a:r>
              <a:rPr kumimoji="1" lang="ja-JP" altLang="en-US" dirty="0" smtClean="0"/>
              <a:t>　</a:t>
            </a:r>
            <a:r>
              <a:rPr lang="ja-JP" altLang="en-US" dirty="0" smtClean="0"/>
              <a:t>・各市町の避難所の確認等</a:t>
            </a:r>
            <a:endParaRPr lang="en-US" altLang="ja-JP" dirty="0" smtClean="0"/>
          </a:p>
          <a:p>
            <a:pPr>
              <a:buNone/>
            </a:pPr>
            <a:r>
              <a:rPr kumimoji="1" lang="ja-JP" altLang="en-US" dirty="0" smtClean="0"/>
              <a:t>　</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私たちのこれから</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sz="4000" dirty="0" smtClean="0">
                <a:solidFill>
                  <a:srgbClr val="CC0099"/>
                </a:solidFill>
              </a:rPr>
              <a:t>健康危機管理について、共に考え、共に学び、実践していくことが大切</a:t>
            </a:r>
            <a:r>
              <a:rPr kumimoji="1" lang="ja-JP" altLang="en-US" sz="4000" dirty="0" smtClean="0">
                <a:solidFill>
                  <a:srgbClr val="FF33CC"/>
                </a:solidFill>
              </a:rPr>
              <a:t>。</a:t>
            </a:r>
            <a:endParaRPr kumimoji="1" lang="en-US" altLang="ja-JP" sz="4000" dirty="0" smtClean="0">
              <a:solidFill>
                <a:srgbClr val="FF33CC"/>
              </a:solidFill>
            </a:endParaRPr>
          </a:p>
          <a:p>
            <a:r>
              <a:rPr lang="ja-JP" altLang="en-US" dirty="0" smtClean="0"/>
              <a:t>平常時に出来ないことは、災害時には出来ません。</a:t>
            </a:r>
            <a:endParaRPr lang="en-US" altLang="ja-JP" dirty="0" smtClean="0"/>
          </a:p>
          <a:p>
            <a:pPr>
              <a:buNone/>
            </a:pPr>
            <a:r>
              <a:rPr lang="ja-JP" altLang="en-US" dirty="0" smtClean="0"/>
              <a:t>　→平常時に、まずは訓練を体験するのも１つ。</a:t>
            </a:r>
            <a:endParaRPr lang="en-US" altLang="ja-JP" dirty="0" smtClean="0"/>
          </a:p>
          <a:p>
            <a:r>
              <a:rPr lang="ja-JP" altLang="en-US" dirty="0" smtClean="0"/>
              <a:t>地域</a:t>
            </a:r>
            <a:r>
              <a:rPr lang="ja-JP" altLang="en-US" dirty="0"/>
              <a:t>全体</a:t>
            </a:r>
            <a:r>
              <a:rPr lang="ja-JP" altLang="en-US" dirty="0" smtClean="0"/>
              <a:t>で、災害時に備え、平常時から食料備蓄や、地域とのつながりを深めていきましょう。</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708</Words>
  <Application>Microsoft Office PowerPoint</Application>
  <PresentationFormat>画面に合わせる (4:3)</PresentationFormat>
  <Paragraphs>92</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埼玉県食料班サポートゲーム （埼玉SSS）を体験してみよう！</vt:lpstr>
      <vt:lpstr>本日の流れ</vt:lpstr>
      <vt:lpstr>スライド 3</vt:lpstr>
      <vt:lpstr>３　ゲームの説明</vt:lpstr>
      <vt:lpstr>４　図上訓練</vt:lpstr>
      <vt:lpstr>５　気付きの共有</vt:lpstr>
      <vt:lpstr>６　図上訓練を体験してみて</vt:lpstr>
      <vt:lpstr>スライド 8</vt:lpstr>
      <vt:lpstr>私たちのこれから</vt:lpstr>
      <vt:lpstr>７　アンケートに御協力ください</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埼玉県食料班サポートゲームを 体験してみよう！</dc:title>
  <dc:creator>hirata</dc:creator>
  <cp:lastModifiedBy>埼玉県</cp:lastModifiedBy>
  <cp:revision>74</cp:revision>
  <dcterms:created xsi:type="dcterms:W3CDTF">2013-02-17T04:31:23Z</dcterms:created>
  <dcterms:modified xsi:type="dcterms:W3CDTF">2013-03-12T07:25:47Z</dcterms:modified>
</cp:coreProperties>
</file>