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handoutMasterIdLst>
    <p:handoutMasterId r:id="rId5"/>
  </p:handoutMasterIdLst>
  <p:sldIdLst>
    <p:sldId id="258" r:id="rId2"/>
    <p:sldId id="259"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EF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7" autoAdjust="0"/>
    <p:restoredTop sz="93071" autoAdjust="0"/>
  </p:normalViewPr>
  <p:slideViewPr>
    <p:cSldViewPr snapToGrid="0" showGuides="1">
      <p:cViewPr>
        <p:scale>
          <a:sx n="125" d="100"/>
          <a:sy n="125" d="100"/>
        </p:scale>
        <p:origin x="2004" y="-318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E74588D-F8DE-4F04-A7C2-9A301DF93923}"/>
              </a:ext>
            </a:extLst>
          </p:cNvPr>
          <p:cNvSpPr>
            <a:spLocks noGrp="1"/>
          </p:cNvSpPr>
          <p:nvPr>
            <p:ph type="hdr" sz="quarter"/>
          </p:nvPr>
        </p:nvSpPr>
        <p:spPr>
          <a:xfrm>
            <a:off x="1" y="1"/>
            <a:ext cx="2950193" cy="498047"/>
          </a:xfrm>
          <a:prstGeom prst="rect">
            <a:avLst/>
          </a:prstGeom>
        </p:spPr>
        <p:txBody>
          <a:bodyPr vert="horz" lIns="88320" tIns="44160" rIns="88320" bIns="4416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9E302CD-4F3B-485C-8075-62C5B33F6708}"/>
              </a:ext>
            </a:extLst>
          </p:cNvPr>
          <p:cNvSpPr>
            <a:spLocks noGrp="1"/>
          </p:cNvSpPr>
          <p:nvPr>
            <p:ph type="dt" sz="quarter" idx="1"/>
          </p:nvPr>
        </p:nvSpPr>
        <p:spPr>
          <a:xfrm>
            <a:off x="3855487" y="1"/>
            <a:ext cx="2950193" cy="498047"/>
          </a:xfrm>
          <a:prstGeom prst="rect">
            <a:avLst/>
          </a:prstGeom>
        </p:spPr>
        <p:txBody>
          <a:bodyPr vert="horz" lIns="88320" tIns="44160" rIns="88320" bIns="44160" rtlCol="0"/>
          <a:lstStyle>
            <a:lvl1pPr algn="r">
              <a:defRPr sz="1200"/>
            </a:lvl1pPr>
          </a:lstStyle>
          <a:p>
            <a:fld id="{0C41DFE8-6FAD-4572-915D-F4BFF5637D97}" type="datetimeFigureOut">
              <a:rPr kumimoji="1" lang="ja-JP" altLang="en-US" smtClean="0"/>
              <a:t>2025/7/10</a:t>
            </a:fld>
            <a:endParaRPr kumimoji="1" lang="ja-JP" altLang="en-US"/>
          </a:p>
        </p:txBody>
      </p:sp>
      <p:sp>
        <p:nvSpPr>
          <p:cNvPr id="4" name="フッター プレースホルダー 3">
            <a:extLst>
              <a:ext uri="{FF2B5EF4-FFF2-40B4-BE49-F238E27FC236}">
                <a16:creationId xmlns:a16="http://schemas.microsoft.com/office/drawing/2014/main" id="{DBD59C62-63D3-4925-A6B3-1A84FCE94E68}"/>
              </a:ext>
            </a:extLst>
          </p:cNvPr>
          <p:cNvSpPr>
            <a:spLocks noGrp="1"/>
          </p:cNvSpPr>
          <p:nvPr>
            <p:ph type="ftr" sz="quarter" idx="2"/>
          </p:nvPr>
        </p:nvSpPr>
        <p:spPr>
          <a:xfrm>
            <a:off x="1" y="9441293"/>
            <a:ext cx="2950193" cy="498046"/>
          </a:xfrm>
          <a:prstGeom prst="rect">
            <a:avLst/>
          </a:prstGeom>
        </p:spPr>
        <p:txBody>
          <a:bodyPr vert="horz" lIns="88320" tIns="44160" rIns="88320" bIns="4416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09956E3-4576-4FB7-A43C-F828C8DC44BC}"/>
              </a:ext>
            </a:extLst>
          </p:cNvPr>
          <p:cNvSpPr>
            <a:spLocks noGrp="1"/>
          </p:cNvSpPr>
          <p:nvPr>
            <p:ph type="sldNum" sz="quarter" idx="3"/>
          </p:nvPr>
        </p:nvSpPr>
        <p:spPr>
          <a:xfrm>
            <a:off x="3855487" y="9441293"/>
            <a:ext cx="2950193" cy="498046"/>
          </a:xfrm>
          <a:prstGeom prst="rect">
            <a:avLst/>
          </a:prstGeom>
        </p:spPr>
        <p:txBody>
          <a:bodyPr vert="horz" lIns="88320" tIns="44160" rIns="88320" bIns="44160" rtlCol="0" anchor="b"/>
          <a:lstStyle>
            <a:lvl1pPr algn="r">
              <a:defRPr sz="1200"/>
            </a:lvl1pPr>
          </a:lstStyle>
          <a:p>
            <a:fld id="{AC3F66F0-283F-4E38-AC8A-630E5A200680}" type="slidenum">
              <a:rPr kumimoji="1" lang="ja-JP" altLang="en-US" smtClean="0"/>
              <a:t>‹#›</a:t>
            </a:fld>
            <a:endParaRPr kumimoji="1" lang="ja-JP" altLang="en-US"/>
          </a:p>
        </p:txBody>
      </p:sp>
    </p:spTree>
    <p:extLst>
      <p:ext uri="{BB962C8B-B14F-4D97-AF65-F5344CB8AC3E}">
        <p14:creationId xmlns:p14="http://schemas.microsoft.com/office/powerpoint/2010/main" val="4952210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193" cy="498047"/>
          </a:xfrm>
          <a:prstGeom prst="rect">
            <a:avLst/>
          </a:prstGeom>
        </p:spPr>
        <p:txBody>
          <a:bodyPr vert="horz" lIns="88320" tIns="44160" rIns="88320" bIns="4416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487" y="1"/>
            <a:ext cx="2950193" cy="498047"/>
          </a:xfrm>
          <a:prstGeom prst="rect">
            <a:avLst/>
          </a:prstGeom>
        </p:spPr>
        <p:txBody>
          <a:bodyPr vert="horz" lIns="88320" tIns="44160" rIns="88320" bIns="44160" rtlCol="0"/>
          <a:lstStyle>
            <a:lvl1pPr algn="r">
              <a:defRPr sz="1200"/>
            </a:lvl1pPr>
          </a:lstStyle>
          <a:p>
            <a:fld id="{EFB323E3-9E4E-4A0B-97AA-B1C092BEBCCB}" type="datetimeFigureOut">
              <a:rPr kumimoji="1" lang="ja-JP" altLang="en-US" smtClean="0"/>
              <a:t>2025/7/10</a:t>
            </a:fld>
            <a:endParaRPr kumimoji="1" lang="ja-JP" altLang="en-US"/>
          </a:p>
        </p:txBody>
      </p:sp>
      <p:sp>
        <p:nvSpPr>
          <p:cNvPr id="4" name="スライド イメージ プレースホルダー 3"/>
          <p:cNvSpPr>
            <a:spLocks noGrp="1" noRot="1" noChangeAspect="1"/>
          </p:cNvSpPr>
          <p:nvPr>
            <p:ph type="sldImg" idx="2"/>
          </p:nvPr>
        </p:nvSpPr>
        <p:spPr>
          <a:xfrm>
            <a:off x="2243138" y="1241425"/>
            <a:ext cx="2320925" cy="3354388"/>
          </a:xfrm>
          <a:prstGeom prst="rect">
            <a:avLst/>
          </a:prstGeom>
          <a:noFill/>
          <a:ln w="12700">
            <a:solidFill>
              <a:prstClr val="black"/>
            </a:solidFill>
          </a:ln>
        </p:spPr>
        <p:txBody>
          <a:bodyPr vert="horz" lIns="88320" tIns="44160" rIns="88320" bIns="44160" rtlCol="0" anchor="ctr"/>
          <a:lstStyle/>
          <a:p>
            <a:endParaRPr lang="ja-JP" altLang="en-US"/>
          </a:p>
        </p:txBody>
      </p:sp>
      <p:sp>
        <p:nvSpPr>
          <p:cNvPr id="5" name="ノート プレースホルダー 4"/>
          <p:cNvSpPr>
            <a:spLocks noGrp="1"/>
          </p:cNvSpPr>
          <p:nvPr>
            <p:ph type="body" sz="quarter" idx="3"/>
          </p:nvPr>
        </p:nvSpPr>
        <p:spPr>
          <a:xfrm>
            <a:off x="680113" y="4783095"/>
            <a:ext cx="5446977" cy="3913441"/>
          </a:xfrm>
          <a:prstGeom prst="rect">
            <a:avLst/>
          </a:prstGeom>
        </p:spPr>
        <p:txBody>
          <a:bodyPr vert="horz" lIns="88320" tIns="44160" rIns="88320" bIns="441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1293"/>
            <a:ext cx="2950193" cy="498046"/>
          </a:xfrm>
          <a:prstGeom prst="rect">
            <a:avLst/>
          </a:prstGeom>
        </p:spPr>
        <p:txBody>
          <a:bodyPr vert="horz" lIns="88320" tIns="44160" rIns="88320" bIns="4416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487" y="9441293"/>
            <a:ext cx="2950193" cy="498046"/>
          </a:xfrm>
          <a:prstGeom prst="rect">
            <a:avLst/>
          </a:prstGeom>
        </p:spPr>
        <p:txBody>
          <a:bodyPr vert="horz" lIns="88320" tIns="44160" rIns="88320" bIns="44160" rtlCol="0" anchor="b"/>
          <a:lstStyle>
            <a:lvl1pPr algn="r">
              <a:defRPr sz="1200"/>
            </a:lvl1pPr>
          </a:lstStyle>
          <a:p>
            <a:fld id="{621E67E0-8A6E-461A-8D20-185B6B4E42BB}" type="slidenum">
              <a:rPr kumimoji="1" lang="ja-JP" altLang="en-US" smtClean="0"/>
              <a:t>‹#›</a:t>
            </a:fld>
            <a:endParaRPr kumimoji="1" lang="ja-JP" altLang="en-US"/>
          </a:p>
        </p:txBody>
      </p:sp>
    </p:spTree>
    <p:extLst>
      <p:ext uri="{BB962C8B-B14F-4D97-AF65-F5344CB8AC3E}">
        <p14:creationId xmlns:p14="http://schemas.microsoft.com/office/powerpoint/2010/main" val="1934836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5398FD4-615E-4AA0-B678-359E273B3CE5}" type="datetimeFigureOut">
              <a:rPr kumimoji="1" lang="ja-JP" altLang="en-US" smtClean="0"/>
              <a:t>2025/7/10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190589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398FD4-615E-4AA0-B678-359E273B3CE5}" type="datetimeFigureOut">
              <a:rPr kumimoji="1" lang="ja-JP" altLang="en-US" smtClean="0"/>
              <a:t>2025/7/10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260292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398FD4-615E-4AA0-B678-359E273B3CE5}" type="datetimeFigureOut">
              <a:rPr kumimoji="1" lang="ja-JP" altLang="en-US" smtClean="0"/>
              <a:t>2025/7/10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338809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398FD4-615E-4AA0-B678-359E273B3CE5}" type="datetimeFigureOut">
              <a:rPr kumimoji="1" lang="ja-JP" altLang="en-US" smtClean="0"/>
              <a:t>2025/7/10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233977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398FD4-615E-4AA0-B678-359E273B3CE5}" type="datetimeFigureOut">
              <a:rPr kumimoji="1" lang="ja-JP" altLang="en-US" smtClean="0"/>
              <a:t>2025/7/10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303994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5398FD4-615E-4AA0-B678-359E273B3CE5}" type="datetimeFigureOut">
              <a:rPr kumimoji="1" lang="ja-JP" altLang="en-US" smtClean="0"/>
              <a:t>2025/7/10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269269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5398FD4-615E-4AA0-B678-359E273B3CE5}" type="datetimeFigureOut">
              <a:rPr kumimoji="1" lang="ja-JP" altLang="en-US" smtClean="0"/>
              <a:t>2025/7/10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91790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5398FD4-615E-4AA0-B678-359E273B3CE5}" type="datetimeFigureOut">
              <a:rPr kumimoji="1" lang="ja-JP" altLang="en-US" smtClean="0"/>
              <a:t>2025/7/10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358376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98FD4-615E-4AA0-B678-359E273B3CE5}" type="datetimeFigureOut">
              <a:rPr kumimoji="1" lang="ja-JP" altLang="en-US" smtClean="0"/>
              <a:t>2025/7/10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405047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398FD4-615E-4AA0-B678-359E273B3CE5}" type="datetimeFigureOut">
              <a:rPr kumimoji="1" lang="ja-JP" altLang="en-US" smtClean="0"/>
              <a:t>2025/7/10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7668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398FD4-615E-4AA0-B678-359E273B3CE5}" type="datetimeFigureOut">
              <a:rPr kumimoji="1" lang="ja-JP" altLang="en-US" smtClean="0"/>
              <a:t>2025/7/10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315374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5398FD4-615E-4AA0-B678-359E273B3CE5}" type="datetimeFigureOut">
              <a:rPr kumimoji="1" lang="ja-JP" altLang="en-US" smtClean="0"/>
              <a:t>2025/7/10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1279476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CF2D77A-6900-4122-8B63-9121006D82B4}"/>
              </a:ext>
            </a:extLst>
          </p:cNvPr>
          <p:cNvSpPr/>
          <p:nvPr/>
        </p:nvSpPr>
        <p:spPr>
          <a:xfrm>
            <a:off x="0" y="0"/>
            <a:ext cx="6858000" cy="98699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3467B84-FE11-4FF2-AED3-70657AF46EDC}"/>
              </a:ext>
            </a:extLst>
          </p:cNvPr>
          <p:cNvSpPr txBox="1"/>
          <p:nvPr/>
        </p:nvSpPr>
        <p:spPr>
          <a:xfrm>
            <a:off x="1741231" y="3266460"/>
            <a:ext cx="3317737" cy="400110"/>
          </a:xfrm>
          <a:prstGeom prst="rect">
            <a:avLst/>
          </a:prstGeom>
          <a:noFill/>
        </p:spPr>
        <p:txBody>
          <a:bodyPr wrap="square" rtlCol="0">
            <a:spAutoFit/>
          </a:bodyPr>
          <a:lstStyle/>
          <a:p>
            <a:r>
              <a:rPr kumimoji="1" lang="zh-TW" altLang="en-US" sz="2000" dirty="0">
                <a:ln>
                  <a:solidFill>
                    <a:schemeClr val="tx1"/>
                  </a:solidFill>
                </a:ln>
                <a:latin typeface="游ゴシック" panose="020B0400000000000000" pitchFamily="50" charset="-128"/>
                <a:ea typeface="游ゴシック" panose="020B0400000000000000" pitchFamily="50" charset="-128"/>
              </a:rPr>
              <a:t>令和</a:t>
            </a:r>
            <a:r>
              <a:rPr kumimoji="1" lang="en-US" altLang="zh-TW" sz="2000" dirty="0">
                <a:ln>
                  <a:solidFill>
                    <a:schemeClr val="tx1"/>
                  </a:solidFill>
                </a:ln>
                <a:latin typeface="游ゴシック" panose="020B0400000000000000" pitchFamily="50" charset="-128"/>
                <a:ea typeface="游ゴシック" panose="020B0400000000000000" pitchFamily="50" charset="-128"/>
              </a:rPr>
              <a:t>7</a:t>
            </a:r>
            <a:r>
              <a:rPr kumimoji="1" lang="zh-TW" altLang="en-US" sz="2000" dirty="0">
                <a:ln>
                  <a:solidFill>
                    <a:schemeClr val="tx1"/>
                  </a:solidFill>
                </a:ln>
                <a:latin typeface="游ゴシック" panose="020B0400000000000000" pitchFamily="50" charset="-128"/>
                <a:ea typeface="游ゴシック" panose="020B0400000000000000" pitchFamily="50" charset="-128"/>
              </a:rPr>
              <a:t>年度交通遺児等援護</a:t>
            </a:r>
            <a:endParaRPr kumimoji="1" lang="ja-JP" altLang="en-US" sz="2000" dirty="0">
              <a:ln>
                <a:solidFill>
                  <a:schemeClr val="tx1"/>
                </a:solidFill>
              </a:ln>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A06B15F5-8CE6-4875-9EE1-D014CE641447}"/>
              </a:ext>
            </a:extLst>
          </p:cNvPr>
          <p:cNvSpPr txBox="1"/>
          <p:nvPr/>
        </p:nvSpPr>
        <p:spPr>
          <a:xfrm>
            <a:off x="745994" y="4097357"/>
            <a:ext cx="5366011" cy="707886"/>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　埼玉県交通安全対策協議会</a:t>
            </a:r>
            <a:r>
              <a:rPr kumimoji="1" lang="en-US" altLang="ja-JP" sz="1000" dirty="0">
                <a:latin typeface="UD デジタル 教科書体 NP-R" panose="02020400000000000000" pitchFamily="18" charset="-128"/>
                <a:ea typeface="UD デジタル 教科書体 NP-R" panose="02020400000000000000" pitchFamily="18" charset="-128"/>
              </a:rPr>
              <a:t>(</a:t>
            </a:r>
            <a:r>
              <a:rPr kumimoji="1" lang="ja-JP" altLang="en-US" sz="1000" dirty="0">
                <a:latin typeface="UD デジタル 教科書体 NP-R" panose="02020400000000000000" pitchFamily="18" charset="-128"/>
                <a:ea typeface="UD デジタル 教科書体 NP-R" panose="02020400000000000000" pitchFamily="18" charset="-128"/>
              </a:rPr>
              <a:t>会長 埼玉県知事</a:t>
            </a:r>
            <a:r>
              <a:rPr kumimoji="1" lang="en-US" altLang="ja-JP" sz="1000" dirty="0">
                <a:latin typeface="UD デジタル 教科書体 NP-R" panose="02020400000000000000" pitchFamily="18" charset="-128"/>
                <a:ea typeface="UD デジタル 教科書体 NP-R" panose="02020400000000000000" pitchFamily="18" charset="-128"/>
              </a:rPr>
              <a:t>)</a:t>
            </a:r>
            <a:r>
              <a:rPr kumimoji="1" lang="ja-JP" altLang="en-US" sz="1000" dirty="0">
                <a:latin typeface="UD デジタル 教科書体 NP-R" panose="02020400000000000000" pitchFamily="18" charset="-128"/>
                <a:ea typeface="UD デジタル 教科書体 NP-R" panose="02020400000000000000" pitchFamily="18" charset="-128"/>
              </a:rPr>
              <a:t>では、交通遺児援護基金を設置し、交通遺児等（交通事故により死亡又は重い障害を負った保護者に養育されている子供）の援護を目的として寄せられた善意の寄附金を、援護金及び援護一時金として給付しています。（令和</a:t>
            </a:r>
            <a:r>
              <a:rPr kumimoji="1" lang="en-US" altLang="ja-JP" sz="1000" dirty="0">
                <a:latin typeface="UD デジタル 教科書体 NP-R" panose="02020400000000000000" pitchFamily="18" charset="-128"/>
                <a:ea typeface="UD デジタル 教科書体 NP-R" panose="02020400000000000000" pitchFamily="18" charset="-128"/>
              </a:rPr>
              <a:t>5</a:t>
            </a:r>
            <a:r>
              <a:rPr kumimoji="1" lang="ja-JP" altLang="en-US" sz="1000" dirty="0">
                <a:latin typeface="UD デジタル 教科書体 NP-R" panose="02020400000000000000" pitchFamily="18" charset="-128"/>
                <a:ea typeface="UD デジタル 教科書体 NP-R" panose="02020400000000000000" pitchFamily="18" charset="-128"/>
              </a:rPr>
              <a:t>年度は、１４</a:t>
            </a:r>
            <a:r>
              <a:rPr kumimoji="1" lang="en-US" altLang="ja-JP" sz="1000" dirty="0">
                <a:latin typeface="UD デジタル 教科書体 NP-R" panose="02020400000000000000" pitchFamily="18" charset="-128"/>
                <a:ea typeface="UD デジタル 教科書体 NP-R" panose="02020400000000000000" pitchFamily="18" charset="-128"/>
              </a:rPr>
              <a:t>9</a:t>
            </a:r>
            <a:r>
              <a:rPr kumimoji="1" lang="ja-JP" altLang="en-US" sz="1000" dirty="0">
                <a:latin typeface="UD デジタル 教科書体 NP-R" panose="02020400000000000000" pitchFamily="18" charset="-128"/>
                <a:ea typeface="UD デジタル 教科書体 NP-R" panose="02020400000000000000" pitchFamily="18" charset="-128"/>
              </a:rPr>
              <a:t>人に対し、１</a:t>
            </a:r>
            <a:r>
              <a:rPr kumimoji="1" lang="en-US" altLang="ja-JP" sz="1000" dirty="0">
                <a:latin typeface="UD デジタル 教科書体 NP-R" panose="02020400000000000000" pitchFamily="18" charset="-128"/>
                <a:ea typeface="UD デジタル 教科書体 NP-R" panose="02020400000000000000" pitchFamily="18" charset="-128"/>
              </a:rPr>
              <a:t>,</a:t>
            </a:r>
            <a:r>
              <a:rPr kumimoji="1" lang="ja-JP" altLang="en-US" sz="1000" dirty="0">
                <a:latin typeface="UD デジタル 教科書体 NP-R" panose="02020400000000000000" pitchFamily="18" charset="-128"/>
                <a:ea typeface="UD デジタル 教科書体 NP-R" panose="02020400000000000000" pitchFamily="18" charset="-128"/>
              </a:rPr>
              <a:t>４</a:t>
            </a:r>
            <a:r>
              <a:rPr kumimoji="1" lang="en-US" altLang="ja-JP" sz="1000" dirty="0">
                <a:latin typeface="UD デジタル 教科書体 NP-R" panose="02020400000000000000" pitchFamily="18" charset="-128"/>
                <a:ea typeface="UD デジタル 教科書体 NP-R" panose="02020400000000000000" pitchFamily="18" charset="-128"/>
              </a:rPr>
              <a:t>9</a:t>
            </a:r>
            <a:r>
              <a:rPr kumimoji="1" lang="ja-JP" altLang="en-US" sz="1000" dirty="0">
                <a:latin typeface="UD デジタル 教科書体 NP-R" panose="02020400000000000000" pitchFamily="18" charset="-128"/>
                <a:ea typeface="UD デジタル 教科書体 NP-R" panose="02020400000000000000" pitchFamily="18" charset="-128"/>
              </a:rPr>
              <a:t>０万円を給付しました。）</a:t>
            </a:r>
          </a:p>
        </p:txBody>
      </p:sp>
      <p:sp>
        <p:nvSpPr>
          <p:cNvPr id="7" name="四角形: 角を丸くする 6">
            <a:extLst>
              <a:ext uri="{FF2B5EF4-FFF2-40B4-BE49-F238E27FC236}">
                <a16:creationId xmlns:a16="http://schemas.microsoft.com/office/drawing/2014/main" id="{C9DC1BE2-D324-432E-861C-DBF78EBDD005}"/>
              </a:ext>
            </a:extLst>
          </p:cNvPr>
          <p:cNvSpPr/>
          <p:nvPr/>
        </p:nvSpPr>
        <p:spPr>
          <a:xfrm>
            <a:off x="727656" y="3845993"/>
            <a:ext cx="5299657" cy="263895"/>
          </a:xfrm>
          <a:prstGeom prst="round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6887A2F-C986-4396-8144-9F302BE660ED}"/>
              </a:ext>
            </a:extLst>
          </p:cNvPr>
          <p:cNvSpPr txBox="1"/>
          <p:nvPr/>
        </p:nvSpPr>
        <p:spPr>
          <a:xfrm>
            <a:off x="285803" y="3564748"/>
            <a:ext cx="6263104" cy="523220"/>
          </a:xfrm>
          <a:prstGeom prst="rect">
            <a:avLst/>
          </a:prstGeom>
          <a:noFill/>
        </p:spPr>
        <p:txBody>
          <a:bodyPr wrap="square" rtlCol="0">
            <a:spAutoFit/>
          </a:bodyPr>
          <a:lstStyle/>
          <a:p>
            <a:pPr algn="ctr"/>
            <a:r>
              <a:rPr kumimoji="1" lang="ja-JP" altLang="en-US" sz="2800" dirty="0">
                <a:ln w="19050">
                  <a:solidFill>
                    <a:schemeClr val="tx1"/>
                  </a:solidFill>
                </a:ln>
                <a:latin typeface="+mn-ea"/>
              </a:rPr>
              <a:t>１００円募金にご協力ください！</a:t>
            </a:r>
          </a:p>
        </p:txBody>
      </p:sp>
      <p:sp>
        <p:nvSpPr>
          <p:cNvPr id="13" name="楕円 12">
            <a:extLst>
              <a:ext uri="{FF2B5EF4-FFF2-40B4-BE49-F238E27FC236}">
                <a16:creationId xmlns:a16="http://schemas.microsoft.com/office/drawing/2014/main" id="{0B3481A5-EA5B-47DF-993F-7239CE36182D}"/>
              </a:ext>
            </a:extLst>
          </p:cNvPr>
          <p:cNvSpPr/>
          <p:nvPr/>
        </p:nvSpPr>
        <p:spPr>
          <a:xfrm>
            <a:off x="1825711" y="456907"/>
            <a:ext cx="2953871" cy="27294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9845C381-D4AC-45D0-A8A9-7AE0A360F9FE}"/>
              </a:ext>
            </a:extLst>
          </p:cNvPr>
          <p:cNvGrpSpPr/>
          <p:nvPr/>
        </p:nvGrpSpPr>
        <p:grpSpPr>
          <a:xfrm>
            <a:off x="205303" y="4864040"/>
            <a:ext cx="1274478" cy="537965"/>
            <a:chOff x="751435" y="5480285"/>
            <a:chExt cx="1181522" cy="671767"/>
          </a:xfrm>
        </p:grpSpPr>
        <p:sp>
          <p:nvSpPr>
            <p:cNvPr id="14" name="正方形/長方形 13">
              <a:extLst>
                <a:ext uri="{FF2B5EF4-FFF2-40B4-BE49-F238E27FC236}">
                  <a16:creationId xmlns:a16="http://schemas.microsoft.com/office/drawing/2014/main" id="{CC13F78F-2B63-46DD-B326-2C331E8E3237}"/>
                </a:ext>
              </a:extLst>
            </p:cNvPr>
            <p:cNvSpPr/>
            <p:nvPr/>
          </p:nvSpPr>
          <p:spPr>
            <a:xfrm>
              <a:off x="826064" y="5480285"/>
              <a:ext cx="1015947" cy="67176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6CA4018-24F8-4824-AF71-D6C63A322C43}"/>
                </a:ext>
              </a:extLst>
            </p:cNvPr>
            <p:cNvSpPr txBox="1"/>
            <p:nvPr/>
          </p:nvSpPr>
          <p:spPr>
            <a:xfrm>
              <a:off x="751435" y="5605276"/>
              <a:ext cx="1181522" cy="422759"/>
            </a:xfrm>
            <a:prstGeom prst="rect">
              <a:avLst/>
            </a:prstGeom>
            <a:noFill/>
          </p:spPr>
          <p:txBody>
            <a:bodyPr wrap="square" rtlCol="0">
              <a:spAutoFit/>
            </a:bodyPr>
            <a:lstStyle/>
            <a:p>
              <a:pPr algn="ctr"/>
              <a:r>
                <a:rPr kumimoji="1" lang="ja-JP" altLang="en-US" sz="1600" b="1" dirty="0"/>
                <a:t>実施期間</a:t>
              </a:r>
            </a:p>
          </p:txBody>
        </p:sp>
      </p:grpSp>
      <p:grpSp>
        <p:nvGrpSpPr>
          <p:cNvPr id="40" name="グループ化 39">
            <a:extLst>
              <a:ext uri="{FF2B5EF4-FFF2-40B4-BE49-F238E27FC236}">
                <a16:creationId xmlns:a16="http://schemas.microsoft.com/office/drawing/2014/main" id="{25080F16-29CE-4B1A-AAF6-1A210BCC47FC}"/>
              </a:ext>
            </a:extLst>
          </p:cNvPr>
          <p:cNvGrpSpPr/>
          <p:nvPr/>
        </p:nvGrpSpPr>
        <p:grpSpPr>
          <a:xfrm>
            <a:off x="217495" y="5470427"/>
            <a:ext cx="1232492" cy="3869892"/>
            <a:chOff x="313355" y="6673551"/>
            <a:chExt cx="1181522" cy="2305349"/>
          </a:xfrm>
        </p:grpSpPr>
        <p:sp>
          <p:nvSpPr>
            <p:cNvPr id="18" name="正方形/長方形 17">
              <a:extLst>
                <a:ext uri="{FF2B5EF4-FFF2-40B4-BE49-F238E27FC236}">
                  <a16:creationId xmlns:a16="http://schemas.microsoft.com/office/drawing/2014/main" id="{99B734AB-2CCE-4879-8D9E-6C220DF07378}"/>
                </a:ext>
              </a:extLst>
            </p:cNvPr>
            <p:cNvSpPr/>
            <p:nvPr/>
          </p:nvSpPr>
          <p:spPr>
            <a:xfrm>
              <a:off x="382900" y="6673551"/>
              <a:ext cx="1050556" cy="23053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D472A095-697E-4322-B71A-814DF6488C86}"/>
                </a:ext>
              </a:extLst>
            </p:cNvPr>
            <p:cNvSpPr txBox="1"/>
            <p:nvPr/>
          </p:nvSpPr>
          <p:spPr>
            <a:xfrm>
              <a:off x="313355" y="7709341"/>
              <a:ext cx="1181522" cy="228133"/>
            </a:xfrm>
            <a:prstGeom prst="rect">
              <a:avLst/>
            </a:prstGeom>
            <a:noFill/>
          </p:spPr>
          <p:txBody>
            <a:bodyPr wrap="square" rtlCol="0">
              <a:spAutoFit/>
            </a:bodyPr>
            <a:lstStyle/>
            <a:p>
              <a:pPr algn="ctr"/>
              <a:r>
                <a:rPr kumimoji="1" lang="ja-JP" altLang="en-US" sz="1600" b="1" dirty="0"/>
                <a:t>振込先</a:t>
              </a:r>
              <a:endParaRPr kumimoji="1" lang="en-US" altLang="ja-JP" sz="1600" b="1" dirty="0"/>
            </a:p>
          </p:txBody>
        </p:sp>
      </p:grpSp>
      <p:sp>
        <p:nvSpPr>
          <p:cNvPr id="29" name="正方形/長方形 28">
            <a:extLst>
              <a:ext uri="{FF2B5EF4-FFF2-40B4-BE49-F238E27FC236}">
                <a16:creationId xmlns:a16="http://schemas.microsoft.com/office/drawing/2014/main" id="{9F6DE19F-8714-44A5-A03E-A6D15A123E16}"/>
              </a:ext>
            </a:extLst>
          </p:cNvPr>
          <p:cNvSpPr/>
          <p:nvPr/>
        </p:nvSpPr>
        <p:spPr>
          <a:xfrm>
            <a:off x="1433035" y="7436302"/>
            <a:ext cx="5103157" cy="785078"/>
          </a:xfrm>
          <a:prstGeom prst="rect">
            <a:avLst/>
          </a:prstGeom>
          <a:solidFill>
            <a:srgbClr val="FE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CA2D6BB-A7B7-4007-8EA0-A1261A9B0AD5}"/>
              </a:ext>
            </a:extLst>
          </p:cNvPr>
          <p:cNvSpPr txBox="1"/>
          <p:nvPr/>
        </p:nvSpPr>
        <p:spPr>
          <a:xfrm>
            <a:off x="1400568" y="7445468"/>
            <a:ext cx="4933372" cy="969496"/>
          </a:xfrm>
          <a:prstGeom prst="rect">
            <a:avLst/>
          </a:prstGeom>
          <a:noFill/>
        </p:spPr>
        <p:txBody>
          <a:bodyPr wrap="square" rtlCol="0">
            <a:spAutoFit/>
          </a:bodyPr>
          <a:lstStyle/>
          <a:p>
            <a:r>
              <a:rPr kumimoji="1" lang="ja-JP" altLang="en-US" sz="1100" b="1" dirty="0"/>
              <a:t>郵便局</a:t>
            </a:r>
            <a:r>
              <a:rPr kumimoji="1" lang="ja-JP" altLang="en-US" sz="1100" dirty="0"/>
              <a:t>（</a:t>
            </a:r>
            <a:r>
              <a:rPr kumimoji="1" lang="ja-JP" altLang="en-US" sz="1100" dirty="0">
                <a:latin typeface="ＭＳ 明朝" panose="02020609040205080304" pitchFamily="17" charset="-128"/>
                <a:ea typeface="ＭＳ 明朝" panose="02020609040205080304" pitchFamily="17" charset="-128"/>
              </a:rPr>
              <a:t>硬貨１００枚まで手数料無料）</a:t>
            </a:r>
            <a:endParaRPr kumimoji="1" lang="en-US" altLang="ja-JP" sz="1100" b="1" dirty="0"/>
          </a:p>
          <a:p>
            <a:r>
              <a:rPr kumimoji="1" lang="ja-JP" altLang="en-US" sz="11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払込取扱票」を使用し、郵便局のＡＴＭ等で送金してください。</a:t>
            </a:r>
            <a:endParaRPr kumimoji="1" lang="en-US" altLang="ja-JP" sz="1000" dirty="0">
              <a:latin typeface="ＭＳ 明朝" panose="02020609040205080304" pitchFamily="17" charset="-128"/>
              <a:ea typeface="ＭＳ 明朝" panose="02020609040205080304" pitchFamily="17" charset="-128"/>
            </a:endParaRPr>
          </a:p>
          <a:p>
            <a:pPr>
              <a:spcBef>
                <a:spcPts val="300"/>
              </a:spcBef>
            </a:pPr>
            <a:r>
              <a:rPr kumimoji="1" lang="ja-JP" altLang="en-US" sz="1050" dirty="0"/>
              <a:t>   </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「払込取扱票」を希望される場合は、必要枚数について事務局へご連絡ください。</a:t>
            </a:r>
            <a:endParaRPr kumimoji="1" lang="en-US" altLang="ja-JP" sz="900" dirty="0">
              <a:latin typeface="ＭＳ 明朝" panose="02020609040205080304" pitchFamily="17" charset="-128"/>
              <a:ea typeface="ＭＳ 明朝" panose="02020609040205080304" pitchFamily="17" charset="-128"/>
            </a:endParaRPr>
          </a:p>
          <a:p>
            <a:pPr>
              <a:spcBef>
                <a:spcPts val="300"/>
              </a:spcBef>
            </a:pPr>
            <a:r>
              <a:rPr kumimoji="1" lang="ja-JP" altLang="en-US" sz="1050" dirty="0"/>
              <a:t>   </a:t>
            </a:r>
            <a:r>
              <a:rPr kumimoji="1" lang="en-US" altLang="ja-JP" sz="900" dirty="0">
                <a:latin typeface="ＭＳ 明朝" panose="02020609040205080304" pitchFamily="17" charset="-128"/>
                <a:ea typeface="ＭＳ 明朝" panose="02020609040205080304" pitchFamily="17" charset="-128"/>
              </a:rPr>
              <a:t>※ </a:t>
            </a:r>
            <a:r>
              <a:rPr kumimoji="1" lang="ja-JP" altLang="en-US" sz="900" dirty="0">
                <a:latin typeface="ＭＳ 明朝" panose="02020609040205080304" pitchFamily="17" charset="-128"/>
                <a:ea typeface="ＭＳ 明朝" panose="02020609040205080304" pitchFamily="17" charset="-128"/>
              </a:rPr>
              <a:t>硬貨は</a:t>
            </a:r>
            <a:r>
              <a:rPr kumimoji="1" lang="en-US" altLang="ja-JP" sz="900" dirty="0">
                <a:latin typeface="ＭＳ 明朝" panose="02020609040205080304" pitchFamily="17" charset="-128"/>
                <a:ea typeface="ＭＳ 明朝" panose="02020609040205080304" pitchFamily="17" charset="-128"/>
              </a:rPr>
              <a:t>101</a:t>
            </a:r>
            <a:r>
              <a:rPr kumimoji="1" lang="ja-JP" altLang="en-US" sz="900" dirty="0">
                <a:latin typeface="ＭＳ 明朝" panose="02020609040205080304" pitchFamily="17" charset="-128"/>
                <a:ea typeface="ＭＳ 明朝" panose="02020609040205080304" pitchFamily="17" charset="-128"/>
              </a:rPr>
              <a:t>枚目から手数料がかかりますので、超える場合は分けてお振込みください。</a:t>
            </a:r>
            <a:endParaRPr kumimoji="1" lang="en-US" altLang="ja-JP" sz="900" dirty="0">
              <a:latin typeface="ＭＳ 明朝" panose="02020609040205080304" pitchFamily="17" charset="-128"/>
              <a:ea typeface="ＭＳ 明朝" panose="02020609040205080304" pitchFamily="17" charset="-128"/>
            </a:endParaRPr>
          </a:p>
          <a:p>
            <a:r>
              <a:rPr kumimoji="1" lang="ja-JP" altLang="en-US" sz="900" dirty="0">
                <a:latin typeface="+mj-ea"/>
                <a:ea typeface="+mj-ea"/>
              </a:rPr>
              <a:t>　　　　</a:t>
            </a:r>
            <a:endParaRPr kumimoji="1" lang="en-US" altLang="ja-JP" sz="900" dirty="0">
              <a:latin typeface="+mj-ea"/>
              <a:ea typeface="+mj-ea"/>
            </a:endParaRPr>
          </a:p>
        </p:txBody>
      </p:sp>
      <p:sp>
        <p:nvSpPr>
          <p:cNvPr id="33" name="正方形/長方形 32">
            <a:extLst>
              <a:ext uri="{FF2B5EF4-FFF2-40B4-BE49-F238E27FC236}">
                <a16:creationId xmlns:a16="http://schemas.microsoft.com/office/drawing/2014/main" id="{253B5986-02CC-498B-8AD9-1844EA703E97}"/>
              </a:ext>
            </a:extLst>
          </p:cNvPr>
          <p:cNvSpPr/>
          <p:nvPr/>
        </p:nvSpPr>
        <p:spPr>
          <a:xfrm>
            <a:off x="1445748" y="8283166"/>
            <a:ext cx="5090444" cy="783642"/>
          </a:xfrm>
          <a:prstGeom prst="rect">
            <a:avLst/>
          </a:prstGeom>
          <a:solidFill>
            <a:srgbClr val="FE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6E5C4DF9-0968-41FB-98F9-2ED4F8B0D1FB}"/>
              </a:ext>
            </a:extLst>
          </p:cNvPr>
          <p:cNvSpPr txBox="1"/>
          <p:nvPr/>
        </p:nvSpPr>
        <p:spPr>
          <a:xfrm>
            <a:off x="1445748" y="8291687"/>
            <a:ext cx="4387511" cy="761747"/>
          </a:xfrm>
          <a:prstGeom prst="rect">
            <a:avLst/>
          </a:prstGeom>
          <a:noFill/>
        </p:spPr>
        <p:txBody>
          <a:bodyPr wrap="square" rtlCol="0">
            <a:spAutoFit/>
          </a:bodyPr>
          <a:lstStyle/>
          <a:p>
            <a:r>
              <a:rPr kumimoji="1" lang="ja-JP" altLang="en-US" sz="1100" b="1" dirty="0"/>
              <a:t>武蔵野銀行</a:t>
            </a:r>
            <a:r>
              <a:rPr kumimoji="1" lang="ja-JP" altLang="en-US" sz="1100" dirty="0"/>
              <a:t>　</a:t>
            </a:r>
            <a:r>
              <a:rPr kumimoji="1" lang="ja-JP" altLang="en-US" sz="1100" b="1" dirty="0"/>
              <a:t>県庁前支店</a:t>
            </a:r>
            <a:r>
              <a:rPr kumimoji="1" lang="ja-JP" altLang="en-US" sz="1100" dirty="0"/>
              <a:t>（</a:t>
            </a:r>
            <a:r>
              <a:rPr kumimoji="1" lang="ja-JP" altLang="en-US" sz="1100" dirty="0">
                <a:latin typeface="ＭＳ 明朝" panose="02020609040205080304" pitchFamily="17" charset="-128"/>
                <a:ea typeface="ＭＳ 明朝" panose="02020609040205080304" pitchFamily="17" charset="-128"/>
              </a:rPr>
              <a:t>手数料がかかります）</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　</a:t>
            </a:r>
            <a:r>
              <a:rPr kumimoji="1" lang="ja-JP" altLang="en-US" sz="1000" dirty="0">
                <a:latin typeface="ＭＳ 明朝" panose="02020609040205080304" pitchFamily="17" charset="-128"/>
                <a:ea typeface="ＭＳ 明朝" panose="02020609040205080304" pitchFamily="17" charset="-128"/>
              </a:rPr>
              <a:t>事務局へご連絡のうえ、下記口座へお振込みください。</a:t>
            </a:r>
          </a:p>
          <a:p>
            <a:r>
              <a:rPr kumimoji="1" lang="ja-JP" altLang="en-US" sz="1100" dirty="0">
                <a:latin typeface="ＭＳ 明朝" panose="02020609040205080304" pitchFamily="17" charset="-128"/>
                <a:ea typeface="ＭＳ 明朝" panose="02020609040205080304" pitchFamily="17" charset="-128"/>
              </a:rPr>
              <a:t>　</a:t>
            </a:r>
            <a:r>
              <a:rPr kumimoji="1" lang="ja-JP" altLang="en-US" sz="1000" dirty="0">
                <a:latin typeface="ＭＳ 明朝" panose="02020609040205080304" pitchFamily="17" charset="-128"/>
                <a:ea typeface="ＭＳ 明朝" panose="02020609040205080304" pitchFamily="17" charset="-128"/>
              </a:rPr>
              <a:t>普通預金　１１３８３９　</a:t>
            </a:r>
            <a:endParaRPr kumimoji="1" lang="en-US" altLang="ja-JP" sz="1000" dirty="0">
              <a:latin typeface="ＭＳ 明朝" panose="02020609040205080304" pitchFamily="17" charset="-128"/>
              <a:ea typeface="ＭＳ 明朝" panose="02020609040205080304" pitchFamily="17" charset="-128"/>
            </a:endParaRPr>
          </a:p>
          <a:p>
            <a:r>
              <a:rPr kumimoji="1" lang="ja-JP" altLang="en-US" sz="1000" dirty="0">
                <a:latin typeface="ＭＳ 明朝" panose="02020609040205080304" pitchFamily="17" charset="-128"/>
                <a:ea typeface="ＭＳ 明朝" panose="02020609040205080304" pitchFamily="17" charset="-128"/>
              </a:rPr>
              <a:t>　名　　義　埼玉県交通安全対策協議会事務局長</a:t>
            </a:r>
            <a:r>
              <a:rPr kumimoji="1" lang="ja-JP" altLang="en-US" sz="1050" dirty="0"/>
              <a:t>　　</a:t>
            </a:r>
            <a:endParaRPr kumimoji="1" lang="ja-JP" altLang="en-US" sz="900" dirty="0">
              <a:latin typeface="+mj-ea"/>
              <a:ea typeface="+mj-ea"/>
            </a:endParaRPr>
          </a:p>
        </p:txBody>
      </p:sp>
      <p:sp>
        <p:nvSpPr>
          <p:cNvPr id="37" name="正方形/長方形 36">
            <a:extLst>
              <a:ext uri="{FF2B5EF4-FFF2-40B4-BE49-F238E27FC236}">
                <a16:creationId xmlns:a16="http://schemas.microsoft.com/office/drawing/2014/main" id="{1B1186C5-1D04-46A7-BF13-526D44DB63F5}"/>
              </a:ext>
            </a:extLst>
          </p:cNvPr>
          <p:cNvSpPr/>
          <p:nvPr/>
        </p:nvSpPr>
        <p:spPr>
          <a:xfrm>
            <a:off x="1449987" y="4862539"/>
            <a:ext cx="5122210" cy="532917"/>
          </a:xfrm>
          <a:prstGeom prst="rect">
            <a:avLst/>
          </a:prstGeom>
          <a:solidFill>
            <a:srgbClr val="FE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A185192-12A5-4A27-A88C-652E7B45CE5D}"/>
              </a:ext>
            </a:extLst>
          </p:cNvPr>
          <p:cNvSpPr txBox="1"/>
          <p:nvPr/>
        </p:nvSpPr>
        <p:spPr>
          <a:xfrm>
            <a:off x="1765584" y="4930216"/>
            <a:ext cx="4475442" cy="353943"/>
          </a:xfrm>
          <a:prstGeom prst="rect">
            <a:avLst/>
          </a:prstGeom>
          <a:noFill/>
        </p:spPr>
        <p:txBody>
          <a:bodyPr wrap="square" rtlCol="0">
            <a:spAutoFit/>
          </a:bodyPr>
          <a:lstStyle/>
          <a:p>
            <a:pPr algn="ctr"/>
            <a:r>
              <a:rPr kumimoji="1" lang="ja-JP" altLang="en-US" sz="1700" b="1" dirty="0">
                <a:latin typeface="Yu Gothic UI" panose="020B0500000000000000" pitchFamily="50" charset="-128"/>
                <a:ea typeface="Yu Gothic UI" panose="020B0500000000000000" pitchFamily="50" charset="-128"/>
              </a:rPr>
              <a:t>１０月１</a:t>
            </a:r>
            <a:r>
              <a:rPr kumimoji="1" lang="ja-JP" altLang="en-US" sz="1700" b="1" spc="-300" dirty="0">
                <a:latin typeface="Yu Gothic UI" panose="020B0500000000000000" pitchFamily="50" charset="-128"/>
                <a:ea typeface="Yu Gothic UI" panose="020B0500000000000000" pitchFamily="50" charset="-128"/>
              </a:rPr>
              <a:t>日</a:t>
            </a:r>
            <a:r>
              <a:rPr kumimoji="1" lang="ja-JP" altLang="en-US" sz="1700" b="1" dirty="0">
                <a:latin typeface="Yu Gothic UI" panose="020B0500000000000000" pitchFamily="50" charset="-128"/>
                <a:ea typeface="Yu Gothic UI" panose="020B0500000000000000" pitchFamily="50" charset="-128"/>
              </a:rPr>
              <a:t>（水</a:t>
            </a:r>
            <a:r>
              <a:rPr kumimoji="1" lang="ja-JP" altLang="en-US" sz="1700" b="1" spc="-300" dirty="0">
                <a:latin typeface="Yu Gothic UI" panose="020B0500000000000000" pitchFamily="50" charset="-128"/>
                <a:ea typeface="Yu Gothic UI" panose="020B0500000000000000" pitchFamily="50" charset="-128"/>
              </a:rPr>
              <a:t>）</a:t>
            </a:r>
            <a:r>
              <a:rPr kumimoji="1" lang="ja-JP" altLang="en-US" sz="1700" b="1" dirty="0">
                <a:latin typeface="Yu Gothic UI" panose="020B0500000000000000" pitchFamily="50" charset="-128"/>
                <a:ea typeface="Yu Gothic UI" panose="020B0500000000000000" pitchFamily="50" charset="-128"/>
              </a:rPr>
              <a:t>～１２月３１</a:t>
            </a:r>
            <a:r>
              <a:rPr kumimoji="1" lang="ja-JP" altLang="en-US" sz="1700" b="1" spc="-300" dirty="0">
                <a:latin typeface="Yu Gothic UI" panose="020B0500000000000000" pitchFamily="50" charset="-128"/>
                <a:ea typeface="Yu Gothic UI" panose="020B0500000000000000" pitchFamily="50" charset="-128"/>
              </a:rPr>
              <a:t>日</a:t>
            </a:r>
            <a:r>
              <a:rPr kumimoji="1" lang="ja-JP" altLang="en-US" sz="1700" b="1" dirty="0">
                <a:latin typeface="Yu Gothic UI" panose="020B0500000000000000" pitchFamily="50" charset="-128"/>
                <a:ea typeface="Yu Gothic UI" panose="020B0500000000000000" pitchFamily="50" charset="-128"/>
              </a:rPr>
              <a:t>（水）</a:t>
            </a:r>
          </a:p>
        </p:txBody>
      </p:sp>
      <p:grpSp>
        <p:nvGrpSpPr>
          <p:cNvPr id="21" name="グループ化 20">
            <a:extLst>
              <a:ext uri="{FF2B5EF4-FFF2-40B4-BE49-F238E27FC236}">
                <a16:creationId xmlns:a16="http://schemas.microsoft.com/office/drawing/2014/main" id="{309D00D8-256B-4E0B-8E79-EDC6621F0AB0}"/>
              </a:ext>
            </a:extLst>
          </p:cNvPr>
          <p:cNvGrpSpPr/>
          <p:nvPr/>
        </p:nvGrpSpPr>
        <p:grpSpPr>
          <a:xfrm>
            <a:off x="247217" y="9413967"/>
            <a:ext cx="1181522" cy="314272"/>
            <a:chOff x="326362" y="6134646"/>
            <a:chExt cx="1181522" cy="314272"/>
          </a:xfrm>
        </p:grpSpPr>
        <p:sp>
          <p:nvSpPr>
            <p:cNvPr id="23" name="正方形/長方形 22">
              <a:extLst>
                <a:ext uri="{FF2B5EF4-FFF2-40B4-BE49-F238E27FC236}">
                  <a16:creationId xmlns:a16="http://schemas.microsoft.com/office/drawing/2014/main" id="{12D2C12E-2393-46AD-8A7C-DD08EECF7122}"/>
                </a:ext>
              </a:extLst>
            </p:cNvPr>
            <p:cNvSpPr/>
            <p:nvPr/>
          </p:nvSpPr>
          <p:spPr>
            <a:xfrm>
              <a:off x="364948" y="6134646"/>
              <a:ext cx="1095876" cy="3077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41D2B90-1B98-4E74-B31E-BD662DEBBCBC}"/>
                </a:ext>
              </a:extLst>
            </p:cNvPr>
            <p:cNvSpPr txBox="1"/>
            <p:nvPr/>
          </p:nvSpPr>
          <p:spPr>
            <a:xfrm>
              <a:off x="326362" y="6141141"/>
              <a:ext cx="1181522" cy="307777"/>
            </a:xfrm>
            <a:prstGeom prst="rect">
              <a:avLst/>
            </a:prstGeom>
            <a:noFill/>
          </p:spPr>
          <p:txBody>
            <a:bodyPr wrap="square" rtlCol="0">
              <a:spAutoFit/>
            </a:bodyPr>
            <a:lstStyle/>
            <a:p>
              <a:pPr algn="ctr"/>
              <a:r>
                <a:rPr kumimoji="1" lang="ja-JP" altLang="en-US" sz="1400" b="1" spc="-150" dirty="0"/>
                <a:t>お問い合わせ</a:t>
              </a:r>
            </a:p>
          </p:txBody>
        </p:sp>
      </p:grpSp>
      <p:sp>
        <p:nvSpPr>
          <p:cNvPr id="25" name="正方形/長方形 24">
            <a:extLst>
              <a:ext uri="{FF2B5EF4-FFF2-40B4-BE49-F238E27FC236}">
                <a16:creationId xmlns:a16="http://schemas.microsoft.com/office/drawing/2014/main" id="{09BD2B1B-0B84-4D40-9DFA-E65487A930BB}"/>
              </a:ext>
            </a:extLst>
          </p:cNvPr>
          <p:cNvSpPr/>
          <p:nvPr/>
        </p:nvSpPr>
        <p:spPr>
          <a:xfrm>
            <a:off x="1445749" y="9413807"/>
            <a:ext cx="5103157" cy="307937"/>
          </a:xfrm>
          <a:prstGeom prst="rect">
            <a:avLst/>
          </a:prstGeom>
          <a:solidFill>
            <a:srgbClr val="FE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70707932-C7D6-40B9-8CCE-FC7EC35E8438}"/>
              </a:ext>
            </a:extLst>
          </p:cNvPr>
          <p:cNvSpPr txBox="1"/>
          <p:nvPr/>
        </p:nvSpPr>
        <p:spPr>
          <a:xfrm>
            <a:off x="1494766" y="9428399"/>
            <a:ext cx="4886671" cy="307777"/>
          </a:xfrm>
          <a:prstGeom prst="rect">
            <a:avLst/>
          </a:prstGeom>
          <a:noFill/>
        </p:spPr>
        <p:txBody>
          <a:bodyPr wrap="square" rtlCol="0">
            <a:spAutoFit/>
          </a:bodyPr>
          <a:lstStyle/>
          <a:p>
            <a:pPr algn="dist"/>
            <a:r>
              <a:rPr kumimoji="1" lang="ja-JP" altLang="en-US" sz="1400" b="1" spc="-150" dirty="0"/>
              <a:t>埼玉県交通安全対策協議会事務局</a:t>
            </a:r>
            <a:r>
              <a:rPr kumimoji="1" lang="en-US" altLang="ja-JP" sz="1400" b="1" dirty="0"/>
              <a:t> TEL</a:t>
            </a:r>
            <a:r>
              <a:rPr kumimoji="1" lang="ja-JP" altLang="en-US" sz="1200" b="1" dirty="0"/>
              <a:t>：０４８－８２５－２０１１</a:t>
            </a:r>
            <a:r>
              <a:rPr kumimoji="1" lang="ja-JP" altLang="en-US" sz="1400" b="1" dirty="0"/>
              <a:t>　</a:t>
            </a:r>
            <a:endParaRPr kumimoji="1" lang="en-US" altLang="ja-JP" sz="1400" b="1" dirty="0"/>
          </a:p>
        </p:txBody>
      </p:sp>
      <p:pic>
        <p:nvPicPr>
          <p:cNvPr id="5" name="図 4">
            <a:extLst>
              <a:ext uri="{FF2B5EF4-FFF2-40B4-BE49-F238E27FC236}">
                <a16:creationId xmlns:a16="http://schemas.microsoft.com/office/drawing/2014/main" id="{3F24C67C-914F-45ED-83F9-5FA9E79BB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593" y="613246"/>
            <a:ext cx="3126874" cy="2299173"/>
          </a:xfrm>
          <a:prstGeom prst="rect">
            <a:avLst/>
          </a:prstGeom>
        </p:spPr>
      </p:pic>
      <p:sp>
        <p:nvSpPr>
          <p:cNvPr id="4" name="テキスト ボックス 3">
            <a:extLst>
              <a:ext uri="{FF2B5EF4-FFF2-40B4-BE49-F238E27FC236}">
                <a16:creationId xmlns:a16="http://schemas.microsoft.com/office/drawing/2014/main" id="{A352320D-23B1-47F4-93A0-DF34DD69210F}"/>
              </a:ext>
            </a:extLst>
          </p:cNvPr>
          <p:cNvSpPr txBox="1"/>
          <p:nvPr/>
        </p:nvSpPr>
        <p:spPr>
          <a:xfrm>
            <a:off x="3320030" y="2980459"/>
            <a:ext cx="2622551" cy="200055"/>
          </a:xfrm>
          <a:prstGeom prst="rect">
            <a:avLst/>
          </a:prstGeom>
          <a:noFill/>
        </p:spPr>
        <p:txBody>
          <a:bodyPr wrap="square" rtlCol="0">
            <a:spAutoFit/>
          </a:bodyPr>
          <a:lstStyle/>
          <a:p>
            <a:r>
              <a:rPr kumimoji="1" lang="ja-JP" altLang="en-US" sz="700" dirty="0"/>
              <a:t>埼玉県マスコット「コバトン」「さいたまっち」</a:t>
            </a:r>
          </a:p>
        </p:txBody>
      </p:sp>
      <p:sp>
        <p:nvSpPr>
          <p:cNvPr id="30" name="正方形/長方形 29">
            <a:extLst>
              <a:ext uri="{FF2B5EF4-FFF2-40B4-BE49-F238E27FC236}">
                <a16:creationId xmlns:a16="http://schemas.microsoft.com/office/drawing/2014/main" id="{5CECBB21-97FF-484F-954E-E3C63239A0A4}"/>
              </a:ext>
            </a:extLst>
          </p:cNvPr>
          <p:cNvSpPr/>
          <p:nvPr/>
        </p:nvSpPr>
        <p:spPr>
          <a:xfrm>
            <a:off x="1442268" y="5466004"/>
            <a:ext cx="5117973" cy="1927619"/>
          </a:xfrm>
          <a:prstGeom prst="rect">
            <a:avLst/>
          </a:prstGeom>
          <a:solidFill>
            <a:srgbClr val="FE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B9F4EDF5-0950-4D98-BD26-C061D5701F08}"/>
              </a:ext>
            </a:extLst>
          </p:cNvPr>
          <p:cNvSpPr txBox="1"/>
          <p:nvPr/>
        </p:nvSpPr>
        <p:spPr>
          <a:xfrm>
            <a:off x="1445749" y="5386996"/>
            <a:ext cx="4513417" cy="2036455"/>
          </a:xfrm>
          <a:prstGeom prst="rect">
            <a:avLst/>
          </a:prstGeom>
          <a:noFill/>
        </p:spPr>
        <p:txBody>
          <a:bodyPr wrap="square" rtlCol="0">
            <a:spAutoFit/>
          </a:bodyPr>
          <a:lstStyle/>
          <a:p>
            <a:pPr>
              <a:lnSpc>
                <a:spcPts val="2000"/>
              </a:lnSpc>
              <a:spcBef>
                <a:spcPts val="1000"/>
              </a:spcBef>
            </a:pPr>
            <a:r>
              <a:rPr kumimoji="1" lang="ja-JP" altLang="en-US" sz="1300" b="1" dirty="0"/>
              <a:t>埼玉りそな銀行 県庁支店</a:t>
            </a:r>
            <a:r>
              <a:rPr kumimoji="1" lang="ja-JP" altLang="en-US" sz="1000" b="1" dirty="0">
                <a:solidFill>
                  <a:srgbClr val="0070C0"/>
                </a:solidFill>
              </a:rPr>
              <a:t>（</a:t>
            </a:r>
            <a:r>
              <a:rPr kumimoji="1" lang="en-US" altLang="ja-JP" sz="1000" b="1" u="sng" dirty="0">
                <a:solidFill>
                  <a:srgbClr val="0070C0"/>
                </a:solidFill>
                <a:effectLst>
                  <a:outerShdw blurRad="38100" dist="38100" dir="2700000" algn="tl">
                    <a:srgbClr val="000000">
                      <a:alpha val="43137"/>
                    </a:srgbClr>
                  </a:outerShdw>
                </a:effectLst>
                <a:latin typeface="+mn-ea"/>
              </a:rPr>
              <a:t>※</a:t>
            </a:r>
            <a:r>
              <a:rPr kumimoji="1" lang="ja-JP" altLang="en-US" sz="1000" b="1" u="sng" dirty="0">
                <a:solidFill>
                  <a:srgbClr val="0070C0"/>
                </a:solidFill>
                <a:effectLst>
                  <a:outerShdw blurRad="38100" dist="38100" dir="2700000" algn="tl">
                    <a:srgbClr val="000000">
                      <a:alpha val="43137"/>
                    </a:srgbClr>
                  </a:outerShdw>
                </a:effectLst>
                <a:latin typeface="+mn-ea"/>
              </a:rPr>
              <a:t>有人</a:t>
            </a:r>
            <a:r>
              <a:rPr kumimoji="1" lang="ja-JP" altLang="en-US" sz="1000" b="1" u="sng" dirty="0">
                <a:solidFill>
                  <a:srgbClr val="0070C0"/>
                </a:solidFill>
                <a:effectLst>
                  <a:outerShdw blurRad="38100" dist="38100" dir="2700000" algn="tl">
                    <a:srgbClr val="000000">
                      <a:alpha val="43137"/>
                    </a:srgbClr>
                  </a:outerShdw>
                </a:effectLst>
              </a:rPr>
              <a:t>店舗ＡＴＭのみ振込手数料無料</a:t>
            </a:r>
            <a:r>
              <a:rPr kumimoji="1" lang="ja-JP" altLang="en-US" sz="1000" b="1" dirty="0">
                <a:solidFill>
                  <a:srgbClr val="0070C0"/>
                </a:solidFill>
              </a:rPr>
              <a:t>）</a:t>
            </a:r>
            <a:endParaRPr kumimoji="1" lang="en-US" altLang="ja-JP" sz="1000" b="1" dirty="0">
              <a:solidFill>
                <a:srgbClr val="0070C0"/>
              </a:solidFill>
            </a:endParaRPr>
          </a:p>
          <a:p>
            <a:pPr>
              <a:spcBef>
                <a:spcPts val="400"/>
              </a:spcBef>
            </a:pPr>
            <a:r>
              <a:rPr kumimoji="1" lang="ja-JP" altLang="en-US" sz="1200" dirty="0"/>
              <a:t>　</a:t>
            </a:r>
            <a:r>
              <a:rPr kumimoji="1" lang="ja-JP" altLang="en-US" sz="1200" b="1" dirty="0">
                <a:latin typeface="+mn-ea"/>
              </a:rPr>
              <a:t>普通預金　４７５９８８２</a:t>
            </a:r>
            <a:endParaRPr kumimoji="1" lang="en-US" altLang="ja-JP" sz="1200" b="1" dirty="0">
              <a:latin typeface="+mn-ea"/>
            </a:endParaRPr>
          </a:p>
          <a:p>
            <a:r>
              <a:rPr kumimoji="1" lang="ja-JP" altLang="en-US" sz="1200" b="1" dirty="0">
                <a:latin typeface="+mn-ea"/>
              </a:rPr>
              <a:t>　名　　義　埼玉県交通安全対策協議会</a:t>
            </a:r>
            <a:endParaRPr kumimoji="1" lang="en-US" altLang="ja-JP" sz="1200" b="1" dirty="0">
              <a:latin typeface="+mn-ea"/>
            </a:endParaRPr>
          </a:p>
          <a:p>
            <a:r>
              <a:rPr kumimoji="1" lang="ja-JP" altLang="en-US" sz="1300" b="1" dirty="0">
                <a:latin typeface="+mn-ea"/>
                <a:ea typeface="+mj-ea"/>
              </a:rPr>
              <a:t>　　　　　  </a:t>
            </a:r>
            <a:r>
              <a:rPr kumimoji="1" lang="ja-JP" altLang="en-US" sz="1000" b="1" dirty="0">
                <a:latin typeface="+mn-ea"/>
                <a:ea typeface="+mj-ea"/>
              </a:rPr>
              <a:t>サイタマケンコウツウアンゼンタイサクキョウギカイ</a:t>
            </a:r>
            <a:r>
              <a:rPr kumimoji="1" lang="ja-JP" altLang="en-US" sz="1050" b="1" dirty="0">
                <a:latin typeface="+mj-ea"/>
                <a:ea typeface="+mj-ea"/>
              </a:rPr>
              <a:t>　</a:t>
            </a:r>
            <a:endParaRPr kumimoji="1" lang="en-US" altLang="ja-JP" sz="1050" b="1" dirty="0">
              <a:latin typeface="+mj-ea"/>
              <a:ea typeface="+mj-ea"/>
            </a:endParaRPr>
          </a:p>
          <a:p>
            <a:pPr>
              <a:spcBef>
                <a:spcPts val="400"/>
              </a:spcBef>
            </a:pPr>
            <a:r>
              <a:rPr kumimoji="1" lang="en-US" altLang="ja-JP" sz="800" dirty="0">
                <a:solidFill>
                  <a:srgbClr val="0070C0"/>
                </a:solidFill>
                <a:latin typeface="HGPｺﾞｼｯｸM" panose="020B0600000000000000" pitchFamily="50" charset="-128"/>
                <a:ea typeface="HGPｺﾞｼｯｸM" panose="020B0600000000000000" pitchFamily="50" charset="-128"/>
              </a:rPr>
              <a:t>※</a:t>
            </a:r>
            <a:r>
              <a:rPr kumimoji="1" lang="ja-JP" altLang="en-US" sz="800" dirty="0">
                <a:solidFill>
                  <a:srgbClr val="0070C0"/>
                </a:solidFill>
                <a:latin typeface="HGPｺﾞｼｯｸM" panose="020B0600000000000000" pitchFamily="50" charset="-128"/>
                <a:ea typeface="HGPｺﾞｼｯｸM" panose="020B0600000000000000" pitchFamily="50" charset="-128"/>
              </a:rPr>
              <a:t>埼玉りそな銀行有人店舗</a:t>
            </a:r>
            <a:r>
              <a:rPr kumimoji="1" lang="en-US" altLang="ja-JP" sz="800" dirty="0">
                <a:solidFill>
                  <a:srgbClr val="0070C0"/>
                </a:solidFill>
                <a:latin typeface="HGPｺﾞｼｯｸM" panose="020B0600000000000000" pitchFamily="50" charset="-128"/>
                <a:ea typeface="HGPｺﾞｼｯｸM" panose="020B0600000000000000" pitchFamily="50" charset="-128"/>
              </a:rPr>
              <a:t>ATM</a:t>
            </a:r>
            <a:r>
              <a:rPr kumimoji="1" lang="ja-JP" altLang="en-US" sz="800" dirty="0">
                <a:solidFill>
                  <a:srgbClr val="0070C0"/>
                </a:solidFill>
                <a:latin typeface="HGPｺﾞｼｯｸM" panose="020B0600000000000000" pitchFamily="50" charset="-128"/>
                <a:ea typeface="HGPｺﾞｼｯｸM" panose="020B0600000000000000" pitchFamily="50" charset="-128"/>
              </a:rPr>
              <a:t>にて、</a:t>
            </a:r>
            <a:r>
              <a:rPr kumimoji="1" lang="ja-JP" altLang="en-US" sz="800" b="1" u="sng" dirty="0">
                <a:solidFill>
                  <a:srgbClr val="0070C0"/>
                </a:solidFill>
                <a:latin typeface="HGPｺﾞｼｯｸM" panose="020B0600000000000000" pitchFamily="50" charset="-128"/>
                <a:ea typeface="HGPｺﾞｼｯｸM" panose="020B0600000000000000" pitchFamily="50" charset="-128"/>
              </a:rPr>
              <a:t>平日 ８：４５～１８：００ </a:t>
            </a:r>
            <a:r>
              <a:rPr kumimoji="1" lang="ja-JP" altLang="en-US" sz="800" dirty="0">
                <a:solidFill>
                  <a:srgbClr val="0070C0"/>
                </a:solidFill>
                <a:latin typeface="HGPｺﾞｼｯｸM" panose="020B0600000000000000" pitchFamily="50" charset="-128"/>
                <a:ea typeface="HGPｺﾞｼｯｸM" panose="020B0600000000000000" pitchFamily="50" charset="-128"/>
              </a:rPr>
              <a:t>にお振込みください。</a:t>
            </a:r>
            <a:endParaRPr kumimoji="1" lang="en-US" altLang="ja-JP" sz="800" dirty="0">
              <a:solidFill>
                <a:srgbClr val="0070C0"/>
              </a:solidFill>
              <a:latin typeface="HGPｺﾞｼｯｸM" panose="020B0600000000000000" pitchFamily="50" charset="-128"/>
              <a:ea typeface="HGPｺﾞｼｯｸM" panose="020B0600000000000000" pitchFamily="50" charset="-128"/>
            </a:endParaRPr>
          </a:p>
          <a:p>
            <a:r>
              <a:rPr kumimoji="1" lang="ja-JP" altLang="en-US" sz="800" dirty="0">
                <a:solidFill>
                  <a:srgbClr val="0070C0"/>
                </a:solidFill>
                <a:latin typeface="HGPｺﾞｼｯｸM" panose="020B0600000000000000" pitchFamily="50" charset="-128"/>
                <a:ea typeface="HGPｺﾞｼｯｸM" panose="020B0600000000000000" pitchFamily="50" charset="-128"/>
              </a:rPr>
              <a:t>　 右</a:t>
            </a:r>
            <a:r>
              <a:rPr kumimoji="1" lang="en-US" altLang="ja-JP" sz="800" dirty="0">
                <a:solidFill>
                  <a:srgbClr val="0070C0"/>
                </a:solidFill>
                <a:latin typeface="HGPｺﾞｼｯｸM" panose="020B0600000000000000" pitchFamily="50" charset="-128"/>
                <a:ea typeface="HGPｺﾞｼｯｸM" panose="020B0600000000000000" pitchFamily="50" charset="-128"/>
              </a:rPr>
              <a:t>QR</a:t>
            </a:r>
            <a:r>
              <a:rPr kumimoji="1" lang="ja-JP" altLang="en-US" sz="800" dirty="0">
                <a:solidFill>
                  <a:srgbClr val="0070C0"/>
                </a:solidFill>
                <a:latin typeface="HGPｺﾞｼｯｸM" panose="020B0600000000000000" pitchFamily="50" charset="-128"/>
                <a:ea typeface="HGPｺﾞｼｯｸM" panose="020B0600000000000000" pitchFamily="50" charset="-128"/>
              </a:rPr>
              <a:t>コードを読み取ると、最寄りの有人店舗が緑色のアイコンで表示されます。</a:t>
            </a:r>
            <a:endParaRPr kumimoji="1" lang="en-US" altLang="ja-JP" sz="800" dirty="0">
              <a:solidFill>
                <a:srgbClr val="0070C0"/>
              </a:solidFill>
              <a:latin typeface="HGPｺﾞｼｯｸM" panose="020B0600000000000000" pitchFamily="50" charset="-128"/>
              <a:ea typeface="HGPｺﾞｼｯｸM" panose="020B0600000000000000" pitchFamily="50" charset="-128"/>
            </a:endParaRPr>
          </a:p>
          <a:p>
            <a:pPr>
              <a:spcBef>
                <a:spcPts val="400"/>
              </a:spcBef>
            </a:pPr>
            <a:r>
              <a:rPr kumimoji="1" lang="en-US" altLang="ja-JP" sz="800" dirty="0">
                <a:solidFill>
                  <a:srgbClr val="0070C0"/>
                </a:solidFill>
                <a:latin typeface="HGPｺﾞｼｯｸM" panose="020B0600000000000000" pitchFamily="50" charset="-128"/>
                <a:ea typeface="HGPｺﾞｼｯｸM" panose="020B0600000000000000" pitchFamily="50" charset="-128"/>
              </a:rPr>
              <a:t>※</a:t>
            </a:r>
            <a:r>
              <a:rPr kumimoji="1" lang="ja-JP" altLang="en-US" sz="800" dirty="0">
                <a:solidFill>
                  <a:srgbClr val="0070C0"/>
                </a:solidFill>
                <a:latin typeface="HGPｺﾞｼｯｸM" panose="020B0600000000000000" pitchFamily="50" charset="-128"/>
                <a:ea typeface="HGPｺﾞｼｯｸM" panose="020B0600000000000000" pitchFamily="50" charset="-128"/>
              </a:rPr>
              <a:t>窓口受付では手数料がかかります。</a:t>
            </a:r>
            <a:endParaRPr kumimoji="1" lang="en-US" altLang="ja-JP" sz="800" dirty="0">
              <a:solidFill>
                <a:srgbClr val="0070C0"/>
              </a:solidFill>
              <a:latin typeface="HGPｺﾞｼｯｸM" panose="020B0600000000000000" pitchFamily="50" charset="-128"/>
              <a:ea typeface="HGPｺﾞｼｯｸM" panose="020B0600000000000000" pitchFamily="50" charset="-128"/>
            </a:endParaRPr>
          </a:p>
          <a:p>
            <a:pPr>
              <a:spcBef>
                <a:spcPts val="400"/>
              </a:spcBef>
            </a:pPr>
            <a:r>
              <a:rPr kumimoji="1" lang="en-US" altLang="ja-JP" sz="800" dirty="0">
                <a:solidFill>
                  <a:srgbClr val="0070C0"/>
                </a:solidFill>
                <a:latin typeface="HGPｺﾞｼｯｸM" panose="020B0600000000000000" pitchFamily="50" charset="-128"/>
                <a:ea typeface="HGPｺﾞｼｯｸM" panose="020B0600000000000000" pitchFamily="50" charset="-128"/>
              </a:rPr>
              <a:t>※ATM</a:t>
            </a:r>
            <a:r>
              <a:rPr kumimoji="1" lang="ja-JP" altLang="en-US" sz="800" dirty="0" err="1">
                <a:solidFill>
                  <a:srgbClr val="0070C0"/>
                </a:solidFill>
                <a:latin typeface="HGPｺﾞｼｯｸM" panose="020B0600000000000000" pitchFamily="50" charset="-128"/>
                <a:ea typeface="HGPｺﾞｼｯｸM" panose="020B0600000000000000" pitchFamily="50" charset="-128"/>
              </a:rPr>
              <a:t>での</a:t>
            </a:r>
            <a:r>
              <a:rPr kumimoji="1" lang="ja-JP" altLang="en-US" sz="800" dirty="0">
                <a:solidFill>
                  <a:srgbClr val="0070C0"/>
                </a:solidFill>
                <a:latin typeface="HGPｺﾞｼｯｸM" panose="020B0600000000000000" pitchFamily="50" charset="-128"/>
                <a:ea typeface="HGPｺﾞｼｯｸM" panose="020B0600000000000000" pitchFamily="50" charset="-128"/>
              </a:rPr>
              <a:t>現金によるお振込みは</a:t>
            </a:r>
            <a:r>
              <a:rPr kumimoji="1" lang="en-US" altLang="ja-JP" sz="800" dirty="0">
                <a:solidFill>
                  <a:srgbClr val="0070C0"/>
                </a:solidFill>
                <a:latin typeface="HGPｺﾞｼｯｸM" panose="020B0600000000000000" pitchFamily="50" charset="-128"/>
                <a:ea typeface="HGPｺﾞｼｯｸM" panose="020B0600000000000000" pitchFamily="50" charset="-128"/>
              </a:rPr>
              <a:t>10</a:t>
            </a:r>
            <a:r>
              <a:rPr kumimoji="1" lang="ja-JP" altLang="en-US" sz="800" dirty="0">
                <a:solidFill>
                  <a:srgbClr val="0070C0"/>
                </a:solidFill>
                <a:latin typeface="HGPｺﾞｼｯｸM" panose="020B0600000000000000" pitchFamily="50" charset="-128"/>
                <a:ea typeface="HGPｺﾞｼｯｸM" panose="020B0600000000000000" pitchFamily="50" charset="-128"/>
              </a:rPr>
              <a:t>万円以下、硬貨取扱枚数の上限は</a:t>
            </a:r>
            <a:r>
              <a:rPr kumimoji="1" lang="en-US" altLang="ja-JP" sz="800" dirty="0">
                <a:solidFill>
                  <a:srgbClr val="0070C0"/>
                </a:solidFill>
                <a:latin typeface="HGPｺﾞｼｯｸM" panose="020B0600000000000000" pitchFamily="50" charset="-128"/>
                <a:ea typeface="HGPｺﾞｼｯｸM" panose="020B0600000000000000" pitchFamily="50" charset="-128"/>
              </a:rPr>
              <a:t>100</a:t>
            </a:r>
            <a:r>
              <a:rPr kumimoji="1" lang="ja-JP" altLang="en-US" sz="800" dirty="0">
                <a:solidFill>
                  <a:srgbClr val="0070C0"/>
                </a:solidFill>
                <a:latin typeface="HGPｺﾞｼｯｸM" panose="020B0600000000000000" pitchFamily="50" charset="-128"/>
                <a:ea typeface="HGPｺﾞｼｯｸM" panose="020B0600000000000000" pitchFamily="50" charset="-128"/>
              </a:rPr>
              <a:t>枚と</a:t>
            </a:r>
            <a:endParaRPr kumimoji="1" lang="en-US" altLang="ja-JP" sz="800" dirty="0">
              <a:solidFill>
                <a:srgbClr val="0070C0"/>
              </a:solidFill>
              <a:latin typeface="HGPｺﾞｼｯｸM" panose="020B0600000000000000" pitchFamily="50" charset="-128"/>
              <a:ea typeface="HGPｺﾞｼｯｸM" panose="020B0600000000000000" pitchFamily="50" charset="-128"/>
            </a:endParaRPr>
          </a:p>
          <a:p>
            <a:r>
              <a:rPr kumimoji="1" lang="ja-JP" altLang="en-US" sz="800" dirty="0">
                <a:solidFill>
                  <a:srgbClr val="0070C0"/>
                </a:solidFill>
                <a:latin typeface="HGPｺﾞｼｯｸM" panose="020B0600000000000000" pitchFamily="50" charset="-128"/>
                <a:ea typeface="HGPｺﾞｼｯｸM" panose="020B0600000000000000" pitchFamily="50" charset="-128"/>
              </a:rPr>
              <a:t>なりますので、超える場合は分けてお振込みください。</a:t>
            </a:r>
            <a:endParaRPr kumimoji="1" lang="en-US" altLang="ja-JP" sz="800" dirty="0">
              <a:solidFill>
                <a:srgbClr val="0070C0"/>
              </a:solidFill>
              <a:latin typeface="HGPｺﾞｼｯｸM" panose="020B0600000000000000" pitchFamily="50" charset="-128"/>
              <a:ea typeface="HGPｺﾞｼｯｸM" panose="020B0600000000000000" pitchFamily="50" charset="-128"/>
            </a:endParaRPr>
          </a:p>
          <a:p>
            <a:r>
              <a:rPr kumimoji="1" lang="ja-JP" altLang="en-US" sz="800" dirty="0">
                <a:solidFill>
                  <a:srgbClr val="0070C0"/>
                </a:solidFill>
                <a:latin typeface="HGPｺﾞｼｯｸM" panose="020B0600000000000000" pitchFamily="50" charset="-128"/>
                <a:ea typeface="HGPｺﾞｼｯｸM" panose="020B0600000000000000" pitchFamily="50" charset="-128"/>
              </a:rPr>
              <a:t>　 ご利用の時間帯やご利用のカードにより、</a:t>
            </a:r>
            <a:r>
              <a:rPr kumimoji="1" lang="en-US" altLang="ja-JP" sz="800" dirty="0">
                <a:solidFill>
                  <a:srgbClr val="0070C0"/>
                </a:solidFill>
                <a:latin typeface="HGPｺﾞｼｯｸM" panose="020B0600000000000000" pitchFamily="50" charset="-128"/>
                <a:ea typeface="HGPｺﾞｼｯｸM" panose="020B0600000000000000" pitchFamily="50" charset="-128"/>
              </a:rPr>
              <a:t>ATM</a:t>
            </a:r>
            <a:r>
              <a:rPr kumimoji="1" lang="ja-JP" altLang="en-US" sz="800" dirty="0">
                <a:solidFill>
                  <a:srgbClr val="0070C0"/>
                </a:solidFill>
                <a:latin typeface="HGPｺﾞｼｯｸM" panose="020B0600000000000000" pitchFamily="50" charset="-128"/>
                <a:ea typeface="HGPｺﾞｼｯｸM" panose="020B0600000000000000" pitchFamily="50" charset="-128"/>
              </a:rPr>
              <a:t>ご利用手数料が必要となります。</a:t>
            </a:r>
            <a:endParaRPr kumimoji="1" lang="en-US" altLang="ja-JP" sz="800" dirty="0">
              <a:solidFill>
                <a:srgbClr val="0070C0"/>
              </a:solidFill>
              <a:latin typeface="HGPｺﾞｼｯｸM" panose="020B0600000000000000" pitchFamily="50" charset="-128"/>
              <a:ea typeface="HGPｺﾞｼｯｸM" panose="020B0600000000000000" pitchFamily="50" charset="-128"/>
            </a:endParaRPr>
          </a:p>
          <a:p>
            <a:pPr>
              <a:spcBef>
                <a:spcPts val="400"/>
              </a:spcBef>
            </a:pPr>
            <a:r>
              <a:rPr kumimoji="1" lang="en-US" altLang="ja-JP" sz="800" dirty="0">
                <a:solidFill>
                  <a:srgbClr val="0070C0"/>
                </a:solidFill>
                <a:latin typeface="HGPｺﾞｼｯｸM" panose="020B0600000000000000" pitchFamily="50" charset="-128"/>
                <a:ea typeface="HGPｺﾞｼｯｸM" panose="020B0600000000000000" pitchFamily="50" charset="-128"/>
              </a:rPr>
              <a:t>※</a:t>
            </a:r>
            <a:r>
              <a:rPr kumimoji="1" lang="ja-JP" altLang="en-US" sz="800" dirty="0">
                <a:solidFill>
                  <a:srgbClr val="0070C0"/>
                </a:solidFill>
                <a:latin typeface="HGPｺﾞｼｯｸM" panose="020B0600000000000000" pitchFamily="50" charset="-128"/>
                <a:ea typeface="HGPｺﾞｼｯｸM" panose="020B0600000000000000" pitchFamily="50" charset="-128"/>
              </a:rPr>
              <a:t>振込機関把握のため、名義の入力に際しては裏面をご確認ください。</a:t>
            </a:r>
            <a:endParaRPr kumimoji="1" lang="en-US" altLang="ja-JP" sz="800" dirty="0">
              <a:solidFill>
                <a:srgbClr val="0070C0"/>
              </a:solidFill>
              <a:latin typeface="HGPｺﾞｼｯｸM" panose="020B0600000000000000" pitchFamily="50" charset="-128"/>
              <a:ea typeface="HGPｺﾞｼｯｸM" panose="020B0600000000000000" pitchFamily="50" charset="-128"/>
            </a:endParaRPr>
          </a:p>
        </p:txBody>
      </p:sp>
      <p:sp>
        <p:nvSpPr>
          <p:cNvPr id="31" name="テキスト ボックス 30">
            <a:extLst>
              <a:ext uri="{FF2B5EF4-FFF2-40B4-BE49-F238E27FC236}">
                <a16:creationId xmlns:a16="http://schemas.microsoft.com/office/drawing/2014/main" id="{B2B9FAAF-78FE-4070-B4F6-9D185FE8B9DB}"/>
              </a:ext>
            </a:extLst>
          </p:cNvPr>
          <p:cNvSpPr txBox="1"/>
          <p:nvPr/>
        </p:nvSpPr>
        <p:spPr>
          <a:xfrm>
            <a:off x="1458461" y="9109487"/>
            <a:ext cx="5090444" cy="230832"/>
          </a:xfrm>
          <a:prstGeom prst="rect">
            <a:avLst/>
          </a:prstGeom>
          <a:solidFill>
            <a:schemeClr val="bg1"/>
          </a:solidFill>
        </p:spPr>
        <p:txBody>
          <a:bodyPr wrap="square" rtlCol="0">
            <a:spAutoFit/>
          </a:bodyPr>
          <a:lstStyle/>
          <a:p>
            <a:r>
              <a:rPr kumimoji="1" lang="ja-JP" altLang="en-US" sz="900" dirty="0">
                <a:latin typeface="+mn-ea"/>
              </a:rPr>
              <a:t>★領収書の発行を希望される場合は、事務局へご連絡ください。</a:t>
            </a:r>
          </a:p>
        </p:txBody>
      </p:sp>
      <p:sp>
        <p:nvSpPr>
          <p:cNvPr id="32" name="正方形/長方形 31">
            <a:extLst>
              <a:ext uri="{FF2B5EF4-FFF2-40B4-BE49-F238E27FC236}">
                <a16:creationId xmlns:a16="http://schemas.microsoft.com/office/drawing/2014/main" id="{170B055E-D010-4BF5-BC40-D05BA114228D}"/>
              </a:ext>
            </a:extLst>
          </p:cNvPr>
          <p:cNvSpPr/>
          <p:nvPr/>
        </p:nvSpPr>
        <p:spPr>
          <a:xfrm>
            <a:off x="1867183" y="8683365"/>
            <a:ext cx="4455586" cy="138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FEC6947D-FEE4-49D6-A358-274A8955F2F4}"/>
              </a:ext>
            </a:extLst>
          </p:cNvPr>
          <p:cNvPicPr>
            <a:picLocks noChangeAspect="1"/>
          </p:cNvPicPr>
          <p:nvPr/>
        </p:nvPicPr>
        <p:blipFill rotWithShape="1">
          <a:blip r:embed="rId3"/>
          <a:srcRect l="31772" t="15313" r="31680" b="20189"/>
          <a:stretch/>
        </p:blipFill>
        <p:spPr>
          <a:xfrm>
            <a:off x="5453656" y="5808616"/>
            <a:ext cx="1049375" cy="1030983"/>
          </a:xfrm>
          <a:prstGeom prst="rect">
            <a:avLst/>
          </a:prstGeom>
          <a:ln w="38100">
            <a:solidFill>
              <a:srgbClr val="00B050"/>
            </a:solidFill>
          </a:ln>
        </p:spPr>
      </p:pic>
      <p:sp>
        <p:nvSpPr>
          <p:cNvPr id="36" name="Text Box 189">
            <a:extLst>
              <a:ext uri="{FF2B5EF4-FFF2-40B4-BE49-F238E27FC236}">
                <a16:creationId xmlns:a16="http://schemas.microsoft.com/office/drawing/2014/main" id="{783F1820-CE76-4567-A59C-2807EA62E91F}"/>
              </a:ext>
            </a:extLst>
          </p:cNvPr>
          <p:cNvSpPr txBox="1">
            <a:spLocks noChangeArrowheads="1"/>
          </p:cNvSpPr>
          <p:nvPr/>
        </p:nvSpPr>
        <p:spPr bwMode="auto">
          <a:xfrm>
            <a:off x="5329931" y="6861914"/>
            <a:ext cx="131832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721942" fontAlgn="auto">
              <a:spcBef>
                <a:spcPts val="0"/>
              </a:spcBef>
              <a:spcAft>
                <a:spcPts val="0"/>
              </a:spcAft>
            </a:pPr>
            <a:r>
              <a:rPr lang="en-US" altLang="ja-JP" sz="700"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https://resona-map.jp/</a:t>
            </a:r>
          </a:p>
        </p:txBody>
      </p:sp>
    </p:spTree>
    <p:extLst>
      <p:ext uri="{BB962C8B-B14F-4D97-AF65-F5344CB8AC3E}">
        <p14:creationId xmlns:p14="http://schemas.microsoft.com/office/powerpoint/2010/main" val="344618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1522168" y="2951743"/>
            <a:ext cx="3870633" cy="1421151"/>
          </a:xfrm>
          <a:prstGeom prst="rect">
            <a:avLst/>
          </a:prstGeom>
        </p:spPr>
      </p:pic>
      <p:sp>
        <p:nvSpPr>
          <p:cNvPr id="9" name="Text Box 189"/>
          <p:cNvSpPr txBox="1">
            <a:spLocks noChangeArrowheads="1"/>
          </p:cNvSpPr>
          <p:nvPr/>
        </p:nvSpPr>
        <p:spPr bwMode="auto">
          <a:xfrm>
            <a:off x="631220" y="1131316"/>
            <a:ext cx="3870633" cy="129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329950"/>
            <a:r>
              <a:rPr lang="ja-JP" altLang="en-US" sz="1300" b="1" dirty="0">
                <a:solidFill>
                  <a:prstClr val="black"/>
                </a:solidFill>
                <a:latin typeface="+mn-ea"/>
                <a:cs typeface="Times New Roman" panose="02020603050405020304" pitchFamily="18" charset="0"/>
              </a:rPr>
              <a:t>▼右記の</a:t>
            </a:r>
            <a:r>
              <a:rPr lang="en-US" altLang="ja-JP" sz="1300" b="1" dirty="0">
                <a:solidFill>
                  <a:prstClr val="black"/>
                </a:solidFill>
                <a:latin typeface="+mn-ea"/>
                <a:cs typeface="Times New Roman" panose="02020603050405020304" pitchFamily="18" charset="0"/>
              </a:rPr>
              <a:t>QR</a:t>
            </a:r>
            <a:r>
              <a:rPr lang="ja-JP" altLang="en-US" sz="1300" b="1" dirty="0">
                <a:solidFill>
                  <a:prstClr val="black"/>
                </a:solidFill>
                <a:latin typeface="+mn-ea"/>
                <a:cs typeface="Times New Roman" panose="02020603050405020304" pitchFamily="18" charset="0"/>
              </a:rPr>
              <a:t>コードを読み取ってください。</a:t>
            </a:r>
            <a:endParaRPr lang="en-US" altLang="ja-JP" sz="1300" b="1" dirty="0">
              <a:solidFill>
                <a:prstClr val="black"/>
              </a:solidFill>
              <a:latin typeface="+mn-ea"/>
              <a:cs typeface="Times New Roman" panose="02020603050405020304" pitchFamily="18" charset="0"/>
            </a:endParaRPr>
          </a:p>
          <a:p>
            <a:pPr defTabSz="329950"/>
            <a:r>
              <a:rPr lang="ja-JP" altLang="en-US" sz="1300" b="1" dirty="0">
                <a:solidFill>
                  <a:prstClr val="black"/>
                </a:solidFill>
                <a:latin typeface="+mn-ea"/>
                <a:cs typeface="Times New Roman" panose="02020603050405020304" pitchFamily="18" charset="0"/>
              </a:rPr>
              <a:t>　 最寄りの有人店舗が表示されます</a:t>
            </a:r>
            <a:endParaRPr lang="en-US" altLang="ja-JP" sz="1300" b="1" dirty="0">
              <a:solidFill>
                <a:prstClr val="black"/>
              </a:solidFill>
              <a:latin typeface="+mn-ea"/>
              <a:cs typeface="Times New Roman" panose="02020603050405020304" pitchFamily="18" charset="0"/>
            </a:endParaRPr>
          </a:p>
          <a:p>
            <a:pPr defTabSz="329950"/>
            <a:endParaRPr lang="en-US" altLang="ja-JP" sz="1300" b="1" dirty="0">
              <a:solidFill>
                <a:prstClr val="black"/>
              </a:solidFill>
              <a:latin typeface="+mn-ea"/>
              <a:cs typeface="Times New Roman" panose="02020603050405020304" pitchFamily="18" charset="0"/>
            </a:endParaRPr>
          </a:p>
          <a:p>
            <a:pPr defTabSz="329950"/>
            <a:r>
              <a:rPr lang="ja-JP" altLang="en-US" sz="1300" b="1" dirty="0">
                <a:solidFill>
                  <a:prstClr val="black"/>
                </a:solidFill>
                <a:latin typeface="+mn-ea"/>
                <a:cs typeface="Times New Roman" panose="02020603050405020304" pitchFamily="18" charset="0"/>
              </a:rPr>
              <a:t>＜検索方法＞</a:t>
            </a:r>
            <a:endParaRPr lang="en-US" altLang="ja-JP" sz="1300" b="1" dirty="0">
              <a:solidFill>
                <a:prstClr val="black"/>
              </a:solidFill>
              <a:latin typeface="+mn-ea"/>
              <a:cs typeface="Times New Roman" panose="02020603050405020304" pitchFamily="18" charset="0"/>
            </a:endParaRPr>
          </a:p>
          <a:p>
            <a:pPr defTabSz="329950"/>
            <a:r>
              <a:rPr lang="ja-JP" altLang="en-US" sz="1300" b="1" dirty="0">
                <a:solidFill>
                  <a:prstClr val="black"/>
                </a:solidFill>
                <a:latin typeface="+mn-ea"/>
                <a:cs typeface="Times New Roman" panose="02020603050405020304" pitchFamily="18" charset="0"/>
              </a:rPr>
              <a:t>▼「埼玉りそな銀行」（緑色のアイコン）を選択</a:t>
            </a:r>
            <a:endParaRPr lang="en-US" altLang="ja-JP" sz="1300" b="1" dirty="0">
              <a:solidFill>
                <a:prstClr val="black"/>
              </a:solidFill>
              <a:latin typeface="+mn-ea"/>
              <a:cs typeface="Times New Roman" panose="02020603050405020304" pitchFamily="18" charset="0"/>
            </a:endParaRPr>
          </a:p>
          <a:p>
            <a:pPr defTabSz="329950"/>
            <a:r>
              <a:rPr lang="ja-JP" altLang="en-US" sz="1300" b="1" dirty="0">
                <a:solidFill>
                  <a:prstClr val="black"/>
                </a:solidFill>
                <a:latin typeface="+mn-ea"/>
                <a:cs typeface="Times New Roman" panose="02020603050405020304" pitchFamily="18" charset="0"/>
              </a:rPr>
              <a:t>　⇒　有人店舗のみが表示されます</a:t>
            </a:r>
            <a:endParaRPr lang="en-US" altLang="ja-JP" sz="1300" b="1" dirty="0">
              <a:solidFill>
                <a:prstClr val="black"/>
              </a:solidFill>
              <a:latin typeface="+mn-ea"/>
              <a:cs typeface="Times New Roman" panose="02020603050405020304" pitchFamily="18" charset="0"/>
            </a:endParaRPr>
          </a:p>
        </p:txBody>
      </p:sp>
      <p:sp>
        <p:nvSpPr>
          <p:cNvPr id="2" name="正方形/長方形 1">
            <a:extLst>
              <a:ext uri="{FF2B5EF4-FFF2-40B4-BE49-F238E27FC236}">
                <a16:creationId xmlns:a16="http://schemas.microsoft.com/office/drawing/2014/main" id="{5DB8004D-DA5B-4C4A-9B47-6F61516B5083}"/>
              </a:ext>
            </a:extLst>
          </p:cNvPr>
          <p:cNvSpPr/>
          <p:nvPr/>
        </p:nvSpPr>
        <p:spPr>
          <a:xfrm>
            <a:off x="686565" y="93456"/>
            <a:ext cx="5541840" cy="56599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埼玉りそな銀行有人店舗</a:t>
            </a:r>
            <a:r>
              <a:rPr kumimoji="1" lang="en-US" altLang="ja-JP" sz="2000" b="1" dirty="0"/>
              <a:t>ATM</a:t>
            </a:r>
            <a:r>
              <a:rPr kumimoji="1" lang="ja-JP" altLang="en-US" sz="2000" b="1" dirty="0"/>
              <a:t>の検索方法</a:t>
            </a:r>
          </a:p>
        </p:txBody>
      </p:sp>
      <p:sp>
        <p:nvSpPr>
          <p:cNvPr id="6" name="正方形/長方形 5">
            <a:extLst>
              <a:ext uri="{FF2B5EF4-FFF2-40B4-BE49-F238E27FC236}">
                <a16:creationId xmlns:a16="http://schemas.microsoft.com/office/drawing/2014/main" id="{3433A3D9-A298-4050-AA33-7D8E0B957F8D}"/>
              </a:ext>
            </a:extLst>
          </p:cNvPr>
          <p:cNvSpPr/>
          <p:nvPr/>
        </p:nvSpPr>
        <p:spPr>
          <a:xfrm>
            <a:off x="658080" y="4545034"/>
            <a:ext cx="5541840" cy="56599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振込機関の把握の為、御協力をお願いします</a:t>
            </a:r>
          </a:p>
        </p:txBody>
      </p:sp>
      <p:graphicFrame>
        <p:nvGraphicFramePr>
          <p:cNvPr id="3" name="表 2">
            <a:extLst>
              <a:ext uri="{FF2B5EF4-FFF2-40B4-BE49-F238E27FC236}">
                <a16:creationId xmlns:a16="http://schemas.microsoft.com/office/drawing/2014/main" id="{317A7844-4FCC-44C0-90D4-C0724B5802EE}"/>
              </a:ext>
            </a:extLst>
          </p:cNvPr>
          <p:cNvGraphicFramePr>
            <a:graphicFrameLocks noGrp="1"/>
          </p:cNvGraphicFramePr>
          <p:nvPr>
            <p:extLst>
              <p:ext uri="{D42A27DB-BD31-4B8C-83A1-F6EECF244321}">
                <p14:modId xmlns:p14="http://schemas.microsoft.com/office/powerpoint/2010/main" val="22250183"/>
              </p:ext>
            </p:extLst>
          </p:nvPr>
        </p:nvGraphicFramePr>
        <p:xfrm>
          <a:off x="286658" y="5560061"/>
          <a:ext cx="6284684" cy="4144331"/>
        </p:xfrm>
        <a:graphic>
          <a:graphicData uri="http://schemas.openxmlformats.org/drawingml/2006/table">
            <a:tbl>
              <a:tblPr firstRow="1" bandRow="1">
                <a:tableStyleId>{93296810-A885-4BE3-A3E7-6D5BEEA58F35}</a:tableStyleId>
              </a:tblPr>
              <a:tblGrid>
                <a:gridCol w="760074">
                  <a:extLst>
                    <a:ext uri="{9D8B030D-6E8A-4147-A177-3AD203B41FA5}">
                      <a16:colId xmlns:a16="http://schemas.microsoft.com/office/drawing/2014/main" val="3582022337"/>
                    </a:ext>
                  </a:extLst>
                </a:gridCol>
                <a:gridCol w="2962768">
                  <a:extLst>
                    <a:ext uri="{9D8B030D-6E8A-4147-A177-3AD203B41FA5}">
                      <a16:colId xmlns:a16="http://schemas.microsoft.com/office/drawing/2014/main" val="3944365597"/>
                    </a:ext>
                  </a:extLst>
                </a:gridCol>
                <a:gridCol w="2561842">
                  <a:extLst>
                    <a:ext uri="{9D8B030D-6E8A-4147-A177-3AD203B41FA5}">
                      <a16:colId xmlns:a16="http://schemas.microsoft.com/office/drawing/2014/main" val="1276021469"/>
                    </a:ext>
                  </a:extLst>
                </a:gridCol>
              </a:tblGrid>
              <a:tr h="456747">
                <a:tc>
                  <a:txBody>
                    <a:bodyPr/>
                    <a:lstStyle/>
                    <a:p>
                      <a:r>
                        <a:rPr kumimoji="1" lang="ja-JP" altLang="en-US" sz="1200" dirty="0"/>
                        <a:t>コード番号</a:t>
                      </a:r>
                    </a:p>
                  </a:txBody>
                  <a:tcPr/>
                </a:tc>
                <a:tc>
                  <a:txBody>
                    <a:bodyPr/>
                    <a:lstStyle/>
                    <a:p>
                      <a:pPr algn="ctr">
                        <a:lnSpc>
                          <a:spcPct val="150000"/>
                        </a:lnSpc>
                      </a:pPr>
                      <a:r>
                        <a:rPr kumimoji="1" lang="ja-JP" altLang="en-US" dirty="0"/>
                        <a:t>機関名称</a:t>
                      </a:r>
                    </a:p>
                  </a:txBody>
                  <a:tcPr/>
                </a:tc>
                <a:tc>
                  <a:txBody>
                    <a:bodyPr/>
                    <a:lstStyle/>
                    <a:p>
                      <a:pPr algn="ctr">
                        <a:lnSpc>
                          <a:spcPct val="150000"/>
                        </a:lnSpc>
                      </a:pPr>
                      <a:r>
                        <a:rPr kumimoji="1" lang="ja-JP" altLang="en-US" dirty="0"/>
                        <a:t>記入例</a:t>
                      </a:r>
                    </a:p>
                  </a:txBody>
                  <a:tcPr/>
                </a:tc>
                <a:extLst>
                  <a:ext uri="{0D108BD9-81ED-4DB2-BD59-A6C34878D82A}">
                    <a16:rowId xmlns:a16="http://schemas.microsoft.com/office/drawing/2014/main" val="1159671439"/>
                  </a:ext>
                </a:extLst>
              </a:tr>
              <a:tr h="456747">
                <a:tc>
                  <a:txBody>
                    <a:bodyPr/>
                    <a:lstStyle/>
                    <a:p>
                      <a:pPr algn="ctr">
                        <a:lnSpc>
                          <a:spcPct val="150000"/>
                        </a:lnSpc>
                      </a:pPr>
                      <a:r>
                        <a:rPr kumimoji="1" lang="ja-JP" altLang="en-US" b="1" dirty="0"/>
                        <a:t>１</a:t>
                      </a:r>
                    </a:p>
                  </a:txBody>
                  <a:tcPr/>
                </a:tc>
                <a:tc>
                  <a:txBody>
                    <a:bodyPr/>
                    <a:lstStyle/>
                    <a:p>
                      <a:pPr>
                        <a:lnSpc>
                          <a:spcPct val="150000"/>
                        </a:lnSpc>
                      </a:pPr>
                      <a:r>
                        <a:rPr kumimoji="1" lang="ja-JP" altLang="en-US" dirty="0"/>
                        <a:t>交通安全対策協議会委員</a:t>
                      </a:r>
                      <a:endParaRPr kumimoji="1" lang="en-US" altLang="ja-JP" dirty="0"/>
                    </a:p>
                  </a:txBody>
                  <a:tcPr/>
                </a:tc>
                <a:tc>
                  <a:txBody>
                    <a:bodyPr/>
                    <a:lstStyle/>
                    <a:p>
                      <a:pPr>
                        <a:lnSpc>
                          <a:spcPct val="150000"/>
                        </a:lnSpc>
                      </a:pPr>
                      <a:r>
                        <a:rPr kumimoji="1" lang="ja-JP" altLang="en-US" sz="1000"/>
                        <a:t>〇〇</a:t>
                      </a:r>
                      <a:r>
                        <a:rPr kumimoji="1" lang="ja-JP" altLang="en-US" sz="1000" dirty="0"/>
                        <a:t>協会</a:t>
                      </a:r>
                      <a:endParaRPr kumimoji="1" lang="en-US" altLang="ja-JP" sz="1000" dirty="0"/>
                    </a:p>
                    <a:p>
                      <a:pPr>
                        <a:lnSpc>
                          <a:spcPct val="150000"/>
                        </a:lnSpc>
                      </a:pPr>
                      <a:r>
                        <a:rPr kumimoji="1" lang="ja-JP" altLang="en-US" sz="1000" dirty="0"/>
                        <a:t>→　１マルマルキヨウカイ</a:t>
                      </a:r>
                    </a:p>
                  </a:txBody>
                  <a:tcPr/>
                </a:tc>
                <a:extLst>
                  <a:ext uri="{0D108BD9-81ED-4DB2-BD59-A6C34878D82A}">
                    <a16:rowId xmlns:a16="http://schemas.microsoft.com/office/drawing/2014/main" val="2780410410"/>
                  </a:ext>
                </a:extLst>
              </a:tr>
              <a:tr h="456747">
                <a:tc>
                  <a:txBody>
                    <a:bodyPr/>
                    <a:lstStyle/>
                    <a:p>
                      <a:pPr algn="ctr">
                        <a:lnSpc>
                          <a:spcPct val="150000"/>
                        </a:lnSpc>
                      </a:pPr>
                      <a:r>
                        <a:rPr kumimoji="1" lang="ja-JP" altLang="en-US" b="1" dirty="0"/>
                        <a:t>２</a:t>
                      </a:r>
                    </a:p>
                  </a:txBody>
                  <a:tcPr/>
                </a:tc>
                <a:tc>
                  <a:txBody>
                    <a:bodyPr/>
                    <a:lstStyle/>
                    <a:p>
                      <a:pPr>
                        <a:lnSpc>
                          <a:spcPct val="150000"/>
                        </a:lnSpc>
                      </a:pPr>
                      <a:r>
                        <a:rPr kumimoji="1" lang="ja-JP" altLang="en-US" dirty="0"/>
                        <a:t>埼玉県知事部局（教育局以外）</a:t>
                      </a:r>
                    </a:p>
                  </a:txBody>
                  <a:tcPr/>
                </a:tc>
                <a:tc>
                  <a:txBody>
                    <a:bodyPr/>
                    <a:lstStyle/>
                    <a:p>
                      <a:pPr>
                        <a:lnSpc>
                          <a:spcPct val="150000"/>
                        </a:lnSpc>
                      </a:pPr>
                      <a:r>
                        <a:rPr kumimoji="1" lang="ja-JP" altLang="en-US" sz="1000" dirty="0"/>
                        <a:t>埼玉県防犯・交通安全課</a:t>
                      </a:r>
                      <a:endParaRPr kumimoji="1" lang="en-US" altLang="ja-JP" sz="1000" dirty="0"/>
                    </a:p>
                    <a:p>
                      <a:pPr>
                        <a:lnSpc>
                          <a:spcPct val="150000"/>
                        </a:lnSpc>
                      </a:pPr>
                      <a:r>
                        <a:rPr kumimoji="1" lang="ja-JP" altLang="en-US" sz="1000" dirty="0"/>
                        <a:t>→　</a:t>
                      </a:r>
                      <a:r>
                        <a:rPr kumimoji="1" lang="en-US" altLang="ja-JP" sz="1000" dirty="0"/>
                        <a:t>2</a:t>
                      </a:r>
                      <a:r>
                        <a:rPr kumimoji="1" lang="ja-JP" altLang="en-US" sz="1000" dirty="0"/>
                        <a:t>ホ</a:t>
                      </a:r>
                      <a:r>
                        <a:rPr kumimoji="1" lang="ja-JP" altLang="en-US" sz="1000" dirty="0" err="1"/>
                        <a:t>゛</a:t>
                      </a:r>
                      <a:r>
                        <a:rPr kumimoji="1" lang="ja-JP" altLang="en-US" sz="1000" dirty="0"/>
                        <a:t>ウハンコウツウアンセ</a:t>
                      </a:r>
                      <a:r>
                        <a:rPr kumimoji="1" lang="ja-JP" altLang="en-US" sz="1000" dirty="0" err="1"/>
                        <a:t>゛</a:t>
                      </a:r>
                      <a:r>
                        <a:rPr kumimoji="1" lang="ja-JP" altLang="en-US" sz="1000" dirty="0"/>
                        <a:t>ンカ</a:t>
                      </a:r>
                    </a:p>
                  </a:txBody>
                  <a:tcPr/>
                </a:tc>
                <a:extLst>
                  <a:ext uri="{0D108BD9-81ED-4DB2-BD59-A6C34878D82A}">
                    <a16:rowId xmlns:a16="http://schemas.microsoft.com/office/drawing/2014/main" val="2044204621"/>
                  </a:ext>
                </a:extLst>
              </a:tr>
              <a:tr h="456747">
                <a:tc>
                  <a:txBody>
                    <a:bodyPr/>
                    <a:lstStyle/>
                    <a:p>
                      <a:pPr algn="ctr">
                        <a:lnSpc>
                          <a:spcPct val="150000"/>
                        </a:lnSpc>
                      </a:pPr>
                      <a:r>
                        <a:rPr kumimoji="1" lang="ja-JP" altLang="en-US" b="1" dirty="0"/>
                        <a:t>３</a:t>
                      </a:r>
                    </a:p>
                  </a:txBody>
                  <a:tcPr/>
                </a:tc>
                <a:tc>
                  <a:txBody>
                    <a:bodyPr/>
                    <a:lstStyle/>
                    <a:p>
                      <a:pPr>
                        <a:lnSpc>
                          <a:spcPct val="150000"/>
                        </a:lnSpc>
                      </a:pPr>
                      <a:r>
                        <a:rPr kumimoji="1" lang="ja-JP" altLang="en-US" dirty="0"/>
                        <a:t>埼玉県教育局（県立高校含む）</a:t>
                      </a:r>
                    </a:p>
                  </a:txBody>
                  <a:tcPr/>
                </a:tc>
                <a:tc>
                  <a:txBody>
                    <a:bodyPr/>
                    <a:lstStyle/>
                    <a:p>
                      <a:pPr>
                        <a:lnSpc>
                          <a:spcPct val="150000"/>
                        </a:lnSpc>
                      </a:pPr>
                      <a:r>
                        <a:rPr kumimoji="1" lang="ja-JP" altLang="en-US" sz="1000" dirty="0"/>
                        <a:t>埼玉県立浦和高等学校</a:t>
                      </a:r>
                      <a:endParaRPr kumimoji="1" lang="en-US" altLang="ja-JP" sz="1000" dirty="0"/>
                    </a:p>
                    <a:p>
                      <a:pPr>
                        <a:lnSpc>
                          <a:spcPct val="150000"/>
                        </a:lnSpc>
                      </a:pPr>
                      <a:r>
                        <a:rPr kumimoji="1" lang="ja-JP" altLang="en-US" sz="1000" dirty="0"/>
                        <a:t>→　</a:t>
                      </a:r>
                      <a:r>
                        <a:rPr kumimoji="1" lang="en-US" altLang="ja-JP" sz="1000" dirty="0"/>
                        <a:t>3</a:t>
                      </a:r>
                      <a:r>
                        <a:rPr kumimoji="1" lang="ja-JP" altLang="en-US" sz="1000" dirty="0"/>
                        <a:t>ウラワコウコウ</a:t>
                      </a:r>
                    </a:p>
                  </a:txBody>
                  <a:tcPr/>
                </a:tc>
                <a:extLst>
                  <a:ext uri="{0D108BD9-81ED-4DB2-BD59-A6C34878D82A}">
                    <a16:rowId xmlns:a16="http://schemas.microsoft.com/office/drawing/2014/main" val="3353468247"/>
                  </a:ext>
                </a:extLst>
              </a:tr>
              <a:tr h="456747">
                <a:tc>
                  <a:txBody>
                    <a:bodyPr/>
                    <a:lstStyle/>
                    <a:p>
                      <a:pPr algn="ctr">
                        <a:lnSpc>
                          <a:spcPct val="150000"/>
                        </a:lnSpc>
                      </a:pPr>
                      <a:r>
                        <a:rPr kumimoji="1" lang="ja-JP" altLang="en-US" b="1" dirty="0"/>
                        <a:t>４</a:t>
                      </a:r>
                    </a:p>
                  </a:txBody>
                  <a:tcPr/>
                </a:tc>
                <a:tc>
                  <a:txBody>
                    <a:bodyPr/>
                    <a:lstStyle/>
                    <a:p>
                      <a:pPr>
                        <a:lnSpc>
                          <a:spcPct val="150000"/>
                        </a:lnSpc>
                      </a:pPr>
                      <a:r>
                        <a:rPr kumimoji="1" lang="ja-JP" altLang="en-US" dirty="0"/>
                        <a:t>埼玉県警察</a:t>
                      </a:r>
                    </a:p>
                  </a:txBody>
                  <a:tcPr/>
                </a:tc>
                <a:tc>
                  <a:txBody>
                    <a:bodyPr/>
                    <a:lstStyle/>
                    <a:p>
                      <a:pPr>
                        <a:lnSpc>
                          <a:spcPct val="150000"/>
                        </a:lnSpc>
                      </a:pPr>
                      <a:r>
                        <a:rPr kumimoji="1" lang="ja-JP" altLang="en-US" sz="1000" dirty="0"/>
                        <a:t>埼玉県警交通部交通総務課</a:t>
                      </a:r>
                      <a:endParaRPr kumimoji="1" lang="en-US" altLang="ja-JP" sz="1000" dirty="0"/>
                    </a:p>
                    <a:p>
                      <a:pPr>
                        <a:lnSpc>
                          <a:spcPct val="150000"/>
                        </a:lnSpc>
                      </a:pPr>
                      <a:r>
                        <a:rPr kumimoji="1" lang="ja-JP" altLang="en-US" sz="1000" dirty="0"/>
                        <a:t>→　</a:t>
                      </a:r>
                      <a:r>
                        <a:rPr kumimoji="1" lang="en-US" altLang="ja-JP" sz="1000" dirty="0"/>
                        <a:t>4</a:t>
                      </a:r>
                      <a:r>
                        <a:rPr kumimoji="1" lang="ja-JP" altLang="en-US" sz="1000" dirty="0"/>
                        <a:t>コウツウソウムカ</a:t>
                      </a:r>
                    </a:p>
                  </a:txBody>
                  <a:tcPr/>
                </a:tc>
                <a:extLst>
                  <a:ext uri="{0D108BD9-81ED-4DB2-BD59-A6C34878D82A}">
                    <a16:rowId xmlns:a16="http://schemas.microsoft.com/office/drawing/2014/main" val="1125328982"/>
                  </a:ext>
                </a:extLst>
              </a:tr>
              <a:tr h="456747">
                <a:tc>
                  <a:txBody>
                    <a:bodyPr/>
                    <a:lstStyle/>
                    <a:p>
                      <a:pPr algn="ctr">
                        <a:lnSpc>
                          <a:spcPct val="150000"/>
                        </a:lnSpc>
                      </a:pPr>
                      <a:r>
                        <a:rPr kumimoji="1" lang="ja-JP" altLang="en-US" b="1" dirty="0"/>
                        <a:t>５</a:t>
                      </a:r>
                    </a:p>
                  </a:txBody>
                  <a:tcPr/>
                </a:tc>
                <a:tc>
                  <a:txBody>
                    <a:bodyPr/>
                    <a:lstStyle/>
                    <a:p>
                      <a:pPr>
                        <a:lnSpc>
                          <a:spcPct val="150000"/>
                        </a:lnSpc>
                      </a:pPr>
                      <a:r>
                        <a:rPr kumimoji="1" lang="ja-JP" altLang="en-US" dirty="0"/>
                        <a:t>私立学校</a:t>
                      </a:r>
                    </a:p>
                  </a:txBody>
                  <a:tcPr/>
                </a:tc>
                <a:tc>
                  <a:txBody>
                    <a:bodyPr/>
                    <a:lstStyle/>
                    <a:p>
                      <a:pPr>
                        <a:lnSpc>
                          <a:spcPct val="150000"/>
                        </a:lnSpc>
                      </a:pPr>
                      <a:r>
                        <a:rPr kumimoji="1" lang="ja-JP" altLang="en-US" sz="1000" dirty="0"/>
                        <a:t>私立浦和〇〇高等学校</a:t>
                      </a:r>
                      <a:endParaRPr kumimoji="1" lang="en-US" altLang="ja-JP" sz="1000" dirty="0"/>
                    </a:p>
                    <a:p>
                      <a:pPr>
                        <a:lnSpc>
                          <a:spcPct val="150000"/>
                        </a:lnSpc>
                      </a:pPr>
                      <a:r>
                        <a:rPr kumimoji="1" lang="ja-JP" altLang="en-US" sz="1000" dirty="0"/>
                        <a:t>→　</a:t>
                      </a:r>
                      <a:r>
                        <a:rPr kumimoji="1" lang="en-US" altLang="ja-JP" sz="1000" dirty="0"/>
                        <a:t>5</a:t>
                      </a:r>
                      <a:r>
                        <a:rPr kumimoji="1" lang="ja-JP" altLang="en-US" sz="1000" dirty="0"/>
                        <a:t>ウラワマルマルコウコウ</a:t>
                      </a:r>
                    </a:p>
                  </a:txBody>
                  <a:tcPr/>
                </a:tc>
                <a:extLst>
                  <a:ext uri="{0D108BD9-81ED-4DB2-BD59-A6C34878D82A}">
                    <a16:rowId xmlns:a16="http://schemas.microsoft.com/office/drawing/2014/main" val="3804350908"/>
                  </a:ext>
                </a:extLst>
              </a:tr>
              <a:tr h="456747">
                <a:tc>
                  <a:txBody>
                    <a:bodyPr/>
                    <a:lstStyle/>
                    <a:p>
                      <a:pPr algn="ctr">
                        <a:lnSpc>
                          <a:spcPct val="150000"/>
                        </a:lnSpc>
                      </a:pPr>
                      <a:r>
                        <a:rPr kumimoji="1" lang="ja-JP" altLang="en-US" b="1" dirty="0"/>
                        <a:t>６</a:t>
                      </a:r>
                    </a:p>
                  </a:txBody>
                  <a:tcPr/>
                </a:tc>
                <a:tc>
                  <a:txBody>
                    <a:bodyPr/>
                    <a:lstStyle/>
                    <a:p>
                      <a:pPr>
                        <a:lnSpc>
                          <a:spcPct val="150000"/>
                        </a:lnSpc>
                      </a:pPr>
                      <a:r>
                        <a:rPr kumimoji="1" lang="ja-JP" altLang="en-US" dirty="0"/>
                        <a:t>バス事業者</a:t>
                      </a:r>
                    </a:p>
                  </a:txBody>
                  <a:tcPr/>
                </a:tc>
                <a:tc>
                  <a:txBody>
                    <a:bodyPr/>
                    <a:lstStyle/>
                    <a:p>
                      <a:pPr>
                        <a:lnSpc>
                          <a:spcPct val="150000"/>
                        </a:lnSpc>
                      </a:pPr>
                      <a:r>
                        <a:rPr kumimoji="1" lang="ja-JP" altLang="en-US" sz="1000" dirty="0"/>
                        <a:t>〇〇バス株式会社</a:t>
                      </a:r>
                      <a:endParaRPr kumimoji="1" lang="en-US" altLang="ja-JP" sz="1000" dirty="0"/>
                    </a:p>
                    <a:p>
                      <a:pPr>
                        <a:lnSpc>
                          <a:spcPct val="150000"/>
                        </a:lnSpc>
                      </a:pPr>
                      <a:r>
                        <a:rPr kumimoji="1" lang="ja-JP" altLang="en-US" sz="1000" dirty="0"/>
                        <a:t>→　</a:t>
                      </a:r>
                      <a:r>
                        <a:rPr kumimoji="1" lang="en-US" altLang="ja-JP" sz="1000" dirty="0"/>
                        <a:t>6</a:t>
                      </a:r>
                      <a:r>
                        <a:rPr kumimoji="1" lang="ja-JP" altLang="en-US" sz="1000" dirty="0"/>
                        <a:t>マルマルハ゛ス</a:t>
                      </a:r>
                    </a:p>
                  </a:txBody>
                  <a:tcPr/>
                </a:tc>
                <a:extLst>
                  <a:ext uri="{0D108BD9-81ED-4DB2-BD59-A6C34878D82A}">
                    <a16:rowId xmlns:a16="http://schemas.microsoft.com/office/drawing/2014/main" val="4137594143"/>
                  </a:ext>
                </a:extLst>
              </a:tr>
              <a:tr h="456747">
                <a:tc>
                  <a:txBody>
                    <a:bodyPr/>
                    <a:lstStyle/>
                    <a:p>
                      <a:pPr algn="ctr">
                        <a:lnSpc>
                          <a:spcPct val="150000"/>
                        </a:lnSpc>
                      </a:pPr>
                      <a:r>
                        <a:rPr kumimoji="1" lang="ja-JP" altLang="en-US" b="1" dirty="0"/>
                        <a:t>７</a:t>
                      </a:r>
                    </a:p>
                  </a:txBody>
                  <a:tcPr/>
                </a:tc>
                <a:tc>
                  <a:txBody>
                    <a:bodyPr/>
                    <a:lstStyle/>
                    <a:p>
                      <a:pPr>
                        <a:lnSpc>
                          <a:spcPct val="150000"/>
                        </a:lnSpc>
                      </a:pPr>
                      <a:r>
                        <a:rPr kumimoji="1" lang="ja-JP" altLang="en-US" dirty="0"/>
                        <a:t>企業・団体・個人等</a:t>
                      </a:r>
                    </a:p>
                  </a:txBody>
                  <a:tcPr/>
                </a:tc>
                <a:tc>
                  <a:txBody>
                    <a:bodyPr/>
                    <a:lstStyle/>
                    <a:p>
                      <a:pPr>
                        <a:lnSpc>
                          <a:spcPct val="150000"/>
                        </a:lnSpc>
                      </a:pPr>
                      <a:r>
                        <a:rPr kumimoji="1" lang="ja-JP" altLang="en-US" sz="1000" dirty="0"/>
                        <a:t>株式会社○○自動車</a:t>
                      </a:r>
                      <a:endParaRPr kumimoji="1" lang="en-US" altLang="ja-JP" sz="1000" dirty="0"/>
                    </a:p>
                    <a:p>
                      <a:pPr>
                        <a:lnSpc>
                          <a:spcPct val="150000"/>
                        </a:lnSpc>
                      </a:pPr>
                      <a:r>
                        <a:rPr kumimoji="1" lang="ja-JP" altLang="en-US" sz="1000" dirty="0"/>
                        <a:t> →　</a:t>
                      </a:r>
                      <a:r>
                        <a:rPr kumimoji="1" lang="en-US" altLang="ja-JP" sz="1000" dirty="0"/>
                        <a:t>7</a:t>
                      </a:r>
                      <a:r>
                        <a:rPr kumimoji="1" lang="ja-JP" altLang="en-US" sz="1000" dirty="0"/>
                        <a:t>マルマルシ゛ト゛ウシヤ</a:t>
                      </a:r>
                    </a:p>
                  </a:txBody>
                  <a:tcPr/>
                </a:tc>
                <a:extLst>
                  <a:ext uri="{0D108BD9-81ED-4DB2-BD59-A6C34878D82A}">
                    <a16:rowId xmlns:a16="http://schemas.microsoft.com/office/drawing/2014/main" val="2278374793"/>
                  </a:ext>
                </a:extLst>
              </a:tr>
            </a:tbl>
          </a:graphicData>
        </a:graphic>
      </p:graphicFrame>
      <p:sp>
        <p:nvSpPr>
          <p:cNvPr id="10" name="Text Box 189">
            <a:extLst>
              <a:ext uri="{FF2B5EF4-FFF2-40B4-BE49-F238E27FC236}">
                <a16:creationId xmlns:a16="http://schemas.microsoft.com/office/drawing/2014/main" id="{AEDA15EC-B3D4-4B52-8A84-A598519BC962}"/>
              </a:ext>
            </a:extLst>
          </p:cNvPr>
          <p:cNvSpPr txBox="1">
            <a:spLocks noChangeArrowheads="1"/>
          </p:cNvSpPr>
          <p:nvPr/>
        </p:nvSpPr>
        <p:spPr bwMode="auto">
          <a:xfrm>
            <a:off x="266700" y="5189352"/>
            <a:ext cx="63046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329950"/>
            <a:r>
              <a:rPr lang="ja-JP" altLang="en-US" sz="1200" b="1" dirty="0">
                <a:solidFill>
                  <a:prstClr val="black"/>
                </a:solidFill>
                <a:latin typeface="+mn-ea"/>
                <a:cs typeface="Times New Roman" panose="02020603050405020304" pitchFamily="18" charset="0"/>
              </a:rPr>
              <a:t>▼振込名義の頭に下記のコード番号を入力し、その後ろに団体名を入力してください。</a:t>
            </a:r>
            <a:endParaRPr lang="en-US" altLang="ja-JP" sz="1200" b="1" dirty="0">
              <a:solidFill>
                <a:prstClr val="black"/>
              </a:solidFill>
              <a:latin typeface="+mn-ea"/>
              <a:cs typeface="Times New Roman" panose="02020603050405020304" pitchFamily="18" charset="0"/>
            </a:endParaRPr>
          </a:p>
        </p:txBody>
      </p:sp>
      <p:sp>
        <p:nvSpPr>
          <p:cNvPr id="13" name="正方形/長方形 12">
            <a:extLst>
              <a:ext uri="{FF2B5EF4-FFF2-40B4-BE49-F238E27FC236}">
                <a16:creationId xmlns:a16="http://schemas.microsoft.com/office/drawing/2014/main" id="{BF7C1DE8-F6DB-4AB5-8E37-B2D18A2DF8C5}"/>
              </a:ext>
            </a:extLst>
          </p:cNvPr>
          <p:cNvSpPr/>
          <p:nvPr/>
        </p:nvSpPr>
        <p:spPr>
          <a:xfrm>
            <a:off x="4541928" y="1212104"/>
            <a:ext cx="1684852" cy="156749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4" name="正方形/長方形 13">
            <a:extLst>
              <a:ext uri="{FF2B5EF4-FFF2-40B4-BE49-F238E27FC236}">
                <a16:creationId xmlns:a16="http://schemas.microsoft.com/office/drawing/2014/main" id="{DA828F28-D7C6-423E-984F-1DE0C109A28D}"/>
              </a:ext>
            </a:extLst>
          </p:cNvPr>
          <p:cNvSpPr/>
          <p:nvPr/>
        </p:nvSpPr>
        <p:spPr>
          <a:xfrm>
            <a:off x="4541928" y="791263"/>
            <a:ext cx="1684852" cy="420841"/>
          </a:xfrm>
          <a:prstGeom prst="rect">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bg1"/>
                </a:solidFill>
                <a:latin typeface="+mn-ea"/>
                <a:cs typeface="Times New Roman" panose="02020603050405020304" pitchFamily="18" charset="0"/>
              </a:rPr>
              <a:t>埼玉りそな銀行ホームページ</a:t>
            </a:r>
            <a:endParaRPr lang="en-US" altLang="ja-JP" sz="900" b="1" dirty="0">
              <a:solidFill>
                <a:schemeClr val="bg1"/>
              </a:solidFill>
              <a:latin typeface="+mn-ea"/>
              <a:cs typeface="Times New Roman" panose="02020603050405020304" pitchFamily="18" charset="0"/>
            </a:endParaRPr>
          </a:p>
          <a:p>
            <a:pPr algn="ctr"/>
            <a:r>
              <a:rPr lang="ja-JP" altLang="en-US" sz="900" b="1" dirty="0">
                <a:solidFill>
                  <a:schemeClr val="bg1"/>
                </a:solidFill>
                <a:latin typeface="+mn-ea"/>
                <a:cs typeface="Times New Roman" panose="02020603050405020304" pitchFamily="18" charset="0"/>
              </a:rPr>
              <a:t>（店舗・</a:t>
            </a:r>
            <a:r>
              <a:rPr lang="en-US" altLang="ja-JP" sz="900" b="1" dirty="0">
                <a:solidFill>
                  <a:schemeClr val="bg1"/>
                </a:solidFill>
                <a:latin typeface="+mn-ea"/>
                <a:cs typeface="Times New Roman" panose="02020603050405020304" pitchFamily="18" charset="0"/>
              </a:rPr>
              <a:t>ATM</a:t>
            </a:r>
            <a:r>
              <a:rPr lang="ja-JP" altLang="en-US" sz="900" b="1" dirty="0">
                <a:solidFill>
                  <a:schemeClr val="bg1"/>
                </a:solidFill>
                <a:latin typeface="+mn-ea"/>
                <a:cs typeface="Times New Roman" panose="02020603050405020304" pitchFamily="18" charset="0"/>
              </a:rPr>
              <a:t>検索）</a:t>
            </a:r>
            <a:endParaRPr lang="en-US" altLang="ja-JP" sz="900" b="1" dirty="0">
              <a:solidFill>
                <a:schemeClr val="bg1"/>
              </a:solidFill>
              <a:latin typeface="+mn-ea"/>
              <a:cs typeface="Times New Roman" panose="02020603050405020304" pitchFamily="18" charset="0"/>
            </a:endParaRPr>
          </a:p>
        </p:txBody>
      </p:sp>
      <p:sp>
        <p:nvSpPr>
          <p:cNvPr id="15" name="Text Box 189">
            <a:extLst>
              <a:ext uri="{FF2B5EF4-FFF2-40B4-BE49-F238E27FC236}">
                <a16:creationId xmlns:a16="http://schemas.microsoft.com/office/drawing/2014/main" id="{6ACE7635-B855-4B2B-9F24-C2AD6DE94A34}"/>
              </a:ext>
            </a:extLst>
          </p:cNvPr>
          <p:cNvSpPr txBox="1">
            <a:spLocks noChangeArrowheads="1"/>
          </p:cNvSpPr>
          <p:nvPr/>
        </p:nvSpPr>
        <p:spPr bwMode="auto">
          <a:xfrm>
            <a:off x="4570070" y="2531998"/>
            <a:ext cx="20012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721942" fontAlgn="auto">
              <a:spcBef>
                <a:spcPts val="0"/>
              </a:spcBef>
              <a:spcAft>
                <a:spcPts val="0"/>
              </a:spcAft>
            </a:pPr>
            <a:r>
              <a:rPr lang="en-US" altLang="ja-JP" sz="900"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https://resona-map.jp/</a:t>
            </a:r>
          </a:p>
        </p:txBody>
      </p:sp>
      <p:pic>
        <p:nvPicPr>
          <p:cNvPr id="16" name="図 15">
            <a:extLst>
              <a:ext uri="{FF2B5EF4-FFF2-40B4-BE49-F238E27FC236}">
                <a16:creationId xmlns:a16="http://schemas.microsoft.com/office/drawing/2014/main" id="{29BBE950-95D7-4E53-A1DC-4AED46460DCB}"/>
              </a:ext>
            </a:extLst>
          </p:cNvPr>
          <p:cNvPicPr>
            <a:picLocks noChangeAspect="1"/>
          </p:cNvPicPr>
          <p:nvPr/>
        </p:nvPicPr>
        <p:blipFill rotWithShape="1">
          <a:blip r:embed="rId3"/>
          <a:srcRect l="31772" t="15313" r="31680" b="20189"/>
          <a:stretch/>
        </p:blipFill>
        <p:spPr>
          <a:xfrm>
            <a:off x="4824755" y="1386663"/>
            <a:ext cx="1119197" cy="1099581"/>
          </a:xfrm>
          <a:prstGeom prst="rect">
            <a:avLst/>
          </a:prstGeom>
          <a:ln w="38100">
            <a:solidFill>
              <a:srgbClr val="00B050"/>
            </a:solidFill>
          </a:ln>
        </p:spPr>
      </p:pic>
    </p:spTree>
    <p:extLst>
      <p:ext uri="{BB962C8B-B14F-4D97-AF65-F5344CB8AC3E}">
        <p14:creationId xmlns:p14="http://schemas.microsoft.com/office/powerpoint/2010/main" val="28777782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1375</TotalTime>
  <Words>606</Words>
  <Application>Microsoft Office PowerPoint</Application>
  <PresentationFormat>A4 210 x 297 mm</PresentationFormat>
  <Paragraphs>74</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HGPｺﾞｼｯｸM</vt:lpstr>
      <vt:lpstr>HGP創英角ｺﾞｼｯｸUB</vt:lpstr>
      <vt:lpstr>Meiryo UI</vt:lpstr>
      <vt:lpstr>ＭＳ 明朝</vt:lpstr>
      <vt:lpstr>UD デジタル 教科書体 NP-R</vt:lpstr>
      <vt:lpstr>Yu Gothic UI</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加渡主恩</dc:creator>
  <cp:lastModifiedBy>原 葵衣（防犯・交通安全課）</cp:lastModifiedBy>
  <cp:revision>108</cp:revision>
  <cp:lastPrinted>2024-08-30T01:37:34Z</cp:lastPrinted>
  <dcterms:created xsi:type="dcterms:W3CDTF">2020-09-08T01:24:58Z</dcterms:created>
  <dcterms:modified xsi:type="dcterms:W3CDTF">2025-07-10T06:04:18Z</dcterms:modified>
</cp:coreProperties>
</file>