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7" r:id="rId2"/>
  </p:sldIdLst>
  <p:sldSz cx="10691813" cy="7559675"/>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12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4550" cy="497133"/>
          </a:xfrm>
          <a:prstGeom prst="rect">
            <a:avLst/>
          </a:prstGeom>
        </p:spPr>
        <p:txBody>
          <a:bodyPr vert="horz" lIns="91833" tIns="45917" rIns="91833" bIns="459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4543" y="0"/>
            <a:ext cx="2934549" cy="497133"/>
          </a:xfrm>
          <a:prstGeom prst="rect">
            <a:avLst/>
          </a:prstGeom>
        </p:spPr>
        <p:txBody>
          <a:bodyPr vert="horz" lIns="91833" tIns="45917" rIns="91833" bIns="45917" rtlCol="0"/>
          <a:lstStyle>
            <a:lvl1pPr algn="r">
              <a:defRPr sz="1200"/>
            </a:lvl1pPr>
          </a:lstStyle>
          <a:p>
            <a:fld id="{99553D83-69B3-410F-B163-EA9716918592}" type="datetimeFigureOut">
              <a:rPr kumimoji="1" lang="ja-JP" altLang="en-US" smtClean="0"/>
              <a:t>2023/9/29</a:t>
            </a:fld>
            <a:endParaRPr kumimoji="1" lang="ja-JP" altLang="en-US"/>
          </a:p>
        </p:txBody>
      </p:sp>
      <p:sp>
        <p:nvSpPr>
          <p:cNvPr id="4" name="スライド イメージ プレースホルダー 3"/>
          <p:cNvSpPr>
            <a:spLocks noGrp="1" noRot="1" noChangeAspect="1"/>
          </p:cNvSpPr>
          <p:nvPr>
            <p:ph type="sldImg" idx="2"/>
          </p:nvPr>
        </p:nvSpPr>
        <p:spPr>
          <a:xfrm>
            <a:off x="1022350" y="1238250"/>
            <a:ext cx="4725988" cy="3341688"/>
          </a:xfrm>
          <a:prstGeom prst="rect">
            <a:avLst/>
          </a:prstGeom>
          <a:noFill/>
          <a:ln w="12700">
            <a:solidFill>
              <a:prstClr val="black"/>
            </a:solidFill>
          </a:ln>
        </p:spPr>
        <p:txBody>
          <a:bodyPr vert="horz" lIns="91833" tIns="45917" rIns="91833" bIns="45917" rtlCol="0" anchor="ctr"/>
          <a:lstStyle/>
          <a:p>
            <a:endParaRPr lang="ja-JP" altLang="en-US"/>
          </a:p>
        </p:txBody>
      </p:sp>
      <p:sp>
        <p:nvSpPr>
          <p:cNvPr id="5" name="ノート プレースホルダー 4"/>
          <p:cNvSpPr>
            <a:spLocks noGrp="1"/>
          </p:cNvSpPr>
          <p:nvPr>
            <p:ph type="body" sz="quarter" idx="3"/>
          </p:nvPr>
        </p:nvSpPr>
        <p:spPr>
          <a:xfrm>
            <a:off x="676591" y="4765784"/>
            <a:ext cx="5417508" cy="3898988"/>
          </a:xfrm>
          <a:prstGeom prst="rect">
            <a:avLst/>
          </a:prstGeom>
        </p:spPr>
        <p:txBody>
          <a:bodyPr vert="horz" lIns="91833" tIns="45917" rIns="91833" bIns="459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05692"/>
            <a:ext cx="2934550" cy="497133"/>
          </a:xfrm>
          <a:prstGeom prst="rect">
            <a:avLst/>
          </a:prstGeom>
        </p:spPr>
        <p:txBody>
          <a:bodyPr vert="horz" lIns="91833" tIns="45917" rIns="91833" bIns="459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4543" y="9405692"/>
            <a:ext cx="2934549" cy="497133"/>
          </a:xfrm>
          <a:prstGeom prst="rect">
            <a:avLst/>
          </a:prstGeom>
        </p:spPr>
        <p:txBody>
          <a:bodyPr vert="horz" lIns="91833" tIns="45917" rIns="91833" bIns="45917" rtlCol="0" anchor="b"/>
          <a:lstStyle>
            <a:lvl1pPr algn="r">
              <a:defRPr sz="1200"/>
            </a:lvl1pPr>
          </a:lstStyle>
          <a:p>
            <a:fld id="{D27F968E-C2F5-4325-8E38-34F471ED53F9}" type="slidenum">
              <a:rPr kumimoji="1" lang="ja-JP" altLang="en-US" smtClean="0"/>
              <a:t>‹#›</a:t>
            </a:fld>
            <a:endParaRPr kumimoji="1" lang="ja-JP" altLang="en-US"/>
          </a:p>
        </p:txBody>
      </p:sp>
    </p:spTree>
    <p:extLst>
      <p:ext uri="{BB962C8B-B14F-4D97-AF65-F5344CB8AC3E}">
        <p14:creationId xmlns:p14="http://schemas.microsoft.com/office/powerpoint/2010/main" val="1167293801"/>
      </p:ext>
    </p:extLst>
  </p:cSld>
  <p:clrMap bg1="lt1" tx1="dk1" bg2="lt2" tx2="dk2" accent1="accent1" accent2="accent2" accent3="accent3" accent4="accent4" accent5="accent5" accent6="accent6" hlink="hlink" folHlink="folHlink"/>
  <p:notesStyle>
    <a:lvl1pPr marL="0" algn="l" defTabSz="956280" rtl="0" eaLnBrk="1" latinLnBrk="0" hangingPunct="1">
      <a:defRPr kumimoji="1" sz="1255" kern="1200">
        <a:solidFill>
          <a:schemeClr val="tx1"/>
        </a:solidFill>
        <a:latin typeface="+mn-lt"/>
        <a:ea typeface="+mn-ea"/>
        <a:cs typeface="+mn-cs"/>
      </a:defRPr>
    </a:lvl1pPr>
    <a:lvl2pPr marL="478140" algn="l" defTabSz="956280" rtl="0" eaLnBrk="1" latinLnBrk="0" hangingPunct="1">
      <a:defRPr kumimoji="1" sz="1255" kern="1200">
        <a:solidFill>
          <a:schemeClr val="tx1"/>
        </a:solidFill>
        <a:latin typeface="+mn-lt"/>
        <a:ea typeface="+mn-ea"/>
        <a:cs typeface="+mn-cs"/>
      </a:defRPr>
    </a:lvl2pPr>
    <a:lvl3pPr marL="956280" algn="l" defTabSz="956280" rtl="0" eaLnBrk="1" latinLnBrk="0" hangingPunct="1">
      <a:defRPr kumimoji="1" sz="1255" kern="1200">
        <a:solidFill>
          <a:schemeClr val="tx1"/>
        </a:solidFill>
        <a:latin typeface="+mn-lt"/>
        <a:ea typeface="+mn-ea"/>
        <a:cs typeface="+mn-cs"/>
      </a:defRPr>
    </a:lvl3pPr>
    <a:lvl4pPr marL="1434419" algn="l" defTabSz="956280" rtl="0" eaLnBrk="1" latinLnBrk="0" hangingPunct="1">
      <a:defRPr kumimoji="1" sz="1255" kern="1200">
        <a:solidFill>
          <a:schemeClr val="tx1"/>
        </a:solidFill>
        <a:latin typeface="+mn-lt"/>
        <a:ea typeface="+mn-ea"/>
        <a:cs typeface="+mn-cs"/>
      </a:defRPr>
    </a:lvl4pPr>
    <a:lvl5pPr marL="1912559" algn="l" defTabSz="956280" rtl="0" eaLnBrk="1" latinLnBrk="0" hangingPunct="1">
      <a:defRPr kumimoji="1" sz="1255" kern="1200">
        <a:solidFill>
          <a:schemeClr val="tx1"/>
        </a:solidFill>
        <a:latin typeface="+mn-lt"/>
        <a:ea typeface="+mn-ea"/>
        <a:cs typeface="+mn-cs"/>
      </a:defRPr>
    </a:lvl5pPr>
    <a:lvl6pPr marL="2390699" algn="l" defTabSz="956280" rtl="0" eaLnBrk="1" latinLnBrk="0" hangingPunct="1">
      <a:defRPr kumimoji="1" sz="1255" kern="1200">
        <a:solidFill>
          <a:schemeClr val="tx1"/>
        </a:solidFill>
        <a:latin typeface="+mn-lt"/>
        <a:ea typeface="+mn-ea"/>
        <a:cs typeface="+mn-cs"/>
      </a:defRPr>
    </a:lvl6pPr>
    <a:lvl7pPr marL="2868839" algn="l" defTabSz="956280" rtl="0" eaLnBrk="1" latinLnBrk="0" hangingPunct="1">
      <a:defRPr kumimoji="1" sz="1255" kern="1200">
        <a:solidFill>
          <a:schemeClr val="tx1"/>
        </a:solidFill>
        <a:latin typeface="+mn-lt"/>
        <a:ea typeface="+mn-ea"/>
        <a:cs typeface="+mn-cs"/>
      </a:defRPr>
    </a:lvl7pPr>
    <a:lvl8pPr marL="3346978" algn="l" defTabSz="956280" rtl="0" eaLnBrk="1" latinLnBrk="0" hangingPunct="1">
      <a:defRPr kumimoji="1" sz="1255" kern="1200">
        <a:solidFill>
          <a:schemeClr val="tx1"/>
        </a:solidFill>
        <a:latin typeface="+mn-lt"/>
        <a:ea typeface="+mn-ea"/>
        <a:cs typeface="+mn-cs"/>
      </a:defRPr>
    </a:lvl8pPr>
    <a:lvl9pPr marL="3825118" algn="l" defTabSz="956280" rtl="0" eaLnBrk="1" latinLnBrk="0" hangingPunct="1">
      <a:defRPr kumimoji="1" sz="1255"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304872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4243497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1811944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48869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122117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1610831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250678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1708641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257508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3830736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CAC473-738B-4C77-BA71-9564924E264E}"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405985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10CAC473-738B-4C77-BA71-9564924E264E}" type="datetimeFigureOut">
              <a:rPr kumimoji="1" lang="ja-JP" altLang="en-US" smtClean="0"/>
              <a:t>2023/9/29</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2F60940E-BF69-4A0F-937D-27493687F127}" type="slidenum">
              <a:rPr kumimoji="1" lang="ja-JP" altLang="en-US" smtClean="0"/>
              <a:t>‹#›</a:t>
            </a:fld>
            <a:endParaRPr kumimoji="1" lang="ja-JP" altLang="en-US"/>
          </a:p>
        </p:txBody>
      </p:sp>
    </p:spTree>
    <p:extLst>
      <p:ext uri="{BB962C8B-B14F-4D97-AF65-F5344CB8AC3E}">
        <p14:creationId xmlns:p14="http://schemas.microsoft.com/office/powerpoint/2010/main" val="13956615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309CA7A-0BAA-4B10-8C49-8FB5E5385E52}"/>
              </a:ext>
            </a:extLst>
          </p:cNvPr>
          <p:cNvSpPr txBox="1"/>
          <p:nvPr/>
        </p:nvSpPr>
        <p:spPr>
          <a:xfrm>
            <a:off x="139992" y="1654182"/>
            <a:ext cx="10411825" cy="2409314"/>
          </a:xfrm>
          <a:prstGeom prst="rect">
            <a:avLst/>
          </a:prstGeom>
          <a:noFill/>
        </p:spPr>
        <p:txBody>
          <a:bodyPr wrap="none" rtlCol="0">
            <a:spAutoFit/>
          </a:bodyPr>
          <a:lstStyle/>
          <a:p>
            <a:r>
              <a:rPr lang="ja-JP" altLang="en-US" sz="3624" dirty="0">
                <a:latin typeface="メイリオ" panose="020B0604030504040204" pitchFamily="50" charset="-128"/>
                <a:ea typeface="メイリオ" panose="020B0604030504040204" pitchFamily="50" charset="-128"/>
              </a:rPr>
              <a:t>当薬局は</a:t>
            </a:r>
            <a:endParaRPr lang="en-US" altLang="ja-JP" sz="3624" dirty="0">
              <a:latin typeface="メイリオ" panose="020B0604030504040204" pitchFamily="50" charset="-128"/>
              <a:ea typeface="メイリオ" panose="020B0604030504040204" pitchFamily="50" charset="-128"/>
            </a:endParaRPr>
          </a:p>
          <a:p>
            <a:endParaRPr lang="en-US" altLang="ja-JP" sz="1208" dirty="0">
              <a:latin typeface="メイリオ" panose="020B0604030504040204" pitchFamily="50" charset="-128"/>
              <a:ea typeface="メイリオ" panose="020B0604030504040204" pitchFamily="50" charset="-128"/>
            </a:endParaRPr>
          </a:p>
          <a:p>
            <a:r>
              <a:rPr lang="ja-JP" altLang="en-US" sz="6600" b="1" dirty="0">
                <a:latin typeface="メイリオ" panose="020B0604030504040204" pitchFamily="50" charset="-128"/>
                <a:ea typeface="メイリオ" panose="020B0604030504040204" pitchFamily="50" charset="-128"/>
              </a:rPr>
              <a:t>「専門医療機関連携薬局」</a:t>
            </a:r>
            <a:endParaRPr lang="en-US" altLang="ja-JP" sz="6600" b="1" dirty="0">
              <a:latin typeface="メイリオ" panose="020B0604030504040204" pitchFamily="50" charset="-128"/>
              <a:ea typeface="メイリオ" panose="020B0604030504040204" pitchFamily="50" charset="-128"/>
            </a:endParaRPr>
          </a:p>
          <a:p>
            <a:r>
              <a:rPr lang="ja-JP" altLang="en-US" sz="3624" dirty="0">
                <a:latin typeface="メイリオ" panose="020B0604030504040204" pitchFamily="50" charset="-128"/>
                <a:ea typeface="メイリオ" panose="020B0604030504040204" pitchFamily="50" charset="-128"/>
              </a:rPr>
              <a:t>　　　　　　　　　　　　　　　　　　　です。</a:t>
            </a:r>
          </a:p>
        </p:txBody>
      </p:sp>
      <p:sp>
        <p:nvSpPr>
          <p:cNvPr id="5" name="正方形/長方形 4">
            <a:extLst>
              <a:ext uri="{FF2B5EF4-FFF2-40B4-BE49-F238E27FC236}">
                <a16:creationId xmlns:a16="http://schemas.microsoft.com/office/drawing/2014/main" id="{57D2ACB4-6B85-4F62-8F87-7DA836E28DE3}"/>
              </a:ext>
            </a:extLst>
          </p:cNvPr>
          <p:cNvSpPr/>
          <p:nvPr/>
        </p:nvSpPr>
        <p:spPr>
          <a:xfrm>
            <a:off x="1" y="0"/>
            <a:ext cx="10691812" cy="1168481"/>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36" b="1" dirty="0">
                <a:solidFill>
                  <a:schemeClr val="tx1"/>
                </a:solidFill>
                <a:latin typeface="メイリオ" panose="020B0604030504040204" pitchFamily="50" charset="-128"/>
                <a:ea typeface="メイリオ" panose="020B0604030504040204" pitchFamily="50" charset="-128"/>
              </a:rPr>
              <a:t>○○薬局</a:t>
            </a:r>
          </a:p>
        </p:txBody>
      </p:sp>
      <p:sp>
        <p:nvSpPr>
          <p:cNvPr id="6" name="四角形: 角を丸くする 5">
            <a:extLst>
              <a:ext uri="{FF2B5EF4-FFF2-40B4-BE49-F238E27FC236}">
                <a16:creationId xmlns:a16="http://schemas.microsoft.com/office/drawing/2014/main" id="{938007A7-E409-485B-A09B-3CAA5C46F63B}"/>
              </a:ext>
            </a:extLst>
          </p:cNvPr>
          <p:cNvSpPr/>
          <p:nvPr/>
        </p:nvSpPr>
        <p:spPr>
          <a:xfrm>
            <a:off x="478135" y="4335055"/>
            <a:ext cx="9735541" cy="3092752"/>
          </a:xfrm>
          <a:prstGeom prst="roundRect">
            <a:avLst>
              <a:gd name="adj" fmla="val 797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2055" tIns="46028" rIns="92055" bIns="46028" numCol="1" spcCol="0" rtlCol="0" fromWordArt="0" anchor="ctr" anchorCtr="0" forceAA="0" compatLnSpc="1">
            <a:prstTxWarp prst="textNoShape">
              <a:avLst/>
            </a:prstTxWarp>
            <a:noAutofit/>
          </a:bodyPr>
          <a:lstStyle/>
          <a:p>
            <a:r>
              <a:rPr lang="ja-JP" altLang="en-US" sz="2400" dirty="0">
                <a:solidFill>
                  <a:schemeClr val="tx1"/>
                </a:solidFill>
                <a:latin typeface="メイリオ" panose="020B0604030504040204" pitchFamily="50" charset="-128"/>
                <a:ea typeface="メイリオ" panose="020B0604030504040204" pitchFamily="50" charset="-128"/>
              </a:rPr>
              <a:t>専門医療機関連携薬局は、</a:t>
            </a:r>
            <a:r>
              <a:rPr lang="ja-JP" altLang="en-US" sz="2400" u="sng" dirty="0">
                <a:solidFill>
                  <a:schemeClr val="tx1"/>
                </a:solidFill>
                <a:latin typeface="メイリオ" panose="020B0604030504040204" pitchFamily="50" charset="-128"/>
                <a:ea typeface="メイリオ" panose="020B0604030504040204" pitchFamily="50" charset="-128"/>
              </a:rPr>
              <a:t>以下の機能等を有する薬局です 。</a:t>
            </a:r>
            <a:endParaRPr lang="en-US" altLang="ja-JP" sz="2400" u="sng" dirty="0">
              <a:solidFill>
                <a:schemeClr val="tx1"/>
              </a:solidFill>
              <a:latin typeface="メイリオ" panose="020B0604030504040204" pitchFamily="50" charset="-128"/>
              <a:ea typeface="メイリオ" panose="020B0604030504040204" pitchFamily="50" charset="-128"/>
            </a:endParaRPr>
          </a:p>
          <a:p>
            <a:endParaRPr lang="ja-JP" altLang="en-US" sz="1050" dirty="0">
              <a:solidFill>
                <a:schemeClr val="tx1"/>
              </a:solidFill>
              <a:latin typeface="メイリオ" panose="020B0604030504040204" pitchFamily="50" charset="-128"/>
              <a:ea typeface="メイリオ" panose="020B0604030504040204" pitchFamily="50" charset="-128"/>
            </a:endParaRPr>
          </a:p>
          <a:p>
            <a:pPr marL="452273" indent="-276478"/>
            <a:r>
              <a:rPr lang="ja-JP" altLang="en-US" sz="2400" dirty="0">
                <a:solidFill>
                  <a:schemeClr val="tx1"/>
                </a:solidFill>
                <a:latin typeface="メイリオ" panose="020B0604030504040204" pitchFamily="50" charset="-128"/>
                <a:ea typeface="メイリオ" panose="020B0604030504040204" pitchFamily="50" charset="-128"/>
              </a:rPr>
              <a:t>①医療機関と密に連携し、患者の治療方針を把握した上で情報提供や服薬指導等を実施</a:t>
            </a:r>
            <a:endParaRPr lang="en-US" altLang="ja-JP" sz="2400" dirty="0">
              <a:solidFill>
                <a:schemeClr val="tx1"/>
              </a:solidFill>
              <a:latin typeface="メイリオ" panose="020B0604030504040204" pitchFamily="50" charset="-128"/>
              <a:ea typeface="メイリオ" panose="020B0604030504040204" pitchFamily="50" charset="-128"/>
            </a:endParaRPr>
          </a:p>
          <a:p>
            <a:pPr marL="452273" indent="-276478"/>
            <a:r>
              <a:rPr lang="ja-JP" altLang="en-US" sz="2400" dirty="0">
                <a:solidFill>
                  <a:schemeClr val="tx1"/>
                </a:solidFill>
                <a:latin typeface="メイリオ" panose="020B0604030504040204" pitchFamily="50" charset="-128"/>
                <a:ea typeface="メイリオ" panose="020B0604030504040204" pitchFamily="50" charset="-128"/>
              </a:rPr>
              <a:t>②薬物療法の継続や効果的な治療方針の決定に資するよう、副作用の発生状況等について医療機関へ報告及び連絡の実施</a:t>
            </a:r>
            <a:endParaRPr lang="en-US" altLang="ja-JP" sz="2400" dirty="0">
              <a:solidFill>
                <a:schemeClr val="tx1"/>
              </a:solidFill>
              <a:latin typeface="メイリオ" panose="020B0604030504040204" pitchFamily="50" charset="-128"/>
              <a:ea typeface="メイリオ" panose="020B0604030504040204" pitchFamily="50" charset="-128"/>
            </a:endParaRPr>
          </a:p>
          <a:p>
            <a:pPr marL="452273" indent="-276478"/>
            <a:r>
              <a:rPr lang="ja-JP" altLang="en-US" sz="2400" dirty="0">
                <a:solidFill>
                  <a:schemeClr val="tx1"/>
                </a:solidFill>
                <a:latin typeface="メイリオ" panose="020B0604030504040204" pitchFamily="50" charset="-128"/>
                <a:ea typeface="メイリオ" panose="020B0604030504040204" pitchFamily="50" charset="-128"/>
              </a:rPr>
              <a:t>③がんの薬物療法に係る専門性を有する薬剤師による情報提供や服薬指導等が実施可能な </a:t>
            </a:r>
            <a:endParaRPr lang="ja-JP" altLang="en-US"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11232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TotalTime>
  <Words>129</Words>
  <Application>Microsoft Office PowerPoint</Application>
  <PresentationFormat>ユーザー設定</PresentationFormat>
  <Paragraphs>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柳瀬裕一郎</dc:creator>
  <cp:lastModifiedBy>柳瀬裕一郎</cp:lastModifiedBy>
  <cp:revision>12</cp:revision>
  <cp:lastPrinted>2023-09-27T23:29:38Z</cp:lastPrinted>
  <dcterms:created xsi:type="dcterms:W3CDTF">2023-09-26T08:10:19Z</dcterms:created>
  <dcterms:modified xsi:type="dcterms:W3CDTF">2023-09-29T06:31:30Z</dcterms:modified>
</cp:coreProperties>
</file>