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23D98-AF95-458E-AEFF-58ADEC6394A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90335-CB30-46C1-A415-D9BA47627A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47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98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67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05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74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33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15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180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57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81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BB3B-7997-408B-A02A-7C66EF8D6855}" type="datetimeFigureOut">
              <a:rPr kumimoji="1" lang="ja-JP" altLang="en-US" smtClean="0"/>
              <a:t>2022/1/5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E6EE3-B621-45D6-9789-6D7C3261A2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027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4900887" y="2009274"/>
            <a:ext cx="1810955" cy="74966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209243" y="2009273"/>
            <a:ext cx="2032635" cy="74966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596" y="296946"/>
            <a:ext cx="680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補助金交付申請の流れ（</a:t>
            </a:r>
            <a:r>
              <a:rPr kumimoji="1" lang="ja-JP" altLang="en-US" b="1" dirty="0">
                <a:solidFill>
                  <a:srgbClr val="FF0000"/>
                </a:solidFill>
              </a:rPr>
              <a:t>精算払</a:t>
            </a:r>
            <a:r>
              <a:rPr kumimoji="1" lang="ja-JP" altLang="en-US" b="1" dirty="0"/>
              <a:t>の場合＿令和４年１月）</a:t>
            </a:r>
            <a:endParaRPr kumimoji="1" lang="en-US" altLang="ja-JP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5822" y="1809219"/>
            <a:ext cx="121058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/>
              <a:t>医療機関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51286" y="1809219"/>
            <a:ext cx="441146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/>
              <a:t>県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36770" y="5038457"/>
            <a:ext cx="1457903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審査</a:t>
            </a:r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dirty="0"/>
              <a:t>補助金額の決定</a:t>
            </a:r>
            <a:endParaRPr kumimoji="1" lang="en-US" altLang="ja-JP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87806" y="3912581"/>
            <a:ext cx="28813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㋐（変更）交付申請書　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提出期限</a:t>
            </a:r>
            <a:endParaRPr kumimoji="1" lang="en-US" altLang="ja-JP" sz="1600" b="1" dirty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令和４年１月３１日（月）</a:t>
            </a:r>
            <a:endParaRPr kumimoji="1" lang="en-US" altLang="ja-JP" sz="1400" b="1" dirty="0">
              <a:solidFill>
                <a:srgbClr val="FF0000"/>
              </a:solidFill>
            </a:endParaRPr>
          </a:p>
          <a:p>
            <a:r>
              <a:rPr kumimoji="1" lang="ja-JP" altLang="en-US" sz="1400" dirty="0"/>
              <a:t>　消印有効（郵送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及び</a:t>
            </a:r>
            <a:r>
              <a:rPr kumimoji="1" lang="ja-JP" altLang="en-US" sz="1400" dirty="0"/>
              <a:t>メール）</a:t>
            </a:r>
            <a:endParaRPr kumimoji="1" lang="en-US" altLang="ja-JP" sz="1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315981" y="6850286"/>
            <a:ext cx="243032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㋑　補助金交付決定通知</a:t>
            </a:r>
            <a:endParaRPr kumimoji="1" lang="en-US" altLang="ja-JP" sz="1600" b="1" dirty="0"/>
          </a:p>
          <a:p>
            <a:pPr algn="ctr"/>
            <a:r>
              <a:rPr kumimoji="1" lang="ja-JP" altLang="en-US" sz="1600" b="1" dirty="0"/>
              <a:t>（メール）</a:t>
            </a:r>
            <a:endParaRPr kumimoji="1" lang="en-US" altLang="ja-JP" sz="1600" b="1" dirty="0"/>
          </a:p>
          <a:p>
            <a:r>
              <a:rPr kumimoji="1" lang="ja-JP" altLang="en-US" sz="1600" dirty="0"/>
              <a:t>申請書提出期限後、書類の不備がなければ１か月程度。なお、審査は郵送された申請書の到着順に行います。申請期限直前は申請が集中するため、審査できるまでに時間がかかる場合があります。</a:t>
            </a:r>
            <a:endParaRPr kumimoji="1" lang="en-US" altLang="ja-JP" sz="1600" dirty="0"/>
          </a:p>
          <a:p>
            <a:endParaRPr kumimoji="1" lang="en-US" altLang="ja-JP" sz="1400" b="1" dirty="0"/>
          </a:p>
        </p:txBody>
      </p:sp>
      <p:sp>
        <p:nvSpPr>
          <p:cNvPr id="34" name="右矢印 33"/>
          <p:cNvSpPr/>
          <p:nvPr/>
        </p:nvSpPr>
        <p:spPr>
          <a:xfrm flipH="1">
            <a:off x="2335413" y="6145335"/>
            <a:ext cx="2430328" cy="339871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右矢印 34"/>
          <p:cNvSpPr/>
          <p:nvPr/>
        </p:nvSpPr>
        <p:spPr>
          <a:xfrm>
            <a:off x="2357508" y="5242250"/>
            <a:ext cx="2432175" cy="38342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192619" y="9525"/>
            <a:ext cx="646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参考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307416" y="5115402"/>
            <a:ext cx="1832935" cy="1323439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dirty="0"/>
              <a:t>【</a:t>
            </a:r>
            <a:r>
              <a:rPr kumimoji="1" lang="ja-JP" altLang="en-US" dirty="0"/>
              <a:t>①交付申請</a:t>
            </a:r>
            <a:r>
              <a:rPr kumimoji="1" lang="en-US" altLang="ja-JP" dirty="0"/>
              <a:t>】</a:t>
            </a:r>
          </a:p>
          <a:p>
            <a:endParaRPr kumimoji="1" lang="en-US" altLang="ja-JP" sz="1400" u="sng" dirty="0"/>
          </a:p>
          <a:p>
            <a:r>
              <a:rPr kumimoji="1" lang="ja-JP" altLang="en-US" sz="1600" u="sng" dirty="0"/>
              <a:t>添付書類に漏れのないようお願いします。</a:t>
            </a:r>
          </a:p>
        </p:txBody>
      </p:sp>
      <p:sp>
        <p:nvSpPr>
          <p:cNvPr id="61" name="右矢印 60"/>
          <p:cNvSpPr/>
          <p:nvPr/>
        </p:nvSpPr>
        <p:spPr>
          <a:xfrm rot="5400000">
            <a:off x="5624938" y="5516441"/>
            <a:ext cx="534988" cy="197638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8D16AA8-9505-4742-851F-7CD9F01CDE2E}"/>
              </a:ext>
            </a:extLst>
          </p:cNvPr>
          <p:cNvSpPr txBox="1"/>
          <p:nvPr/>
        </p:nvSpPr>
        <p:spPr>
          <a:xfrm>
            <a:off x="735949" y="867751"/>
            <a:ext cx="5595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「精算払」は、かかる費用が確定した後、確定額に基づき補助金を支払います。</a:t>
            </a:r>
          </a:p>
        </p:txBody>
      </p:sp>
      <p:sp>
        <p:nvSpPr>
          <p:cNvPr id="16" name="吹き出し: 角を丸めた四角形 15">
            <a:extLst>
              <a:ext uri="{FF2B5EF4-FFF2-40B4-BE49-F238E27FC236}">
                <a16:creationId xmlns:a16="http://schemas.microsoft.com/office/drawing/2014/main" id="{415FD2E5-3797-471B-86F4-A70A5D1B9D5A}"/>
              </a:ext>
            </a:extLst>
          </p:cNvPr>
          <p:cNvSpPr/>
          <p:nvPr/>
        </p:nvSpPr>
        <p:spPr>
          <a:xfrm>
            <a:off x="4875129" y="7070217"/>
            <a:ext cx="1867330" cy="1165063"/>
          </a:xfrm>
          <a:prstGeom prst="wedgeRoundRectCallout">
            <a:avLst>
              <a:gd name="adj1" fmla="val -61335"/>
              <a:gd name="adj2" fmla="val -4167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1600" dirty="0">
                <a:solidFill>
                  <a:schemeClr val="tx1"/>
                </a:solidFill>
              </a:rPr>
              <a:t>交付決定通知の発送はメール送信後、２週間程度です。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071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4766382" y="984139"/>
            <a:ext cx="1810955" cy="852181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04799" y="977844"/>
            <a:ext cx="2032635" cy="85281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596" y="296946"/>
            <a:ext cx="680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実績報告書（①提出・②</a:t>
            </a:r>
            <a:r>
              <a:rPr kumimoji="1" lang="ja-JP" altLang="en-US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精算払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）の流れ</a:t>
            </a:r>
            <a:r>
              <a:rPr kumimoji="1" lang="ja-JP" altLang="en-US" b="1" dirty="0"/>
              <a:t>（</a:t>
            </a:r>
            <a:r>
              <a:rPr kumimoji="1" lang="ja-JP" altLang="en-US" b="1" dirty="0">
                <a:solidFill>
                  <a:srgbClr val="FF0000"/>
                </a:solidFill>
              </a:rPr>
              <a:t>精算払</a:t>
            </a:r>
            <a:r>
              <a:rPr kumimoji="1" lang="ja-JP" altLang="en-US" b="1" dirty="0"/>
              <a:t>の場合）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5822" y="780112"/>
            <a:ext cx="121058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医療機関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51286" y="780112"/>
            <a:ext cx="441146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県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72200" y="2146110"/>
            <a:ext cx="1457903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審査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補助金額の確定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04746" y="1046793"/>
            <a:ext cx="25164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㋐　実績報告書　提出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事業完了後３０日以内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又は令和４年３月３１日までのいずれか早い日まで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締切（郵送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及び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メール）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396101" y="3623438"/>
            <a:ext cx="222964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㋑　補助金額確定・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　</a:t>
            </a:r>
            <a:r>
              <a:rPr kumimoji="1" lang="ja-JP" altLang="en-US" sz="1600" b="1" dirty="0"/>
              <a:t>請求書提出依頼</a:t>
            </a:r>
            <a:endParaRPr kumimoji="1" lang="en-US" altLang="ja-JP" sz="1600" b="1" dirty="0"/>
          </a:p>
          <a:p>
            <a:r>
              <a:rPr kumimoji="1" lang="ja-JP" altLang="en-US" sz="1600" b="1" dirty="0"/>
              <a:t>　　（メール）</a:t>
            </a:r>
            <a:endParaRPr kumimoji="1" lang="en-US" altLang="ja-JP" sz="1600" b="1" dirty="0"/>
          </a:p>
          <a:p>
            <a:r>
              <a:rPr kumimoji="1" lang="ja-JP" altLang="en-US" sz="16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600" dirty="0"/>
              <a:t>報告書提出後、　</a:t>
            </a:r>
            <a:endParaRPr kumimoji="1" lang="en-US" altLang="ja-JP" sz="1600" dirty="0"/>
          </a:p>
          <a:p>
            <a:r>
              <a:rPr kumimoji="1" lang="ja-JP" altLang="en-US" sz="1600" dirty="0"/>
              <a:t>　１．５か月程度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右矢印 34"/>
          <p:cNvSpPr/>
          <p:nvPr/>
        </p:nvSpPr>
        <p:spPr>
          <a:xfrm rot="10800000">
            <a:off x="2335821" y="3103563"/>
            <a:ext cx="2432175" cy="38342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192619" y="9525"/>
            <a:ext cx="646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参考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401729" y="2105394"/>
            <a:ext cx="1832935" cy="156966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①実績報告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交付決定を受けた全ての医療機関は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必ず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提出してください。</a:t>
            </a:r>
          </a:p>
        </p:txBody>
      </p:sp>
      <p:sp>
        <p:nvSpPr>
          <p:cNvPr id="61" name="右矢印 60"/>
          <p:cNvSpPr/>
          <p:nvPr/>
        </p:nvSpPr>
        <p:spPr>
          <a:xfrm rot="5400000">
            <a:off x="5433657" y="2621366"/>
            <a:ext cx="534988" cy="197638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B1A68421-1BBA-4FCF-82AD-1F1CB6A03F47}"/>
              </a:ext>
            </a:extLst>
          </p:cNvPr>
          <p:cNvSpPr/>
          <p:nvPr/>
        </p:nvSpPr>
        <p:spPr>
          <a:xfrm>
            <a:off x="218359" y="4199256"/>
            <a:ext cx="2277293" cy="1165063"/>
          </a:xfrm>
          <a:prstGeom prst="wedgeRoundRectCallout">
            <a:avLst>
              <a:gd name="adj1" fmla="val -19799"/>
              <a:gd name="adj2" fmla="val -8009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</a:rPr>
              <a:t>補助金で購入した物品については</a:t>
            </a:r>
            <a:r>
              <a:rPr kumimoji="1" lang="ja-JP" altLang="en-US" sz="1600" b="1" u="sng" dirty="0">
                <a:solidFill>
                  <a:srgbClr val="FF0000"/>
                </a:solidFill>
              </a:rPr>
              <a:t>全て</a:t>
            </a:r>
            <a:r>
              <a:rPr kumimoji="1" lang="ja-JP" altLang="en-US" sz="1600" u="sng" dirty="0">
                <a:solidFill>
                  <a:srgbClr val="FF0000"/>
                </a:solidFill>
              </a:rPr>
              <a:t>領収書・請求書・納品書等</a:t>
            </a:r>
            <a:r>
              <a:rPr kumimoji="1" lang="ja-JP" altLang="en-US" sz="1600" dirty="0">
                <a:solidFill>
                  <a:sysClr val="windowText" lastClr="000000"/>
                </a:solidFill>
              </a:rPr>
              <a:t>が必要です。</a:t>
            </a:r>
          </a:p>
        </p:txBody>
      </p:sp>
      <p:sp>
        <p:nvSpPr>
          <p:cNvPr id="36" name="右矢印 34">
            <a:extLst>
              <a:ext uri="{FF2B5EF4-FFF2-40B4-BE49-F238E27FC236}">
                <a16:creationId xmlns:a16="http://schemas.microsoft.com/office/drawing/2014/main" id="{EAE6C7D9-0B64-45D8-9308-754D30032640}"/>
              </a:ext>
            </a:extLst>
          </p:cNvPr>
          <p:cNvSpPr/>
          <p:nvPr/>
        </p:nvSpPr>
        <p:spPr>
          <a:xfrm>
            <a:off x="2377014" y="2434849"/>
            <a:ext cx="2432175" cy="38342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D9C61C5-9350-4566-9A14-79D8C315B37A}"/>
              </a:ext>
            </a:extLst>
          </p:cNvPr>
          <p:cNvSpPr txBox="1"/>
          <p:nvPr/>
        </p:nvSpPr>
        <p:spPr>
          <a:xfrm>
            <a:off x="578430" y="5727742"/>
            <a:ext cx="5701140" cy="86177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②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精算払の手続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精算払を希望した医療機関への支払は、補助金額の確定後に補助金を交付します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6F02A62-3A35-49EC-958B-7C6653381A30}"/>
              </a:ext>
            </a:extLst>
          </p:cNvPr>
          <p:cNvSpPr txBox="1"/>
          <p:nvPr/>
        </p:nvSpPr>
        <p:spPr>
          <a:xfrm>
            <a:off x="477954" y="8155740"/>
            <a:ext cx="1746295" cy="36933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請求書　提出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6DDD931-082A-456C-AD6B-0EE4DA3EE37E}"/>
              </a:ext>
            </a:extLst>
          </p:cNvPr>
          <p:cNvSpPr txBox="1"/>
          <p:nvPr/>
        </p:nvSpPr>
        <p:spPr>
          <a:xfrm>
            <a:off x="502389" y="9023398"/>
            <a:ext cx="1746295" cy="36933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入金確認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右矢印 44">
            <a:extLst>
              <a:ext uri="{FF2B5EF4-FFF2-40B4-BE49-F238E27FC236}">
                <a16:creationId xmlns:a16="http://schemas.microsoft.com/office/drawing/2014/main" id="{D3CE9675-49B9-4201-9E34-D4362529B86B}"/>
              </a:ext>
            </a:extLst>
          </p:cNvPr>
          <p:cNvSpPr/>
          <p:nvPr/>
        </p:nvSpPr>
        <p:spPr>
          <a:xfrm>
            <a:off x="2346271" y="8167669"/>
            <a:ext cx="2428184" cy="428200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619A051-EB57-4FB5-8AE8-0334BEDC0D7B}"/>
              </a:ext>
            </a:extLst>
          </p:cNvPr>
          <p:cNvSpPr txBox="1"/>
          <p:nvPr/>
        </p:nvSpPr>
        <p:spPr>
          <a:xfrm>
            <a:off x="2313056" y="7689008"/>
            <a:ext cx="2444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㋒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請求書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郵送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または</a:t>
            </a: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メール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012CD89-3B1B-444E-9CD0-7B866E687BC6}"/>
              </a:ext>
            </a:extLst>
          </p:cNvPr>
          <p:cNvSpPr txBox="1"/>
          <p:nvPr/>
        </p:nvSpPr>
        <p:spPr>
          <a:xfrm>
            <a:off x="2304746" y="8481091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>
                <a:solidFill>
                  <a:prstClr val="black"/>
                </a:solidFill>
                <a:latin typeface="Calibri" panose="020F0502020204030204"/>
                <a:ea typeface="游ゴシック" panose="020B0400000000000000" pitchFamily="50" charset="-128"/>
              </a:rPr>
              <a:t>㋓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補助金精算払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600" dirty="0">
                <a:solidFill>
                  <a:prstClr val="black"/>
                </a:solidFill>
              </a:rPr>
              <a:t>　　請求書提出後、</a:t>
            </a:r>
            <a:endParaRPr kumimoji="1" lang="en-US" altLang="ja-JP" sz="1600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kumimoji="1" lang="ja-JP" altLang="en-US" sz="1600" dirty="0">
                <a:solidFill>
                  <a:prstClr val="black"/>
                </a:solidFill>
              </a:rPr>
              <a:t>　　３週間程度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AC888F7-F93C-435F-9505-8E073F32DA49}"/>
              </a:ext>
            </a:extLst>
          </p:cNvPr>
          <p:cNvSpPr txBox="1"/>
          <p:nvPr/>
        </p:nvSpPr>
        <p:spPr>
          <a:xfrm>
            <a:off x="4883937" y="8155740"/>
            <a:ext cx="1457903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請求書確認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支払い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右矢印 61">
            <a:extLst>
              <a:ext uri="{FF2B5EF4-FFF2-40B4-BE49-F238E27FC236}">
                <a16:creationId xmlns:a16="http://schemas.microsoft.com/office/drawing/2014/main" id="{38019F9A-6E47-42A4-8350-A32D30560CB8}"/>
              </a:ext>
            </a:extLst>
          </p:cNvPr>
          <p:cNvSpPr/>
          <p:nvPr/>
        </p:nvSpPr>
        <p:spPr>
          <a:xfrm rot="5400000">
            <a:off x="5305546" y="8657085"/>
            <a:ext cx="534988" cy="197638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" name="右矢印 44">
            <a:extLst>
              <a:ext uri="{FF2B5EF4-FFF2-40B4-BE49-F238E27FC236}">
                <a16:creationId xmlns:a16="http://schemas.microsoft.com/office/drawing/2014/main" id="{FF0A00E7-4A3B-4E79-B0F7-28698EB4E4DE}"/>
              </a:ext>
            </a:extLst>
          </p:cNvPr>
          <p:cNvSpPr/>
          <p:nvPr/>
        </p:nvSpPr>
        <p:spPr>
          <a:xfrm rot="10800000">
            <a:off x="2324911" y="9089163"/>
            <a:ext cx="2428184" cy="428200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7" name="吹き出し: 角を丸めた四角形 36">
            <a:extLst>
              <a:ext uri="{FF2B5EF4-FFF2-40B4-BE49-F238E27FC236}">
                <a16:creationId xmlns:a16="http://schemas.microsoft.com/office/drawing/2014/main" id="{CBFAB21B-6D4F-4F10-AD70-BE71495BEE7C}"/>
              </a:ext>
            </a:extLst>
          </p:cNvPr>
          <p:cNvSpPr/>
          <p:nvPr/>
        </p:nvSpPr>
        <p:spPr>
          <a:xfrm>
            <a:off x="4434968" y="4003953"/>
            <a:ext cx="2032635" cy="1165063"/>
          </a:xfrm>
          <a:prstGeom prst="wedgeRoundRectCallout">
            <a:avLst>
              <a:gd name="adj1" fmla="val -55786"/>
              <a:gd name="adj2" fmla="val -3349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kumimoji="1" lang="ja-JP" altLang="en-US" sz="1600" dirty="0">
                <a:solidFill>
                  <a:prstClr val="black"/>
                </a:solidFill>
              </a:rPr>
              <a:t>額確定通知の発送はメール送信後、２週間程度です。</a:t>
            </a:r>
            <a:endParaRPr kumimoji="1" lang="en-US" altLang="ja-JP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3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5390707" y="984139"/>
            <a:ext cx="1186629" cy="79684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04799" y="977845"/>
            <a:ext cx="2959396" cy="797476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596" y="296946"/>
            <a:ext cx="680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実績報告提出後の流れ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79200" y="784856"/>
            <a:ext cx="1210588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医療機関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80472" y="777789"/>
            <a:ext cx="441146" cy="4001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県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232363" y="1662847"/>
            <a:ext cx="2254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仕入控除税額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報告書　提出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令和５年６月３０日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締切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（郵送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または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メール）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3306246" y="2754700"/>
            <a:ext cx="2084461" cy="383429"/>
          </a:xfrm>
          <a:prstGeom prst="rightArrow">
            <a:avLst>
              <a:gd name="adj1" fmla="val 35440"/>
              <a:gd name="adj2" fmla="val 54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192619" y="9525"/>
            <a:ext cx="6463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参考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91435900-9EF2-434D-B8BF-EB14D736DFA5}"/>
              </a:ext>
            </a:extLst>
          </p:cNvPr>
          <p:cNvSpPr txBox="1"/>
          <p:nvPr/>
        </p:nvSpPr>
        <p:spPr>
          <a:xfrm>
            <a:off x="423765" y="1544015"/>
            <a:ext cx="2721461" cy="206210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消費税報告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交付決定を受けた全ての医療機関は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必ず</a:t>
            </a:r>
            <a:r>
              <a:rPr kumimoji="1" lang="ja-JP" altLang="en-US" sz="1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提出してください。</a:t>
            </a: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（仕入控除税額が</a:t>
            </a: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円の場合を含む。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）</a:t>
            </a:r>
            <a:endParaRPr kumimoji="1" lang="ja-JP" altLang="en-US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07228" y="3902431"/>
            <a:ext cx="5701140" cy="338554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仕入控除税額（返還額）がある場合、県への返還を行います。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020965A-13E1-4821-8ED7-8B17EED407C0}"/>
              </a:ext>
            </a:extLst>
          </p:cNvPr>
          <p:cNvSpPr txBox="1"/>
          <p:nvPr/>
        </p:nvSpPr>
        <p:spPr>
          <a:xfrm>
            <a:off x="423765" y="4517942"/>
            <a:ext cx="2721462" cy="1354217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書類の保管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補助金に係る書類（交付申請書、実績報告書等）は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令和９年３月３１日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まで保管する必要があります。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7F78DBA-FC3B-4E7A-B30C-D8A3C9E64C3D}"/>
              </a:ext>
            </a:extLst>
          </p:cNvPr>
          <p:cNvSpPr txBox="1"/>
          <p:nvPr/>
        </p:nvSpPr>
        <p:spPr>
          <a:xfrm>
            <a:off x="423765" y="6330650"/>
            <a:ext cx="2721461" cy="2308324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財産処分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単価５０万円以上の機械及び器具については、厚生労働大臣が定める期間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を経過するまで、知事の承認を受けないでこの補助金交付の目的に反して使用、譲渡、交換、貸付、担保に供してはなりません。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363163-1BDA-4362-9A8B-513E048BFF8D}"/>
              </a:ext>
            </a:extLst>
          </p:cNvPr>
          <p:cNvSpPr txBox="1"/>
          <p:nvPr/>
        </p:nvSpPr>
        <p:spPr>
          <a:xfrm>
            <a:off x="1081036" y="9193696"/>
            <a:ext cx="47535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「補助事業等により取得し、又は効用の増加した財産の処分制限期間」（平成２０年厚生労働省告示第３８４号）参照</a:t>
            </a:r>
          </a:p>
        </p:txBody>
      </p:sp>
    </p:spTree>
    <p:extLst>
      <p:ext uri="{BB962C8B-B14F-4D97-AF65-F5344CB8AC3E}">
        <p14:creationId xmlns:p14="http://schemas.microsoft.com/office/powerpoint/2010/main" val="1613366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642</TotalTime>
  <Words>536</Words>
  <Application>Microsoft Office PowerPoint</Application>
  <PresentationFormat>A4 210 x 297 mm</PresentationFormat>
  <Paragraphs>75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山根明子</dc:creator>
  <cp:lastModifiedBy>佐々木遥平</cp:lastModifiedBy>
  <cp:revision>85</cp:revision>
  <cp:lastPrinted>2021-06-21T01:38:10Z</cp:lastPrinted>
  <dcterms:created xsi:type="dcterms:W3CDTF">2021-01-25T07:53:00Z</dcterms:created>
  <dcterms:modified xsi:type="dcterms:W3CDTF">2022-01-05T11:23:40Z</dcterms:modified>
</cp:coreProperties>
</file>