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23D98-AF95-458E-AEFF-58ADEC6394A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90335-CB30-46C1-A415-D9BA47627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47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8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7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74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33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18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57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81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0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862083" y="2033853"/>
            <a:ext cx="1715254" cy="74720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44436" y="2033853"/>
            <a:ext cx="2032635" cy="747209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補助金交付申請の流れ（</a:t>
            </a:r>
            <a:r>
              <a:rPr kumimoji="1" lang="ja-JP" altLang="en-US" b="1" dirty="0">
                <a:solidFill>
                  <a:srgbClr val="FF0000"/>
                </a:solidFill>
              </a:rPr>
              <a:t>概算払</a:t>
            </a:r>
            <a:r>
              <a:rPr kumimoji="1" lang="ja-JP" altLang="en-US" b="1" dirty="0"/>
              <a:t>の場合＿令和４年１月）</a:t>
            </a:r>
            <a:endParaRPr kumimoji="1" lang="en-US" altLang="ja-JP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5459" y="1839679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/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1285" y="1796024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/>
              <a:t>県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90758" y="3023899"/>
            <a:ext cx="145790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審査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補助金額の決定</a:t>
            </a:r>
            <a:endParaRPr kumimoji="1" lang="en-US" altLang="ja-JP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23355" y="2026669"/>
            <a:ext cx="3100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㋐（変更）交付申請書　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提出期限</a:t>
            </a:r>
            <a:endParaRPr kumimoji="1" lang="en-US" altLang="ja-JP" sz="1600" b="1" dirty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令和４年１月３１日（月）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dirty="0"/>
              <a:t>　消印有効（郵送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及び</a:t>
            </a:r>
            <a:r>
              <a:rPr kumimoji="1" lang="ja-JP" altLang="en-US" sz="1400" dirty="0"/>
              <a:t>メール）</a:t>
            </a:r>
            <a:endParaRPr kumimoji="1" lang="en-US" altLang="ja-JP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33663" y="4263856"/>
            <a:ext cx="276688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㋑　補助金交付決定・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概算払請求書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提出依頼（メール）</a:t>
            </a:r>
            <a:endParaRPr kumimoji="1" lang="en-US" altLang="ja-JP" sz="1600" b="1" dirty="0"/>
          </a:p>
          <a:p>
            <a:r>
              <a:rPr kumimoji="1" lang="ja-JP" altLang="en-US" sz="1400" dirty="0"/>
              <a:t>申請書提出期限後、書類の不備がなければ１か月程度。なお、審査は郵送された申請書の到着順に行います。申請期限直前は申請が集中するため、審査できるまでに時間がかかる場合があります。</a:t>
            </a:r>
            <a:endParaRPr kumimoji="1" lang="en-US" altLang="ja-JP" sz="1400" b="1" dirty="0"/>
          </a:p>
        </p:txBody>
      </p:sp>
      <p:sp>
        <p:nvSpPr>
          <p:cNvPr id="34" name="右矢印 33"/>
          <p:cNvSpPr/>
          <p:nvPr/>
        </p:nvSpPr>
        <p:spPr>
          <a:xfrm flipH="1">
            <a:off x="2344501" y="3900416"/>
            <a:ext cx="2430328" cy="339871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>
            <a:off x="2380813" y="3011928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98707" y="7545992"/>
            <a:ext cx="244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㋒　概算払請求書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（</a:t>
            </a:r>
            <a:r>
              <a:rPr kumimoji="1" lang="ja-JP" altLang="en-US" sz="1600" dirty="0"/>
              <a:t>郵便</a:t>
            </a:r>
            <a:r>
              <a:rPr kumimoji="1" lang="ja-JP" altLang="en-US" sz="1600" b="1" dirty="0"/>
              <a:t>または</a:t>
            </a:r>
            <a:r>
              <a:rPr kumimoji="1" lang="ja-JP" altLang="en-US" sz="1600" dirty="0"/>
              <a:t>メール</a:t>
            </a:r>
            <a:r>
              <a:rPr kumimoji="1" lang="ja-JP" altLang="en-US" sz="1600" b="1" dirty="0"/>
              <a:t>）</a:t>
            </a:r>
            <a:endParaRPr kumimoji="1" lang="en-US" altLang="ja-JP" sz="1600" b="1" dirty="0"/>
          </a:p>
        </p:txBody>
      </p:sp>
      <p:sp>
        <p:nvSpPr>
          <p:cNvPr id="45" name="右矢印 44"/>
          <p:cNvSpPr/>
          <p:nvPr/>
        </p:nvSpPr>
        <p:spPr>
          <a:xfrm>
            <a:off x="2315012" y="8057122"/>
            <a:ext cx="2428184" cy="428200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306201" y="8485322"/>
            <a:ext cx="259886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㋓　補助金概算払</a:t>
            </a:r>
            <a:endParaRPr kumimoji="1" lang="en-US" altLang="ja-JP" sz="1600" b="1" dirty="0"/>
          </a:p>
          <a:p>
            <a:r>
              <a:rPr kumimoji="1" lang="ja-JP" altLang="en-US" sz="1600" dirty="0"/>
              <a:t>　請求書提出後、　</a:t>
            </a:r>
            <a:endParaRPr kumimoji="1" lang="en-US" altLang="ja-JP" sz="1600" dirty="0"/>
          </a:p>
          <a:p>
            <a:r>
              <a:rPr kumimoji="1" lang="ja-JP" altLang="en-US" sz="1600" dirty="0"/>
              <a:t>　３週間程度</a:t>
            </a:r>
            <a:endParaRPr kumimoji="1" lang="en-US" altLang="ja-JP" sz="1600" dirty="0"/>
          </a:p>
          <a:p>
            <a:endParaRPr kumimoji="1" lang="en-US" altLang="ja-JP" sz="1400" b="1" dirty="0"/>
          </a:p>
        </p:txBody>
      </p:sp>
      <p:sp>
        <p:nvSpPr>
          <p:cNvPr id="49" name="右矢印 48"/>
          <p:cNvSpPr/>
          <p:nvPr/>
        </p:nvSpPr>
        <p:spPr>
          <a:xfrm flipH="1">
            <a:off x="2277071" y="9156788"/>
            <a:ext cx="2522129" cy="421770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345720" y="2956852"/>
            <a:ext cx="1832935" cy="1323439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①交付申請</a:t>
            </a:r>
            <a:r>
              <a:rPr kumimoji="1" lang="en-US" altLang="ja-JP" dirty="0"/>
              <a:t>】</a:t>
            </a:r>
          </a:p>
          <a:p>
            <a:endParaRPr kumimoji="1" lang="en-US" altLang="ja-JP" sz="1400" u="sng" dirty="0"/>
          </a:p>
          <a:p>
            <a:r>
              <a:rPr kumimoji="1" lang="ja-JP" altLang="en-US" sz="1600" u="sng" dirty="0"/>
              <a:t>添付書類に漏れのないようお願いします。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8CBDC81-8571-4FEC-8FA8-26E25E041413}"/>
              </a:ext>
            </a:extLst>
          </p:cNvPr>
          <p:cNvSpPr txBox="1"/>
          <p:nvPr/>
        </p:nvSpPr>
        <p:spPr>
          <a:xfrm>
            <a:off x="5000547" y="8109976"/>
            <a:ext cx="14579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請求書確認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支払い</a:t>
            </a:r>
            <a:endParaRPr kumimoji="1" lang="en-US" altLang="ja-JP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78430" y="6575002"/>
            <a:ext cx="5701140" cy="86177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②概算払の手続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sz="1200" dirty="0"/>
              <a:t>　</a:t>
            </a:r>
            <a:r>
              <a:rPr kumimoji="1" lang="ja-JP" altLang="en-US" sz="1600" dirty="0"/>
              <a:t>概算払による補助金の交付を希望する場合は、概算払請求書の提出を行う。</a:t>
            </a:r>
            <a:endParaRPr kumimoji="1" lang="en-US" altLang="ja-JP" sz="1600" dirty="0"/>
          </a:p>
        </p:txBody>
      </p:sp>
      <p:sp>
        <p:nvSpPr>
          <p:cNvPr id="61" name="右矢印 60"/>
          <p:cNvSpPr/>
          <p:nvPr/>
        </p:nvSpPr>
        <p:spPr>
          <a:xfrm rot="5400000">
            <a:off x="5452215" y="3488302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右矢印 61"/>
          <p:cNvSpPr/>
          <p:nvPr/>
        </p:nvSpPr>
        <p:spPr>
          <a:xfrm rot="5400000">
            <a:off x="5404364" y="8578924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345720" y="7938284"/>
            <a:ext cx="1746295" cy="646331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/>
              <a:t>概算払請求書　提出</a:t>
            </a:r>
            <a:endParaRPr kumimoji="1" lang="en-US" altLang="ja-JP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399550" y="8945237"/>
            <a:ext cx="1746295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/>
              <a:t>入金確認</a:t>
            </a:r>
            <a:endParaRPr kumimoji="1" lang="en-US" altLang="ja-JP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9A7341-DAFD-4997-80D4-AEDDDD09F995}"/>
              </a:ext>
            </a:extLst>
          </p:cNvPr>
          <p:cNvSpPr txBox="1"/>
          <p:nvPr/>
        </p:nvSpPr>
        <p:spPr>
          <a:xfrm>
            <a:off x="771910" y="860228"/>
            <a:ext cx="5595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「概算払」は、かかる費用が確定する前に概算額により補助金を支払い、費用が確定した後に精算を行います。</a:t>
            </a:r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id="{71B26D04-8FBE-46F0-910F-7310A4B6A376}"/>
              </a:ext>
            </a:extLst>
          </p:cNvPr>
          <p:cNvSpPr/>
          <p:nvPr/>
        </p:nvSpPr>
        <p:spPr>
          <a:xfrm>
            <a:off x="4862084" y="4620346"/>
            <a:ext cx="1867330" cy="1165063"/>
          </a:xfrm>
          <a:prstGeom prst="wedgeRoundRectCallout">
            <a:avLst>
              <a:gd name="adj1" fmla="val -76638"/>
              <a:gd name="adj2" fmla="val -4903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dirty="0">
                <a:solidFill>
                  <a:prstClr val="black"/>
                </a:solidFill>
              </a:rPr>
              <a:t>交付決定通知の発送はメール送信後、２週間程度です。</a:t>
            </a:r>
            <a:endParaRPr kumimoji="1" lang="en-US" altLang="ja-JP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7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766382" y="984139"/>
            <a:ext cx="1810955" cy="852181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04799" y="977844"/>
            <a:ext cx="2032635" cy="85281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実績報告書（①提出・②返納）の流れ</a:t>
            </a:r>
            <a:r>
              <a:rPr kumimoji="1" lang="ja-JP" altLang="en-US" b="1" dirty="0"/>
              <a:t>（</a:t>
            </a:r>
            <a:r>
              <a:rPr kumimoji="1" lang="ja-JP" altLang="en-US" b="1" dirty="0">
                <a:solidFill>
                  <a:srgbClr val="FF0000"/>
                </a:solidFill>
              </a:rPr>
              <a:t>概算払</a:t>
            </a:r>
            <a:r>
              <a:rPr kumimoji="1" lang="ja-JP" altLang="en-US" b="1" dirty="0"/>
              <a:t>の場合）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5822" y="780112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1286" y="780112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72200" y="2146110"/>
            <a:ext cx="145790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審査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補助金額の確定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20992" y="1109609"/>
            <a:ext cx="24453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㋐　実績報告書　提出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事業完了後３０日</a:t>
            </a:r>
            <a:r>
              <a:rPr kumimoji="1" lang="ja-JP" altLang="en-US" sz="1600" b="1" dirty="0"/>
              <a:t>以内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又は令和４年３月３１日までのいずれか早い日まで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締切（郵送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及び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メール）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96101" y="3623438"/>
            <a:ext cx="222964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㋑　補助金額確定通知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kumimoji="1" lang="ja-JP" altLang="en-US" sz="1600" dirty="0"/>
              <a:t>（報告書提出後、　</a:t>
            </a:r>
            <a:endParaRPr kumimoji="1" lang="en-US" altLang="ja-JP" sz="1600" dirty="0"/>
          </a:p>
          <a:p>
            <a:r>
              <a:rPr kumimoji="1" lang="ja-JP" altLang="en-US" sz="1600" dirty="0"/>
              <a:t>　１．５か月程度）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右矢印 34"/>
          <p:cNvSpPr/>
          <p:nvPr/>
        </p:nvSpPr>
        <p:spPr>
          <a:xfrm rot="10800000">
            <a:off x="2335821" y="3103563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02955" y="6775034"/>
            <a:ext cx="2205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㋒　返納通知書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600" dirty="0"/>
              <a:t>（報告書提出後、　</a:t>
            </a:r>
            <a:endParaRPr kumimoji="1" lang="en-US" altLang="ja-JP" sz="1600" dirty="0"/>
          </a:p>
          <a:p>
            <a:r>
              <a:rPr kumimoji="1" lang="ja-JP" altLang="en-US" sz="1600" dirty="0"/>
              <a:t>　１．５か月程度）</a:t>
            </a:r>
            <a:endParaRPr kumimoji="1" lang="en-US" altLang="ja-JP" sz="1600" dirty="0">
              <a:solidFill>
                <a:prstClr val="black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8" name="右矢印 37"/>
          <p:cNvSpPr/>
          <p:nvPr/>
        </p:nvSpPr>
        <p:spPr>
          <a:xfrm flipH="1">
            <a:off x="2320992" y="7444670"/>
            <a:ext cx="2411530" cy="37660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75898" y="8664120"/>
            <a:ext cx="2543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㋓　返納額納入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2371294" y="8276181"/>
            <a:ext cx="2418438" cy="37034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401729" y="2105394"/>
            <a:ext cx="1832935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①実績報告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交付決定を受けた全ての医療機関は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必ず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提出してください。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6B13EEA-DD5C-462D-A5AB-1AEEC64E94B6}"/>
              </a:ext>
            </a:extLst>
          </p:cNvPr>
          <p:cNvSpPr txBox="1"/>
          <p:nvPr/>
        </p:nvSpPr>
        <p:spPr>
          <a:xfrm>
            <a:off x="4930932" y="7371590"/>
            <a:ext cx="145790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通知書発行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0020" y="5682180"/>
            <a:ext cx="5701140" cy="86177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②返納（返還）の手続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概算払既支払額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＞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確定額の場合は、その差額分を返納していただきます。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6B13EEA-DD5C-462D-A5AB-1AEEC64E94B6}"/>
              </a:ext>
            </a:extLst>
          </p:cNvPr>
          <p:cNvSpPr txBox="1"/>
          <p:nvPr/>
        </p:nvSpPr>
        <p:spPr>
          <a:xfrm>
            <a:off x="4948033" y="8273542"/>
            <a:ext cx="145790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納入確認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" name="右矢印 60"/>
          <p:cNvSpPr/>
          <p:nvPr/>
        </p:nvSpPr>
        <p:spPr>
          <a:xfrm rot="5400000">
            <a:off x="5433657" y="2621366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458507" y="7389914"/>
            <a:ext cx="1746295" cy="138499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返納金の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振込み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（振込期限は通知日から</a:t>
            </a:r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１５日以内</a:t>
            </a: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B1A68421-1BBA-4FCF-82AD-1F1CB6A03F47}"/>
              </a:ext>
            </a:extLst>
          </p:cNvPr>
          <p:cNvSpPr/>
          <p:nvPr/>
        </p:nvSpPr>
        <p:spPr>
          <a:xfrm>
            <a:off x="218359" y="4199256"/>
            <a:ext cx="2277293" cy="1165063"/>
          </a:xfrm>
          <a:prstGeom prst="wedgeRoundRectCallout">
            <a:avLst>
              <a:gd name="adj1" fmla="val -19799"/>
              <a:gd name="adj2" fmla="val -8009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</a:rPr>
              <a:t>補助金で購入した物品については</a:t>
            </a:r>
            <a:r>
              <a:rPr kumimoji="1" lang="ja-JP" altLang="en-US" sz="1600" b="1" u="sng" dirty="0">
                <a:solidFill>
                  <a:srgbClr val="FF0000"/>
                </a:solidFill>
              </a:rPr>
              <a:t>全て</a:t>
            </a:r>
            <a:r>
              <a:rPr kumimoji="1" lang="ja-JP" altLang="en-US" sz="1600" u="sng" dirty="0">
                <a:solidFill>
                  <a:srgbClr val="FF0000"/>
                </a:solidFill>
              </a:rPr>
              <a:t>領収書・請求書・納品書等</a:t>
            </a:r>
            <a:r>
              <a:rPr kumimoji="1" lang="ja-JP" altLang="en-US" sz="1600" dirty="0">
                <a:solidFill>
                  <a:sysClr val="windowText" lastClr="000000"/>
                </a:solidFill>
              </a:rPr>
              <a:t>が必要です。</a:t>
            </a:r>
          </a:p>
        </p:txBody>
      </p:sp>
      <p:sp>
        <p:nvSpPr>
          <p:cNvPr id="36" name="右矢印 34">
            <a:extLst>
              <a:ext uri="{FF2B5EF4-FFF2-40B4-BE49-F238E27FC236}">
                <a16:creationId xmlns:a16="http://schemas.microsoft.com/office/drawing/2014/main" id="{EAE6C7D9-0B64-45D8-9308-754D30032640}"/>
              </a:ext>
            </a:extLst>
          </p:cNvPr>
          <p:cNvSpPr/>
          <p:nvPr/>
        </p:nvSpPr>
        <p:spPr>
          <a:xfrm>
            <a:off x="2377014" y="2434849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吹き出し: 角を丸めた四角形 23">
            <a:extLst>
              <a:ext uri="{FF2B5EF4-FFF2-40B4-BE49-F238E27FC236}">
                <a16:creationId xmlns:a16="http://schemas.microsoft.com/office/drawing/2014/main" id="{95715449-F1DD-4FA1-B58E-FB3F8F733A31}"/>
              </a:ext>
            </a:extLst>
          </p:cNvPr>
          <p:cNvSpPr/>
          <p:nvPr/>
        </p:nvSpPr>
        <p:spPr>
          <a:xfrm>
            <a:off x="4483835" y="3891090"/>
            <a:ext cx="2032635" cy="1413844"/>
          </a:xfrm>
          <a:prstGeom prst="wedgeRoundRectCallout">
            <a:avLst>
              <a:gd name="adj1" fmla="val -57660"/>
              <a:gd name="adj2" fmla="val -4085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dirty="0">
                <a:solidFill>
                  <a:prstClr val="black"/>
                </a:solidFill>
              </a:rPr>
              <a:t>㋑と㋒は通常は一緒に送付しますが、事情により、別々に送付する場合があります。</a:t>
            </a:r>
            <a:endParaRPr kumimoji="1" lang="en-US" altLang="ja-JP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3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5390707" y="984139"/>
            <a:ext cx="1186629" cy="79684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04799" y="977845"/>
            <a:ext cx="2959396" cy="797476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実績報告提出後の流れ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79200" y="784856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80472" y="777789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32363" y="1662847"/>
            <a:ext cx="22541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㋐</a:t>
            </a:r>
            <a:r>
              <a:rPr kumimoji="1" lang="ja-JP" altLang="en-US" sz="1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仕入控除税額</a:t>
            </a:r>
            <a:endParaRPr kumimoji="1" lang="en-US" altLang="ja-JP" sz="14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報告書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提出</a:t>
            </a:r>
            <a:endParaRPr kumimoji="1" lang="en-US" altLang="ja-JP" sz="14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令和５年</a:t>
            </a:r>
            <a:r>
              <a:rPr kumimoji="1" lang="ja-JP" altLang="en-US" sz="1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６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月</a:t>
            </a:r>
            <a:r>
              <a:rPr kumimoji="1" lang="ja-JP" altLang="en-US" sz="14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３０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</a:t>
            </a:r>
            <a:endParaRPr kumimoji="1" lang="en-US" altLang="ja-JP" sz="1400" b="1" noProof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締切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（郵送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メール）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3306246" y="2754700"/>
            <a:ext cx="2084461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423765" y="1544015"/>
            <a:ext cx="2721461" cy="206210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消費税報告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600" u="sng" dirty="0">
                <a:solidFill>
                  <a:prstClr val="black"/>
                </a:solidFill>
              </a:rPr>
              <a:t>交付決定を受けた全ての医療機関は</a:t>
            </a:r>
            <a:r>
              <a:rPr kumimoji="1" lang="ja-JP" altLang="en-US" sz="1600" b="1" u="sng" dirty="0">
                <a:solidFill>
                  <a:prstClr val="black"/>
                </a:solidFill>
              </a:rPr>
              <a:t>必ず</a:t>
            </a:r>
            <a:r>
              <a:rPr kumimoji="1" lang="ja-JP" altLang="en-US" sz="1600" u="sng" dirty="0">
                <a:solidFill>
                  <a:prstClr val="black"/>
                </a:solidFill>
              </a:rPr>
              <a:t>提出してください。</a:t>
            </a:r>
            <a:endParaRPr kumimoji="1" lang="en-US" altLang="ja-JP" sz="1600" u="sng" dirty="0">
              <a:solidFill>
                <a:prstClr val="black"/>
              </a:solidFill>
            </a:endParaRPr>
          </a:p>
          <a:p>
            <a:pPr lvl="0">
              <a:defRPr/>
            </a:pPr>
            <a:endParaRPr kumimoji="1" lang="en-US" altLang="ja-JP" sz="1600" u="sng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ja-JP" altLang="en-US" sz="1600" dirty="0"/>
              <a:t>（仕入控除税額が</a:t>
            </a:r>
            <a:r>
              <a:rPr lang="en-US" altLang="ja-JP" sz="1600" dirty="0"/>
              <a:t>0</a:t>
            </a:r>
            <a:r>
              <a:rPr lang="ja-JP" altLang="en-US" sz="1600" dirty="0"/>
              <a:t>円の場合を含む。</a:t>
            </a:r>
            <a:r>
              <a:rPr lang="ja-JP" altLang="en-US" sz="1400" dirty="0"/>
              <a:t>）</a:t>
            </a:r>
            <a:endParaRPr kumimoji="1" lang="ja-JP" altLang="en-US" sz="1400" u="sng" dirty="0">
              <a:solidFill>
                <a:prstClr val="black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07228" y="3902431"/>
            <a:ext cx="5701140" cy="33855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仕入控除税額（返還</a:t>
            </a: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額）がある場合、県への返還を行います。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020965A-13E1-4821-8ED7-8B17EED407C0}"/>
              </a:ext>
            </a:extLst>
          </p:cNvPr>
          <p:cNvSpPr txBox="1"/>
          <p:nvPr/>
        </p:nvSpPr>
        <p:spPr>
          <a:xfrm>
            <a:off x="423765" y="4517942"/>
            <a:ext cx="2721462" cy="135421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【</a:t>
            </a:r>
            <a:r>
              <a:rPr kumimoji="1" lang="ja-JP" altLang="en-US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書類の保管</a:t>
            </a:r>
            <a:r>
              <a:rPr kumimoji="1" lang="en-US" altLang="ja-JP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】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補助金に係る書類（交付申請書、実績報告書等）は</a:t>
            </a:r>
            <a:endParaRPr kumimoji="1" lang="en-US" altLang="ja-JP" sz="16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令和９年３月３１日</a:t>
            </a:r>
            <a:r>
              <a:rPr kumimoji="1"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まで保管する必要があります。</a:t>
            </a:r>
            <a:endParaRPr kumimoji="1"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F78DBA-FC3B-4E7A-B30C-D8A3C9E64C3D}"/>
              </a:ext>
            </a:extLst>
          </p:cNvPr>
          <p:cNvSpPr txBox="1"/>
          <p:nvPr/>
        </p:nvSpPr>
        <p:spPr>
          <a:xfrm>
            <a:off x="423765" y="6330650"/>
            <a:ext cx="2721461" cy="2308324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en-US" altLang="ja-JP" sz="1600" dirty="0">
                <a:solidFill>
                  <a:prstClr val="black"/>
                </a:solidFill>
              </a:rPr>
              <a:t>【</a:t>
            </a:r>
            <a:r>
              <a:rPr kumimoji="1" lang="ja-JP" altLang="en-US" sz="1600" dirty="0">
                <a:solidFill>
                  <a:prstClr val="black"/>
                </a:solidFill>
              </a:rPr>
              <a:t>財産処分</a:t>
            </a:r>
            <a:r>
              <a:rPr kumimoji="1" lang="en-US" altLang="ja-JP" sz="1600" dirty="0">
                <a:solidFill>
                  <a:prstClr val="black"/>
                </a:solidFill>
              </a:rPr>
              <a:t>】</a:t>
            </a:r>
          </a:p>
          <a:p>
            <a:pPr lvl="0"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+mn-ea"/>
              </a:rPr>
              <a:t>単価５０万円以上の機械及び器具については、厚生労働大臣が定める期間</a:t>
            </a:r>
            <a:r>
              <a:rPr kumimoji="1" lang="en-US" altLang="ja-JP" sz="1600" dirty="0">
                <a:solidFill>
                  <a:prstClr val="black"/>
                </a:solidFill>
                <a:latin typeface="+mn-ea"/>
              </a:rPr>
              <a:t>※</a:t>
            </a:r>
            <a:r>
              <a:rPr kumimoji="1" lang="ja-JP" altLang="en-US" sz="1600" dirty="0">
                <a:solidFill>
                  <a:prstClr val="black"/>
                </a:solidFill>
                <a:latin typeface="+mn-ea"/>
              </a:rPr>
              <a:t>を経過するまで、知事の承認を受けないでこの補助金交付の目的に反して使用、譲渡、交換、貸付、担保に供してはなりません。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363163-1BDA-4362-9A8B-513E048BFF8D}"/>
              </a:ext>
            </a:extLst>
          </p:cNvPr>
          <p:cNvSpPr txBox="1"/>
          <p:nvPr/>
        </p:nvSpPr>
        <p:spPr>
          <a:xfrm>
            <a:off x="1081036" y="9193696"/>
            <a:ext cx="4753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「補助事業等により取得し、又は効用の増加した財産の処分制限期間」（平成２０年厚生労働省告示第３８４号）参照</a:t>
            </a:r>
          </a:p>
        </p:txBody>
      </p:sp>
    </p:spTree>
    <p:extLst>
      <p:ext uri="{BB962C8B-B14F-4D97-AF65-F5344CB8AC3E}">
        <p14:creationId xmlns:p14="http://schemas.microsoft.com/office/powerpoint/2010/main" val="161336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766</TotalTime>
  <Words>623</Words>
  <Application>Microsoft Office PowerPoint</Application>
  <PresentationFormat>A4 210 x 297 mm</PresentationFormat>
  <Paragraphs>85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山根明子</dc:creator>
  <cp:lastModifiedBy>佐々木遥平</cp:lastModifiedBy>
  <cp:revision>92</cp:revision>
  <cp:lastPrinted>2021-06-21T01:38:25Z</cp:lastPrinted>
  <dcterms:created xsi:type="dcterms:W3CDTF">2021-01-25T07:53:00Z</dcterms:created>
  <dcterms:modified xsi:type="dcterms:W3CDTF">2022-01-05T11:24:45Z</dcterms:modified>
</cp:coreProperties>
</file>