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3258">
          <p15:clr>
            <a:srgbClr val="A4A3A4"/>
          </p15:clr>
        </p15:guide>
        <p15:guide id="2" pos="22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103185"/>
    <a:srgbClr val="66BAB7"/>
    <a:srgbClr val="9999FF"/>
    <a:srgbClr val="009900"/>
    <a:srgbClr val="D9D9FF"/>
    <a:srgbClr val="FF6600"/>
    <a:srgbClr val="080808"/>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7302" autoAdjust="0"/>
  </p:normalViewPr>
  <p:slideViewPr>
    <p:cSldViewPr>
      <p:cViewPr varScale="1">
        <p:scale>
          <a:sx n="77" d="100"/>
          <a:sy n="77" d="100"/>
        </p:scale>
        <p:origin x="3612" y="102"/>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&#65279;<?xml version="1.0" encoding="utf-8" standalone="yes"?>
<Relationships xmlns="http://schemas.openxmlformats.org/package/2006/relationships">
  <Relationship Id="rId8" Type="http://schemas.openxmlformats.org/officeDocument/2006/relationships/handoutMaster" Target="handoutMasters/handoutMaster1.xml" />
  <Relationship Id="rId3" Type="http://schemas.openxmlformats.org/officeDocument/2006/relationships/customXml" Target="../customXml/item3.xml" />
  <Relationship Id="rId7" Type="http://schemas.openxmlformats.org/officeDocument/2006/relationships/notesMaster" Target="notesMasters/notesMaster1.xml" />
  <Relationship Id="rId12" Type="http://schemas.openxmlformats.org/officeDocument/2006/relationships/tableStyles" Target="tableStyles.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theme" Target="theme/theme1.xml" />
  <Relationship Id="rId5" Type="http://schemas.openxmlformats.org/officeDocument/2006/relationships/slide" Target="slides/slide1.xml" />
  <Relationship Id="rId10" Type="http://schemas.openxmlformats.org/officeDocument/2006/relationships/viewProps" Target="viewProps.xml" />
  <Relationship Id="rId4" Type="http://schemas.openxmlformats.org/officeDocument/2006/relationships/slideMaster" Target="slideMasters/slideMaster1.xml" />
  <Relationship Id="rId9" Type="http://schemas.openxmlformats.org/officeDocument/2006/relationships/presProps" Target="presProp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1.emf" />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180070" y="2623784"/>
            <a:ext cx="6840380" cy="247072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●以下の算定式に基づき、</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各事業所が受け取る補助金の額を毎月算定・支給</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されます。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算定式の「加算減算」には、処遇改善加算と特定処遇改善加算分が含まれます。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●これにより、</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標準的</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な職員配置の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事業所で、</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介護職員１人当たり月額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補助</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金</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が交付されます。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の判断で、</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介護職員以外のその他の職員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の処遇改善</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に補助</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金を充てることができます。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その他</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の職員の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範囲は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、事業所の判断で柔軟に</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設定できます。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●このような仕組みで補助金を算定・支給するため、各事業所の職員配置状況などによっては、</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介護職員の皆さま全員に対して、</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一律で月額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引き上げ</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を行うものではありません</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正方形/長方形 83"/>
          <p:cNvSpPr/>
          <p:nvPr/>
        </p:nvSpPr>
        <p:spPr>
          <a:xfrm>
            <a:off x="180070" y="5863935"/>
            <a:ext cx="6840380" cy="4356000"/>
          </a:xfrm>
          <a:prstGeom prst="rect">
            <a:avLst/>
          </a:prstGeom>
          <a:solidFill>
            <a:schemeClr val="bg2"/>
          </a:solidFill>
        </p:spPr>
        <p:txBody>
          <a:bodyPr wrap="square" lIns="72000" tIns="108000" rIns="72000" bIns="36000">
            <a:spAutoFit/>
          </a:bodyPr>
          <a:lstStyle/>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50" y="351432"/>
            <a:ext cx="7200850" cy="864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gn="ctr">
              <a:lnSpc>
                <a:spcPts val="1800"/>
              </a:lnSpc>
            </a:pPr>
            <a:r>
              <a:rPr lang="ja-JP" altLang="en-US" sz="28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職員処遇</a:t>
            </a:r>
            <a:r>
              <a:rPr lang="ja-JP" altLang="en-US" sz="28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改善支援補助金」の</a:t>
            </a:r>
            <a:r>
              <a:rPr lang="ja-JP" altLang="en-US"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400"/>
              </a:lnSpc>
            </a:pPr>
            <a:r>
              <a:rPr lang="ja-JP" altLang="en-US" sz="20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令和４年２月からスタート</a:t>
            </a:r>
            <a:endParaRPr lang="ja-JP" altLang="en-US" sz="20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80450" y="1256193"/>
            <a:ext cx="6840000" cy="705970"/>
          </a:xfrm>
          <a:prstGeom prst="rect">
            <a:avLst/>
          </a:prstGeom>
        </p:spPr>
        <p:txBody>
          <a:bodyPr wrap="square" lIns="95637" tIns="47819" rIns="95637" bIns="47819">
            <a:spAutoFit/>
          </a:bodyPr>
          <a:lstStyle/>
          <a:p>
            <a:pPr>
              <a:lnSpc>
                <a:spcPct val="1100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労働省は、令和４年２月から９月までの間、</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介護職員の処遇</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を図る</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ため</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zh-TW" altLang="en-US" dirty="0" smtClean="0">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支援補助金」を交付します。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spc="-70" dirty="0" smtClean="0">
                <a:latin typeface="メイリオ" panose="020B0604030504040204" pitchFamily="50" charset="-128"/>
                <a:ea typeface="メイリオ" panose="020B0604030504040204" pitchFamily="50" charset="-128"/>
                <a:cs typeface="メイリオ" panose="020B0604030504040204" pitchFamily="50" charset="-128"/>
              </a:rPr>
              <a:t>また、</a:t>
            </a:r>
            <a:r>
              <a:rPr lang="en-US" altLang="ja-JP" spc="-70"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pc="-70" dirty="0" smtClean="0">
                <a:latin typeface="メイリオ" panose="020B0604030504040204" pitchFamily="50" charset="-128"/>
                <a:ea typeface="メイリオ" panose="020B0604030504040204" pitchFamily="50" charset="-128"/>
                <a:cs typeface="メイリオ" panose="020B0604030504040204" pitchFamily="50" charset="-128"/>
              </a:rPr>
              <a:t>以降は、臨時</a:t>
            </a: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の介護報酬改定を行い、同様の措置を</a:t>
            </a:r>
            <a:r>
              <a:rPr lang="ja-JP" altLang="en-US" spc="-70" dirty="0" smtClean="0">
                <a:latin typeface="メイリオ" panose="020B0604030504040204" pitchFamily="50" charset="-128"/>
                <a:ea typeface="メイリオ" panose="020B0604030504040204" pitchFamily="50" charset="-128"/>
                <a:cs typeface="メイリオ" panose="020B0604030504040204" pitchFamily="50" charset="-128"/>
              </a:rPr>
              <a:t>継続することとしています。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38544" y="89955"/>
            <a:ext cx="4861086" cy="312016"/>
          </a:xfrm>
          <a:prstGeom prst="rect">
            <a:avLst/>
          </a:prstGeom>
          <a:noFill/>
        </p:spPr>
        <p:txBody>
          <a:bodyPr wrap="none" lIns="95637" tIns="47819" rIns="95637" bIns="47819"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介護サービス事業者の皆さま、介護現場で働く皆さまへ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5238527"/>
            <a:ext cx="6840760" cy="324000"/>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２．補助金の対象となる要件は？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180450" y="5543974"/>
            <a:ext cx="6840000" cy="355481"/>
          </a:xfrm>
          <a:prstGeom prst="rect">
            <a:avLst/>
          </a:prstGeom>
        </p:spPr>
        <p:txBody>
          <a:bodyPr wrap="square" lIns="95637" tIns="36000" rIns="95637" bIns="47819">
            <a:spAutoFit/>
          </a:bodyPr>
          <a:lstStyle/>
          <a:p>
            <a:pPr lvl="0">
              <a:lnSpc>
                <a:spcPct val="110000"/>
              </a:lnSpc>
            </a:pPr>
            <a:r>
              <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以下の要件を満たすと、補助金を受け取ることができます。</a:t>
            </a:r>
            <a:endParaRPr lang="en-US" altLang="ja-JP"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360450" y="5971405"/>
            <a:ext cx="6480000" cy="576000"/>
          </a:xfrm>
          <a:prstGeom prst="roundRect">
            <a:avLst>
              <a:gd name="adj" fmla="val 15461"/>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介護職員処遇改善加算</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のいずれかを取得</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していること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◆令和４年２月サービス提供分からの取得が必要です。</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角丸四角形 36"/>
          <p:cNvSpPr/>
          <p:nvPr/>
        </p:nvSpPr>
        <p:spPr>
          <a:xfrm>
            <a:off x="360450" y="6613320"/>
            <a:ext cx="6480000" cy="1584000"/>
          </a:xfrm>
          <a:prstGeom prst="roundRect">
            <a:avLst>
              <a:gd name="adj" fmla="val 7939"/>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②原則として、</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令和４年２月分から賃金改善を実施</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ただし、就業</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規則等の改正が間に合わない場合は</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令和４年３月分とまとめて２月分の賃金改善を行うこともできま</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③の要件にかかわらず</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２・３月分は一時金等による賃金改善も</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認めます。</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◆令和４年２・３月分から</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賃金改善を実施した旨を記載した用紙を都道府県に</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提出してください。</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◆令和４年２・３月分として見込まれる補助金額のすべてを、</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２・３月分</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の賃金改善に充てる必要はありません（</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３をご参照ください</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角丸四角形 37"/>
          <p:cNvSpPr/>
          <p:nvPr/>
        </p:nvSpPr>
        <p:spPr>
          <a:xfrm>
            <a:off x="360450" y="8269320"/>
            <a:ext cx="6480000" cy="1836000"/>
          </a:xfrm>
          <a:prstGeom prst="roundRect">
            <a:avLst>
              <a:gd name="adj" fmla="val 5834"/>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0" bIns="36000" rtlCol="0" anchor="ctr"/>
          <a:lstStyle/>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補助金の全額を賃金改善に充てる</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かつ、賃金改善の合計額の</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３分の２以上</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ベースアップ等に充てる</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◆ベースアップ等とは、「</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基本給」または「決まって毎月支払われる手当</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」の引き上げをいいます。</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介護職員</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」の賃金改善総額・「</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その他の職員</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」の賃金改善総額のどちら</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その３分の２以上をベースアップ</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等に</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充てることが必要です。</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ベースアップ等に充てた額以外の分は、賞与・一時金等による賃金改善に充てることで、</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全体</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として、補助金の額を上回る賃金改善を行うことが</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必要です。</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◆処遇改善計画書と実績</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報告書</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「月額の賃金改善額の総額」を</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180070" y="1986076"/>
            <a:ext cx="6840760" cy="324000"/>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１．補助金の額はどのように決められるの？</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450" y="2302969"/>
            <a:ext cx="6840000" cy="367415"/>
          </a:xfrm>
          <a:prstGeom prst="rect">
            <a:avLst/>
          </a:prstGeom>
          <a:ln>
            <a:noFill/>
          </a:ln>
        </p:spPr>
        <p:txBody>
          <a:bodyPr wrap="square" lIns="95637" tIns="36000" rIns="95637" bIns="47819">
            <a:spAutoFit/>
          </a:bodyPr>
          <a:lstStyle/>
          <a:p>
            <a:pPr lvl="0">
              <a:lnSpc>
                <a:spcPct val="110000"/>
              </a:lnSpc>
            </a:pPr>
            <a:r>
              <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各事業所</a:t>
            </a:r>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の総報酬</a:t>
            </a:r>
            <a:r>
              <a:rPr lang="ja-JP" altLang="en-US"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に、サービスごとに設定した交付率を</a:t>
            </a:r>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乗じた額を</a:t>
            </a:r>
            <a:r>
              <a:rPr lang="ja-JP" altLang="en-US"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支給します。</a:t>
            </a:r>
            <a:endParaRPr lang="en-US" altLang="ja-JP"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756134" y="3126328"/>
            <a:ext cx="2628000" cy="503207"/>
          </a:xfrm>
          <a:prstGeom prst="roundRect">
            <a:avLst>
              <a:gd name="adj" fmla="val 5760"/>
            </a:avLst>
          </a:prstGeom>
          <a:solidFill>
            <a:srgbClr val="D9D9FF"/>
          </a:solidFill>
          <a:ln w="19050">
            <a:solidFill>
              <a:srgbClr val="9999FF"/>
            </a:solidFill>
          </a:ln>
        </p:spPr>
        <p:style>
          <a:lnRef idx="2">
            <a:schemeClr val="accent5"/>
          </a:lnRef>
          <a:fillRef idx="1">
            <a:schemeClr val="lt1"/>
          </a:fillRef>
          <a:effectRef idx="0">
            <a:schemeClr val="accent5"/>
          </a:effectRef>
          <a:fontRef idx="minor">
            <a:schemeClr val="dk1"/>
          </a:fontRef>
        </p:style>
        <p:txBody>
          <a:bodyPr lIns="0" tIns="47819" rIns="0" bIns="47819" rtlCol="0" anchor="b"/>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ある月の総報酬</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3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（｛基本報酬＋加算減算｝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乗算 4"/>
          <p:cNvSpPr/>
          <p:nvPr/>
        </p:nvSpPr>
        <p:spPr>
          <a:xfrm>
            <a:off x="3503648" y="3215931"/>
            <a:ext cx="324000" cy="324000"/>
          </a:xfrm>
          <a:prstGeom prst="mathMultiply">
            <a:avLst>
              <a:gd name="adj1" fmla="val 17931"/>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3930426" y="3126328"/>
            <a:ext cx="766030" cy="503207"/>
          </a:xfrm>
          <a:prstGeom prst="roundRect">
            <a:avLst>
              <a:gd name="adj" fmla="val 5760"/>
            </a:avLst>
          </a:prstGeom>
          <a:solidFill>
            <a:schemeClr val="accent3">
              <a:lumMod val="75000"/>
            </a:schemeClr>
          </a:solidFill>
          <a:ln w="19050">
            <a:noFill/>
          </a:ln>
        </p:spPr>
        <p:style>
          <a:lnRef idx="2">
            <a:schemeClr val="accent5"/>
          </a:lnRef>
          <a:fillRef idx="1">
            <a:schemeClr val="lt1"/>
          </a:fillRef>
          <a:effectRef idx="0">
            <a:schemeClr val="accent5"/>
          </a:effectRef>
          <a:fontRef idx="minor">
            <a:schemeClr val="dk1"/>
          </a:fontRef>
        </p:style>
        <p:txBody>
          <a:bodyPr lIns="0" tIns="47819" rIns="0" bIns="47819" rtlCol="0" anchor="ctr"/>
          <a:lstStyle/>
          <a:p>
            <a:pPr algn="ct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交付率</a:t>
            </a:r>
            <a:endParaRPr lang="en-US" altLang="ja-JP"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等号 7"/>
          <p:cNvSpPr/>
          <p:nvPr/>
        </p:nvSpPr>
        <p:spPr>
          <a:xfrm>
            <a:off x="4835238" y="3215931"/>
            <a:ext cx="324000" cy="324000"/>
          </a:xfrm>
          <a:prstGeom prst="mathEqual">
            <a:avLst>
              <a:gd name="adj1" fmla="val 19654"/>
              <a:gd name="adj2" fmla="val 1734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角丸四角形 46"/>
          <p:cNvSpPr/>
          <p:nvPr/>
        </p:nvSpPr>
        <p:spPr>
          <a:xfrm>
            <a:off x="5298020" y="3126328"/>
            <a:ext cx="966726" cy="503207"/>
          </a:xfrm>
          <a:prstGeom prst="roundRect">
            <a:avLst>
              <a:gd name="adj" fmla="val 5760"/>
            </a:avLst>
          </a:prstGeom>
          <a:solidFill>
            <a:srgbClr val="E46C0A"/>
          </a:solidFill>
          <a:ln w="38100">
            <a:noFill/>
          </a:ln>
        </p:spPr>
        <p:style>
          <a:lnRef idx="2">
            <a:schemeClr val="accent5"/>
          </a:lnRef>
          <a:fillRef idx="1">
            <a:schemeClr val="lt1"/>
          </a:fillRef>
          <a:effectRef idx="0">
            <a:schemeClr val="accent5"/>
          </a:effectRef>
          <a:fontRef idx="minor">
            <a:schemeClr val="dk1"/>
          </a:fontRef>
        </p:style>
        <p:txBody>
          <a:bodyPr lIns="0" tIns="47819" rIns="0" bIns="36000" rtlCol="0" anchor="ct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補助額</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1" name="図 20"/>
          <p:cNvPicPr>
            <a:picLocks noChangeAspect="1"/>
          </p:cNvPicPr>
          <p:nvPr/>
        </p:nvPicPr>
        <p:blipFill rotWithShape="1">
          <a:blip r:embed="rId3"/>
          <a:srcRect r="44911" b="-3571"/>
          <a:stretch/>
        </p:blipFill>
        <p:spPr>
          <a:xfrm>
            <a:off x="5515250" y="17947"/>
            <a:ext cx="1512168" cy="321591"/>
          </a:xfrm>
          <a:prstGeom prst="rect">
            <a:avLst/>
          </a:prstGeom>
        </p:spPr>
      </p:pic>
      <p:sp>
        <p:nvSpPr>
          <p:cNvPr id="4" name="テキスト ボックス 3"/>
          <p:cNvSpPr txBox="1"/>
          <p:nvPr/>
        </p:nvSpPr>
        <p:spPr>
          <a:xfrm>
            <a:off x="2538974" y="3323518"/>
            <a:ext cx="697627" cy="348813"/>
          </a:xfrm>
          <a:prstGeom prst="rect">
            <a:avLst/>
          </a:prstGeom>
          <a:noFill/>
        </p:spPr>
        <p:txBody>
          <a:bodyPr wrap="none" rtlCol="0" anchor="ctr">
            <a:spAutoFit/>
          </a:bodyPr>
          <a:lstStyle/>
          <a:p>
            <a:pPr algn="ctr">
              <a:lnSpc>
                <a:spcPts val="1000"/>
              </a:lnSpc>
            </a:pPr>
            <a:r>
              <a:rPr kumimoji="1" lang="ja-JP" altLang="en-US" sz="1000" dirty="0" smtClean="0">
                <a:latin typeface="メイリオ" panose="020B0604030504040204" pitchFamily="50" charset="-128"/>
                <a:ea typeface="メイリオ" panose="020B0604030504040204" pitchFamily="50" charset="-128"/>
              </a:rPr>
              <a:t>１単位の</a:t>
            </a:r>
            <a:endParaRPr kumimoji="1" lang="en-US" altLang="ja-JP" sz="1000" dirty="0" smtClean="0">
              <a:latin typeface="メイリオ" panose="020B0604030504040204" pitchFamily="50" charset="-128"/>
              <a:ea typeface="メイリオ" panose="020B0604030504040204" pitchFamily="50" charset="-128"/>
            </a:endParaRPr>
          </a:p>
          <a:p>
            <a:pPr algn="ctr">
              <a:lnSpc>
                <a:spcPts val="1000"/>
              </a:lnSpc>
            </a:pPr>
            <a:r>
              <a:rPr kumimoji="1" lang="ja-JP" altLang="en-US" sz="1000" dirty="0" smtClean="0">
                <a:latin typeface="メイリオ" panose="020B0604030504040204" pitchFamily="50" charset="-128"/>
                <a:ea typeface="メイリオ" panose="020B0604030504040204" pitchFamily="50" charset="-128"/>
              </a:rPr>
              <a:t>単価</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正方形/長方形 88"/>
          <p:cNvSpPr/>
          <p:nvPr/>
        </p:nvSpPr>
        <p:spPr>
          <a:xfrm>
            <a:off x="179310" y="7044380"/>
            <a:ext cx="6840760" cy="1800000"/>
          </a:xfrm>
          <a:prstGeom prst="rect">
            <a:avLst/>
          </a:prstGeom>
          <a:solidFill>
            <a:schemeClr val="bg2"/>
          </a:solidFill>
        </p:spPr>
        <p:txBody>
          <a:bodyPr wrap="square" lIns="72000" tIns="108000" rIns="72000" bIns="36000">
            <a:spAutoFit/>
          </a:bodyPr>
          <a:lstStyle/>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195009" y="9101799"/>
            <a:ext cx="6840760" cy="847718"/>
          </a:xfrm>
          <a:prstGeom prst="rect">
            <a:avLst/>
          </a:prstGeom>
          <a:ln w="22225">
            <a:no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80070" y="249884"/>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３．事業所内での補助金の配分方法は？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070" y="594011"/>
            <a:ext cx="6840000" cy="367415"/>
          </a:xfrm>
          <a:prstGeom prst="rect">
            <a:avLst/>
          </a:prstGeom>
        </p:spPr>
        <p:txBody>
          <a:bodyPr wrap="square" lIns="95637" tIns="47819" rIns="95637" bIns="47819">
            <a:spAutoFit/>
          </a:bodyPr>
          <a:lstStyle/>
          <a:p>
            <a:pPr lvl="0">
              <a:lnSpc>
                <a:spcPct val="110000"/>
              </a:lnSpc>
            </a:pPr>
            <a:r>
              <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b="1" spc="-3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介護職員の処遇改善を目的とした補助金であることを十分に踏まえた配分をお願いします。</a:t>
            </a:r>
            <a:endParaRPr lang="en-US" altLang="ja-JP" b="1" spc="-3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180070" y="2106179"/>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４．補助金の申請手続きは？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180070" y="2450306"/>
            <a:ext cx="6840000" cy="367415"/>
          </a:xfrm>
          <a:prstGeom prst="rect">
            <a:avLst/>
          </a:prstGeom>
        </p:spPr>
        <p:txBody>
          <a:bodyPr wrap="square" lIns="95637" tIns="47819" rIns="95637" bIns="47819">
            <a:spAutoFit/>
          </a:bodyPr>
          <a:lstStyle/>
          <a:p>
            <a:pPr lvl="0">
              <a:lnSpc>
                <a:spcPct val="110000"/>
              </a:lnSpc>
            </a:pPr>
            <a:r>
              <a:rPr lang="en-US" altLang="ja-JP"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事業所が都道府県に対して申請を行います。補助金は国保連</a:t>
            </a:r>
            <a:r>
              <a:rPr lang="ja-JP" altLang="en-US" sz="1100"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調整中）</a:t>
            </a:r>
            <a:r>
              <a:rPr lang="ja-JP" altLang="en-US" sz="11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支払います。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p:cNvSpPr/>
          <p:nvPr/>
        </p:nvSpPr>
        <p:spPr>
          <a:xfrm>
            <a:off x="180069" y="2846318"/>
            <a:ext cx="6840001" cy="309448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●補助金を申請する場合、事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業者</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都道府県に計画書を提出</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申請が認可されると、都道府県から支払いの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委託を受けた</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国保連</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調整中）</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が補助金を事業者に</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支払います</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3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●介護報酬関係で市町村に届け出を行うサービス事業者も、</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この補助金の届出先は都道府県</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●補助期間終了後、事業所は</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都道府県に実績報告書を提出</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する必要があります。</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（要件を満たさない場合は、補助金の返還が必要となることがあります。）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180450" y="954051"/>
            <a:ext cx="6840000" cy="967170"/>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事業所で、介護職員だけでなくその他の職員の賃金改善にも充てる場合は、</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介護</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職員の処遇改善を目的とした補助金であること</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を十分に踏まえた配分をお願いします。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●令和４年２月分から９月分の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補助金の合計額を上回る賃金改善を行うことが必要です</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（月ごとの賃金改善額がその月の補助金額を上回る必要はありません。）</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矢印コネクタ 55"/>
          <p:cNvCxnSpPr/>
          <p:nvPr/>
        </p:nvCxnSpPr>
        <p:spPr>
          <a:xfrm>
            <a:off x="2196422" y="5468881"/>
            <a:ext cx="1152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2254561" y="4543471"/>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①計画書提出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3" name="直線矢印コネクタ 62"/>
          <p:cNvCxnSpPr/>
          <p:nvPr/>
        </p:nvCxnSpPr>
        <p:spPr>
          <a:xfrm>
            <a:off x="2196422" y="4787490"/>
            <a:ext cx="1152000" cy="0"/>
          </a:xfrm>
          <a:prstGeom prst="straightConnector1">
            <a:avLst/>
          </a:prstGeom>
          <a:ln w="31750">
            <a:solidFill>
              <a:schemeClr val="bg1">
                <a:lumMod val="65000"/>
              </a:schemeClr>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2254561" y="52275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②支払い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角丸四角形 65"/>
          <p:cNvSpPr/>
          <p:nvPr/>
        </p:nvSpPr>
        <p:spPr>
          <a:xfrm>
            <a:off x="5184834" y="4945799"/>
            <a:ext cx="990605" cy="396044"/>
          </a:xfrm>
          <a:prstGeom prst="roundRect">
            <a:avLst>
              <a:gd name="adj" fmla="val 15461"/>
            </a:avLst>
          </a:prstGeom>
          <a:solidFill>
            <a:schemeClr val="bg1"/>
          </a:solidFill>
          <a:ln w="28575">
            <a:solidFill>
              <a:srgbClr val="66BAB7"/>
            </a:solidFill>
          </a:ln>
        </p:spPr>
        <p:style>
          <a:lnRef idx="2">
            <a:schemeClr val="accent5"/>
          </a:lnRef>
          <a:fillRef idx="1">
            <a:schemeClr val="lt1"/>
          </a:fillRef>
          <a:effectRef idx="0">
            <a:schemeClr val="accent5"/>
          </a:effectRef>
          <a:fontRef idx="minor">
            <a:schemeClr val="dk1"/>
          </a:fontRef>
        </p:style>
        <p:txBody>
          <a:bodyPr lIns="95637" tIns="72000" rIns="95637" bIns="36000" rtlCol="0" anchor="ctr"/>
          <a:lstStyle/>
          <a:p>
            <a:pPr algn="ct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介護職員等</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フローチャート : 結合子 61"/>
          <p:cNvSpPr/>
          <p:nvPr/>
        </p:nvSpPr>
        <p:spPr>
          <a:xfrm>
            <a:off x="1410472" y="5276710"/>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47819" rIns="0" bIns="47819" rtlCol="0" anchor="ctr"/>
          <a:lstStyle/>
          <a:p>
            <a:r>
              <a:rPr lang="ja-JP" altLang="en-US" sz="11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国保連</a:t>
            </a:r>
            <a:endParaRPr lang="ja-JP" altLang="en-US" sz="11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4155144" y="4837837"/>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③賃金改善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423932" y="4765702"/>
            <a:ext cx="900000" cy="720000"/>
          </a:xfrm>
          <a:prstGeom prst="roundRect">
            <a:avLst>
              <a:gd name="adj" fmla="val 12047"/>
            </a:avLst>
          </a:prstGeom>
          <a:solidFill>
            <a:srgbClr val="66BAB7"/>
          </a:solidFill>
          <a:ln w="28575">
            <a:noFill/>
          </a:ln>
        </p:spPr>
        <p:style>
          <a:lnRef idx="2">
            <a:schemeClr val="accent5"/>
          </a:lnRef>
          <a:fillRef idx="1">
            <a:schemeClr val="lt1"/>
          </a:fillRef>
          <a:effectRef idx="0">
            <a:schemeClr val="accent5"/>
          </a:effectRef>
          <a:fontRef idx="minor">
            <a:schemeClr val="dk1"/>
          </a:fontRef>
        </p:style>
        <p:txBody>
          <a:bodyPr lIns="95637" tIns="72000" rIns="95637" bIns="47819" rtlCol="0" anchor="ctr"/>
          <a:lstStyle/>
          <a:p>
            <a:pPr algn="ctr"/>
            <a:r>
              <a:rPr lang="ja-JP" altLang="en-US"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72" name="フローチャート : 結合子 21"/>
          <p:cNvSpPr/>
          <p:nvPr/>
        </p:nvSpPr>
        <p:spPr>
          <a:xfrm>
            <a:off x="1410472" y="4507467"/>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36000" rIns="0" bIns="47819" rtlCol="0" anchor="ctr"/>
          <a:lstStyle/>
          <a:p>
            <a:pPr algn="ctr"/>
            <a:r>
              <a:rPr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都道府県</a:t>
            </a:r>
            <a:endPar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正方形/長方形 74"/>
          <p:cNvSpPr/>
          <p:nvPr/>
        </p:nvSpPr>
        <p:spPr>
          <a:xfrm>
            <a:off x="762080" y="4222620"/>
            <a:ext cx="2031325"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申請から支払いまでの流れ</a:t>
            </a:r>
            <a:endParaRPr lang="ja-JP" altLang="en-US" dirty="0"/>
          </a:p>
        </p:txBody>
      </p:sp>
      <p:cxnSp>
        <p:nvCxnSpPr>
          <p:cNvPr id="76" name="直線矢印コネクタ 75"/>
          <p:cNvCxnSpPr/>
          <p:nvPr/>
        </p:nvCxnSpPr>
        <p:spPr>
          <a:xfrm>
            <a:off x="1770472" y="5042713"/>
            <a:ext cx="0" cy="231042"/>
          </a:xfrm>
          <a:prstGeom prst="straightConnector1">
            <a:avLst/>
          </a:prstGeom>
          <a:ln w="31750">
            <a:solidFill>
              <a:schemeClr val="tx1">
                <a:lumMod val="50000"/>
                <a:lumOff val="50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648122" y="5044939"/>
            <a:ext cx="1151318" cy="226591"/>
          </a:xfrm>
          <a:prstGeom prst="rect">
            <a:avLst/>
          </a:prstGeom>
          <a:noFill/>
        </p:spPr>
        <p:txBody>
          <a:bodyPr wrap="square" lIns="36000" tIns="36000" rIns="36000" bIns="36000">
            <a:spAutoFit/>
          </a:bodyPr>
          <a:lstStyle/>
          <a:p>
            <a:pPr lvl="0" algn="ct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支払いの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1" name="直線矢印コネクタ 80"/>
          <p:cNvCxnSpPr/>
          <p:nvPr/>
        </p:nvCxnSpPr>
        <p:spPr>
          <a:xfrm>
            <a:off x="4395774" y="5129667"/>
            <a:ext cx="684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180070" y="6122989"/>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５．補助金の申請・支払いスケジュールは？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正方形/長方形 84"/>
          <p:cNvSpPr/>
          <p:nvPr/>
        </p:nvSpPr>
        <p:spPr>
          <a:xfrm>
            <a:off x="180070" y="6468179"/>
            <a:ext cx="6840000" cy="570548"/>
          </a:xfrm>
          <a:prstGeom prst="rect">
            <a:avLst/>
          </a:prstGeom>
        </p:spPr>
        <p:txBody>
          <a:bodyPr wrap="square" lIns="95637" tIns="47819" rIns="95637" bIns="47819">
            <a:spAutoFit/>
          </a:bodyPr>
          <a:lstStyle/>
          <a:p>
            <a:pPr lvl="0">
              <a:lnSpc>
                <a:spcPct val="110000"/>
              </a:lnSpc>
            </a:pPr>
            <a:r>
              <a:rPr lang="en-US" altLang="ja-JP"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令和４年２月に賃上げ開始の報告を行った後のスケジュールは以下の通りです。</a:t>
            </a:r>
            <a:endParaRPr lang="en-US" altLang="ja-JP"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a:p>
            <a:pPr marL="558000" lvl="0">
              <a:lnSpc>
                <a:spcPct val="110000"/>
              </a:lnSpc>
            </a:pP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補助金は、２～４月分がまとめて</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６月に</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支払われ、その後</a:t>
            </a:r>
            <a:r>
              <a:rPr lang="en-US" altLang="ja-JP"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月まで毎月支払われます。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258745479"/>
              </p:ext>
            </p:extLst>
          </p:nvPr>
        </p:nvGraphicFramePr>
        <p:xfrm>
          <a:off x="540110" y="7059963"/>
          <a:ext cx="6048000" cy="172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35804046"/>
                    </a:ext>
                  </a:extLst>
                </a:gridCol>
                <a:gridCol w="1008000">
                  <a:extLst>
                    <a:ext uri="{9D8B030D-6E8A-4147-A177-3AD203B41FA5}">
                      <a16:colId xmlns:a16="http://schemas.microsoft.com/office/drawing/2014/main" val="3898174300"/>
                    </a:ext>
                  </a:extLst>
                </a:gridCol>
                <a:gridCol w="1008000">
                  <a:extLst>
                    <a:ext uri="{9D8B030D-6E8A-4147-A177-3AD203B41FA5}">
                      <a16:colId xmlns:a16="http://schemas.microsoft.com/office/drawing/2014/main" val="2808867673"/>
                    </a:ext>
                  </a:extLst>
                </a:gridCol>
                <a:gridCol w="1008000">
                  <a:extLst>
                    <a:ext uri="{9D8B030D-6E8A-4147-A177-3AD203B41FA5}">
                      <a16:colId xmlns:a16="http://schemas.microsoft.com/office/drawing/2014/main" val="510988222"/>
                    </a:ext>
                  </a:extLst>
                </a:gridCol>
                <a:gridCol w="1008000">
                  <a:extLst>
                    <a:ext uri="{9D8B030D-6E8A-4147-A177-3AD203B41FA5}">
                      <a16:colId xmlns:a16="http://schemas.microsoft.com/office/drawing/2014/main" val="1379044928"/>
                    </a:ext>
                  </a:extLst>
                </a:gridCol>
                <a:gridCol w="1008000">
                  <a:extLst>
                    <a:ext uri="{9D8B030D-6E8A-4147-A177-3AD203B41FA5}">
                      <a16:colId xmlns:a16="http://schemas.microsoft.com/office/drawing/2014/main" val="3186901009"/>
                    </a:ext>
                  </a:extLst>
                </a:gridCol>
              </a:tblGrid>
              <a:tr h="288000">
                <a:tc gridSpan="5">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令和４年</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令和５年</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518678244"/>
                  </a:ext>
                </a:extLst>
              </a:tr>
              <a:tr h="288000">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２月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４月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６月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９月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en-US" altLang="ja-JP" sz="1200" b="0" dirty="0" smtClean="0">
                          <a:solidFill>
                            <a:schemeClr val="tx1"/>
                          </a:solidFill>
                          <a:latin typeface="メイリオ" panose="020B0604030504040204" pitchFamily="50" charset="-128"/>
                          <a:ea typeface="メイリオ" panose="020B0604030504040204" pitchFamily="50" charset="-128"/>
                        </a:rPr>
                        <a:t>11</a:t>
                      </a:r>
                      <a:r>
                        <a:rPr kumimoji="1" lang="ja-JP" altLang="en-US" sz="1200" b="0" dirty="0" smtClean="0">
                          <a:solidFill>
                            <a:schemeClr val="tx1"/>
                          </a:solidFill>
                          <a:latin typeface="メイリオ" panose="020B0604030504040204" pitchFamily="50" charset="-128"/>
                          <a:ea typeface="メイリオ" panose="020B0604030504040204" pitchFamily="50" charset="-128"/>
                        </a:rPr>
                        <a:t>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１月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8969587"/>
                  </a:ext>
                </a:extLst>
              </a:tr>
              <a:tr h="1152000">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賃上げ開始</a:t>
                      </a:r>
                      <a:r>
                        <a:rPr kumimoji="1" lang="ja-JP" altLang="en-US" sz="1100" b="0" spc="300" dirty="0" smtClean="0">
                          <a:solidFill>
                            <a:schemeClr val="tx1"/>
                          </a:solidFill>
                          <a:latin typeface="メイリオ" panose="020B0604030504040204" pitchFamily="50" charset="-128"/>
                          <a:ea typeface="メイリオ" panose="020B0604030504040204" pitchFamily="50" charset="-128"/>
                        </a:rPr>
                        <a:t>の報告</a:t>
                      </a:r>
                      <a:endParaRPr kumimoji="1" lang="ja-JP" altLang="en-US" sz="1100" b="0" spc="30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計画書</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提出</a:t>
                      </a:r>
                      <a:endParaRPr kumimoji="1" lang="ja-JP" altLang="en-US" sz="1100" b="0" spc="30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補助金</a:t>
                      </a:r>
                      <a:endParaRPr kumimoji="1" lang="en-US" altLang="ja-JP" sz="1100" b="0" spc="3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支払い開始</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補助金</a:t>
                      </a:r>
                      <a:endParaRPr kumimoji="1" lang="en-US" altLang="ja-JP" sz="1100" b="0" spc="3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支払い終了</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実績報告書</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提出</a:t>
                      </a:r>
                      <a:endParaRPr kumimoji="1" lang="ja-JP" altLang="en-US" sz="1100" b="0" spc="30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4151341492"/>
                  </a:ext>
                </a:extLst>
              </a:tr>
            </a:tbl>
          </a:graphicData>
        </a:graphic>
      </p:graphicFrame>
      <p:sp>
        <p:nvSpPr>
          <p:cNvPr id="2" name="テキスト ボックス 1"/>
          <p:cNvSpPr txBox="1"/>
          <p:nvPr/>
        </p:nvSpPr>
        <p:spPr>
          <a:xfrm>
            <a:off x="360090" y="9348174"/>
            <a:ext cx="3005951" cy="600164"/>
          </a:xfrm>
          <a:prstGeom prst="rect">
            <a:avLst/>
          </a:prstGeom>
          <a:noFill/>
        </p:spPr>
        <p:txBody>
          <a:bodyPr wrap="none" rtlCol="0">
            <a:spAutoFit/>
          </a:bodyPr>
          <a:lstStyle/>
          <a:p>
            <a:r>
              <a:rPr kumimoji="1" lang="ja-JP" altLang="en-US" sz="1100" dirty="0" smtClean="0">
                <a:latin typeface="メイリオ" panose="020B0604030504040204" pitchFamily="50" charset="-128"/>
                <a:ea typeface="メイリオ" panose="020B0604030504040204" pitchFamily="50" charset="-128"/>
              </a:rPr>
              <a:t>厚生労働省老健局</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介護職員処遇改善支援補助金コールセンター</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電話番号：</a:t>
            </a:r>
            <a:r>
              <a:rPr kumimoji="1" lang="en-US" altLang="ja-JP" sz="1100" dirty="0" smtClean="0">
                <a:latin typeface="メイリオ" panose="020B0604030504040204" pitchFamily="50" charset="-128"/>
                <a:ea typeface="メイリオ" panose="020B0604030504040204" pitchFamily="50" charset="-128"/>
              </a:rPr>
              <a:t>03-6812-7835</a:t>
            </a:r>
            <a:endParaRPr kumimoji="1" lang="ja-JP" altLang="en-US" sz="800"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4068502" y="9342983"/>
            <a:ext cx="1031051" cy="600164"/>
          </a:xfrm>
          <a:prstGeom prst="rect">
            <a:avLst/>
          </a:prstGeom>
          <a:noFill/>
        </p:spPr>
        <p:txBody>
          <a:bodyPr wrap="none" rtlCol="0">
            <a:spAutoFit/>
          </a:bodyPr>
          <a:lstStyle/>
          <a:p>
            <a:r>
              <a:rPr kumimoji="1" lang="ja-JP" altLang="en-US" sz="1100" dirty="0" smtClean="0">
                <a:latin typeface="メイリオ" panose="020B0604030504040204" pitchFamily="50" charset="-128"/>
                <a:ea typeface="メイリオ" panose="020B0604030504040204" pitchFamily="50" charset="-128"/>
              </a:rPr>
              <a:t>●●県●●局</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●●課</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電話番号：</a:t>
            </a:r>
            <a:endParaRPr kumimoji="1" lang="ja-JP" altLang="en-US" sz="110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1410472" y="5780710"/>
            <a:ext cx="792000" cy="195814"/>
          </a:xfrm>
          <a:prstGeom prst="rect">
            <a:avLst/>
          </a:prstGeom>
          <a:noFill/>
        </p:spPr>
        <p:txBody>
          <a:bodyPr wrap="square" lIns="36000" tIns="36000" rIns="36000" bIns="36000">
            <a:spAutoFit/>
          </a:bodyPr>
          <a:lstStyle/>
          <a:p>
            <a:pPr lvl="0" algn="ct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調整中）</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2556670" y="8046839"/>
            <a:ext cx="3024000" cy="216000"/>
          </a:xfrm>
          <a:prstGeom prst="rect">
            <a:avLst/>
          </a:prstGeom>
          <a:solidFill>
            <a:srgbClr val="E46C0A"/>
          </a:solidFill>
          <a:ln w="3810">
            <a:noFill/>
          </a:ln>
        </p:spPr>
        <p:txBody>
          <a:bodyPr wrap="square" lIns="72000" tIns="72000" rIns="36000" bIns="36000" anchor="ctr">
            <a:noAutofit/>
          </a:bodyPr>
          <a:lstStyle/>
          <a:p>
            <a:pPr algn="ctr"/>
            <a:r>
              <a:rPr lang="ja-JP" altLang="en-US" sz="1100" b="1" spc="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補助金の支払い</a:t>
            </a:r>
            <a:endPar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539048" y="7758807"/>
            <a:ext cx="4032000" cy="216000"/>
          </a:xfrm>
          <a:prstGeom prst="rect">
            <a:avLst/>
          </a:prstGeom>
          <a:solidFill>
            <a:srgbClr val="66BAB7"/>
          </a:solidFill>
          <a:ln w="3810">
            <a:noFill/>
          </a:ln>
        </p:spPr>
        <p:txBody>
          <a:bodyPr wrap="square" lIns="72000" tIns="72000" rIns="36000" bIns="36000" anchor="ctr">
            <a:noAutofit/>
          </a:bodyPr>
          <a:lstStyle/>
          <a:p>
            <a:pPr algn="ctr"/>
            <a:r>
              <a:rPr lang="ja-JP" altLang="en-US" sz="1100" b="1" spc="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賃金改善の実施</a:t>
            </a:r>
            <a:endPar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 name="直線コネクタ 3"/>
          <p:cNvCxnSpPr/>
          <p:nvPr/>
        </p:nvCxnSpPr>
        <p:spPr>
          <a:xfrm>
            <a:off x="180450" y="9054951"/>
            <a:ext cx="6840000" cy="0"/>
          </a:xfrm>
          <a:prstGeom prst="line">
            <a:avLst/>
          </a:prstGeom>
          <a:ln w="19050">
            <a:solidFill>
              <a:srgbClr val="1031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5BD659-8FC1-461D-9E77-440D19DCB08C}">
  <ds:schemaRefs>
    <ds:schemaRef ds:uri="http://www.w3.org/XML/1998/namespace"/>
    <ds:schemaRef ds:uri="http://schemas.openxmlformats.org/package/2006/metadata/core-properties"/>
    <ds:schemaRef ds:uri="http://purl.org/dc/terms/"/>
    <ds:schemaRef ds:uri="http://purl.org/dc/dcmitype/"/>
    <ds:schemaRef ds:uri="http://schemas.microsoft.com/office/2006/metadata/properties"/>
    <ds:schemaRef ds:uri="http://schemas.microsoft.com/office/2006/documentManagement/types"/>
    <ds:schemaRef ds:uri="fb02c745-2821-438e-a9f3-36f365a5b5fa"/>
    <ds:schemaRef ds:uri="8B97BE19-CDDD-400E-817A-CFDD13F7EC12"/>
    <ds:schemaRef ds:uri="http://purl.org/dc/elements/1.1/"/>
  </ds:schemaRefs>
</ds:datastoreItem>
</file>

<file path=customXml/itemProps2.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8B03A5C5-56C0-41AA-AB58-68C8E2C97C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50017</TotalTime>
  <Words>1092</Words>
  <Application>Microsoft Office PowerPoint</Application>
  <PresentationFormat>ユーザー設定</PresentationFormat>
  <Paragraphs>159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Ｐ明朝</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池田 鎮(ikeda-osamuaa)</cp:lastModifiedBy>
  <cp:revision>2690</cp:revision>
  <cp:lastPrinted>2022-01-20T08:19:42Z</cp:lastPrinted>
  <dcterms:created xsi:type="dcterms:W3CDTF">2004-06-11T10:04:30Z</dcterms:created>
  <dcterms:modified xsi:type="dcterms:W3CDTF">2022-01-25T12:11:26Z</dcterms:modified>
</cp:coreProperties>
</file>