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418" r:id="rId2"/>
    <p:sldId id="420" r:id="rId3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0064C8"/>
    <a:srgbClr val="0098D0"/>
    <a:srgbClr val="99D6EC"/>
    <a:srgbClr val="FF5A00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90" autoAdjust="0"/>
    <p:restoredTop sz="94647" autoAdjust="0"/>
  </p:normalViewPr>
  <p:slideViewPr>
    <p:cSldViewPr>
      <p:cViewPr>
        <p:scale>
          <a:sx n="75" d="100"/>
          <a:sy n="75" d="100"/>
        </p:scale>
        <p:origin x="1224" y="54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/>
              <a:t>機密性○</a:t>
            </a:r>
            <a:endParaRPr lang="en-US" altLang="ja-JP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F74F-4CAD-4B04-AE73-ADD1A31E1A3B}" type="datetime1">
              <a:rPr kumimoji="1" lang="ja-JP" altLang="en-US" smtClean="0"/>
              <a:t>2023/3/10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１．見出しの記入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E6028-3B99-4EBB-8FB4-94382EAAE267}" type="datetime1">
              <a:rPr kumimoji="1" lang="ja-JP" altLang="en-US" smtClean="0"/>
              <a:t>2023/3/10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191BA-24FB-4119-9E4F-BFB6A0C55B30}" type="datetime1">
              <a:rPr kumimoji="1" lang="ja-JP" altLang="en-US" smtClean="0"/>
              <a:t>2023/3/10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E5D92582-81E2-49A5-8FE1-CFC3A2C6461B}" type="datetime1">
              <a:rPr lang="ja-JP" altLang="en-US" smtClean="0"/>
              <a:t>2023/3/10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1030672"/>
              </p:ext>
            </p:extLst>
          </p:nvPr>
        </p:nvGraphicFramePr>
        <p:xfrm>
          <a:off x="51969" y="6060626"/>
          <a:ext cx="9817859" cy="752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000">
                  <a:extLst>
                    <a:ext uri="{9D8B030D-6E8A-4147-A177-3AD203B41FA5}">
                      <a16:colId xmlns:a16="http://schemas.microsoft.com/office/drawing/2014/main" val="3485567589"/>
                    </a:ext>
                  </a:extLst>
                </a:gridCol>
                <a:gridCol w="3713031">
                  <a:extLst>
                    <a:ext uri="{9D8B030D-6E8A-4147-A177-3AD203B41FA5}">
                      <a16:colId xmlns:a16="http://schemas.microsoft.com/office/drawing/2014/main" val="4275419979"/>
                    </a:ext>
                  </a:extLst>
                </a:gridCol>
                <a:gridCol w="4916828">
                  <a:extLst>
                    <a:ext uri="{9D8B030D-6E8A-4147-A177-3AD203B41FA5}">
                      <a16:colId xmlns:a16="http://schemas.microsoft.com/office/drawing/2014/main" val="2277153545"/>
                    </a:ext>
                  </a:extLst>
                </a:gridCol>
              </a:tblGrid>
              <a:tr h="7527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中長期の目標</a:t>
                      </a:r>
                    </a:p>
                    <a:p>
                      <a:pPr algn="ctr"/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（概要）</a:t>
                      </a:r>
                      <a:r>
                        <a:rPr kumimoji="1" lang="en-US" altLang="ja-JP" sz="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※2</a:t>
                      </a:r>
                      <a:endParaRPr kumimoji="1" lang="ja-JP" altLang="en-US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3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●定性的な目標（実施</a:t>
                      </a:r>
                      <a:r>
                        <a:rPr kumimoji="1" lang="en-US" altLang="ja-JP" sz="13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3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年後）</a:t>
                      </a:r>
                      <a:endParaRPr kumimoji="1" lang="en-US" altLang="ja-JP" sz="13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90000" indent="-457200"/>
                      <a:r>
                        <a:rPr kumimoji="1" lang="ja-JP" altLang="en-US" sz="13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endParaRPr kumimoji="1" lang="en-US" altLang="ja-JP" sz="13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90000" indent="-457200"/>
                      <a:r>
                        <a:rPr kumimoji="1" lang="ja-JP" altLang="en-US" sz="13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3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●定量的な目標（実施</a:t>
                      </a:r>
                      <a:r>
                        <a:rPr kumimoji="1" lang="en-US" altLang="ja-JP" sz="13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3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年後）</a:t>
                      </a:r>
                      <a:endParaRPr kumimoji="1" lang="en-US" altLang="ja-JP" sz="13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90000" indent="-457200"/>
                      <a:r>
                        <a:rPr kumimoji="1" lang="ja-JP" altLang="en-US" sz="13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endParaRPr kumimoji="1" lang="en-US" altLang="ja-JP" sz="13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90000" indent="-457200"/>
                      <a:r>
                        <a:rPr kumimoji="1" lang="ja-JP" altLang="en-US" sz="13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0732764"/>
                  </a:ext>
                </a:extLst>
              </a:tr>
            </a:tbl>
          </a:graphicData>
        </a:graphic>
      </p:graphicFrame>
      <p:graphicFrame>
        <p:nvGraphicFramePr>
          <p:cNvPr id="25" name="表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0706728"/>
              </p:ext>
            </p:extLst>
          </p:nvPr>
        </p:nvGraphicFramePr>
        <p:xfrm>
          <a:off x="75892" y="1936441"/>
          <a:ext cx="9773653" cy="3838980"/>
        </p:xfrm>
        <a:graphic>
          <a:graphicData uri="http://schemas.openxmlformats.org/drawingml/2006/table">
            <a:tbl>
              <a:tblPr/>
              <a:tblGrid>
                <a:gridCol w="9773653">
                  <a:extLst>
                    <a:ext uri="{9D8B030D-6E8A-4147-A177-3AD203B41FA5}">
                      <a16:colId xmlns:a16="http://schemas.microsoft.com/office/drawing/2014/main" val="2136631212"/>
                    </a:ext>
                  </a:extLst>
                </a:gridCol>
              </a:tblGrid>
              <a:tr h="35194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補助事業の内容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64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4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4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4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4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086658"/>
                  </a:ext>
                </a:extLst>
              </a:tr>
              <a:tr h="3487032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64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4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4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4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5478132"/>
                  </a:ext>
                </a:extLst>
              </a:tr>
            </a:tbl>
          </a:graphicData>
        </a:graphic>
      </p:graphicFrame>
      <p:sp>
        <p:nvSpPr>
          <p:cNvPr id="16" name="テキスト ボックス 1"/>
          <p:cNvSpPr>
            <a:spLocks noChangeArrowheads="1"/>
          </p:cNvSpPr>
          <p:nvPr/>
        </p:nvSpPr>
        <p:spPr bwMode="auto">
          <a:xfrm>
            <a:off x="-111555" y="-962"/>
            <a:ext cx="407109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（様式３）事業ＰＲ資料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9057074"/>
              </p:ext>
            </p:extLst>
          </p:nvPr>
        </p:nvGraphicFramePr>
        <p:xfrm>
          <a:off x="56456" y="250551"/>
          <a:ext cx="9793089" cy="41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4363">
                  <a:extLst>
                    <a:ext uri="{9D8B030D-6E8A-4147-A177-3AD203B41FA5}">
                      <a16:colId xmlns:a16="http://schemas.microsoft.com/office/drawing/2014/main" val="3188499871"/>
                    </a:ext>
                  </a:extLst>
                </a:gridCol>
                <a:gridCol w="3264363">
                  <a:extLst>
                    <a:ext uri="{9D8B030D-6E8A-4147-A177-3AD203B41FA5}">
                      <a16:colId xmlns:a16="http://schemas.microsoft.com/office/drawing/2014/main" val="2029750029"/>
                    </a:ext>
                  </a:extLst>
                </a:gridCol>
                <a:gridCol w="3264363">
                  <a:extLst>
                    <a:ext uri="{9D8B030D-6E8A-4147-A177-3AD203B41FA5}">
                      <a16:colId xmlns:a16="http://schemas.microsoft.com/office/drawing/2014/main" val="130806059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補助事業名：○○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補助事業者名：○○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事業実施場所：○○商店街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事業実施期間：令和　年　月～令和　年　月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0341979"/>
                  </a:ext>
                </a:extLst>
              </a:tr>
            </a:tbl>
          </a:graphicData>
        </a:graphic>
      </p:graphicFrame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154917"/>
              </p:ext>
            </p:extLst>
          </p:nvPr>
        </p:nvGraphicFramePr>
        <p:xfrm>
          <a:off x="56456" y="713707"/>
          <a:ext cx="3168352" cy="922481"/>
        </p:xfrm>
        <a:graphic>
          <a:graphicData uri="http://schemas.openxmlformats.org/drawingml/2006/table">
            <a:tbl>
              <a:tblPr/>
              <a:tblGrid>
                <a:gridCol w="3168352">
                  <a:extLst>
                    <a:ext uri="{9D8B030D-6E8A-4147-A177-3AD203B41FA5}">
                      <a16:colId xmlns:a16="http://schemas.microsoft.com/office/drawing/2014/main" val="2136631212"/>
                    </a:ext>
                  </a:extLst>
                </a:gridCol>
              </a:tblGrid>
              <a:tr h="24541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商店街等の</a:t>
                      </a:r>
                      <a:r>
                        <a:rPr lang="ja-JP" altLang="en-US" sz="1400" b="1" dirty="0">
                          <a:solidFill>
                            <a:schemeClr val="bg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概要と課題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Meiryo UI"/>
                        <a:ea typeface="Meiryo UI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086658"/>
                  </a:ext>
                </a:extLst>
              </a:tr>
              <a:tr h="617681">
                <a:tc>
                  <a:txBody>
                    <a:bodyPr/>
                    <a:lstStyle/>
                    <a:p>
                      <a:pPr marL="90000" indent="-45720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endParaRPr lang="en-US" altLang="ja-JP" sz="13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5478132"/>
                  </a:ext>
                </a:extLst>
              </a:tr>
            </a:tbl>
          </a:graphicData>
        </a:graphic>
      </p:graphicFrame>
      <p:graphicFrame>
        <p:nvGraphicFramePr>
          <p:cNvPr id="19" name="表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3622752"/>
              </p:ext>
            </p:extLst>
          </p:nvPr>
        </p:nvGraphicFramePr>
        <p:xfrm>
          <a:off x="3368824" y="713706"/>
          <a:ext cx="3168352" cy="928914"/>
        </p:xfrm>
        <a:graphic>
          <a:graphicData uri="http://schemas.openxmlformats.org/drawingml/2006/table">
            <a:tbl>
              <a:tblPr/>
              <a:tblGrid>
                <a:gridCol w="3168352">
                  <a:extLst>
                    <a:ext uri="{9D8B030D-6E8A-4147-A177-3AD203B41FA5}">
                      <a16:colId xmlns:a16="http://schemas.microsoft.com/office/drawing/2014/main" val="2136631212"/>
                    </a:ext>
                  </a:extLst>
                </a:gridCol>
              </a:tblGrid>
              <a:tr h="287656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b="1" dirty="0">
                          <a:solidFill>
                            <a:schemeClr val="bg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商店街等へのニーズ</a:t>
                      </a:r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・需要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086658"/>
                  </a:ext>
                </a:extLst>
              </a:tr>
              <a:tr h="624114">
                <a:tc>
                  <a:txBody>
                    <a:bodyPr/>
                    <a:lstStyle/>
                    <a:p>
                      <a:pPr marL="90000" indent="-45720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endParaRPr lang="en-US" altLang="ja-JP" sz="13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5478132"/>
                  </a:ext>
                </a:extLst>
              </a:tr>
            </a:tbl>
          </a:graphicData>
        </a:graphic>
      </p:graphicFrame>
      <p:graphicFrame>
        <p:nvGraphicFramePr>
          <p:cNvPr id="23" name="表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643451"/>
              </p:ext>
            </p:extLst>
          </p:nvPr>
        </p:nvGraphicFramePr>
        <p:xfrm>
          <a:off x="3394898" y="2412011"/>
          <a:ext cx="3132000" cy="3166441"/>
        </p:xfrm>
        <a:graphic>
          <a:graphicData uri="http://schemas.openxmlformats.org/drawingml/2006/table">
            <a:tbl>
              <a:tblPr/>
              <a:tblGrid>
                <a:gridCol w="3132000">
                  <a:extLst>
                    <a:ext uri="{9D8B030D-6E8A-4147-A177-3AD203B41FA5}">
                      <a16:colId xmlns:a16="http://schemas.microsoft.com/office/drawing/2014/main" val="2136631212"/>
                    </a:ext>
                  </a:extLst>
                </a:gridCol>
              </a:tblGrid>
              <a:tr h="29690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kern="12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収集するデータ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8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086658"/>
                  </a:ext>
                </a:extLst>
              </a:tr>
              <a:tr h="2861641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●把握する情報</a:t>
                      </a:r>
                      <a:endParaRPr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90000" indent="-457200">
                        <a:buFont typeface="Wingdings" panose="05000000000000000000" pitchFamily="2" charset="2"/>
                        <a:buNone/>
                      </a:pPr>
                      <a:r>
                        <a:rPr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・把握したい情報と、そのために収集するデータを記載すること</a:t>
                      </a:r>
                      <a:endParaRPr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90000" indent="-457200">
                        <a:buFont typeface="Wingdings" panose="05000000000000000000" pitchFamily="2" charset="2"/>
                        <a:buNone/>
                      </a:pPr>
                      <a:endParaRPr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●データを収集する方法</a:t>
                      </a:r>
                      <a:endParaRPr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90000" indent="-457200">
                        <a:buFont typeface="Wingdings" panose="05000000000000000000" pitchFamily="2" charset="2"/>
                        <a:buNone/>
                      </a:pPr>
                      <a:r>
                        <a:rPr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endParaRPr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90000" indent="-457200">
                        <a:buFont typeface="Wingdings" panose="05000000000000000000" pitchFamily="2" charset="2"/>
                        <a:buNone/>
                      </a:pPr>
                      <a:endParaRPr lang="en-US" altLang="ja-JP" sz="13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5478132"/>
                  </a:ext>
                </a:extLst>
              </a:tr>
            </a:tbl>
          </a:graphicData>
        </a:graphic>
      </p:graphicFrame>
      <p:sp>
        <p:nvSpPr>
          <p:cNvPr id="24" name="二等辺三角形 23"/>
          <p:cNvSpPr/>
          <p:nvPr/>
        </p:nvSpPr>
        <p:spPr bwMode="auto">
          <a:xfrm rot="10800000">
            <a:off x="3532035" y="5823293"/>
            <a:ext cx="2824161" cy="162000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kumimoji="0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8" name="表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0072752"/>
              </p:ext>
            </p:extLst>
          </p:nvPr>
        </p:nvGraphicFramePr>
        <p:xfrm>
          <a:off x="164245" y="2419151"/>
          <a:ext cx="3132000" cy="3169286"/>
        </p:xfrm>
        <a:graphic>
          <a:graphicData uri="http://schemas.openxmlformats.org/drawingml/2006/table">
            <a:tbl>
              <a:tblPr/>
              <a:tblGrid>
                <a:gridCol w="3132000">
                  <a:extLst>
                    <a:ext uri="{9D8B030D-6E8A-4147-A177-3AD203B41FA5}">
                      <a16:colId xmlns:a16="http://schemas.microsoft.com/office/drawing/2014/main" val="2136631212"/>
                    </a:ext>
                  </a:extLst>
                </a:gridCol>
              </a:tblGrid>
              <a:tr h="3040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補助事業の概要（アクション）</a:t>
                      </a:r>
                      <a:r>
                        <a:rPr kumimoji="1" lang="en-US" altLang="ja-JP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8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086658"/>
                  </a:ext>
                </a:extLst>
              </a:tr>
              <a:tr h="2864486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●お試し出店の場の概要・効果　等</a:t>
                      </a:r>
                      <a:endParaRPr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●導入する新たな機能の概要・効果　等</a:t>
                      </a:r>
                      <a:endParaRPr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・商店街等へのニーズに対応する取組であることを示すこと</a:t>
                      </a:r>
                      <a:endParaRPr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altLang="ja-JP" sz="13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5478132"/>
                  </a:ext>
                </a:extLst>
              </a:tr>
            </a:tbl>
          </a:graphicData>
        </a:graphic>
      </p:graphicFrame>
      <p:graphicFrame>
        <p:nvGraphicFramePr>
          <p:cNvPr id="30" name="表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33676"/>
              </p:ext>
            </p:extLst>
          </p:nvPr>
        </p:nvGraphicFramePr>
        <p:xfrm>
          <a:off x="6690892" y="2413177"/>
          <a:ext cx="3060000" cy="3166441"/>
        </p:xfrm>
        <a:graphic>
          <a:graphicData uri="http://schemas.openxmlformats.org/drawingml/2006/table">
            <a:tbl>
              <a:tblPr/>
              <a:tblGrid>
                <a:gridCol w="3060000">
                  <a:extLst>
                    <a:ext uri="{9D8B030D-6E8A-4147-A177-3AD203B41FA5}">
                      <a16:colId xmlns:a16="http://schemas.microsoft.com/office/drawing/2014/main" val="2136631212"/>
                    </a:ext>
                  </a:extLst>
                </a:gridCol>
              </a:tblGrid>
              <a:tr h="29574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得られたデータを活用する仕組み</a:t>
                      </a:r>
                      <a:endParaRPr kumimoji="1" lang="ja-JP" altLang="en-US" sz="900" b="1" kern="12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8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086658"/>
                  </a:ext>
                </a:extLst>
              </a:tr>
              <a:tr h="2861641">
                <a:tc>
                  <a:txBody>
                    <a:bodyPr/>
                    <a:lstStyle/>
                    <a:p>
                      <a:pPr marL="90000" indent="-457200">
                        <a:buFont typeface="Wingdings" panose="05000000000000000000" pitchFamily="2" charset="2"/>
                        <a:buNone/>
                      </a:pPr>
                      <a:r>
                        <a:rPr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●</a:t>
                      </a:r>
                      <a:r>
                        <a:rPr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取得したデータの分析方法</a:t>
                      </a:r>
                      <a:endParaRPr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90000" indent="-457200">
                        <a:buFont typeface="Wingdings" panose="05000000000000000000" pitchFamily="2" charset="2"/>
                        <a:buNone/>
                      </a:pPr>
                      <a:r>
                        <a:rPr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・誰と、いつ、どのように分析するかを記載すること</a:t>
                      </a:r>
                      <a:endParaRPr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90000" indent="-457200">
                        <a:buFont typeface="Wingdings" panose="05000000000000000000" pitchFamily="2" charset="2"/>
                        <a:buNone/>
                      </a:pPr>
                      <a:endParaRPr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90000" indent="-457200">
                        <a:buFont typeface="Wingdings" panose="05000000000000000000" pitchFamily="2" charset="2"/>
                        <a:buNone/>
                      </a:pPr>
                      <a:endParaRPr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900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●</a:t>
                      </a:r>
                      <a:r>
                        <a:rPr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取組の改善</a:t>
                      </a:r>
                      <a:endParaRPr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90000" indent="-457200">
                        <a:buFont typeface="Wingdings" panose="05000000000000000000" pitchFamily="2" charset="2"/>
                        <a:buNone/>
                      </a:pPr>
                      <a:r>
                        <a:rPr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・分析結果をどのように事業に活用するか、申請時点での仮説と</a:t>
                      </a:r>
                      <a:r>
                        <a:rPr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PDCA</a:t>
                      </a:r>
                      <a:r>
                        <a:rPr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サイクルを記載</a:t>
                      </a:r>
                      <a:endParaRPr lang="en-US" altLang="ja-JP" sz="13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5478132"/>
                  </a:ext>
                </a:extLst>
              </a:tr>
            </a:tbl>
          </a:graphicData>
        </a:graphic>
      </p:graphicFrame>
      <p:sp>
        <p:nvSpPr>
          <p:cNvPr id="15" name="二等辺三角形 14"/>
          <p:cNvSpPr/>
          <p:nvPr/>
        </p:nvSpPr>
        <p:spPr bwMode="auto">
          <a:xfrm rot="10800000">
            <a:off x="3532035" y="1700809"/>
            <a:ext cx="2824161" cy="162000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kumimoji="0" lang="ja-JP" altLang="en-US" sz="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テキスト ボックス 1"/>
          <p:cNvSpPr>
            <a:spLocks noChangeArrowheads="1"/>
          </p:cNvSpPr>
          <p:nvPr/>
        </p:nvSpPr>
        <p:spPr bwMode="auto">
          <a:xfrm>
            <a:off x="2648744" y="-962"/>
            <a:ext cx="7334477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None/>
            </a:pP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＜事業区分＞消費動向等分析・テナントミックス構築事業（ソフト事業）</a:t>
            </a:r>
            <a:r>
              <a:rPr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商店街等新機能導入促進事業（ハード事業）</a:t>
            </a:r>
            <a:endParaRPr lang="en-US" altLang="ja-JP" sz="11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147657" y="5804455"/>
            <a:ext cx="338437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※1.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事業区分に応じ、不必要な語句は削除すること。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6690892" y="5860532"/>
            <a:ext cx="329232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※2.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（様式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）４．に記載した内容の概要を記入すること</a:t>
            </a:r>
          </a:p>
        </p:txBody>
      </p:sp>
      <p:graphicFrame>
        <p:nvGraphicFramePr>
          <p:cNvPr id="22" name="表 21">
            <a:extLst>
              <a:ext uri="{FF2B5EF4-FFF2-40B4-BE49-F238E27FC236}">
                <a16:creationId xmlns:a16="http://schemas.microsoft.com/office/drawing/2014/main" id="{20A7054E-2B38-426C-BA08-477C0C48AF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1964050"/>
              </p:ext>
            </p:extLst>
          </p:nvPr>
        </p:nvGraphicFramePr>
        <p:xfrm>
          <a:off x="6677580" y="713707"/>
          <a:ext cx="3168352" cy="922481"/>
        </p:xfrm>
        <a:graphic>
          <a:graphicData uri="http://schemas.openxmlformats.org/drawingml/2006/table">
            <a:tbl>
              <a:tblPr/>
              <a:tblGrid>
                <a:gridCol w="3168352">
                  <a:extLst>
                    <a:ext uri="{9D8B030D-6E8A-4147-A177-3AD203B41FA5}">
                      <a16:colId xmlns:a16="http://schemas.microsoft.com/office/drawing/2014/main" val="2136631212"/>
                    </a:ext>
                  </a:extLst>
                </a:gridCol>
              </a:tblGrid>
              <a:tr h="24541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商店街等の目指す姿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086658"/>
                  </a:ext>
                </a:extLst>
              </a:tr>
              <a:tr h="617681">
                <a:tc>
                  <a:txBody>
                    <a:bodyPr/>
                    <a:lstStyle/>
                    <a:p>
                      <a:pPr marL="90000" indent="-45720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endParaRPr lang="en-US" altLang="ja-JP" sz="13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90000" indent="-45720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endParaRPr lang="en-US" altLang="ja-JP" sz="13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54781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776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"/>
          <p:cNvSpPr>
            <a:spLocks noChangeArrowheads="1"/>
          </p:cNvSpPr>
          <p:nvPr/>
        </p:nvSpPr>
        <p:spPr bwMode="auto">
          <a:xfrm>
            <a:off x="-111555" y="-962"/>
            <a:ext cx="407109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（様式３）事業ＰＲ資料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テキスト ボックス 1"/>
          <p:cNvSpPr>
            <a:spLocks noChangeArrowheads="1"/>
          </p:cNvSpPr>
          <p:nvPr/>
        </p:nvSpPr>
        <p:spPr bwMode="auto">
          <a:xfrm>
            <a:off x="2648744" y="-962"/>
            <a:ext cx="7334477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None/>
            </a:pP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＜事業区分＞消費動向等分析・テナントミックス構築事業（ソフト事業）</a:t>
            </a:r>
            <a:r>
              <a:rPr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商店街等新機能導入促進事業（ハード事業）</a:t>
            </a:r>
            <a:endParaRPr lang="en-US" altLang="ja-JP" sz="11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6" name="表 25">
            <a:extLst>
              <a:ext uri="{FF2B5EF4-FFF2-40B4-BE49-F238E27FC236}">
                <a16:creationId xmlns:a16="http://schemas.microsoft.com/office/drawing/2014/main" id="{1D75F63A-8319-4935-8509-EDE9BE6FA9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8711090"/>
              </p:ext>
            </p:extLst>
          </p:nvPr>
        </p:nvGraphicFramePr>
        <p:xfrm>
          <a:off x="128464" y="460742"/>
          <a:ext cx="9717468" cy="6280626"/>
        </p:xfrm>
        <a:graphic>
          <a:graphicData uri="http://schemas.openxmlformats.org/drawingml/2006/table">
            <a:tbl>
              <a:tblPr/>
              <a:tblGrid>
                <a:gridCol w="9717468">
                  <a:extLst>
                    <a:ext uri="{9D8B030D-6E8A-4147-A177-3AD203B41FA5}">
                      <a16:colId xmlns:a16="http://schemas.microsoft.com/office/drawing/2014/main" val="2136631212"/>
                    </a:ext>
                  </a:extLst>
                </a:gridCol>
              </a:tblGrid>
              <a:tr h="40209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補助事業実施前と補助事業実施後イメージ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086658"/>
                  </a:ext>
                </a:extLst>
              </a:tr>
              <a:tr h="5878533">
                <a:tc>
                  <a:txBody>
                    <a:bodyPr/>
                    <a:lstStyle/>
                    <a:p>
                      <a:pPr marL="900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ja-JP" altLang="en-US" sz="13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●補助事業実施前の状況と補助事業実施後のイメージを写真や図などで記載してください。</a:t>
                      </a:r>
                      <a:endParaRPr kumimoji="1" lang="en-US" altLang="ja-JP" sz="13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900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事業区分がソフト事業である等、写真や図を添付できない場合は提出不要です。</a:t>
                      </a:r>
                      <a:endParaRPr kumimoji="1" lang="en-US" altLang="ja-JP" sz="13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900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altLang="ja-JP" sz="13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900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altLang="ja-JP" sz="13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5478132"/>
                  </a:ext>
                </a:extLst>
              </a:tr>
            </a:tbl>
          </a:graphicData>
        </a:graphic>
      </p:graphicFrame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0A5FF39-0DE3-479A-BF29-7338AC302C1D}"/>
              </a:ext>
            </a:extLst>
          </p:cNvPr>
          <p:cNvSpPr/>
          <p:nvPr/>
        </p:nvSpPr>
        <p:spPr bwMode="auto">
          <a:xfrm>
            <a:off x="344488" y="1628800"/>
            <a:ext cx="4536504" cy="4968552"/>
          </a:xfrm>
          <a:prstGeom prst="rect">
            <a:avLst/>
          </a:prstGeom>
          <a:noFill/>
          <a:ln w="19050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kumimoji="0"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補助事業実施前の状況（写真）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1F37A5A3-5318-4CA2-A326-22BB94B3C815}"/>
              </a:ext>
            </a:extLst>
          </p:cNvPr>
          <p:cNvSpPr/>
          <p:nvPr/>
        </p:nvSpPr>
        <p:spPr bwMode="auto">
          <a:xfrm>
            <a:off x="5032325" y="1607258"/>
            <a:ext cx="4536504" cy="4968552"/>
          </a:xfrm>
          <a:prstGeom prst="rect">
            <a:avLst/>
          </a:prstGeom>
          <a:noFill/>
          <a:ln w="19050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kumimoji="0"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補助事業実施後のイメージ（イメージ図など）</a:t>
            </a:r>
          </a:p>
        </p:txBody>
      </p:sp>
    </p:spTree>
    <p:extLst>
      <p:ext uri="{BB962C8B-B14F-4D97-AF65-F5344CB8AC3E}">
        <p14:creationId xmlns:p14="http://schemas.microsoft.com/office/powerpoint/2010/main" val="1829994327"/>
      </p:ext>
    </p:extLst>
  </p:cSld>
  <p:clrMapOvr>
    <a:masterClrMapping/>
  </p:clrMapOvr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rtlCol="0" anchor="ctr"/>
      <a:lstStyle>
        <a:defPPr algn="l">
          <a:defRPr kumimoji="0" sz="18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EEFAC4F8-5372-4F77-B6EB-292543FDB11B}" vid="{F3909443-3E9A-4DD8-A95D-A134317FA3B2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393</Words>
  <Application>Microsoft Office PowerPoint</Application>
  <PresentationFormat>A4 210 x 297 mm</PresentationFormat>
  <Paragraphs>49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Meiryo UI</vt:lpstr>
      <vt:lpstr>ＭＳ Ｐゴシック</vt:lpstr>
      <vt:lpstr>Arial</vt:lpstr>
      <vt:lpstr>Calibri</vt:lpstr>
      <vt:lpstr>Wingdings</vt:lpstr>
      <vt:lpstr>【機○・記載例なし】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2023-02-21T04:10:57Z</dcterms:created>
  <dcterms:modified xsi:type="dcterms:W3CDTF">2023-03-10T10:08:39Z</dcterms:modified>
</cp:coreProperties>
</file>