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7" r:id="rId2"/>
    <p:sldId id="321" r:id="rId3"/>
    <p:sldId id="385" r:id="rId4"/>
    <p:sldId id="326" r:id="rId5"/>
    <p:sldId id="322" r:id="rId6"/>
    <p:sldId id="327" r:id="rId7"/>
    <p:sldId id="328" r:id="rId8"/>
    <p:sldId id="330" r:id="rId9"/>
    <p:sldId id="335" r:id="rId10"/>
    <p:sldId id="331" r:id="rId11"/>
    <p:sldId id="336" r:id="rId12"/>
    <p:sldId id="332" r:id="rId13"/>
    <p:sldId id="378" r:id="rId14"/>
    <p:sldId id="256" r:id="rId15"/>
    <p:sldId id="337" r:id="rId16"/>
    <p:sldId id="258" r:id="rId17"/>
    <p:sldId id="372" r:id="rId18"/>
    <p:sldId id="379" r:id="rId19"/>
    <p:sldId id="373" r:id="rId20"/>
    <p:sldId id="338" r:id="rId21"/>
    <p:sldId id="339" r:id="rId22"/>
    <p:sldId id="259" r:id="rId23"/>
    <p:sldId id="380" r:id="rId24"/>
    <p:sldId id="260" r:id="rId25"/>
    <p:sldId id="342" r:id="rId26"/>
    <p:sldId id="262" r:id="rId27"/>
    <p:sldId id="381" r:id="rId28"/>
    <p:sldId id="263" r:id="rId29"/>
    <p:sldId id="264" r:id="rId30"/>
    <p:sldId id="370" r:id="rId31"/>
    <p:sldId id="265" r:id="rId32"/>
    <p:sldId id="382" r:id="rId33"/>
    <p:sldId id="311" r:id="rId34"/>
    <p:sldId id="316" r:id="rId35"/>
    <p:sldId id="317" r:id="rId36"/>
    <p:sldId id="318" r:id="rId37"/>
    <p:sldId id="266" r:id="rId38"/>
    <p:sldId id="267" r:id="rId39"/>
    <p:sldId id="269" r:id="rId40"/>
    <p:sldId id="312" r:id="rId41"/>
    <p:sldId id="313" r:id="rId42"/>
    <p:sldId id="315" r:id="rId43"/>
    <p:sldId id="383" r:id="rId44"/>
    <p:sldId id="384" r:id="rId45"/>
    <p:sldId id="371" r:id="rId46"/>
    <p:sldId id="377" r:id="rId47"/>
    <p:sldId id="329" r:id="rId48"/>
    <p:sldId id="278" r:id="rId4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59" autoAdjust="0"/>
    <p:restoredTop sz="94434" autoAdjust="0"/>
  </p:normalViewPr>
  <p:slideViewPr>
    <p:cSldViewPr snapToGrid="0">
      <p:cViewPr varScale="1">
        <p:scale>
          <a:sx n="56" d="100"/>
          <a:sy n="56" d="100"/>
        </p:scale>
        <p:origin x="13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oleObject" Target="file:///\\10.222.5.46\share\13&#32681;&#21209;&#25945;&#32946;&#25351;&#23566;&#35506;\1390&#35506;&#20849;&#26377;\&#9670;&#9670;&#9670;&#9670;&#9670;&#65320;&#65298;&#65301;&#24180;&#24230;&#9670;&#9670;&#9670;&#9670;\&#9733;&#12501;&#12449;&#12452;&#12523;&#12461;&#12515;&#12499;&#12493;&#12483;&#12488;2013&#65288;H25)\08%20&#23398;&#26657;&#36939;&#21942;\02%20&#23398;&#26657;&#38291;&#36899;&#25658;\010%20&#23567;&#20013;&#19968;&#36011;&#25945;&#32946;&#20840;&#33324;\05&#12288;&#25945;&#32946;&#38263;&#22577;&#21578;&#31561;&#65288;&#65297;&#65296;&#26376;&#25945;&#32946;&#22996;&#21729;&#20250;&#21547;&#12416;&#65289;\H251111%20&#25945;&#32946;&#22996;&#21729;&#20250;&#22577;&#21578;&#12288;&#215;H251010%20&#25945;&#32946;&#22996;&#21729;&#20250;&#22577;&#21578;\&#23554;&#31185;&#25351;&#23566;&#12289;&#12459;&#12522;&#12461;&#12517;&#12521;&#12512;&#36039;&#26009;\&#12304;&#36039;&#26009;&#65300;&#12305;&#65320;&#65298;&#65301;&#23567;&#20013;&#19968;&#36011;&#25945;&#32946;&#25512;&#36914;&#12450;&#12531;&#12465;&#12540;&#12488;&#32080;&#26524;&#38598;&#32004;&#9314;&#65288;&#20840;&#38598;&#35336;2%20&#65289;.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oleObject" Target="file:///C:\Users\783835\Desktop\&#23567;&#20013;&#19968;&#36011;&#26908;&#35388;&#12487;&#12540;&#12479;\kennsyou\kennsyou\&#23398;&#26657;&#12398;&#32068;&#12415;&#21512;&#12431;&#1237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HGｺﾞｼｯｸE" panose="020B0909000000000000" pitchFamily="49" charset="-128"/>
              <a:ea typeface="HGｺﾞｼｯｸE" panose="020B0909000000000000" pitchFamily="49" charset="-128"/>
              <a:cs typeface="+mn-cs"/>
            </a:defRPr>
          </a:pPr>
          <a:endParaRPr lang="ja-JP"/>
        </a:p>
      </c:txPr>
    </c:title>
    <c:autoTitleDeleted val="0"/>
    <c:plotArea>
      <c:layout/>
      <c:barChart>
        <c:barDir val="col"/>
        <c:grouping val="clustered"/>
        <c:varyColors val="0"/>
        <c:ser>
          <c:idx val="0"/>
          <c:order val="0"/>
          <c:tx>
            <c:strRef>
              <c:f>Sheet1!$A$3</c:f>
              <c:strCache>
                <c:ptCount val="1"/>
                <c:pt idx="0">
                  <c:v>自分にはよいところがある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Sheet1!$B$2:$G$2</c:f>
              <c:strCache>
                <c:ptCount val="6"/>
                <c:pt idx="0">
                  <c:v>小４</c:v>
                </c:pt>
                <c:pt idx="1">
                  <c:v>小５</c:v>
                </c:pt>
                <c:pt idx="2">
                  <c:v>小６</c:v>
                </c:pt>
                <c:pt idx="3">
                  <c:v>中１</c:v>
                </c:pt>
                <c:pt idx="4">
                  <c:v>中２</c:v>
                </c:pt>
                <c:pt idx="5">
                  <c:v>中３</c:v>
                </c:pt>
              </c:strCache>
            </c:strRef>
          </c:cat>
          <c:val>
            <c:numRef>
              <c:f>Sheet1!$B$3:$G$3</c:f>
              <c:numCache>
                <c:formatCode>General</c:formatCode>
                <c:ptCount val="6"/>
                <c:pt idx="0">
                  <c:v>85.4</c:v>
                </c:pt>
                <c:pt idx="1">
                  <c:v>83.4</c:v>
                </c:pt>
                <c:pt idx="2">
                  <c:v>79.900000000000006</c:v>
                </c:pt>
                <c:pt idx="3">
                  <c:v>77.900000000000006</c:v>
                </c:pt>
                <c:pt idx="4">
                  <c:v>71.5</c:v>
                </c:pt>
                <c:pt idx="5">
                  <c:v>67.7</c:v>
                </c:pt>
              </c:numCache>
            </c:numRef>
          </c:val>
          <c:extLst>
            <c:ext xmlns:c16="http://schemas.microsoft.com/office/drawing/2014/chart" uri="{C3380CC4-5D6E-409C-BE32-E72D297353CC}">
              <c16:uniqueId val="{00000000-59C0-47D0-90D2-E8109E65D742}"/>
            </c:ext>
          </c:extLst>
        </c:ser>
        <c:dLbls>
          <c:showLegendKey val="0"/>
          <c:showVal val="0"/>
          <c:showCatName val="0"/>
          <c:showSerName val="0"/>
          <c:showPercent val="0"/>
          <c:showBubbleSize val="0"/>
        </c:dLbls>
        <c:gapWidth val="219"/>
        <c:overlap val="-27"/>
        <c:axId val="43959424"/>
        <c:axId val="43960960"/>
      </c:barChart>
      <c:catAx>
        <c:axId val="4395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3960960"/>
        <c:crosses val="autoZero"/>
        <c:auto val="1"/>
        <c:lblAlgn val="ctr"/>
        <c:lblOffset val="100"/>
        <c:noMultiLvlLbl val="0"/>
      </c:catAx>
      <c:valAx>
        <c:axId val="43960960"/>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3959424"/>
        <c:crosses val="autoZero"/>
        <c:crossBetween val="between"/>
        <c:majorUnit val="10"/>
      </c:valAx>
      <c:spPr>
        <a:noFill/>
        <a:ln>
          <a:noFill/>
        </a:ln>
        <a:effectLst/>
      </c:spPr>
    </c:plotArea>
    <c:plotVisOnly val="1"/>
    <c:dispBlanksAs val="gap"/>
    <c:showDLblsOverMax val="0"/>
  </c:chart>
  <c:spPr>
    <a:solidFill>
      <a:schemeClr val="bg1"/>
    </a:solid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HGｺﾞｼｯｸE" panose="020B0909000000000000" pitchFamily="49" charset="-128"/>
              <a:ea typeface="HGｺﾞｼｯｸE" panose="020B0909000000000000" pitchFamily="49" charset="-128"/>
              <a:cs typeface="+mn-cs"/>
            </a:defRPr>
          </a:pPr>
          <a:endParaRPr lang="ja-JP"/>
        </a:p>
      </c:txPr>
    </c:title>
    <c:autoTitleDeleted val="0"/>
    <c:plotArea>
      <c:layout/>
      <c:barChart>
        <c:barDir val="col"/>
        <c:grouping val="clustered"/>
        <c:varyColors val="0"/>
        <c:ser>
          <c:idx val="0"/>
          <c:order val="0"/>
          <c:tx>
            <c:strRef>
              <c:f>Sheet1!$A$6</c:f>
              <c:strCache>
                <c:ptCount val="1"/>
                <c:pt idx="0">
                  <c:v>難しいことに挑戦する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Sheet1!$B$5:$G$5</c:f>
              <c:strCache>
                <c:ptCount val="6"/>
                <c:pt idx="0">
                  <c:v>小４</c:v>
                </c:pt>
                <c:pt idx="1">
                  <c:v>小５</c:v>
                </c:pt>
                <c:pt idx="2">
                  <c:v>小６</c:v>
                </c:pt>
                <c:pt idx="3">
                  <c:v>中１</c:v>
                </c:pt>
                <c:pt idx="4">
                  <c:v>中２</c:v>
                </c:pt>
                <c:pt idx="5">
                  <c:v>中３</c:v>
                </c:pt>
              </c:strCache>
            </c:strRef>
          </c:cat>
          <c:val>
            <c:numRef>
              <c:f>Sheet1!$B$6:$G$6</c:f>
              <c:numCache>
                <c:formatCode>General</c:formatCode>
                <c:ptCount val="6"/>
                <c:pt idx="0">
                  <c:v>91.1</c:v>
                </c:pt>
                <c:pt idx="1">
                  <c:v>86.6</c:v>
                </c:pt>
                <c:pt idx="2">
                  <c:v>82.9</c:v>
                </c:pt>
                <c:pt idx="3">
                  <c:v>79.900000000000006</c:v>
                </c:pt>
                <c:pt idx="4">
                  <c:v>71.5</c:v>
                </c:pt>
                <c:pt idx="5">
                  <c:v>68.2</c:v>
                </c:pt>
              </c:numCache>
            </c:numRef>
          </c:val>
          <c:extLst>
            <c:ext xmlns:c16="http://schemas.microsoft.com/office/drawing/2014/chart" uri="{C3380CC4-5D6E-409C-BE32-E72D297353CC}">
              <c16:uniqueId val="{00000000-2BD7-4744-BA4B-DB9DB542C26E}"/>
            </c:ext>
          </c:extLst>
        </c:ser>
        <c:dLbls>
          <c:showLegendKey val="0"/>
          <c:showVal val="0"/>
          <c:showCatName val="0"/>
          <c:showSerName val="0"/>
          <c:showPercent val="0"/>
          <c:showBubbleSize val="0"/>
        </c:dLbls>
        <c:gapWidth val="219"/>
        <c:overlap val="-27"/>
        <c:axId val="94014080"/>
        <c:axId val="94028160"/>
      </c:barChart>
      <c:catAx>
        <c:axId val="9401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4028160"/>
        <c:crosses val="autoZero"/>
        <c:auto val="1"/>
        <c:lblAlgn val="ctr"/>
        <c:lblOffset val="100"/>
        <c:noMultiLvlLbl val="0"/>
      </c:catAx>
      <c:valAx>
        <c:axId val="94028160"/>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4014080"/>
        <c:crosses val="autoZero"/>
        <c:crossBetween val="between"/>
        <c:majorUnit val="10"/>
      </c:valAx>
      <c:spPr>
        <a:noFill/>
        <a:ln>
          <a:noFill/>
        </a:ln>
        <a:effectLst/>
      </c:spPr>
    </c:plotArea>
    <c:plotVisOnly val="1"/>
    <c:dispBlanksAs val="gap"/>
    <c:showDLblsOverMax val="0"/>
  </c:chart>
  <c:spPr>
    <a:solidFill>
      <a:schemeClr val="bg1"/>
    </a:solid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HGｺﾞｼｯｸE" panose="020B0909000000000000" pitchFamily="49" charset="-128"/>
              <a:ea typeface="HGｺﾞｼｯｸE" panose="020B0909000000000000" pitchFamily="49" charset="-128"/>
              <a:cs typeface="+mn-cs"/>
            </a:defRPr>
          </a:pPr>
          <a:endParaRPr lang="ja-JP"/>
        </a:p>
      </c:txPr>
    </c:title>
    <c:autoTitleDeleted val="0"/>
    <c:plotArea>
      <c:layout/>
      <c:barChart>
        <c:barDir val="col"/>
        <c:grouping val="clustered"/>
        <c:varyColors val="0"/>
        <c:ser>
          <c:idx val="0"/>
          <c:order val="0"/>
          <c:tx>
            <c:strRef>
              <c:f>Sheet1!$A$9</c:f>
              <c:strCache>
                <c:ptCount val="1"/>
                <c:pt idx="0">
                  <c:v>将来の夢や目標がある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Sheet1!$B$8:$G$8</c:f>
              <c:strCache>
                <c:ptCount val="6"/>
                <c:pt idx="0">
                  <c:v>小４</c:v>
                </c:pt>
                <c:pt idx="1">
                  <c:v>小５</c:v>
                </c:pt>
                <c:pt idx="2">
                  <c:v>小６</c:v>
                </c:pt>
                <c:pt idx="3">
                  <c:v>中１</c:v>
                </c:pt>
                <c:pt idx="4">
                  <c:v>中２</c:v>
                </c:pt>
                <c:pt idx="5">
                  <c:v>中３</c:v>
                </c:pt>
              </c:strCache>
            </c:strRef>
          </c:cat>
          <c:val>
            <c:numRef>
              <c:f>Sheet1!$B$9:$G$9</c:f>
              <c:numCache>
                <c:formatCode>General</c:formatCode>
                <c:ptCount val="6"/>
                <c:pt idx="0">
                  <c:v>92.3</c:v>
                </c:pt>
                <c:pt idx="1">
                  <c:v>93.4</c:v>
                </c:pt>
                <c:pt idx="2">
                  <c:v>89.9</c:v>
                </c:pt>
                <c:pt idx="3">
                  <c:v>89.5</c:v>
                </c:pt>
                <c:pt idx="4">
                  <c:v>78.599999999999994</c:v>
                </c:pt>
                <c:pt idx="5">
                  <c:v>75.2</c:v>
                </c:pt>
              </c:numCache>
            </c:numRef>
          </c:val>
          <c:extLst>
            <c:ext xmlns:c16="http://schemas.microsoft.com/office/drawing/2014/chart" uri="{C3380CC4-5D6E-409C-BE32-E72D297353CC}">
              <c16:uniqueId val="{00000000-9B09-42A1-8868-45308DF496E0}"/>
            </c:ext>
          </c:extLst>
        </c:ser>
        <c:dLbls>
          <c:showLegendKey val="0"/>
          <c:showVal val="0"/>
          <c:showCatName val="0"/>
          <c:showSerName val="0"/>
          <c:showPercent val="0"/>
          <c:showBubbleSize val="0"/>
        </c:dLbls>
        <c:gapWidth val="219"/>
        <c:overlap val="-27"/>
        <c:axId val="94105984"/>
        <c:axId val="94107520"/>
      </c:barChart>
      <c:catAx>
        <c:axId val="9410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4107520"/>
        <c:crosses val="autoZero"/>
        <c:auto val="1"/>
        <c:lblAlgn val="ctr"/>
        <c:lblOffset val="100"/>
        <c:noMultiLvlLbl val="0"/>
      </c:catAx>
      <c:valAx>
        <c:axId val="94107520"/>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4105984"/>
        <c:crosses val="autoZero"/>
        <c:crossBetween val="between"/>
        <c:majorUnit val="10"/>
      </c:valAx>
      <c:spPr>
        <a:noFill/>
        <a:ln>
          <a:noFill/>
        </a:ln>
        <a:effectLst/>
      </c:spPr>
    </c:plotArea>
    <c:plotVisOnly val="1"/>
    <c:dispBlanksAs val="gap"/>
    <c:showDLblsOverMax val="0"/>
  </c:chart>
  <c:spPr>
    <a:solidFill>
      <a:schemeClr val="bg1"/>
    </a:solid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HGｺﾞｼｯｸE" panose="020B0909000000000000" pitchFamily="49" charset="-128"/>
              <a:ea typeface="HGｺﾞｼｯｸE" panose="020B0909000000000000" pitchFamily="49" charset="-128"/>
              <a:cs typeface="+mn-cs"/>
            </a:defRPr>
          </a:pPr>
          <a:endParaRPr lang="ja-JP"/>
        </a:p>
      </c:txPr>
    </c:title>
    <c:autoTitleDeleted val="0"/>
    <c:plotArea>
      <c:layout/>
      <c:barChart>
        <c:barDir val="col"/>
        <c:grouping val="clustered"/>
        <c:varyColors val="0"/>
        <c:ser>
          <c:idx val="0"/>
          <c:order val="0"/>
          <c:tx>
            <c:strRef>
              <c:f>Sheet1!$A$12</c:f>
              <c:strCache>
                <c:ptCount val="1"/>
                <c:pt idx="0">
                  <c:v>勉強はすき</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Sheet1!$B$11:$G$11</c:f>
              <c:strCache>
                <c:ptCount val="6"/>
                <c:pt idx="0">
                  <c:v>小４</c:v>
                </c:pt>
                <c:pt idx="1">
                  <c:v>小５</c:v>
                </c:pt>
                <c:pt idx="2">
                  <c:v>小６</c:v>
                </c:pt>
                <c:pt idx="3">
                  <c:v>中１</c:v>
                </c:pt>
                <c:pt idx="4">
                  <c:v>中２</c:v>
                </c:pt>
                <c:pt idx="5">
                  <c:v>中３</c:v>
                </c:pt>
              </c:strCache>
            </c:strRef>
          </c:cat>
          <c:val>
            <c:numRef>
              <c:f>Sheet1!$B$12:$G$12</c:f>
              <c:numCache>
                <c:formatCode>General</c:formatCode>
                <c:ptCount val="6"/>
                <c:pt idx="0">
                  <c:v>79.900000000000006</c:v>
                </c:pt>
                <c:pt idx="1">
                  <c:v>69.5</c:v>
                </c:pt>
                <c:pt idx="2">
                  <c:v>62.1</c:v>
                </c:pt>
                <c:pt idx="3">
                  <c:v>54.1</c:v>
                </c:pt>
                <c:pt idx="4">
                  <c:v>31.9</c:v>
                </c:pt>
                <c:pt idx="5">
                  <c:v>27.4</c:v>
                </c:pt>
              </c:numCache>
            </c:numRef>
          </c:val>
          <c:extLst>
            <c:ext xmlns:c16="http://schemas.microsoft.com/office/drawing/2014/chart" uri="{C3380CC4-5D6E-409C-BE32-E72D297353CC}">
              <c16:uniqueId val="{00000000-56EE-406E-96D0-C7F91F6CF7CD}"/>
            </c:ext>
          </c:extLst>
        </c:ser>
        <c:dLbls>
          <c:showLegendKey val="0"/>
          <c:showVal val="0"/>
          <c:showCatName val="0"/>
          <c:showSerName val="0"/>
          <c:showPercent val="0"/>
          <c:showBubbleSize val="0"/>
        </c:dLbls>
        <c:gapWidth val="219"/>
        <c:overlap val="-27"/>
        <c:axId val="114292608"/>
        <c:axId val="114294144"/>
      </c:barChart>
      <c:catAx>
        <c:axId val="11429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4294144"/>
        <c:crosses val="autoZero"/>
        <c:auto val="1"/>
        <c:lblAlgn val="ctr"/>
        <c:lblOffset val="100"/>
        <c:noMultiLvlLbl val="0"/>
      </c:catAx>
      <c:valAx>
        <c:axId val="11429414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429260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40"/>
    </mc:Choice>
    <mc:Fallback>
      <c:style val="4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195822397200575"/>
          <c:y val="0.11597987751531058"/>
          <c:w val="0.66293066491688879"/>
          <c:h val="0.83309419655876726"/>
        </c:manualLayout>
      </c:layout>
      <c:barChart>
        <c:barDir val="bar"/>
        <c:grouping val="clustered"/>
        <c:varyColors val="0"/>
        <c:ser>
          <c:idx val="0"/>
          <c:order val="0"/>
          <c:tx>
            <c:strRef>
              <c:f>'中１生徒対象（抜粋）'!$T$30</c:f>
              <c:strCache>
                <c:ptCount val="1"/>
                <c:pt idx="0">
                  <c:v>Ｈ２４</c:v>
                </c:pt>
              </c:strCache>
            </c:strRef>
          </c:tx>
          <c:spPr>
            <a:solidFill>
              <a:srgbClr val="69FFA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'中１生徒対象（抜粋）'!$S$31:$S$32</c:f>
              <c:strCache>
                <c:ptCount val="2"/>
                <c:pt idx="0">
                  <c:v>①　中学校の授業では、教科によって先生が変わること</c:v>
                </c:pt>
                <c:pt idx="1">
                  <c:v>⑧　特になし</c:v>
                </c:pt>
              </c:strCache>
            </c:strRef>
          </c:cat>
          <c:val>
            <c:numRef>
              <c:f>'中１生徒対象（抜粋）'!$T$31:$T$32</c:f>
              <c:numCache>
                <c:formatCode>0.0%</c:formatCode>
                <c:ptCount val="2"/>
                <c:pt idx="0">
                  <c:v>0.72531418312387863</c:v>
                </c:pt>
                <c:pt idx="1">
                  <c:v>0.13644524236983932</c:v>
                </c:pt>
              </c:numCache>
            </c:numRef>
          </c:val>
          <c:extLst>
            <c:ext xmlns:c16="http://schemas.microsoft.com/office/drawing/2014/chart" uri="{C3380CC4-5D6E-409C-BE32-E72D297353CC}">
              <c16:uniqueId val="{00000000-522D-47C9-A01A-C45EE0592357}"/>
            </c:ext>
          </c:extLst>
        </c:ser>
        <c:ser>
          <c:idx val="1"/>
          <c:order val="1"/>
          <c:tx>
            <c:strRef>
              <c:f>'中１生徒対象（抜粋）'!$U$30</c:f>
              <c:strCache>
                <c:ptCount val="1"/>
                <c:pt idx="0">
                  <c:v>Ｈ２５</c:v>
                </c:pt>
              </c:strCache>
            </c:strRef>
          </c:tx>
          <c:spPr>
            <a:solidFill>
              <a:srgbClr val="FF99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'中１生徒対象（抜粋）'!$S$31:$S$32</c:f>
              <c:strCache>
                <c:ptCount val="2"/>
                <c:pt idx="0">
                  <c:v>①　中学校の授業では、教科によって先生が変わること</c:v>
                </c:pt>
                <c:pt idx="1">
                  <c:v>⑧　特になし</c:v>
                </c:pt>
              </c:strCache>
            </c:strRef>
          </c:cat>
          <c:val>
            <c:numRef>
              <c:f>'中１生徒対象（抜粋）'!$U$31:$U$32</c:f>
              <c:numCache>
                <c:formatCode>0.0%</c:formatCode>
                <c:ptCount val="2"/>
                <c:pt idx="0">
                  <c:v>0.15510948905109626</c:v>
                </c:pt>
                <c:pt idx="1">
                  <c:v>0.23540145985401534</c:v>
                </c:pt>
              </c:numCache>
            </c:numRef>
          </c:val>
          <c:extLst>
            <c:ext xmlns:c16="http://schemas.microsoft.com/office/drawing/2014/chart" uri="{C3380CC4-5D6E-409C-BE32-E72D297353CC}">
              <c16:uniqueId val="{00000001-522D-47C9-A01A-C45EE0592357}"/>
            </c:ext>
          </c:extLst>
        </c:ser>
        <c:dLbls>
          <c:showLegendKey val="0"/>
          <c:showVal val="0"/>
          <c:showCatName val="0"/>
          <c:showSerName val="0"/>
          <c:showPercent val="0"/>
          <c:showBubbleSize val="0"/>
        </c:dLbls>
        <c:gapWidth val="150"/>
        <c:axId val="103438592"/>
        <c:axId val="103444480"/>
      </c:barChart>
      <c:catAx>
        <c:axId val="103438592"/>
        <c:scaling>
          <c:orientation val="maxMin"/>
        </c:scaling>
        <c:delete val="1"/>
        <c:axPos val="l"/>
        <c:numFmt formatCode="General" sourceLinked="0"/>
        <c:majorTickMark val="out"/>
        <c:minorTickMark val="none"/>
        <c:tickLblPos val="none"/>
        <c:crossAx val="103444480"/>
        <c:crosses val="autoZero"/>
        <c:auto val="1"/>
        <c:lblAlgn val="ctr"/>
        <c:lblOffset val="100"/>
        <c:noMultiLvlLbl val="0"/>
      </c:catAx>
      <c:valAx>
        <c:axId val="103444480"/>
        <c:scaling>
          <c:orientation val="minMax"/>
        </c:scaling>
        <c:delete val="0"/>
        <c:axPos val="t"/>
        <c:majorGridlines/>
        <c:numFmt formatCode="0.0%" sourceLinked="1"/>
        <c:majorTickMark val="out"/>
        <c:minorTickMark val="none"/>
        <c:tickLblPos val="nextTo"/>
        <c:crossAx val="103438592"/>
        <c:crosses val="autoZero"/>
        <c:crossBetween val="between"/>
      </c:valAx>
      <c:spPr>
        <a:solidFill>
          <a:schemeClr val="bg1"/>
        </a:solidFill>
      </c:spPr>
    </c:plotArea>
    <c:legend>
      <c:legendPos val="t"/>
      <c:layout>
        <c:manualLayout>
          <c:xMode val="edge"/>
          <c:yMode val="edge"/>
          <c:x val="0.66439041994751002"/>
          <c:y val="0.54320987654321384"/>
          <c:w val="0.21566338582677291"/>
          <c:h val="0.12756905386826714"/>
        </c:manualLayout>
      </c:layout>
      <c:overlay val="0"/>
    </c:legend>
    <c:plotVisOnly val="1"/>
    <c:dispBlanksAs val="gap"/>
    <c:showDLblsOverMax val="0"/>
  </c:chart>
  <c:txPr>
    <a:bodyPr/>
    <a:lstStyle/>
    <a:p>
      <a:pPr>
        <a:defRPr sz="1800"/>
      </a:pPr>
      <a:endParaRPr lang="ja-JP"/>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'質問１－（１） (2)'!$T$10</c:f>
              <c:strCache>
                <c:ptCount val="1"/>
                <c:pt idx="0">
                  <c:v>小６</c:v>
                </c:pt>
              </c:strCache>
            </c:strRef>
          </c:tx>
          <c:invertIfNegative val="0"/>
          <c:dPt>
            <c:idx val="0"/>
            <c:invertIfNegative val="0"/>
            <c:bubble3D val="0"/>
            <c:spPr>
              <a:solidFill>
                <a:srgbClr val="00B0F0"/>
              </a:solidFill>
            </c:spPr>
            <c:extLst>
              <c:ext xmlns:c16="http://schemas.microsoft.com/office/drawing/2014/chart" uri="{C3380CC4-5D6E-409C-BE32-E72D297353CC}">
                <c16:uniqueId val="{00000001-056C-47FC-9854-9B3F3F2940CC}"/>
              </c:ext>
            </c:extLst>
          </c:dPt>
          <c:dPt>
            <c:idx val="1"/>
            <c:invertIfNegative val="0"/>
            <c:bubble3D val="0"/>
            <c:spPr>
              <a:solidFill>
                <a:srgbClr val="0070C0"/>
              </a:solidFill>
            </c:spPr>
            <c:extLst>
              <c:ext xmlns:c16="http://schemas.microsoft.com/office/drawing/2014/chart" uri="{C3380CC4-5D6E-409C-BE32-E72D297353CC}">
                <c16:uniqueId val="{00000003-056C-47FC-9854-9B3F3F2940CC}"/>
              </c:ext>
            </c:extLst>
          </c:dPt>
          <c:dPt>
            <c:idx val="2"/>
            <c:invertIfNegative val="0"/>
            <c:bubble3D val="0"/>
            <c:spPr>
              <a:solidFill>
                <a:srgbClr val="00B0F0"/>
              </a:solidFill>
            </c:spPr>
            <c:extLst>
              <c:ext xmlns:c16="http://schemas.microsoft.com/office/drawing/2014/chart" uri="{C3380CC4-5D6E-409C-BE32-E72D297353CC}">
                <c16:uniqueId val="{00000005-056C-47FC-9854-9B3F3F2940CC}"/>
              </c:ext>
            </c:extLst>
          </c:dPt>
          <c:dPt>
            <c:idx val="3"/>
            <c:invertIfNegative val="0"/>
            <c:bubble3D val="0"/>
            <c:spPr>
              <a:solidFill>
                <a:srgbClr val="0070C0"/>
              </a:solidFill>
            </c:spPr>
            <c:extLst>
              <c:ext xmlns:c16="http://schemas.microsoft.com/office/drawing/2014/chart" uri="{C3380CC4-5D6E-409C-BE32-E72D297353CC}">
                <c16:uniqueId val="{00000007-056C-47FC-9854-9B3F3F2940C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'質問１－（１） (2)'!$R$11:$S$14</c:f>
              <c:multiLvlStrCache>
                <c:ptCount val="4"/>
                <c:lvl>
                  <c:pt idx="0">
                    <c:v>県全体</c:v>
                  </c:pt>
                  <c:pt idx="1">
                    <c:v>モデル地区</c:v>
                  </c:pt>
                  <c:pt idx="2">
                    <c:v>県全体</c:v>
                  </c:pt>
                  <c:pt idx="3">
                    <c:v>モデル地区</c:v>
                  </c:pt>
                </c:lvl>
                <c:lvl>
                  <c:pt idx="0">
                    <c:v>Ｈ２３【小６】→Ｈ２４【中１】</c:v>
                  </c:pt>
                  <c:pt idx="2">
                    <c:v>Ｈ２４【小６】→Ｈ２５【中１】</c:v>
                  </c:pt>
                </c:lvl>
              </c:multiLvlStrCache>
            </c:multiLvlStrRef>
          </c:cat>
          <c:val>
            <c:numRef>
              <c:f>'質問１－（１） (2)'!$T$11:$T$14</c:f>
              <c:numCache>
                <c:formatCode>0.0%</c:formatCode>
                <c:ptCount val="4"/>
                <c:pt idx="0">
                  <c:v>0.90900000000000003</c:v>
                </c:pt>
                <c:pt idx="1">
                  <c:v>0.91059602649006621</c:v>
                </c:pt>
                <c:pt idx="2">
                  <c:v>0.91300000000000003</c:v>
                </c:pt>
                <c:pt idx="3">
                  <c:v>0.90274599542334277</c:v>
                </c:pt>
              </c:numCache>
            </c:numRef>
          </c:val>
          <c:extLst>
            <c:ext xmlns:c16="http://schemas.microsoft.com/office/drawing/2014/chart" uri="{C3380CC4-5D6E-409C-BE32-E72D297353CC}">
              <c16:uniqueId val="{00000008-056C-47FC-9854-9B3F3F2940CC}"/>
            </c:ext>
          </c:extLst>
        </c:ser>
        <c:ser>
          <c:idx val="1"/>
          <c:order val="1"/>
          <c:tx>
            <c:strRef>
              <c:f>'質問１－（１） (2)'!$U$10</c:f>
              <c:strCache>
                <c:ptCount val="1"/>
                <c:pt idx="0">
                  <c:v>中１</c:v>
                </c:pt>
              </c:strCache>
            </c:strRef>
          </c:tx>
          <c:spPr>
            <a:solidFill>
              <a:srgbClr val="FF0000"/>
            </a:solidFill>
          </c:spPr>
          <c:invertIfNegative val="0"/>
          <c:dPt>
            <c:idx val="1"/>
            <c:invertIfNegative val="0"/>
            <c:bubble3D val="0"/>
            <c:spPr>
              <a:solidFill>
                <a:srgbClr val="C00000"/>
              </a:solidFill>
            </c:spPr>
            <c:extLst>
              <c:ext xmlns:c16="http://schemas.microsoft.com/office/drawing/2014/chart" uri="{C3380CC4-5D6E-409C-BE32-E72D297353CC}">
                <c16:uniqueId val="{0000000A-056C-47FC-9854-9B3F3F2940CC}"/>
              </c:ext>
            </c:extLst>
          </c:dPt>
          <c:dPt>
            <c:idx val="3"/>
            <c:invertIfNegative val="0"/>
            <c:bubble3D val="0"/>
            <c:spPr>
              <a:solidFill>
                <a:srgbClr val="C00000"/>
              </a:solidFill>
            </c:spPr>
            <c:extLst>
              <c:ext xmlns:c16="http://schemas.microsoft.com/office/drawing/2014/chart" uri="{C3380CC4-5D6E-409C-BE32-E72D297353CC}">
                <c16:uniqueId val="{0000000C-056C-47FC-9854-9B3F3F2940C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'質問１－（１） (2)'!$R$11:$S$14</c:f>
              <c:multiLvlStrCache>
                <c:ptCount val="4"/>
                <c:lvl>
                  <c:pt idx="0">
                    <c:v>県全体</c:v>
                  </c:pt>
                  <c:pt idx="1">
                    <c:v>モデル地区</c:v>
                  </c:pt>
                  <c:pt idx="2">
                    <c:v>県全体</c:v>
                  </c:pt>
                  <c:pt idx="3">
                    <c:v>モデル地区</c:v>
                  </c:pt>
                </c:lvl>
                <c:lvl>
                  <c:pt idx="0">
                    <c:v>Ｈ２３【小６】→Ｈ２４【中１】</c:v>
                  </c:pt>
                  <c:pt idx="2">
                    <c:v>Ｈ２４【小６】→Ｈ２５【中１】</c:v>
                  </c:pt>
                </c:lvl>
              </c:multiLvlStrCache>
            </c:multiLvlStrRef>
          </c:cat>
          <c:val>
            <c:numRef>
              <c:f>'質問１－（１） (2)'!$U$11:$U$14</c:f>
              <c:numCache>
                <c:formatCode>0.0%</c:formatCode>
                <c:ptCount val="4"/>
                <c:pt idx="0">
                  <c:v>0.878000000000002</c:v>
                </c:pt>
                <c:pt idx="1">
                  <c:v>0.8680947012401371</c:v>
                </c:pt>
                <c:pt idx="2">
                  <c:v>0.88600000000000001</c:v>
                </c:pt>
                <c:pt idx="3">
                  <c:v>0.89407744874715256</c:v>
                </c:pt>
              </c:numCache>
            </c:numRef>
          </c:val>
          <c:extLst>
            <c:ext xmlns:c16="http://schemas.microsoft.com/office/drawing/2014/chart" uri="{C3380CC4-5D6E-409C-BE32-E72D297353CC}">
              <c16:uniqueId val="{0000000D-056C-47FC-9854-9B3F3F2940CC}"/>
            </c:ext>
          </c:extLst>
        </c:ser>
        <c:dLbls>
          <c:showLegendKey val="0"/>
          <c:showVal val="0"/>
          <c:showCatName val="0"/>
          <c:showSerName val="0"/>
          <c:showPercent val="0"/>
          <c:showBubbleSize val="0"/>
        </c:dLbls>
        <c:gapWidth val="150"/>
        <c:axId val="103409920"/>
        <c:axId val="103481344"/>
      </c:barChart>
      <c:catAx>
        <c:axId val="103409920"/>
        <c:scaling>
          <c:orientation val="minMax"/>
        </c:scaling>
        <c:delete val="0"/>
        <c:axPos val="b"/>
        <c:numFmt formatCode="General" sourceLinked="0"/>
        <c:majorTickMark val="out"/>
        <c:minorTickMark val="none"/>
        <c:tickLblPos val="nextTo"/>
        <c:crossAx val="103481344"/>
        <c:crosses val="autoZero"/>
        <c:auto val="1"/>
        <c:lblAlgn val="ctr"/>
        <c:lblOffset val="100"/>
        <c:noMultiLvlLbl val="0"/>
      </c:catAx>
      <c:valAx>
        <c:axId val="103481344"/>
        <c:scaling>
          <c:orientation val="minMax"/>
        </c:scaling>
        <c:delete val="0"/>
        <c:axPos val="l"/>
        <c:majorGridlines/>
        <c:numFmt formatCode="0.0%" sourceLinked="1"/>
        <c:majorTickMark val="out"/>
        <c:minorTickMark val="none"/>
        <c:tickLblPos val="nextTo"/>
        <c:crossAx val="103409920"/>
        <c:crosses val="autoZero"/>
        <c:crossBetween val="between"/>
      </c:valAx>
    </c:plotArea>
    <c:plotVisOnly val="1"/>
    <c:dispBlanksAs val="gap"/>
    <c:showDLblsOverMax val="0"/>
  </c:chart>
  <c:spPr>
    <a:solidFill>
      <a:schemeClr val="bg1"/>
    </a:solidFill>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78E171D8-F7D1-42CC-89DD-892C662B847C}" type="datetimeFigureOut">
              <a:rPr kumimoji="1" lang="ja-JP" altLang="en-US" smtClean="0"/>
              <a:t>2020/3/21</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864953AF-8AAD-442D-861A-845E69287876}" type="slidenum">
              <a:rPr kumimoji="1" lang="ja-JP" altLang="en-US" smtClean="0"/>
              <a:t>‹#›</a:t>
            </a:fld>
            <a:endParaRPr kumimoji="1" lang="ja-JP" altLang="en-US"/>
          </a:p>
        </p:txBody>
      </p:sp>
    </p:spTree>
    <p:extLst>
      <p:ext uri="{BB962C8B-B14F-4D97-AF65-F5344CB8AC3E}">
        <p14:creationId xmlns:p14="http://schemas.microsoft.com/office/powerpoint/2010/main" val="3275260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F7897F7-E507-4C2A-8BAE-8035CD6BABB5}" type="datetimeFigureOut">
              <a:rPr kumimoji="1" lang="ja-JP" altLang="en-US" smtClean="0"/>
              <a:t>2020/3/21</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6FF4176-C5A5-46D8-9DCF-032F5B97A04C}" type="slidenum">
              <a:rPr kumimoji="1" lang="ja-JP" altLang="en-US" smtClean="0"/>
              <a:t>‹#›</a:t>
            </a:fld>
            <a:endParaRPr kumimoji="1" lang="ja-JP" altLang="en-US"/>
          </a:p>
        </p:txBody>
      </p:sp>
    </p:spTree>
    <p:extLst>
      <p:ext uri="{BB962C8B-B14F-4D97-AF65-F5344CB8AC3E}">
        <p14:creationId xmlns:p14="http://schemas.microsoft.com/office/powerpoint/2010/main" val="15833664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bwMode="auto">
          <a:xfrm>
            <a:off x="139700" y="1350963"/>
            <a:ext cx="6477000" cy="3644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smtClean="0">
              <a:ea typeface="ＭＳ Ｐ明朝" charset="-128"/>
            </a:endParaRPr>
          </a:p>
        </p:txBody>
      </p:sp>
      <p:sp>
        <p:nvSpPr>
          <p:cNvPr id="2" name="スライド番号プレースホルダー 1"/>
          <p:cNvSpPr>
            <a:spLocks noGrp="1"/>
          </p:cNvSpPr>
          <p:nvPr>
            <p:ph type="sldNum" sz="quarter" idx="10"/>
          </p:nvPr>
        </p:nvSpPr>
        <p:spPr/>
        <p:txBody>
          <a:bodyPr/>
          <a:lstStyle/>
          <a:p>
            <a:fld id="{2C53819E-CDB5-4065-B005-C69A7E57DCB6}" type="slidenum">
              <a:rPr kumimoji="1" lang="ja-JP" altLang="en-US" smtClean="0"/>
              <a:t>1</a:t>
            </a:fld>
            <a:endParaRPr kumimoji="1" lang="ja-JP" altLang="en-US"/>
          </a:p>
        </p:txBody>
      </p:sp>
    </p:spTree>
    <p:extLst>
      <p:ext uri="{BB962C8B-B14F-4D97-AF65-F5344CB8AC3E}">
        <p14:creationId xmlns:p14="http://schemas.microsoft.com/office/powerpoint/2010/main" val="271099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a:ln/>
        </p:spPr>
        <p:txBody>
          <a:bodyPr/>
          <a:lstStyle/>
          <a:p>
            <a:endParaRPr lang="en-US" altLang="ja-JP" dirty="0" smtClean="0">
              <a:ea typeface="ＭＳ Ｐ明朝" charset="-128"/>
            </a:endParaRPr>
          </a:p>
        </p:txBody>
      </p:sp>
      <p:sp>
        <p:nvSpPr>
          <p:cNvPr id="38916" name="スライド番号プレースホルダー 3"/>
          <p:cNvSpPr>
            <a:spLocks noGrp="1"/>
          </p:cNvSpPr>
          <p:nvPr>
            <p:ph type="sldNum" sz="quarter" idx="5"/>
          </p:nvPr>
        </p:nvSpPr>
        <p:spPr>
          <a:noFill/>
        </p:spPr>
        <p:txBody>
          <a:bodyPr/>
          <a:lstStyle/>
          <a:p>
            <a:fld id="{DEF538CA-8D8B-4BB2-824B-9D08B9D76B60}" type="slidenum">
              <a:rPr lang="en-US" altLang="ja-JP" smtClean="0">
                <a:ea typeface="ＭＳ Ｐゴシック" charset="-128"/>
              </a:rPr>
              <a:pPr/>
              <a:t>10</a:t>
            </a:fld>
            <a:endParaRPr lang="en-US" altLang="ja-JP" smtClean="0">
              <a:ea typeface="ＭＳ Ｐゴシック" charset="-128"/>
            </a:endParaRPr>
          </a:p>
        </p:txBody>
      </p:sp>
    </p:spTree>
    <p:extLst>
      <p:ext uri="{BB962C8B-B14F-4D97-AF65-F5344CB8AC3E}">
        <p14:creationId xmlns:p14="http://schemas.microsoft.com/office/powerpoint/2010/main" val="246153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2765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762" indent="-285678">
              <a:defRPr kumimoji="1">
                <a:solidFill>
                  <a:schemeClr val="tx1"/>
                </a:solidFill>
                <a:latin typeface="Calibri" pitchFamily="34" charset="0"/>
                <a:ea typeface="ＭＳ Ｐゴシック" charset="-128"/>
              </a:defRPr>
            </a:lvl2pPr>
            <a:lvl3pPr marL="1142713" indent="-228542">
              <a:defRPr kumimoji="1">
                <a:solidFill>
                  <a:schemeClr val="tx1"/>
                </a:solidFill>
                <a:latin typeface="Calibri" pitchFamily="34" charset="0"/>
                <a:ea typeface="ＭＳ Ｐゴシック" charset="-128"/>
              </a:defRPr>
            </a:lvl3pPr>
            <a:lvl4pPr marL="1599797" indent="-228542">
              <a:defRPr kumimoji="1">
                <a:solidFill>
                  <a:schemeClr val="tx1"/>
                </a:solidFill>
                <a:latin typeface="Calibri" pitchFamily="34" charset="0"/>
                <a:ea typeface="ＭＳ Ｐゴシック" charset="-128"/>
              </a:defRPr>
            </a:lvl4pPr>
            <a:lvl5pPr marL="2056883" indent="-228542">
              <a:defRPr kumimoji="1">
                <a:solidFill>
                  <a:schemeClr val="tx1"/>
                </a:solidFill>
                <a:latin typeface="Calibri" pitchFamily="34" charset="0"/>
                <a:ea typeface="ＭＳ Ｐゴシック" charset="-128"/>
              </a:defRPr>
            </a:lvl5pPr>
            <a:lvl6pPr marL="2513967" indent="-228542" eaLnBrk="0" fontAlgn="base" hangingPunct="0">
              <a:spcBef>
                <a:spcPct val="0"/>
              </a:spcBef>
              <a:spcAft>
                <a:spcPct val="0"/>
              </a:spcAft>
              <a:defRPr kumimoji="1">
                <a:solidFill>
                  <a:schemeClr val="tx1"/>
                </a:solidFill>
                <a:latin typeface="Calibri" pitchFamily="34" charset="0"/>
                <a:ea typeface="ＭＳ Ｐゴシック" charset="-128"/>
              </a:defRPr>
            </a:lvl6pPr>
            <a:lvl7pPr marL="2971052" indent="-228542" eaLnBrk="0" fontAlgn="base" hangingPunct="0">
              <a:spcBef>
                <a:spcPct val="0"/>
              </a:spcBef>
              <a:spcAft>
                <a:spcPct val="0"/>
              </a:spcAft>
              <a:defRPr kumimoji="1">
                <a:solidFill>
                  <a:schemeClr val="tx1"/>
                </a:solidFill>
                <a:latin typeface="Calibri" pitchFamily="34" charset="0"/>
                <a:ea typeface="ＭＳ Ｐゴシック" charset="-128"/>
              </a:defRPr>
            </a:lvl7pPr>
            <a:lvl8pPr marL="3428138" indent="-228542" eaLnBrk="0" fontAlgn="base" hangingPunct="0">
              <a:spcBef>
                <a:spcPct val="0"/>
              </a:spcBef>
              <a:spcAft>
                <a:spcPct val="0"/>
              </a:spcAft>
              <a:defRPr kumimoji="1">
                <a:solidFill>
                  <a:schemeClr val="tx1"/>
                </a:solidFill>
                <a:latin typeface="Calibri" pitchFamily="34" charset="0"/>
                <a:ea typeface="ＭＳ Ｐゴシック" charset="-128"/>
              </a:defRPr>
            </a:lvl8pPr>
            <a:lvl9pPr marL="3885223" indent="-228542"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7E9F68FA-F99A-473C-8092-8918874099AE}" type="slidenum">
              <a:rPr lang="ja-JP" altLang="en-US" smtClean="0"/>
              <a:pPr/>
              <a:t>11</a:t>
            </a:fld>
            <a:endParaRPr lang="ja-JP" altLang="en-US" smtClean="0"/>
          </a:p>
        </p:txBody>
      </p:sp>
    </p:spTree>
    <p:extLst>
      <p:ext uri="{BB962C8B-B14F-4D97-AF65-F5344CB8AC3E}">
        <p14:creationId xmlns:p14="http://schemas.microsoft.com/office/powerpoint/2010/main" val="133801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a:ln/>
        </p:spPr>
        <p:txBody>
          <a:bodyPr/>
          <a:lstStyle/>
          <a:p>
            <a:endParaRPr lang="ja-JP" altLang="en-US" dirty="0" smtClean="0">
              <a:ea typeface="ＭＳ Ｐ明朝" charset="-128"/>
            </a:endParaRPr>
          </a:p>
        </p:txBody>
      </p:sp>
      <p:sp>
        <p:nvSpPr>
          <p:cNvPr id="38916" name="スライド番号プレースホルダー 3"/>
          <p:cNvSpPr>
            <a:spLocks noGrp="1"/>
          </p:cNvSpPr>
          <p:nvPr>
            <p:ph type="sldNum" sz="quarter" idx="5"/>
          </p:nvPr>
        </p:nvSpPr>
        <p:spPr>
          <a:noFill/>
        </p:spPr>
        <p:txBody>
          <a:bodyPr/>
          <a:lstStyle/>
          <a:p>
            <a:fld id="{DEF538CA-8D8B-4BB2-824B-9D08B9D76B60}" type="slidenum">
              <a:rPr lang="en-US" altLang="ja-JP" smtClean="0">
                <a:ea typeface="ＭＳ Ｐゴシック" charset="-128"/>
              </a:rPr>
              <a:pPr/>
              <a:t>12</a:t>
            </a:fld>
            <a:endParaRPr lang="en-US" altLang="ja-JP" smtClean="0">
              <a:ea typeface="ＭＳ Ｐゴシック" charset="-128"/>
            </a:endParaRPr>
          </a:p>
        </p:txBody>
      </p:sp>
    </p:spTree>
    <p:extLst>
      <p:ext uri="{BB962C8B-B14F-4D97-AF65-F5344CB8AC3E}">
        <p14:creationId xmlns:p14="http://schemas.microsoft.com/office/powerpoint/2010/main" val="2634354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6FF4176-C5A5-46D8-9DCF-032F5B97A04C}" type="slidenum">
              <a:rPr kumimoji="1" lang="ja-JP" altLang="en-US" smtClean="0"/>
              <a:t>13</a:t>
            </a:fld>
            <a:endParaRPr kumimoji="1" lang="ja-JP" altLang="en-US"/>
          </a:p>
        </p:txBody>
      </p:sp>
    </p:spTree>
    <p:extLst>
      <p:ext uri="{BB962C8B-B14F-4D97-AF65-F5344CB8AC3E}">
        <p14:creationId xmlns:p14="http://schemas.microsoft.com/office/powerpoint/2010/main" val="3598128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FF4176-C5A5-46D8-9DCF-032F5B97A04C}" type="slidenum">
              <a:rPr kumimoji="1" lang="ja-JP" altLang="en-US" smtClean="0"/>
              <a:t>14</a:t>
            </a:fld>
            <a:endParaRPr kumimoji="1" lang="ja-JP" altLang="en-US"/>
          </a:p>
        </p:txBody>
      </p:sp>
    </p:spTree>
    <p:extLst>
      <p:ext uri="{BB962C8B-B14F-4D97-AF65-F5344CB8AC3E}">
        <p14:creationId xmlns:p14="http://schemas.microsoft.com/office/powerpoint/2010/main" val="1277920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a:ln/>
        </p:spPr>
      </p:sp>
      <p:sp>
        <p:nvSpPr>
          <p:cNvPr id="43011" name="ノート プレースホルダー 2"/>
          <p:cNvSpPr>
            <a:spLocks noGrp="1"/>
          </p:cNvSpPr>
          <p:nvPr>
            <p:ph type="body" idx="1"/>
          </p:nvPr>
        </p:nvSpPr>
        <p:spPr>
          <a:noFill/>
          <a:ln/>
        </p:spPr>
        <p:txBody>
          <a:bodyPr/>
          <a:lstStyle/>
          <a:p>
            <a:r>
              <a:rPr lang="ja-JP" altLang="en-US" dirty="0" smtClean="0">
                <a:ea typeface="ＭＳ Ｐ明朝" charset="-128"/>
              </a:rPr>
              <a:t>・</a:t>
            </a:r>
          </a:p>
        </p:txBody>
      </p:sp>
      <p:sp>
        <p:nvSpPr>
          <p:cNvPr id="43012" name="スライド番号プレースホルダー 3"/>
          <p:cNvSpPr>
            <a:spLocks noGrp="1"/>
          </p:cNvSpPr>
          <p:nvPr>
            <p:ph type="sldNum" sz="quarter" idx="5"/>
          </p:nvPr>
        </p:nvSpPr>
        <p:spPr>
          <a:noFill/>
        </p:spPr>
        <p:txBody>
          <a:bodyPr/>
          <a:lstStyle/>
          <a:p>
            <a:fld id="{40CD2790-B2F0-4F4B-B672-6770F2CCE90B}" type="slidenum">
              <a:rPr lang="en-US" altLang="ja-JP" smtClean="0">
                <a:ea typeface="ＭＳ Ｐゴシック" charset="-128"/>
              </a:rPr>
              <a:pPr/>
              <a:t>15</a:t>
            </a:fld>
            <a:endParaRPr lang="en-US" altLang="ja-JP" smtClean="0">
              <a:ea typeface="ＭＳ Ｐゴシック" charset="-128"/>
            </a:endParaRPr>
          </a:p>
        </p:txBody>
      </p:sp>
    </p:spTree>
    <p:extLst>
      <p:ext uri="{BB962C8B-B14F-4D97-AF65-F5344CB8AC3E}">
        <p14:creationId xmlns:p14="http://schemas.microsoft.com/office/powerpoint/2010/main" val="2195187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FF4176-C5A5-46D8-9DCF-032F5B97A04C}" type="slidenum">
              <a:rPr kumimoji="1" lang="ja-JP" altLang="en-US" smtClean="0"/>
              <a:t>16</a:t>
            </a:fld>
            <a:endParaRPr kumimoji="1" lang="ja-JP" altLang="en-US"/>
          </a:p>
        </p:txBody>
      </p:sp>
    </p:spTree>
    <p:extLst>
      <p:ext uri="{BB962C8B-B14F-4D97-AF65-F5344CB8AC3E}">
        <p14:creationId xmlns:p14="http://schemas.microsoft.com/office/powerpoint/2010/main" val="3739266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a:ln/>
        </p:spPr>
      </p:sp>
      <p:sp>
        <p:nvSpPr>
          <p:cNvPr id="46083"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46084" name="スライド番号プレースホルダ 3"/>
          <p:cNvSpPr>
            <a:spLocks noGrp="1"/>
          </p:cNvSpPr>
          <p:nvPr>
            <p:ph type="sldNum" sz="quarter" idx="5"/>
          </p:nvPr>
        </p:nvSpPr>
        <p:spPr>
          <a:noFill/>
        </p:spPr>
        <p:txBody>
          <a:bodyPr/>
          <a:lstStyle/>
          <a:p>
            <a:fld id="{38B611AB-0092-46B1-98D9-BE27AACEBB13}" type="slidenum">
              <a:rPr lang="en-US" altLang="ja-JP" smtClean="0">
                <a:ea typeface="ＭＳ Ｐゴシック" charset="-128"/>
              </a:rPr>
              <a:pPr/>
              <a:t>17</a:t>
            </a:fld>
            <a:endParaRPr lang="en-US" altLang="ja-JP" smtClean="0">
              <a:ea typeface="ＭＳ Ｐゴシック" charset="-128"/>
            </a:endParaRPr>
          </a:p>
        </p:txBody>
      </p:sp>
    </p:spTree>
    <p:extLst>
      <p:ext uri="{BB962C8B-B14F-4D97-AF65-F5344CB8AC3E}">
        <p14:creationId xmlns:p14="http://schemas.microsoft.com/office/powerpoint/2010/main" val="2633215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a:ln/>
        </p:spPr>
      </p:sp>
      <p:sp>
        <p:nvSpPr>
          <p:cNvPr id="46083"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46084" name="スライド番号プレースホルダ 3"/>
          <p:cNvSpPr>
            <a:spLocks noGrp="1"/>
          </p:cNvSpPr>
          <p:nvPr>
            <p:ph type="sldNum" sz="quarter" idx="5"/>
          </p:nvPr>
        </p:nvSpPr>
        <p:spPr>
          <a:noFill/>
        </p:spPr>
        <p:txBody>
          <a:bodyPr/>
          <a:lstStyle/>
          <a:p>
            <a:fld id="{38B611AB-0092-46B1-98D9-BE27AACEBB13}" type="slidenum">
              <a:rPr lang="en-US" altLang="ja-JP" smtClean="0">
                <a:ea typeface="ＭＳ Ｐゴシック" charset="-128"/>
              </a:rPr>
              <a:pPr/>
              <a:t>18</a:t>
            </a:fld>
            <a:endParaRPr lang="en-US" altLang="ja-JP" smtClean="0">
              <a:ea typeface="ＭＳ Ｐゴシック" charset="-128"/>
            </a:endParaRPr>
          </a:p>
        </p:txBody>
      </p:sp>
    </p:spTree>
    <p:extLst>
      <p:ext uri="{BB962C8B-B14F-4D97-AF65-F5344CB8AC3E}">
        <p14:creationId xmlns:p14="http://schemas.microsoft.com/office/powerpoint/2010/main" val="4105049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a:ln/>
        </p:spPr>
      </p:sp>
      <p:sp>
        <p:nvSpPr>
          <p:cNvPr id="46083"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46084" name="スライド番号プレースホルダ 3"/>
          <p:cNvSpPr>
            <a:spLocks noGrp="1"/>
          </p:cNvSpPr>
          <p:nvPr>
            <p:ph type="sldNum" sz="quarter" idx="5"/>
          </p:nvPr>
        </p:nvSpPr>
        <p:spPr>
          <a:noFill/>
        </p:spPr>
        <p:txBody>
          <a:bodyPr/>
          <a:lstStyle/>
          <a:p>
            <a:fld id="{38B611AB-0092-46B1-98D9-BE27AACEBB13}" type="slidenum">
              <a:rPr lang="en-US" altLang="ja-JP" smtClean="0">
                <a:ea typeface="ＭＳ Ｐゴシック" charset="-128"/>
              </a:rPr>
              <a:pPr/>
              <a:t>19</a:t>
            </a:fld>
            <a:endParaRPr lang="en-US" altLang="ja-JP" smtClean="0">
              <a:ea typeface="ＭＳ Ｐゴシック" charset="-128"/>
            </a:endParaRPr>
          </a:p>
        </p:txBody>
      </p:sp>
    </p:spTree>
    <p:extLst>
      <p:ext uri="{BB962C8B-B14F-4D97-AF65-F5344CB8AC3E}">
        <p14:creationId xmlns:p14="http://schemas.microsoft.com/office/powerpoint/2010/main" val="4071834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21E0640-B15B-4719-8E7E-5939625677E2}" type="slidenum">
              <a:rPr lang="en-US" altLang="ja-JP" smtClean="0"/>
              <a:pPr>
                <a:defRPr/>
              </a:pPr>
              <a:t>2</a:t>
            </a:fld>
            <a:endParaRPr lang="en-US" altLang="ja-JP"/>
          </a:p>
        </p:txBody>
      </p:sp>
    </p:spTree>
    <p:extLst>
      <p:ext uri="{BB962C8B-B14F-4D97-AF65-F5344CB8AC3E}">
        <p14:creationId xmlns:p14="http://schemas.microsoft.com/office/powerpoint/2010/main" val="3645342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a:ln/>
        </p:spPr>
      </p:sp>
      <p:sp>
        <p:nvSpPr>
          <p:cNvPr id="49155" name="ノート プレースホルダー 2"/>
          <p:cNvSpPr>
            <a:spLocks noGrp="1"/>
          </p:cNvSpPr>
          <p:nvPr>
            <p:ph type="body" idx="1"/>
          </p:nvPr>
        </p:nvSpPr>
        <p:spPr>
          <a:noFill/>
          <a:ln/>
        </p:spPr>
        <p:txBody>
          <a:bodyPr/>
          <a:lstStyle/>
          <a:p>
            <a:endParaRPr lang="ja-JP" altLang="en-US" dirty="0" smtClean="0">
              <a:ea typeface="ＭＳ Ｐ明朝" charset="-128"/>
            </a:endParaRPr>
          </a:p>
        </p:txBody>
      </p:sp>
      <p:sp>
        <p:nvSpPr>
          <p:cNvPr id="49156" name="スライド番号プレースホルダー 3"/>
          <p:cNvSpPr>
            <a:spLocks noGrp="1"/>
          </p:cNvSpPr>
          <p:nvPr>
            <p:ph type="sldNum" sz="quarter" idx="5"/>
          </p:nvPr>
        </p:nvSpPr>
        <p:spPr>
          <a:noFill/>
        </p:spPr>
        <p:txBody>
          <a:bodyPr/>
          <a:lstStyle/>
          <a:p>
            <a:fld id="{22469422-F1C7-47A3-842A-8896FB47423D}" type="slidenum">
              <a:rPr lang="en-US" altLang="ja-JP" smtClean="0">
                <a:ea typeface="ＭＳ Ｐゴシック" charset="-128"/>
              </a:rPr>
              <a:pPr/>
              <a:t>20</a:t>
            </a:fld>
            <a:endParaRPr lang="en-US" altLang="ja-JP" smtClean="0">
              <a:ea typeface="ＭＳ Ｐゴシック" charset="-128"/>
            </a:endParaRPr>
          </a:p>
        </p:txBody>
      </p:sp>
    </p:spTree>
    <p:extLst>
      <p:ext uri="{BB962C8B-B14F-4D97-AF65-F5344CB8AC3E}">
        <p14:creationId xmlns:p14="http://schemas.microsoft.com/office/powerpoint/2010/main" val="2826152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BB2757E-521A-4B58-A37E-2FDEA7822F3B}" type="slidenum">
              <a:rPr lang="en-US" altLang="ja-JP" smtClean="0">
                <a:ea typeface="ＭＳ Ｐゴシック" charset="-128"/>
              </a:rPr>
              <a:pPr/>
              <a:t>21</a:t>
            </a:fld>
            <a:endParaRPr lang="en-US" altLang="ja-JP" smtClean="0">
              <a:ea typeface="ＭＳ Ｐゴシック" charset="-128"/>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ltLang="ja-JP" dirty="0" smtClean="0">
              <a:ea typeface="ＭＳ Ｐ明朝" charset="-128"/>
            </a:endParaRPr>
          </a:p>
        </p:txBody>
      </p:sp>
    </p:spTree>
    <p:extLst>
      <p:ext uri="{BB962C8B-B14F-4D97-AF65-F5344CB8AC3E}">
        <p14:creationId xmlns:p14="http://schemas.microsoft.com/office/powerpoint/2010/main" val="3226240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FF4176-C5A5-46D8-9DCF-032F5B97A04C}" type="slidenum">
              <a:rPr kumimoji="1" lang="ja-JP" altLang="en-US" smtClean="0"/>
              <a:t>22</a:t>
            </a:fld>
            <a:endParaRPr kumimoji="1" lang="ja-JP" altLang="en-US"/>
          </a:p>
        </p:txBody>
      </p:sp>
    </p:spTree>
    <p:extLst>
      <p:ext uri="{BB962C8B-B14F-4D97-AF65-F5344CB8AC3E}">
        <p14:creationId xmlns:p14="http://schemas.microsoft.com/office/powerpoint/2010/main" val="2358710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6FF4176-C5A5-46D8-9DCF-032F5B97A04C}" type="slidenum">
              <a:rPr kumimoji="1" lang="ja-JP" altLang="en-US" smtClean="0"/>
              <a:t>23</a:t>
            </a:fld>
            <a:endParaRPr kumimoji="1" lang="ja-JP" altLang="en-US"/>
          </a:p>
        </p:txBody>
      </p:sp>
    </p:spTree>
    <p:extLst>
      <p:ext uri="{BB962C8B-B14F-4D97-AF65-F5344CB8AC3E}">
        <p14:creationId xmlns:p14="http://schemas.microsoft.com/office/powerpoint/2010/main" val="1174387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endParaRPr kumimoji="1" lang="ja-JP" altLang="en-US" dirty="0"/>
          </a:p>
        </p:txBody>
      </p:sp>
      <p:sp>
        <p:nvSpPr>
          <p:cNvPr id="4" name="スライド番号プレースホルダー 3"/>
          <p:cNvSpPr>
            <a:spLocks noGrp="1"/>
          </p:cNvSpPr>
          <p:nvPr>
            <p:ph type="sldNum" sz="quarter" idx="10"/>
          </p:nvPr>
        </p:nvSpPr>
        <p:spPr/>
        <p:txBody>
          <a:bodyPr/>
          <a:lstStyle/>
          <a:p>
            <a:fld id="{B6FF4176-C5A5-46D8-9DCF-032F5B97A04C}" type="slidenum">
              <a:rPr kumimoji="1" lang="ja-JP" altLang="en-US" smtClean="0"/>
              <a:t>24</a:t>
            </a:fld>
            <a:endParaRPr kumimoji="1" lang="ja-JP" altLang="en-US"/>
          </a:p>
        </p:txBody>
      </p:sp>
    </p:spTree>
    <p:extLst>
      <p:ext uri="{BB962C8B-B14F-4D97-AF65-F5344CB8AC3E}">
        <p14:creationId xmlns:p14="http://schemas.microsoft.com/office/powerpoint/2010/main" val="2290252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6FF4176-C5A5-46D8-9DCF-032F5B97A04C}" type="slidenum">
              <a:rPr kumimoji="1" lang="ja-JP" altLang="en-US" smtClean="0"/>
              <a:t>25</a:t>
            </a:fld>
            <a:endParaRPr kumimoji="1" lang="ja-JP" altLang="en-US"/>
          </a:p>
        </p:txBody>
      </p:sp>
    </p:spTree>
    <p:extLst>
      <p:ext uri="{BB962C8B-B14F-4D97-AF65-F5344CB8AC3E}">
        <p14:creationId xmlns:p14="http://schemas.microsoft.com/office/powerpoint/2010/main" val="3285230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FF4176-C5A5-46D8-9DCF-032F5B97A04C}" type="slidenum">
              <a:rPr kumimoji="1" lang="ja-JP" altLang="en-US" smtClean="0"/>
              <a:t>26</a:t>
            </a:fld>
            <a:endParaRPr kumimoji="1" lang="ja-JP" altLang="en-US"/>
          </a:p>
        </p:txBody>
      </p:sp>
    </p:spTree>
    <p:extLst>
      <p:ext uri="{BB962C8B-B14F-4D97-AF65-F5344CB8AC3E}">
        <p14:creationId xmlns:p14="http://schemas.microsoft.com/office/powerpoint/2010/main" val="2414086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6FF4176-C5A5-46D8-9DCF-032F5B97A04C}" type="slidenum">
              <a:rPr kumimoji="1" lang="ja-JP" altLang="en-US" smtClean="0"/>
              <a:t>27</a:t>
            </a:fld>
            <a:endParaRPr kumimoji="1" lang="ja-JP" altLang="en-US"/>
          </a:p>
        </p:txBody>
      </p:sp>
    </p:spTree>
    <p:extLst>
      <p:ext uri="{BB962C8B-B14F-4D97-AF65-F5344CB8AC3E}">
        <p14:creationId xmlns:p14="http://schemas.microsoft.com/office/powerpoint/2010/main" val="2612706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FF4176-C5A5-46D8-9DCF-032F5B97A04C}" type="slidenum">
              <a:rPr kumimoji="1" lang="ja-JP" altLang="en-US" smtClean="0"/>
              <a:t>28</a:t>
            </a:fld>
            <a:endParaRPr kumimoji="1" lang="ja-JP" altLang="en-US"/>
          </a:p>
        </p:txBody>
      </p:sp>
    </p:spTree>
    <p:extLst>
      <p:ext uri="{BB962C8B-B14F-4D97-AF65-F5344CB8AC3E}">
        <p14:creationId xmlns:p14="http://schemas.microsoft.com/office/powerpoint/2010/main" val="3120656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6FF4176-C5A5-46D8-9DCF-032F5B97A04C}" type="slidenum">
              <a:rPr kumimoji="1" lang="ja-JP" altLang="en-US" smtClean="0"/>
              <a:t>29</a:t>
            </a:fld>
            <a:endParaRPr kumimoji="1" lang="ja-JP" altLang="en-US"/>
          </a:p>
        </p:txBody>
      </p:sp>
    </p:spTree>
    <p:extLst>
      <p:ext uri="{BB962C8B-B14F-4D97-AF65-F5344CB8AC3E}">
        <p14:creationId xmlns:p14="http://schemas.microsoft.com/office/powerpoint/2010/main" val="3515548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bwMode="auto">
          <a:xfrm>
            <a:off x="85725" y="741363"/>
            <a:ext cx="6635750" cy="3733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endParaRPr lang="en-US" altLang="ja-JP" dirty="0" smtClean="0">
              <a:latin typeface="ＭＳ ゴシック" panose="020B0609070205080204" pitchFamily="49" charset="-128"/>
              <a:ea typeface="ＭＳ ゴシック" panose="020B0609070205080204" pitchFamily="49" charset="-128"/>
            </a:endParaRPr>
          </a:p>
        </p:txBody>
      </p:sp>
      <p:sp>
        <p:nvSpPr>
          <p:cNvPr id="245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724" indent="-285663">
              <a:defRPr kumimoji="1">
                <a:solidFill>
                  <a:schemeClr val="tx1"/>
                </a:solidFill>
                <a:latin typeface="Calibri" pitchFamily="34" charset="0"/>
                <a:ea typeface="ＭＳ Ｐゴシック" charset="-128"/>
              </a:defRPr>
            </a:lvl2pPr>
            <a:lvl3pPr marL="1142654" indent="-228530">
              <a:defRPr kumimoji="1">
                <a:solidFill>
                  <a:schemeClr val="tx1"/>
                </a:solidFill>
                <a:latin typeface="Calibri" pitchFamily="34" charset="0"/>
                <a:ea typeface="ＭＳ Ｐゴシック" charset="-128"/>
              </a:defRPr>
            </a:lvl3pPr>
            <a:lvl4pPr marL="1599715" indent="-228530">
              <a:defRPr kumimoji="1">
                <a:solidFill>
                  <a:schemeClr val="tx1"/>
                </a:solidFill>
                <a:latin typeface="Calibri" pitchFamily="34" charset="0"/>
                <a:ea typeface="ＭＳ Ｐゴシック" charset="-128"/>
              </a:defRPr>
            </a:lvl4pPr>
            <a:lvl5pPr marL="2056778" indent="-228530">
              <a:defRPr kumimoji="1">
                <a:solidFill>
                  <a:schemeClr val="tx1"/>
                </a:solidFill>
                <a:latin typeface="Calibri" pitchFamily="34" charset="0"/>
                <a:ea typeface="ＭＳ Ｐゴシック" charset="-128"/>
              </a:defRPr>
            </a:lvl5pPr>
            <a:lvl6pPr marL="2513839" indent="-228530" eaLnBrk="0" fontAlgn="base" hangingPunct="0">
              <a:spcBef>
                <a:spcPct val="0"/>
              </a:spcBef>
              <a:spcAft>
                <a:spcPct val="0"/>
              </a:spcAft>
              <a:defRPr kumimoji="1">
                <a:solidFill>
                  <a:schemeClr val="tx1"/>
                </a:solidFill>
                <a:latin typeface="Calibri" pitchFamily="34" charset="0"/>
                <a:ea typeface="ＭＳ Ｐゴシック" charset="-128"/>
              </a:defRPr>
            </a:lvl6pPr>
            <a:lvl7pPr marL="2970900" indent="-228530" eaLnBrk="0" fontAlgn="base" hangingPunct="0">
              <a:spcBef>
                <a:spcPct val="0"/>
              </a:spcBef>
              <a:spcAft>
                <a:spcPct val="0"/>
              </a:spcAft>
              <a:defRPr kumimoji="1">
                <a:solidFill>
                  <a:schemeClr val="tx1"/>
                </a:solidFill>
                <a:latin typeface="Calibri" pitchFamily="34" charset="0"/>
                <a:ea typeface="ＭＳ Ｐゴシック" charset="-128"/>
              </a:defRPr>
            </a:lvl7pPr>
            <a:lvl8pPr marL="3427962" indent="-228530" eaLnBrk="0" fontAlgn="base" hangingPunct="0">
              <a:spcBef>
                <a:spcPct val="0"/>
              </a:spcBef>
              <a:spcAft>
                <a:spcPct val="0"/>
              </a:spcAft>
              <a:defRPr kumimoji="1">
                <a:solidFill>
                  <a:schemeClr val="tx1"/>
                </a:solidFill>
                <a:latin typeface="Calibri" pitchFamily="34" charset="0"/>
                <a:ea typeface="ＭＳ Ｐゴシック" charset="-128"/>
              </a:defRPr>
            </a:lvl8pPr>
            <a:lvl9pPr marL="3885024" indent="-22853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D45CA824-46E1-4F54-A739-DFD668F4405B}" type="slidenum">
              <a:rPr lang="ja-JP" altLang="en-US" smtClean="0"/>
              <a:pPr/>
              <a:t>3</a:t>
            </a:fld>
            <a:endParaRPr lang="ja-JP" altLang="en-US" smtClean="0"/>
          </a:p>
        </p:txBody>
      </p:sp>
    </p:spTree>
    <p:extLst>
      <p:ext uri="{BB962C8B-B14F-4D97-AF65-F5344CB8AC3E}">
        <p14:creationId xmlns:p14="http://schemas.microsoft.com/office/powerpoint/2010/main" val="395393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5760704-E50F-48B6-8225-F712AB46828E}" type="slidenum">
              <a:rPr lang="ja-JP" altLang="en-US" smtClean="0"/>
              <a:pPr>
                <a:defRPr/>
              </a:pPr>
              <a:t>30</a:t>
            </a:fld>
            <a:endParaRPr lang="ja-JP" altLang="en-US"/>
          </a:p>
        </p:txBody>
      </p:sp>
    </p:spTree>
    <p:extLst>
      <p:ext uri="{BB962C8B-B14F-4D97-AF65-F5344CB8AC3E}">
        <p14:creationId xmlns:p14="http://schemas.microsoft.com/office/powerpoint/2010/main" val="1020644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FF4176-C5A5-46D8-9DCF-032F5B97A04C}" type="slidenum">
              <a:rPr kumimoji="1" lang="ja-JP" altLang="en-US" smtClean="0"/>
              <a:t>31</a:t>
            </a:fld>
            <a:endParaRPr kumimoji="1" lang="ja-JP" altLang="en-US"/>
          </a:p>
        </p:txBody>
      </p:sp>
    </p:spTree>
    <p:extLst>
      <p:ext uri="{BB962C8B-B14F-4D97-AF65-F5344CB8AC3E}">
        <p14:creationId xmlns:p14="http://schemas.microsoft.com/office/powerpoint/2010/main" val="3615427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FF4176-C5A5-46D8-9DCF-032F5B97A04C}" type="slidenum">
              <a:rPr kumimoji="1" lang="ja-JP" altLang="en-US" smtClean="0"/>
              <a:t>32</a:t>
            </a:fld>
            <a:endParaRPr kumimoji="1" lang="ja-JP" altLang="en-US"/>
          </a:p>
        </p:txBody>
      </p:sp>
    </p:spTree>
    <p:extLst>
      <p:ext uri="{BB962C8B-B14F-4D97-AF65-F5344CB8AC3E}">
        <p14:creationId xmlns:p14="http://schemas.microsoft.com/office/powerpoint/2010/main" val="1109960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B3A0228-F2BA-4DA2-93EA-9056D1CDE649}" type="slidenum">
              <a:rPr kumimoji="1" lang="ja-JP" altLang="en-US" smtClean="0"/>
              <a:pPr/>
              <a:t>33</a:t>
            </a:fld>
            <a:endParaRPr kumimoji="1" lang="ja-JP" altLang="en-US" dirty="0"/>
          </a:p>
        </p:txBody>
      </p:sp>
    </p:spTree>
    <p:extLst>
      <p:ext uri="{BB962C8B-B14F-4D97-AF65-F5344CB8AC3E}">
        <p14:creationId xmlns:p14="http://schemas.microsoft.com/office/powerpoint/2010/main" val="8053907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6FF4176-C5A5-46D8-9DCF-032F5B97A04C}" type="slidenum">
              <a:rPr kumimoji="1" lang="ja-JP" altLang="en-US" smtClean="0"/>
              <a:t>34</a:t>
            </a:fld>
            <a:endParaRPr kumimoji="1" lang="ja-JP" altLang="en-US"/>
          </a:p>
        </p:txBody>
      </p:sp>
    </p:spTree>
    <p:extLst>
      <p:ext uri="{BB962C8B-B14F-4D97-AF65-F5344CB8AC3E}">
        <p14:creationId xmlns:p14="http://schemas.microsoft.com/office/powerpoint/2010/main" val="2776987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FF4176-C5A5-46D8-9DCF-032F5B97A04C}" type="slidenum">
              <a:rPr kumimoji="1" lang="ja-JP" altLang="en-US" smtClean="0"/>
              <a:t>35</a:t>
            </a:fld>
            <a:endParaRPr kumimoji="1" lang="ja-JP" altLang="en-US"/>
          </a:p>
        </p:txBody>
      </p:sp>
    </p:spTree>
    <p:extLst>
      <p:ext uri="{BB962C8B-B14F-4D97-AF65-F5344CB8AC3E}">
        <p14:creationId xmlns:p14="http://schemas.microsoft.com/office/powerpoint/2010/main" val="11030092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FF4176-C5A5-46D8-9DCF-032F5B97A04C}" type="slidenum">
              <a:rPr kumimoji="1" lang="ja-JP" altLang="en-US" smtClean="0"/>
              <a:t>36</a:t>
            </a:fld>
            <a:endParaRPr kumimoji="1" lang="ja-JP" altLang="en-US"/>
          </a:p>
        </p:txBody>
      </p:sp>
    </p:spTree>
    <p:extLst>
      <p:ext uri="{BB962C8B-B14F-4D97-AF65-F5344CB8AC3E}">
        <p14:creationId xmlns:p14="http://schemas.microsoft.com/office/powerpoint/2010/main" val="2413856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FF4176-C5A5-46D8-9DCF-032F5B97A04C}" type="slidenum">
              <a:rPr kumimoji="1" lang="ja-JP" altLang="en-US" smtClean="0"/>
              <a:t>37</a:t>
            </a:fld>
            <a:endParaRPr kumimoji="1" lang="ja-JP" altLang="en-US"/>
          </a:p>
        </p:txBody>
      </p:sp>
    </p:spTree>
    <p:extLst>
      <p:ext uri="{BB962C8B-B14F-4D97-AF65-F5344CB8AC3E}">
        <p14:creationId xmlns:p14="http://schemas.microsoft.com/office/powerpoint/2010/main" val="2516672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FF4176-C5A5-46D8-9DCF-032F5B97A04C}" type="slidenum">
              <a:rPr kumimoji="1" lang="ja-JP" altLang="en-US" smtClean="0"/>
              <a:t>38</a:t>
            </a:fld>
            <a:endParaRPr kumimoji="1" lang="ja-JP" altLang="en-US"/>
          </a:p>
        </p:txBody>
      </p:sp>
    </p:spTree>
    <p:extLst>
      <p:ext uri="{BB962C8B-B14F-4D97-AF65-F5344CB8AC3E}">
        <p14:creationId xmlns:p14="http://schemas.microsoft.com/office/powerpoint/2010/main" val="11687700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FF4176-C5A5-46D8-9DCF-032F5B97A04C}" type="slidenum">
              <a:rPr kumimoji="1" lang="ja-JP" altLang="en-US" smtClean="0"/>
              <a:t>39</a:t>
            </a:fld>
            <a:endParaRPr kumimoji="1" lang="ja-JP" altLang="en-US"/>
          </a:p>
        </p:txBody>
      </p:sp>
    </p:spTree>
    <p:extLst>
      <p:ext uri="{BB962C8B-B14F-4D97-AF65-F5344CB8AC3E}">
        <p14:creationId xmlns:p14="http://schemas.microsoft.com/office/powerpoint/2010/main" val="3259242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FF4176-C5A5-46D8-9DCF-032F5B97A04C}" type="slidenum">
              <a:rPr kumimoji="1" lang="ja-JP" altLang="en-US" smtClean="0"/>
              <a:t>4</a:t>
            </a:fld>
            <a:endParaRPr kumimoji="1" lang="ja-JP" altLang="en-US"/>
          </a:p>
        </p:txBody>
      </p:sp>
    </p:spTree>
    <p:extLst>
      <p:ext uri="{BB962C8B-B14F-4D97-AF65-F5344CB8AC3E}">
        <p14:creationId xmlns:p14="http://schemas.microsoft.com/office/powerpoint/2010/main" val="311560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FF4176-C5A5-46D8-9DCF-032F5B97A04C}" type="slidenum">
              <a:rPr kumimoji="1" lang="ja-JP" altLang="en-US" smtClean="0"/>
              <a:t>40</a:t>
            </a:fld>
            <a:endParaRPr kumimoji="1" lang="ja-JP" altLang="en-US"/>
          </a:p>
        </p:txBody>
      </p:sp>
    </p:spTree>
    <p:extLst>
      <p:ext uri="{BB962C8B-B14F-4D97-AF65-F5344CB8AC3E}">
        <p14:creationId xmlns:p14="http://schemas.microsoft.com/office/powerpoint/2010/main" val="39405482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FF4176-C5A5-46D8-9DCF-032F5B97A04C}" type="slidenum">
              <a:rPr kumimoji="1" lang="ja-JP" altLang="en-US" smtClean="0"/>
              <a:t>41</a:t>
            </a:fld>
            <a:endParaRPr kumimoji="1" lang="ja-JP" altLang="en-US"/>
          </a:p>
        </p:txBody>
      </p:sp>
    </p:spTree>
    <p:extLst>
      <p:ext uri="{BB962C8B-B14F-4D97-AF65-F5344CB8AC3E}">
        <p14:creationId xmlns:p14="http://schemas.microsoft.com/office/powerpoint/2010/main" val="3286621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6FF4176-C5A5-46D8-9DCF-032F5B97A04C}" type="slidenum">
              <a:rPr kumimoji="1" lang="ja-JP" altLang="en-US" smtClean="0"/>
              <a:t>42</a:t>
            </a:fld>
            <a:endParaRPr kumimoji="1" lang="ja-JP" altLang="en-US"/>
          </a:p>
        </p:txBody>
      </p:sp>
    </p:spTree>
    <p:extLst>
      <p:ext uri="{BB962C8B-B14F-4D97-AF65-F5344CB8AC3E}">
        <p14:creationId xmlns:p14="http://schemas.microsoft.com/office/powerpoint/2010/main" val="33556447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FF4176-C5A5-46D8-9DCF-032F5B97A04C}" type="slidenum">
              <a:rPr kumimoji="1" lang="ja-JP" altLang="en-US" smtClean="0"/>
              <a:t>43</a:t>
            </a:fld>
            <a:endParaRPr kumimoji="1" lang="ja-JP" altLang="en-US"/>
          </a:p>
        </p:txBody>
      </p:sp>
    </p:spTree>
    <p:extLst>
      <p:ext uri="{BB962C8B-B14F-4D97-AF65-F5344CB8AC3E}">
        <p14:creationId xmlns:p14="http://schemas.microsoft.com/office/powerpoint/2010/main" val="35961335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FF4176-C5A5-46D8-9DCF-032F5B97A04C}" type="slidenum">
              <a:rPr kumimoji="1" lang="ja-JP" altLang="en-US" smtClean="0"/>
              <a:t>44</a:t>
            </a:fld>
            <a:endParaRPr kumimoji="1" lang="ja-JP" altLang="en-US"/>
          </a:p>
        </p:txBody>
      </p:sp>
    </p:spTree>
    <p:extLst>
      <p:ext uri="{BB962C8B-B14F-4D97-AF65-F5344CB8AC3E}">
        <p14:creationId xmlns:p14="http://schemas.microsoft.com/office/powerpoint/2010/main" val="1011819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7013" y="806450"/>
            <a:ext cx="7212013" cy="4057650"/>
          </a:xfrm>
        </p:spPr>
      </p:sp>
      <p:sp>
        <p:nvSpPr>
          <p:cNvPr id="3" name="ノート プレースホルダー 2"/>
          <p:cNvSpPr>
            <a:spLocks noGrp="1"/>
          </p:cNvSpPr>
          <p:nvPr>
            <p:ph type="body" idx="1"/>
          </p:nvPr>
        </p:nvSpPr>
        <p:spPr/>
        <p:txBody>
          <a:bodyPr>
            <a:normAutofit/>
          </a:bodyPr>
          <a:lstStyle/>
          <a:p>
            <a:endParaRPr lang="en-US" altLang="ja-JP" dirty="0">
              <a:latin typeface="ＭＳ ゴシック" panose="020B0609070205080204" pitchFamily="49" charset="-128"/>
              <a:ea typeface="ＭＳ ゴシック" panose="020B0609070205080204" pitchFamily="49" charset="-128"/>
            </a:endParaRPr>
          </a:p>
        </p:txBody>
      </p:sp>
      <p:sp>
        <p:nvSpPr>
          <p:cNvPr id="5" name="スライド番号プレースホルダー 4"/>
          <p:cNvSpPr>
            <a:spLocks noGrp="1"/>
          </p:cNvSpPr>
          <p:nvPr>
            <p:ph type="sldNum" sz="quarter" idx="11"/>
          </p:nvPr>
        </p:nvSpPr>
        <p:spPr/>
        <p:txBody>
          <a:bodyPr/>
          <a:lstStyle/>
          <a:p>
            <a:pPr>
              <a:defRPr/>
            </a:pPr>
            <a:fld id="{75760704-E50F-48B6-8225-F712AB46828E}" type="slidenum">
              <a:rPr lang="ja-JP" altLang="en-US" smtClean="0"/>
              <a:pPr>
                <a:defRPr/>
              </a:pPr>
              <a:t>45</a:t>
            </a:fld>
            <a:endParaRPr lang="ja-JP" altLang="en-US"/>
          </a:p>
        </p:txBody>
      </p:sp>
      <p:sp>
        <p:nvSpPr>
          <p:cNvPr id="6" name="ヘッダー プレースホルダー 5"/>
          <p:cNvSpPr>
            <a:spLocks noGrp="1"/>
          </p:cNvSpPr>
          <p:nvPr>
            <p:ph type="hdr" sz="quarter" idx="12"/>
          </p:nvPr>
        </p:nvSpPr>
        <p:spPr/>
        <p:txBody>
          <a:bodyPr/>
          <a:lstStyle/>
          <a:p>
            <a:pPr>
              <a:defRPr/>
            </a:pPr>
            <a:endParaRPr lang="ja-JP" altLang="en-US"/>
          </a:p>
        </p:txBody>
      </p:sp>
    </p:spTree>
    <p:extLst>
      <p:ext uri="{BB962C8B-B14F-4D97-AF65-F5344CB8AC3E}">
        <p14:creationId xmlns:p14="http://schemas.microsoft.com/office/powerpoint/2010/main" val="16728725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21E0640-B15B-4719-8E7E-5939625677E2}" type="slidenum">
              <a:rPr lang="en-US" altLang="ja-JP" smtClean="0"/>
              <a:pPr>
                <a:defRPr/>
              </a:pPr>
              <a:t>46</a:t>
            </a:fld>
            <a:endParaRPr lang="en-US" altLang="ja-JP"/>
          </a:p>
        </p:txBody>
      </p:sp>
    </p:spTree>
    <p:extLst>
      <p:ext uri="{BB962C8B-B14F-4D97-AF65-F5344CB8AC3E}">
        <p14:creationId xmlns:p14="http://schemas.microsoft.com/office/powerpoint/2010/main" val="38434658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p:cNvSpPr>
            <a:spLocks noGrp="1" noRot="1" noChangeAspect="1" noTextEdit="1"/>
          </p:cNvSpPr>
          <p:nvPr>
            <p:ph type="sldImg"/>
          </p:nvPr>
        </p:nvSpPr>
        <p:spPr>
          <a:ln/>
        </p:spPr>
      </p:sp>
      <p:sp>
        <p:nvSpPr>
          <p:cNvPr id="61443" name="ノート プレースホルダー 2"/>
          <p:cNvSpPr>
            <a:spLocks noGrp="1"/>
          </p:cNvSpPr>
          <p:nvPr>
            <p:ph type="body" idx="1"/>
          </p:nvPr>
        </p:nvSpPr>
        <p:spPr>
          <a:noFill/>
          <a:ln/>
        </p:spPr>
        <p:txBody>
          <a:bodyPr/>
          <a:lstStyle/>
          <a:p>
            <a:endParaRPr lang="ja-JP" altLang="en-US" dirty="0" smtClean="0">
              <a:ea typeface="ＭＳ Ｐ明朝" charset="-128"/>
            </a:endParaRPr>
          </a:p>
        </p:txBody>
      </p:sp>
      <p:sp>
        <p:nvSpPr>
          <p:cNvPr id="61444" name="スライド番号プレースホルダー 3"/>
          <p:cNvSpPr>
            <a:spLocks noGrp="1"/>
          </p:cNvSpPr>
          <p:nvPr>
            <p:ph type="sldNum" sz="quarter" idx="5"/>
          </p:nvPr>
        </p:nvSpPr>
        <p:spPr>
          <a:noFill/>
        </p:spPr>
        <p:txBody>
          <a:bodyPr/>
          <a:lstStyle/>
          <a:p>
            <a:fld id="{82FC2207-D9E1-42AE-AAAE-36474FA6F7FF}" type="slidenum">
              <a:rPr lang="en-US" altLang="ja-JP" smtClean="0">
                <a:ea typeface="ＭＳ Ｐゴシック" charset="-128"/>
              </a:rPr>
              <a:pPr/>
              <a:t>47</a:t>
            </a:fld>
            <a:endParaRPr lang="en-US" altLang="ja-JP" smtClean="0">
              <a:ea typeface="ＭＳ Ｐゴシック" charset="-128"/>
            </a:endParaRPr>
          </a:p>
        </p:txBody>
      </p:sp>
    </p:spTree>
    <p:extLst>
      <p:ext uri="{BB962C8B-B14F-4D97-AF65-F5344CB8AC3E}">
        <p14:creationId xmlns:p14="http://schemas.microsoft.com/office/powerpoint/2010/main" val="29332156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2" name="スライド番号プレースホルダー 1"/>
          <p:cNvSpPr>
            <a:spLocks noGrp="1"/>
          </p:cNvSpPr>
          <p:nvPr>
            <p:ph type="sldNum" sz="quarter" idx="10"/>
          </p:nvPr>
        </p:nvSpPr>
        <p:spPr/>
        <p:txBody>
          <a:bodyPr/>
          <a:lstStyle/>
          <a:p>
            <a:fld id="{2C53819E-CDB5-4065-B005-C69A7E57DCB6}" type="slidenum">
              <a:rPr kumimoji="1" lang="ja-JP" altLang="en-US" smtClean="0"/>
              <a:t>48</a:t>
            </a:fld>
            <a:endParaRPr kumimoji="1" lang="ja-JP" altLang="en-US"/>
          </a:p>
        </p:txBody>
      </p:sp>
    </p:spTree>
    <p:extLst>
      <p:ext uri="{BB962C8B-B14F-4D97-AF65-F5344CB8AC3E}">
        <p14:creationId xmlns:p14="http://schemas.microsoft.com/office/powerpoint/2010/main" val="945220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FF4176-C5A5-46D8-9DCF-032F5B97A04C}" type="slidenum">
              <a:rPr kumimoji="1" lang="ja-JP" altLang="en-US" smtClean="0"/>
              <a:t>5</a:t>
            </a:fld>
            <a:endParaRPr kumimoji="1" lang="ja-JP" altLang="en-US"/>
          </a:p>
        </p:txBody>
      </p:sp>
    </p:spTree>
    <p:extLst>
      <p:ext uri="{BB962C8B-B14F-4D97-AF65-F5344CB8AC3E}">
        <p14:creationId xmlns:p14="http://schemas.microsoft.com/office/powerpoint/2010/main" val="3190655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p>
        </p:txBody>
      </p:sp>
      <p:sp>
        <p:nvSpPr>
          <p:cNvPr id="4" name="スライド番号プレースホルダー 3"/>
          <p:cNvSpPr>
            <a:spLocks noGrp="1"/>
          </p:cNvSpPr>
          <p:nvPr>
            <p:ph type="sldNum" sz="quarter" idx="10"/>
          </p:nvPr>
        </p:nvSpPr>
        <p:spPr/>
        <p:txBody>
          <a:bodyPr/>
          <a:lstStyle/>
          <a:p>
            <a:fld id="{B6FF4176-C5A5-46D8-9DCF-032F5B97A04C}" type="slidenum">
              <a:rPr kumimoji="1" lang="ja-JP" altLang="en-US" smtClean="0"/>
              <a:t>6</a:t>
            </a:fld>
            <a:endParaRPr kumimoji="1" lang="ja-JP" altLang="en-US"/>
          </a:p>
        </p:txBody>
      </p:sp>
    </p:spTree>
    <p:extLst>
      <p:ext uri="{BB962C8B-B14F-4D97-AF65-F5344CB8AC3E}">
        <p14:creationId xmlns:p14="http://schemas.microsoft.com/office/powerpoint/2010/main" val="3615840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ED2D4FED-B6F9-485D-9831-B8EC7E124874}" type="slidenum">
              <a:rPr lang="en-US" altLang="ja-JP" smtClean="0"/>
              <a:pPr>
                <a:defRPr/>
              </a:pPr>
              <a:t>7</a:t>
            </a:fld>
            <a:endParaRPr lang="en-US" altLang="ja-JP"/>
          </a:p>
        </p:txBody>
      </p:sp>
    </p:spTree>
    <p:extLst>
      <p:ext uri="{BB962C8B-B14F-4D97-AF65-F5344CB8AC3E}">
        <p14:creationId xmlns:p14="http://schemas.microsoft.com/office/powerpoint/2010/main" val="1940539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a:ln/>
        </p:spPr>
        <p:txBody>
          <a:bodyPr/>
          <a:lstStyle/>
          <a:p>
            <a:endParaRPr lang="ja-JP" altLang="en-US" dirty="0" smtClean="0">
              <a:ea typeface="ＭＳ Ｐ明朝" charset="-128"/>
            </a:endParaRPr>
          </a:p>
        </p:txBody>
      </p:sp>
      <p:sp>
        <p:nvSpPr>
          <p:cNvPr id="38916" name="スライド番号プレースホルダー 3"/>
          <p:cNvSpPr>
            <a:spLocks noGrp="1"/>
          </p:cNvSpPr>
          <p:nvPr>
            <p:ph type="sldNum" sz="quarter" idx="5"/>
          </p:nvPr>
        </p:nvSpPr>
        <p:spPr>
          <a:noFill/>
        </p:spPr>
        <p:txBody>
          <a:bodyPr/>
          <a:lstStyle/>
          <a:p>
            <a:fld id="{DEF538CA-8D8B-4BB2-824B-9D08B9D76B60}" type="slidenum">
              <a:rPr lang="en-US" altLang="ja-JP" smtClean="0">
                <a:ea typeface="ＭＳ Ｐゴシック" charset="-128"/>
              </a:rPr>
              <a:pPr/>
              <a:t>8</a:t>
            </a:fld>
            <a:endParaRPr lang="en-US" altLang="ja-JP" smtClean="0">
              <a:ea typeface="ＭＳ Ｐゴシック" charset="-128"/>
            </a:endParaRPr>
          </a:p>
        </p:txBody>
      </p:sp>
    </p:spTree>
    <p:extLst>
      <p:ext uri="{BB962C8B-B14F-4D97-AF65-F5344CB8AC3E}">
        <p14:creationId xmlns:p14="http://schemas.microsoft.com/office/powerpoint/2010/main" val="1643060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a:ln/>
        </p:spPr>
        <p:txBody>
          <a:bodyPr/>
          <a:lstStyle/>
          <a:p>
            <a:endParaRPr lang="ja-JP" altLang="en-US" dirty="0" smtClean="0">
              <a:ea typeface="ＭＳ Ｐ明朝" charset="-128"/>
            </a:endParaRPr>
          </a:p>
        </p:txBody>
      </p:sp>
      <p:sp>
        <p:nvSpPr>
          <p:cNvPr id="38916" name="スライド番号プレースホルダー 3"/>
          <p:cNvSpPr>
            <a:spLocks noGrp="1"/>
          </p:cNvSpPr>
          <p:nvPr>
            <p:ph type="sldNum" sz="quarter" idx="5"/>
          </p:nvPr>
        </p:nvSpPr>
        <p:spPr>
          <a:noFill/>
        </p:spPr>
        <p:txBody>
          <a:bodyPr/>
          <a:lstStyle/>
          <a:p>
            <a:fld id="{DEF538CA-8D8B-4BB2-824B-9D08B9D76B60}" type="slidenum">
              <a:rPr lang="en-US" altLang="ja-JP" smtClean="0">
                <a:ea typeface="ＭＳ Ｐゴシック" charset="-128"/>
              </a:rPr>
              <a:pPr/>
              <a:t>9</a:t>
            </a:fld>
            <a:endParaRPr lang="en-US" altLang="ja-JP" smtClean="0">
              <a:ea typeface="ＭＳ Ｐゴシック" charset="-128"/>
            </a:endParaRPr>
          </a:p>
        </p:txBody>
      </p:sp>
    </p:spTree>
    <p:extLst>
      <p:ext uri="{BB962C8B-B14F-4D97-AF65-F5344CB8AC3E}">
        <p14:creationId xmlns:p14="http://schemas.microsoft.com/office/powerpoint/2010/main" val="549119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F547916-2378-4752-B5B7-FD5A8D2DF9A5}" type="datetime1">
              <a:rPr kumimoji="1" lang="ja-JP" altLang="en-US" smtClean="0"/>
              <a:t>2020/3/21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E7A549-C890-48AF-A539-B9E6EF455443}" type="slidenum">
              <a:rPr kumimoji="1" lang="ja-JP" altLang="en-US" smtClean="0"/>
              <a:t>‹#›</a:t>
            </a:fld>
            <a:endParaRPr kumimoji="1" lang="ja-JP" altLang="en-US" dirty="0"/>
          </a:p>
        </p:txBody>
      </p:sp>
    </p:spTree>
    <p:extLst>
      <p:ext uri="{BB962C8B-B14F-4D97-AF65-F5344CB8AC3E}">
        <p14:creationId xmlns:p14="http://schemas.microsoft.com/office/powerpoint/2010/main" val="38054616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50B4D94-38D9-4379-9FF1-EFDF0E51ADA5}" type="datetime1">
              <a:rPr kumimoji="1" lang="ja-JP" altLang="en-US" smtClean="0"/>
              <a:t>2020/3/21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153125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C314BA-E35A-461C-A15E-3F3A75FEE0E7}" type="datetime1">
              <a:rPr kumimoji="1" lang="ja-JP" altLang="en-US" smtClean="0"/>
              <a:t>2020/3/21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995048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53BCE1D-486E-469C-AF44-080E578A838F}" type="datetime1">
              <a:rPr kumimoji="1" lang="ja-JP" altLang="en-US" smtClean="0"/>
              <a:t>2020/3/21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8689431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CE085C7-A7A3-415D-BD92-4D0837AD9C18}" type="datetime1">
              <a:rPr kumimoji="1" lang="ja-JP" altLang="en-US" smtClean="0"/>
              <a:t>2020/3/21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173352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402C6BC-2D6F-45B8-8127-2607C3369B51}" type="datetime1">
              <a:rPr kumimoji="1" lang="ja-JP" altLang="en-US" smtClean="0"/>
              <a:t>2020/3/21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5012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4E3497B-C467-4FB0-831D-8D2A03CAA490}" type="datetime1">
              <a:rPr kumimoji="1" lang="ja-JP" altLang="en-US" smtClean="0"/>
              <a:t>2020/3/21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1156923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8CB523B-1A6B-4B23-BF6A-A5F4651A58F6}" type="datetime1">
              <a:rPr kumimoji="1" lang="ja-JP" altLang="en-US" smtClean="0"/>
              <a:t>2020/3/21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88684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9E0D7A4-AAC7-40CD-968F-41B9C6E7E827}" type="datetime1">
              <a:rPr kumimoji="1" lang="ja-JP" altLang="en-US" smtClean="0"/>
              <a:t>2020/3/21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319338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4BDAFA6-C1ED-4C11-BC86-767FCB5FE94B}" type="datetime1">
              <a:rPr kumimoji="1" lang="ja-JP" altLang="en-US" smtClean="0"/>
              <a:t>2020/3/21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2715373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AED87BB-79CA-42CD-A9BA-70234973DC72}" type="datetime1">
              <a:rPr kumimoji="1" lang="ja-JP" altLang="en-US" smtClean="0"/>
              <a:t>2020/3/21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2405194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C2628-3172-4DDA-A2F1-2EBBC3EF2827}" type="datetime1">
              <a:rPr kumimoji="1" lang="ja-JP" altLang="en-US" smtClean="0"/>
              <a:t>2020/3/21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400">
                <a:solidFill>
                  <a:schemeClr val="tx1"/>
                </a:solidFill>
                <a:latin typeface="+mn-lt"/>
              </a:defRPr>
            </a:lvl1pPr>
          </a:lstStyle>
          <a:p>
            <a:fld id="{5DE7A549-C890-48AF-A539-B9E6EF455443}" type="slidenum">
              <a:rPr lang="ja-JP" altLang="en-US" smtClean="0"/>
              <a:pPr/>
              <a:t>‹#›</a:t>
            </a:fld>
            <a:endParaRPr lang="ja-JP" altLang="en-US" dirty="0"/>
          </a:p>
        </p:txBody>
      </p:sp>
    </p:spTree>
    <p:extLst>
      <p:ext uri="{BB962C8B-B14F-4D97-AF65-F5344CB8AC3E}">
        <p14:creationId xmlns:p14="http://schemas.microsoft.com/office/powerpoint/2010/main" val="987470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http://illpop.com/img_illust/school/community_a28.png" TargetMode="External"/><Relationship Id="rId5" Type="http://schemas.openxmlformats.org/officeDocument/2006/relationships/image" Target="../media/image18.png"/><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テキスト ボックス 3">
            <a:extLst/>
          </p:cNvPr>
          <p:cNvSpPr txBox="1">
            <a:spLocks noChangeArrowheads="1"/>
          </p:cNvSpPr>
          <p:nvPr/>
        </p:nvSpPr>
        <p:spPr bwMode="auto">
          <a:xfrm>
            <a:off x="724815" y="770763"/>
            <a:ext cx="10390640"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5400" dirty="0" smtClean="0">
                <a:solidFill>
                  <a:schemeClr val="tx2">
                    <a:lumMod val="75000"/>
                  </a:schemeClr>
                </a:solidFill>
              </a:rPr>
              <a:t>「小・中連携の推進」に向けて</a:t>
            </a:r>
            <a:endParaRPr lang="en-US" altLang="ja-JP" sz="4400" b="1" cap="all" spc="-300" dirty="0">
              <a:ln w="0"/>
              <a:solidFill>
                <a:schemeClr val="tx2">
                  <a:lumMod val="75000"/>
                </a:schemeClr>
              </a:solidFill>
              <a:effectLst>
                <a:reflection blurRad="12700" stA="50000" endPos="50000" dist="5000" dir="5400000" sy="-100000" rotWithShape="0"/>
              </a:effectLst>
            </a:endParaRPr>
          </a:p>
        </p:txBody>
      </p:sp>
      <p:grpSp>
        <p:nvGrpSpPr>
          <p:cNvPr id="4105" name="グループ化 2"/>
          <p:cNvGrpSpPr>
            <a:grpSpLocks/>
          </p:cNvGrpSpPr>
          <p:nvPr/>
        </p:nvGrpSpPr>
        <p:grpSpPr bwMode="auto">
          <a:xfrm>
            <a:off x="4269135" y="2466013"/>
            <a:ext cx="3302000" cy="3118417"/>
            <a:chOff x="3171558" y="2139508"/>
            <a:chExt cx="2971800" cy="2688312"/>
          </a:xfrm>
        </p:grpSpPr>
        <p:pic>
          <p:nvPicPr>
            <p:cNvPr id="4107"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1558" y="2139508"/>
              <a:ext cx="29718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テキスト ボックス 1"/>
            <p:cNvSpPr txBox="1">
              <a:spLocks noChangeArrowheads="1"/>
            </p:cNvSpPr>
            <p:nvPr/>
          </p:nvSpPr>
          <p:spPr bwMode="auto">
            <a:xfrm>
              <a:off x="3606726" y="4396933"/>
              <a:ext cx="22407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100">
                  <a:latin typeface="AR丸ゴシック体M" pitchFamily="49" charset="-128"/>
                  <a:ea typeface="AR丸ゴシック体M" pitchFamily="49" charset="-128"/>
                </a:rPr>
                <a:t>埼玉県マスコット</a:t>
              </a:r>
              <a:endParaRPr lang="en-US" altLang="ja-JP" sz="1100">
                <a:latin typeface="AR丸ゴシック体M" pitchFamily="49" charset="-128"/>
                <a:ea typeface="AR丸ゴシック体M" pitchFamily="49" charset="-128"/>
              </a:endParaRPr>
            </a:p>
            <a:p>
              <a:pPr>
                <a:spcBef>
                  <a:spcPct val="0"/>
                </a:spcBef>
                <a:buFontTx/>
                <a:buNone/>
              </a:pPr>
              <a:r>
                <a:rPr lang="ja-JP" altLang="en-US" sz="1100">
                  <a:latin typeface="AR丸ゴシック体M" pitchFamily="49" charset="-128"/>
                  <a:ea typeface="AR丸ゴシック体M" pitchFamily="49" charset="-128"/>
                </a:rPr>
                <a:t>コバトン　　　　さいたまっち</a:t>
              </a:r>
            </a:p>
          </p:txBody>
        </p:sp>
      </p:grpSp>
      <p:sp>
        <p:nvSpPr>
          <p:cNvPr id="2" name="スライド番号プレースホルダー 1"/>
          <p:cNvSpPr>
            <a:spLocks noGrp="1"/>
          </p:cNvSpPr>
          <p:nvPr>
            <p:ph type="sldNum" sz="quarter" idx="12"/>
          </p:nvPr>
        </p:nvSpPr>
        <p:spPr/>
        <p:txBody>
          <a:bodyPr/>
          <a:lstStyle/>
          <a:p>
            <a:fld id="{5DE7A549-C890-48AF-A539-B9E6EF455443}" type="slidenum">
              <a:rPr kumimoji="1" lang="ja-JP" altLang="en-US" smtClean="0"/>
              <a:t>1</a:t>
            </a:fld>
            <a:endParaRPr kumimoji="1" lang="ja-JP" altLang="en-US" dirty="0"/>
          </a:p>
        </p:txBody>
      </p:sp>
      <p:sp>
        <p:nvSpPr>
          <p:cNvPr id="7" name="テキスト ボックス 3">
            <a:extLst/>
          </p:cNvPr>
          <p:cNvSpPr txBox="1">
            <a:spLocks noChangeArrowheads="1"/>
          </p:cNvSpPr>
          <p:nvPr/>
        </p:nvSpPr>
        <p:spPr bwMode="auto">
          <a:xfrm>
            <a:off x="3570466" y="5940864"/>
            <a:ext cx="4699337"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b="1" cap="all" spc="-300" dirty="0" smtClean="0">
                <a:ln w="0"/>
                <a:solidFill>
                  <a:schemeClr val="tx2">
                    <a:lumMod val="75000"/>
                  </a:schemeClr>
                </a:solidFill>
                <a:effectLst>
                  <a:reflection blurRad="12700" stA="50000" endPos="50000" dist="5000" dir="5400000" sy="-100000" rotWithShape="0"/>
                </a:effectLst>
              </a:rPr>
              <a:t>西部教育事務所</a:t>
            </a:r>
            <a:endParaRPr lang="en-US" altLang="ja-JP" b="1" cap="all" spc="-300" dirty="0" smtClean="0">
              <a:ln w="0"/>
              <a:solidFill>
                <a:schemeClr val="tx2">
                  <a:lumMod val="75000"/>
                </a:schemeClr>
              </a:solidFill>
              <a:effectLst>
                <a:reflection blurRad="12700" stA="50000" endPos="50000" dist="5000" dir="5400000" sy="-100000" rotWithShape="0"/>
              </a:effectLst>
            </a:endParaRPr>
          </a:p>
          <a:p>
            <a:pPr algn="ctr" eaLnBrk="1" hangingPunct="1">
              <a:spcBef>
                <a:spcPct val="0"/>
              </a:spcBef>
              <a:buFontTx/>
              <a:buNone/>
              <a:defRPr/>
            </a:pPr>
            <a:endParaRPr lang="en-US" altLang="ja-JP" sz="2400" b="1" cap="all" spc="-300" dirty="0">
              <a:ln w="0"/>
              <a:solidFill>
                <a:schemeClr val="tx2">
                  <a:lumMod val="75000"/>
                </a:schemeClr>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555068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p:cNvPr>
          <p:cNvSpPr/>
          <p:nvPr/>
        </p:nvSpPr>
        <p:spPr>
          <a:xfrm>
            <a:off x="583454" y="133668"/>
            <a:ext cx="6651204" cy="69251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ja-JP" altLang="en-US" sz="4000" b="1" dirty="0">
                <a:solidFill>
                  <a:prstClr val="black"/>
                </a:solidFill>
                <a:latin typeface="+mn-ea"/>
              </a:rPr>
              <a:t>２</a:t>
            </a:r>
            <a:r>
              <a:rPr lang="ja-JP" altLang="en-US" sz="4000" b="1" dirty="0" smtClean="0">
                <a:solidFill>
                  <a:prstClr val="black"/>
                </a:solidFill>
                <a:latin typeface="+mn-ea"/>
              </a:rPr>
              <a:t>　</a:t>
            </a:r>
            <a:r>
              <a:rPr lang="ja-JP" altLang="en-US" sz="4000" b="1" dirty="0">
                <a:solidFill>
                  <a:prstClr val="black"/>
                </a:solidFill>
                <a:latin typeface="+mn-ea"/>
              </a:rPr>
              <a:t>なぜ小中</a:t>
            </a:r>
            <a:r>
              <a:rPr lang="ja-JP" altLang="en-US" sz="4000" b="1" dirty="0" smtClean="0">
                <a:solidFill>
                  <a:prstClr val="black"/>
                </a:solidFill>
                <a:latin typeface="+mn-ea"/>
              </a:rPr>
              <a:t>連携な</a:t>
            </a:r>
            <a:r>
              <a:rPr lang="ja-JP" altLang="en-US" sz="4000" b="1" dirty="0">
                <a:solidFill>
                  <a:prstClr val="black"/>
                </a:solidFill>
                <a:latin typeface="+mn-ea"/>
              </a:rPr>
              <a:t>のか</a:t>
            </a:r>
            <a:endParaRPr lang="en-US" altLang="ja-JP" sz="4000" b="1" dirty="0">
              <a:solidFill>
                <a:prstClr val="black"/>
              </a:solidFill>
              <a:latin typeface="+mn-ea"/>
            </a:endParaRPr>
          </a:p>
        </p:txBody>
      </p:sp>
      <p:sp>
        <p:nvSpPr>
          <p:cNvPr id="9" name="テキスト ボックス 8"/>
          <p:cNvSpPr txBox="1"/>
          <p:nvPr/>
        </p:nvSpPr>
        <p:spPr>
          <a:xfrm>
            <a:off x="583454" y="971648"/>
            <a:ext cx="3838387" cy="461665"/>
          </a:xfrm>
          <a:prstGeom prst="rect">
            <a:avLst/>
          </a:prstGeom>
          <a:solidFill>
            <a:srgbClr val="00B0F0"/>
          </a:solidFill>
          <a:ln>
            <a:solidFill>
              <a:srgbClr val="E6FEEE"/>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50000"/>
              </a:spcBef>
              <a:defRPr/>
            </a:pPr>
            <a:r>
              <a:rPr lang="ja-JP" altLang="en-US" sz="2400" b="1" dirty="0"/>
              <a:t>埼玉県に見られる</a:t>
            </a:r>
            <a:r>
              <a:rPr lang="ja-JP" altLang="en-US" sz="2400" b="1" dirty="0" smtClean="0"/>
              <a:t>課題</a:t>
            </a:r>
            <a:r>
              <a:rPr lang="ja-JP" altLang="en-US" sz="2400" b="1" dirty="0"/>
              <a:t>①</a:t>
            </a:r>
          </a:p>
        </p:txBody>
      </p:sp>
      <p:graphicFrame>
        <p:nvGraphicFramePr>
          <p:cNvPr id="11" name="グラフ 10"/>
          <p:cNvGraphicFramePr/>
          <p:nvPr>
            <p:extLst>
              <p:ext uri="{D42A27DB-BD31-4B8C-83A1-F6EECF244321}">
                <p14:modId xmlns:p14="http://schemas.microsoft.com/office/powerpoint/2010/main" val="1878379071"/>
              </p:ext>
            </p:extLst>
          </p:nvPr>
        </p:nvGraphicFramePr>
        <p:xfrm>
          <a:off x="1131536" y="1578779"/>
          <a:ext cx="4487924" cy="2686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p:nvPr>
            <p:extLst>
              <p:ext uri="{D42A27DB-BD31-4B8C-83A1-F6EECF244321}">
                <p14:modId xmlns:p14="http://schemas.microsoft.com/office/powerpoint/2010/main" val="2780912378"/>
              </p:ext>
            </p:extLst>
          </p:nvPr>
        </p:nvGraphicFramePr>
        <p:xfrm>
          <a:off x="6062612" y="1578779"/>
          <a:ext cx="4505465" cy="26863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p:cNvGraphicFramePr/>
          <p:nvPr>
            <p:extLst>
              <p:ext uri="{D42A27DB-BD31-4B8C-83A1-F6EECF244321}">
                <p14:modId xmlns:p14="http://schemas.microsoft.com/office/powerpoint/2010/main" val="3237520931"/>
              </p:ext>
            </p:extLst>
          </p:nvPr>
        </p:nvGraphicFramePr>
        <p:xfrm>
          <a:off x="1131535" y="3742981"/>
          <a:ext cx="4487924" cy="297849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グラフ 15"/>
          <p:cNvGraphicFramePr/>
          <p:nvPr>
            <p:extLst>
              <p:ext uri="{D42A27DB-BD31-4B8C-83A1-F6EECF244321}">
                <p14:modId xmlns:p14="http://schemas.microsoft.com/office/powerpoint/2010/main" val="3350571264"/>
              </p:ext>
            </p:extLst>
          </p:nvPr>
        </p:nvGraphicFramePr>
        <p:xfrm>
          <a:off x="6062611" y="3742981"/>
          <a:ext cx="4505466" cy="2978494"/>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 Box 2"/>
          <p:cNvSpPr txBox="1">
            <a:spLocks noChangeArrowheads="1"/>
          </p:cNvSpPr>
          <p:nvPr/>
        </p:nvSpPr>
        <p:spPr bwMode="auto">
          <a:xfrm>
            <a:off x="4671148" y="1075630"/>
            <a:ext cx="3184966" cy="212257"/>
          </a:xfrm>
          <a:prstGeom prst="rect">
            <a:avLst/>
          </a:prstGeom>
          <a:solidFill>
            <a:srgbClr val="FFFFFF"/>
          </a:solidFill>
          <a:ln w="9525">
            <a:noFill/>
            <a:miter lim="800000"/>
            <a:headEnd/>
            <a:tailEnd/>
          </a:ln>
        </p:spPr>
        <p:txBody>
          <a:bodyPr lIns="74295" tIns="8890" rIns="74295" bIns="8890"/>
          <a:lstStyle/>
          <a:p>
            <a:pPr algn="just"/>
            <a:r>
              <a:rPr lang="ja-JP" altLang="en-US" sz="1400" dirty="0" smtClean="0">
                <a:solidFill>
                  <a:schemeClr val="tx1"/>
                </a:solidFill>
                <a:latin typeface="HG丸ｺﾞｼｯｸM-PRO" panose="020F0600000000000000" pitchFamily="50" charset="-128"/>
                <a:ea typeface="HG丸ｺﾞｼｯｸM-PRO" panose="020F0600000000000000" pitchFamily="50" charset="-128"/>
                <a:cs typeface="ＭＳ Ｐゴシック" charset="-128"/>
              </a:rPr>
              <a:t>埼玉県学力・学習状況調査（質問紙）</a:t>
            </a:r>
            <a:endParaRPr lang="ja-JP" sz="1400" dirty="0">
              <a:solidFill>
                <a:schemeClr val="tx1"/>
              </a:solidFill>
              <a:latin typeface="HG丸ｺﾞｼｯｸM-PRO" panose="020F0600000000000000" pitchFamily="50" charset="-128"/>
              <a:ea typeface="HG丸ｺﾞｼｯｸM-PRO" panose="020F0600000000000000" pitchFamily="50" charset="-128"/>
              <a:cs typeface="ＭＳ Ｐゴシック" charset="-128"/>
            </a:endParaRPr>
          </a:p>
        </p:txBody>
      </p:sp>
      <p:sp>
        <p:nvSpPr>
          <p:cNvPr id="2" name="スライド番号プレースホルダー 1"/>
          <p:cNvSpPr>
            <a:spLocks noGrp="1"/>
          </p:cNvSpPr>
          <p:nvPr>
            <p:ph type="sldNum" sz="quarter" idx="12"/>
          </p:nvPr>
        </p:nvSpPr>
        <p:spPr/>
        <p:txBody>
          <a:bodyPr/>
          <a:lstStyle/>
          <a:p>
            <a:fld id="{5DE7A549-C890-48AF-A539-B9E6EF455443}" type="slidenum">
              <a:rPr kumimoji="1" lang="ja-JP" altLang="en-US" smtClean="0"/>
              <a:t>10</a:t>
            </a:fld>
            <a:endParaRPr kumimoji="1" lang="ja-JP" altLang="en-US"/>
          </a:p>
        </p:txBody>
      </p:sp>
    </p:spTree>
    <p:extLst>
      <p:ext uri="{BB962C8B-B14F-4D97-AF65-F5344CB8AC3E}">
        <p14:creationId xmlns:p14="http://schemas.microsoft.com/office/powerpoint/2010/main" val="4236209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703389" y="1344613"/>
            <a:ext cx="8785225" cy="4100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ja-JP" altLang="en-US" sz="2800" dirty="0">
              <a:solidFill>
                <a:schemeClr val="tx1"/>
              </a:solidFill>
              <a:latin typeface="Calibri" pitchFamily="34" charset="0"/>
              <a:ea typeface="ＭＳ Ｐゴシック" pitchFamily="50" charset="-128"/>
            </a:endParaRPr>
          </a:p>
          <a:p>
            <a:pPr>
              <a:defRPr/>
            </a:pPr>
            <a:endParaRPr lang="en-US" altLang="ja-JP" sz="2000"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sz="2000"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sz="2000"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sz="2800"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dirty="0">
              <a:solidFill>
                <a:schemeClr val="tx1"/>
              </a:solidFill>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7535864" y="4868863"/>
            <a:ext cx="1512887" cy="100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b="1"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角丸四角形 2"/>
          <p:cNvSpPr/>
          <p:nvPr/>
        </p:nvSpPr>
        <p:spPr>
          <a:xfrm>
            <a:off x="1847850" y="1515060"/>
            <a:ext cx="8281168" cy="65087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u="sng" dirty="0">
                <a:solidFill>
                  <a:schemeClr val="tx1"/>
                </a:solidFill>
                <a:latin typeface="ＭＳ ゴシック" panose="020B0609070205080204" pitchFamily="49" charset="-128"/>
                <a:ea typeface="ＭＳ ゴシック" panose="020B0609070205080204" pitchFamily="49" charset="-128"/>
              </a:rPr>
              <a:t>中学校第１学年</a:t>
            </a:r>
            <a:r>
              <a:rPr lang="ja-JP" altLang="en-US" sz="2400" dirty="0">
                <a:solidFill>
                  <a:schemeClr val="tx1"/>
                </a:solidFill>
                <a:latin typeface="ＭＳ ゴシック" panose="020B0609070205080204" pitchFamily="49" charset="-128"/>
                <a:ea typeface="ＭＳ ゴシック" panose="020B0609070205080204" pitchFamily="49" charset="-128"/>
              </a:rPr>
              <a:t>の１年間で、特に</a:t>
            </a:r>
            <a:r>
              <a:rPr lang="ja-JP" altLang="en-US" sz="2400" b="1" u="sng" dirty="0">
                <a:solidFill>
                  <a:schemeClr val="tx1"/>
                </a:solidFill>
                <a:latin typeface="ＭＳ ゴシック" panose="020B0609070205080204" pitchFamily="49" charset="-128"/>
                <a:ea typeface="ＭＳ ゴシック" panose="020B0609070205080204" pitchFamily="49" charset="-128"/>
              </a:rPr>
              <a:t>伸び悩む</a:t>
            </a:r>
            <a:r>
              <a:rPr lang="ja-JP" altLang="en-US" sz="2400" dirty="0">
                <a:solidFill>
                  <a:schemeClr val="tx1"/>
                </a:solidFill>
                <a:latin typeface="ＭＳ ゴシック" panose="020B0609070205080204" pitchFamily="49" charset="-128"/>
                <a:ea typeface="ＭＳ ゴシック" panose="020B0609070205080204" pitchFamily="49" charset="-128"/>
              </a:rPr>
              <a:t>生徒が出やすい</a:t>
            </a:r>
            <a:endParaRPr lang="en-US" altLang="ja-JP" sz="2400" dirty="0">
              <a:solidFill>
                <a:schemeClr val="tx1"/>
              </a:solidFill>
              <a:latin typeface="ＭＳ ゴシック" panose="020B0609070205080204" pitchFamily="49" charset="-128"/>
              <a:ea typeface="ＭＳ ゴシック" panose="020B0609070205080204" pitchFamily="49" charset="-128"/>
            </a:endParaRPr>
          </a:p>
        </p:txBody>
      </p:sp>
      <p:sp>
        <p:nvSpPr>
          <p:cNvPr id="17" name="タイトル 4"/>
          <p:cNvSpPr txBox="1">
            <a:spLocks/>
          </p:cNvSpPr>
          <p:nvPr/>
        </p:nvSpPr>
        <p:spPr>
          <a:xfrm>
            <a:off x="4650957" y="980060"/>
            <a:ext cx="6384905" cy="453302"/>
          </a:xfrm>
          <a:prstGeom prst="rect">
            <a:avLst/>
          </a:prstGeom>
          <a:gradFill>
            <a:gsLst>
              <a:gs pos="0">
                <a:schemeClr val="accent1">
                  <a:lumMod val="60000"/>
                  <a:lumOff val="40000"/>
                </a:schemeClr>
              </a:gs>
              <a:gs pos="50000">
                <a:schemeClr val="bg1"/>
              </a:gs>
              <a:gs pos="100000">
                <a:schemeClr val="accent1">
                  <a:lumMod val="60000"/>
                  <a:lumOff val="4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rtl="0" eaLnBrk="1" latinLnBrk="0" hangingPunct="1">
              <a:spcBef>
                <a:spcPct val="0"/>
              </a:spcBef>
              <a:buNone/>
              <a:defRPr kumimoji="1" sz="3000" b="0" kern="1200" cap="small"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200" dirty="0">
                <a:solidFill>
                  <a:schemeClr val="tx1"/>
                </a:solidFill>
                <a:latin typeface="ＭＳ ゴシック" panose="020B0609070205080204" pitchFamily="49" charset="-128"/>
                <a:ea typeface="ＭＳ ゴシック" panose="020B0609070205080204" pitchFamily="49" charset="-128"/>
              </a:rPr>
              <a:t>県学調結果「学力の伸び」の状況</a:t>
            </a:r>
          </a:p>
        </p:txBody>
      </p:sp>
      <p:graphicFrame>
        <p:nvGraphicFramePr>
          <p:cNvPr id="4" name="オブジェクト 3"/>
          <p:cNvGraphicFramePr>
            <a:graphicFrameLocks/>
          </p:cNvGraphicFramePr>
          <p:nvPr>
            <p:extLst>
              <p:ext uri="{D42A27DB-BD31-4B8C-83A1-F6EECF244321}">
                <p14:modId xmlns:p14="http://schemas.microsoft.com/office/powerpoint/2010/main" val="2095209552"/>
              </p:ext>
            </p:extLst>
          </p:nvPr>
        </p:nvGraphicFramePr>
        <p:xfrm>
          <a:off x="1835593" y="2336381"/>
          <a:ext cx="7920038" cy="3455988"/>
        </p:xfrm>
        <a:graphic>
          <a:graphicData uri="http://schemas.openxmlformats.org/presentationml/2006/ole">
            <mc:AlternateContent xmlns:mc="http://schemas.openxmlformats.org/markup-compatibility/2006">
              <mc:Choice xmlns:v="urn:schemas-microsoft-com:vml" Requires="v">
                <p:oleObj spid="_x0000_s1131" name="グラフ" r:id="rId4" imgW="5627096" imgH="3279932" progId="Excel.Sheet.8">
                  <p:embed/>
                </p:oleObj>
              </mc:Choice>
              <mc:Fallback>
                <p:oleObj name="グラフ" r:id="rId4" imgW="5627096" imgH="3279932" progId="Excel.Sheet.8">
                  <p:embed/>
                  <p:pic>
                    <p:nvPicPr>
                      <p:cNvPr id="4" name="オブジェクト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593" y="2336381"/>
                        <a:ext cx="7920038"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表 17"/>
          <p:cNvGraphicFramePr>
            <a:graphicFrameLocks noGrp="1"/>
          </p:cNvGraphicFramePr>
          <p:nvPr>
            <p:extLst>
              <p:ext uri="{D42A27DB-BD31-4B8C-83A1-F6EECF244321}">
                <p14:modId xmlns:p14="http://schemas.microsoft.com/office/powerpoint/2010/main" val="3307061493"/>
              </p:ext>
            </p:extLst>
          </p:nvPr>
        </p:nvGraphicFramePr>
        <p:xfrm>
          <a:off x="1847850" y="5792369"/>
          <a:ext cx="7920001" cy="971549"/>
        </p:xfrm>
        <a:graphic>
          <a:graphicData uri="http://schemas.openxmlformats.org/drawingml/2006/table">
            <a:tbl>
              <a:tblPr firstRow="1" firstCol="1" bandRow="1">
                <a:tableStyleId>{5C22544A-7EE6-4342-B048-85BDC9FD1C3A}</a:tableStyleId>
              </a:tblPr>
              <a:tblGrid>
                <a:gridCol w="1343811">
                  <a:extLst>
                    <a:ext uri="{9D8B030D-6E8A-4147-A177-3AD203B41FA5}">
                      <a16:colId xmlns:a16="http://schemas.microsoft.com/office/drawing/2014/main" val="20000"/>
                    </a:ext>
                  </a:extLst>
                </a:gridCol>
                <a:gridCol w="1315238">
                  <a:extLst>
                    <a:ext uri="{9D8B030D-6E8A-4147-A177-3AD203B41FA5}">
                      <a16:colId xmlns:a16="http://schemas.microsoft.com/office/drawing/2014/main" val="20001"/>
                    </a:ext>
                  </a:extLst>
                </a:gridCol>
                <a:gridCol w="1315238">
                  <a:extLst>
                    <a:ext uri="{9D8B030D-6E8A-4147-A177-3AD203B41FA5}">
                      <a16:colId xmlns:a16="http://schemas.microsoft.com/office/drawing/2014/main" val="20002"/>
                    </a:ext>
                  </a:extLst>
                </a:gridCol>
                <a:gridCol w="1315238">
                  <a:extLst>
                    <a:ext uri="{9D8B030D-6E8A-4147-A177-3AD203B41FA5}">
                      <a16:colId xmlns:a16="http://schemas.microsoft.com/office/drawing/2014/main" val="20003"/>
                    </a:ext>
                  </a:extLst>
                </a:gridCol>
                <a:gridCol w="1315238">
                  <a:extLst>
                    <a:ext uri="{9D8B030D-6E8A-4147-A177-3AD203B41FA5}">
                      <a16:colId xmlns:a16="http://schemas.microsoft.com/office/drawing/2014/main" val="20004"/>
                    </a:ext>
                  </a:extLst>
                </a:gridCol>
                <a:gridCol w="1315238">
                  <a:extLst>
                    <a:ext uri="{9D8B030D-6E8A-4147-A177-3AD203B41FA5}">
                      <a16:colId xmlns:a16="http://schemas.microsoft.com/office/drawing/2014/main" val="20005"/>
                    </a:ext>
                  </a:extLst>
                </a:gridCol>
              </a:tblGrid>
              <a:tr h="235131">
                <a:tc>
                  <a:txBody>
                    <a:bodyPr/>
                    <a:lstStyle/>
                    <a:p>
                      <a:pPr algn="ctr">
                        <a:spcAft>
                          <a:spcPts val="0"/>
                        </a:spcAft>
                      </a:pPr>
                      <a:r>
                        <a:rPr lang="ja-JP" sz="1200" kern="0" dirty="0">
                          <a:effectLst/>
                          <a:latin typeface="ＭＳ ゴシック" panose="020B0609070205080204" pitchFamily="49" charset="-128"/>
                          <a:ea typeface="ＭＳ ゴシック" panose="020B0609070205080204" pitchFamily="49" charset="-128"/>
                        </a:rPr>
                        <a:t>教　　　科</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62861" marR="62861" marT="0" marB="0" anchor="ctr"/>
                </a:tc>
                <a:tc>
                  <a:txBody>
                    <a:bodyPr/>
                    <a:lstStyle/>
                    <a:p>
                      <a:pPr algn="ctr">
                        <a:spcAft>
                          <a:spcPts val="0"/>
                        </a:spcAft>
                      </a:pPr>
                      <a:r>
                        <a:rPr lang="ja-JP" sz="1200" kern="0">
                          <a:effectLst/>
                          <a:latin typeface="ＭＳ ゴシック" panose="020B0609070205080204" pitchFamily="49" charset="-128"/>
                          <a:ea typeface="ＭＳ ゴシック" panose="020B0609070205080204" pitchFamily="49" charset="-128"/>
                        </a:rPr>
                        <a:t>小４→小５</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62861" marR="62861" marT="0" marB="0" anchor="ctr"/>
                </a:tc>
                <a:tc>
                  <a:txBody>
                    <a:bodyPr/>
                    <a:lstStyle/>
                    <a:p>
                      <a:pPr algn="ctr">
                        <a:spcAft>
                          <a:spcPts val="0"/>
                        </a:spcAft>
                      </a:pPr>
                      <a:r>
                        <a:rPr lang="ja-JP" sz="1200" kern="0">
                          <a:effectLst/>
                          <a:latin typeface="ＭＳ ゴシック" panose="020B0609070205080204" pitchFamily="49" charset="-128"/>
                          <a:ea typeface="ＭＳ ゴシック" panose="020B0609070205080204" pitchFamily="49" charset="-128"/>
                        </a:rPr>
                        <a:t>小５→小６</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62861" marR="62861" marT="0" marB="0" anchor="ctr"/>
                </a:tc>
                <a:tc>
                  <a:txBody>
                    <a:bodyPr/>
                    <a:lstStyle/>
                    <a:p>
                      <a:pPr algn="ctr">
                        <a:spcAft>
                          <a:spcPts val="0"/>
                        </a:spcAft>
                      </a:pPr>
                      <a:r>
                        <a:rPr lang="ja-JP" sz="1200" kern="0">
                          <a:effectLst/>
                          <a:latin typeface="ＭＳ ゴシック" panose="020B0609070205080204" pitchFamily="49" charset="-128"/>
                          <a:ea typeface="ＭＳ ゴシック" panose="020B0609070205080204" pitchFamily="49" charset="-128"/>
                        </a:rPr>
                        <a:t>小６→中１</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62861" marR="62861" marT="0" marB="0" anchor="ctr"/>
                </a:tc>
                <a:tc>
                  <a:txBody>
                    <a:bodyPr/>
                    <a:lstStyle/>
                    <a:p>
                      <a:pPr algn="ctr">
                        <a:spcAft>
                          <a:spcPts val="0"/>
                        </a:spcAft>
                      </a:pPr>
                      <a:r>
                        <a:rPr lang="ja-JP" sz="1200" kern="0">
                          <a:effectLst/>
                          <a:latin typeface="ＭＳ ゴシック" panose="020B0609070205080204" pitchFamily="49" charset="-128"/>
                          <a:ea typeface="ＭＳ ゴシック" panose="020B0609070205080204" pitchFamily="49" charset="-128"/>
                        </a:rPr>
                        <a:t>中１→中２</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62861" marR="62861" marT="0" marB="0" anchor="ctr"/>
                </a:tc>
                <a:tc>
                  <a:txBody>
                    <a:bodyPr/>
                    <a:lstStyle/>
                    <a:p>
                      <a:pPr algn="ctr">
                        <a:spcAft>
                          <a:spcPts val="0"/>
                        </a:spcAft>
                      </a:pPr>
                      <a:r>
                        <a:rPr lang="ja-JP" sz="1200" kern="0">
                          <a:effectLst/>
                          <a:latin typeface="ＭＳ ゴシック" panose="020B0609070205080204" pitchFamily="49" charset="-128"/>
                          <a:ea typeface="ＭＳ ゴシック" panose="020B0609070205080204" pitchFamily="49" charset="-128"/>
                        </a:rPr>
                        <a:t>中２→中３</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62861" marR="62861" marT="0" marB="0" anchor="ctr"/>
                </a:tc>
                <a:extLst>
                  <a:ext uri="{0D108BD9-81ED-4DB2-BD59-A6C34878D82A}">
                    <a16:rowId xmlns:a16="http://schemas.microsoft.com/office/drawing/2014/main" val="10000"/>
                  </a:ext>
                </a:extLst>
              </a:tr>
              <a:tr h="266156">
                <a:tc>
                  <a:txBody>
                    <a:bodyPr/>
                    <a:lstStyle/>
                    <a:p>
                      <a:pPr algn="ctr">
                        <a:spcAft>
                          <a:spcPts val="0"/>
                        </a:spcAft>
                      </a:pPr>
                      <a:r>
                        <a:rPr lang="ja-JP" sz="1200" kern="0">
                          <a:effectLst/>
                          <a:latin typeface="ＭＳ ゴシック" panose="020B0609070205080204" pitchFamily="49" charset="-128"/>
                          <a:ea typeface="ＭＳ ゴシック" panose="020B0609070205080204" pitchFamily="49" charset="-128"/>
                        </a:rPr>
                        <a:t>国　　　語</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62861" marR="62861" marT="0" marB="0" anchor="ctr"/>
                </a:tc>
                <a:tc>
                  <a:txBody>
                    <a:bodyPr/>
                    <a:lstStyle/>
                    <a:p>
                      <a:pPr algn="ctr">
                        <a:spcAft>
                          <a:spcPts val="0"/>
                        </a:spcAft>
                      </a:pPr>
                      <a:r>
                        <a:rPr lang="en-US" sz="1400" kern="0" dirty="0">
                          <a:effectLst/>
                          <a:latin typeface="メイリオ" panose="020B0604030504040204" pitchFamily="50" charset="-128"/>
                          <a:ea typeface="メイリオ" panose="020B0604030504040204" pitchFamily="50" charset="-128"/>
                          <a:cs typeface="メイリオ" panose="020B0604030504040204" pitchFamily="50" charset="-128"/>
                        </a:rPr>
                        <a:t>85.4%</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1" marR="62861" marT="0" marB="0" anchor="ctr"/>
                </a:tc>
                <a:tc>
                  <a:txBody>
                    <a:bodyPr/>
                    <a:lstStyle/>
                    <a:p>
                      <a:pPr algn="ctr">
                        <a:spcAft>
                          <a:spcPts val="0"/>
                        </a:spcAft>
                      </a:pPr>
                      <a:r>
                        <a:rPr lang="en-US" sz="1400" kern="0" dirty="0">
                          <a:effectLst/>
                          <a:latin typeface="メイリオ" panose="020B0604030504040204" pitchFamily="50" charset="-128"/>
                          <a:ea typeface="メイリオ" panose="020B0604030504040204" pitchFamily="50" charset="-128"/>
                          <a:cs typeface="メイリオ" panose="020B0604030504040204" pitchFamily="50" charset="-128"/>
                        </a:rPr>
                        <a:t>65.1%</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1" marR="62861" marT="0" marB="0" anchor="ctr"/>
                </a:tc>
                <a:tc>
                  <a:txBody>
                    <a:bodyPr/>
                    <a:lstStyle/>
                    <a:p>
                      <a:pPr algn="ctr">
                        <a:spcAft>
                          <a:spcPts val="0"/>
                        </a:spcAft>
                      </a:pPr>
                      <a:r>
                        <a:rPr lang="en-US" sz="1400" kern="0">
                          <a:effectLst/>
                          <a:latin typeface="メイリオ" panose="020B0604030504040204" pitchFamily="50" charset="-128"/>
                          <a:ea typeface="メイリオ" panose="020B0604030504040204" pitchFamily="50" charset="-128"/>
                          <a:cs typeface="メイリオ" panose="020B0604030504040204" pitchFamily="50" charset="-128"/>
                        </a:rPr>
                        <a:t>61.2%</a:t>
                      </a:r>
                      <a:endParaRPr lang="ja-JP" sz="12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1" marR="62861" marT="0" marB="0" anchor="ctr"/>
                </a:tc>
                <a:tc>
                  <a:txBody>
                    <a:bodyPr/>
                    <a:lstStyle/>
                    <a:p>
                      <a:pPr algn="ctr">
                        <a:spcAft>
                          <a:spcPts val="0"/>
                        </a:spcAft>
                      </a:pPr>
                      <a:r>
                        <a:rPr lang="en-US" sz="1400" kern="0">
                          <a:effectLst/>
                          <a:latin typeface="メイリオ" panose="020B0604030504040204" pitchFamily="50" charset="-128"/>
                          <a:ea typeface="メイリオ" panose="020B0604030504040204" pitchFamily="50" charset="-128"/>
                          <a:cs typeface="メイリオ" panose="020B0604030504040204" pitchFamily="50" charset="-128"/>
                        </a:rPr>
                        <a:t>46.6%</a:t>
                      </a:r>
                      <a:endParaRPr lang="ja-JP" sz="12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1" marR="62861" marT="0" marB="0" anchor="ctr"/>
                </a:tc>
                <a:tc>
                  <a:txBody>
                    <a:bodyPr/>
                    <a:lstStyle/>
                    <a:p>
                      <a:pPr algn="ctr">
                        <a:spcAft>
                          <a:spcPts val="0"/>
                        </a:spcAft>
                      </a:pPr>
                      <a:r>
                        <a:rPr lang="en-US" sz="1400" kern="0">
                          <a:effectLst/>
                          <a:latin typeface="メイリオ" panose="020B0604030504040204" pitchFamily="50" charset="-128"/>
                          <a:ea typeface="メイリオ" panose="020B0604030504040204" pitchFamily="50" charset="-128"/>
                          <a:cs typeface="メイリオ" panose="020B0604030504040204" pitchFamily="50" charset="-128"/>
                        </a:rPr>
                        <a:t>56.6%</a:t>
                      </a:r>
                      <a:endParaRPr lang="ja-JP" sz="12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1" marR="62861" marT="0" marB="0" anchor="ctr"/>
                </a:tc>
                <a:extLst>
                  <a:ext uri="{0D108BD9-81ED-4DB2-BD59-A6C34878D82A}">
                    <a16:rowId xmlns:a16="http://schemas.microsoft.com/office/drawing/2014/main" val="10001"/>
                  </a:ext>
                </a:extLst>
              </a:tr>
              <a:tr h="235131">
                <a:tc>
                  <a:txBody>
                    <a:bodyPr/>
                    <a:lstStyle/>
                    <a:p>
                      <a:pPr algn="ctr">
                        <a:spcAft>
                          <a:spcPts val="0"/>
                        </a:spcAft>
                      </a:pPr>
                      <a:r>
                        <a:rPr lang="ja-JP" sz="1200" kern="0" dirty="0">
                          <a:effectLst/>
                          <a:latin typeface="ＭＳ ゴシック" panose="020B0609070205080204" pitchFamily="49" charset="-128"/>
                          <a:ea typeface="ＭＳ ゴシック" panose="020B0609070205080204" pitchFamily="49" charset="-128"/>
                        </a:rPr>
                        <a:t>算数・数学</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62861" marR="62861" marT="0" marB="0" anchor="ctr"/>
                </a:tc>
                <a:tc>
                  <a:txBody>
                    <a:bodyPr/>
                    <a:lstStyle/>
                    <a:p>
                      <a:pPr algn="ctr">
                        <a:spcAft>
                          <a:spcPts val="0"/>
                        </a:spcAft>
                      </a:pPr>
                      <a:r>
                        <a:rPr lang="en-US" sz="1400" kern="0" dirty="0">
                          <a:effectLst/>
                          <a:latin typeface="メイリオ" panose="020B0604030504040204" pitchFamily="50" charset="-128"/>
                          <a:ea typeface="メイリオ" panose="020B0604030504040204" pitchFamily="50" charset="-128"/>
                          <a:cs typeface="メイリオ" panose="020B0604030504040204" pitchFamily="50" charset="-128"/>
                        </a:rPr>
                        <a:t>76.8%</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1" marR="62861" marT="0" marB="0" anchor="ctr"/>
                </a:tc>
                <a:tc>
                  <a:txBody>
                    <a:bodyPr/>
                    <a:lstStyle/>
                    <a:p>
                      <a:pPr algn="ctr">
                        <a:spcAft>
                          <a:spcPts val="0"/>
                        </a:spcAft>
                      </a:pPr>
                      <a:r>
                        <a:rPr lang="en-US" sz="1400" kern="0" dirty="0">
                          <a:effectLst/>
                          <a:latin typeface="メイリオ" panose="020B0604030504040204" pitchFamily="50" charset="-128"/>
                          <a:ea typeface="メイリオ" panose="020B0604030504040204" pitchFamily="50" charset="-128"/>
                          <a:cs typeface="メイリオ" panose="020B0604030504040204" pitchFamily="50" charset="-128"/>
                        </a:rPr>
                        <a:t>64.9%</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1" marR="62861" marT="0" marB="0" anchor="ctr"/>
                </a:tc>
                <a:tc>
                  <a:txBody>
                    <a:bodyPr/>
                    <a:lstStyle/>
                    <a:p>
                      <a:pPr algn="ctr">
                        <a:spcAft>
                          <a:spcPts val="0"/>
                        </a:spcAft>
                      </a:pPr>
                      <a:r>
                        <a:rPr lang="en-US" sz="1400" kern="0" dirty="0">
                          <a:effectLst/>
                          <a:latin typeface="メイリオ" panose="020B0604030504040204" pitchFamily="50" charset="-128"/>
                          <a:ea typeface="メイリオ" panose="020B0604030504040204" pitchFamily="50" charset="-128"/>
                          <a:cs typeface="メイリオ" panose="020B0604030504040204" pitchFamily="50" charset="-128"/>
                        </a:rPr>
                        <a:t>66.1%</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1" marR="62861" marT="0" marB="0" anchor="ctr"/>
                </a:tc>
                <a:tc>
                  <a:txBody>
                    <a:bodyPr/>
                    <a:lstStyle/>
                    <a:p>
                      <a:pPr algn="ctr">
                        <a:spcAft>
                          <a:spcPts val="0"/>
                        </a:spcAft>
                      </a:pPr>
                      <a:r>
                        <a:rPr lang="en-US" sz="1400" kern="0" dirty="0">
                          <a:effectLst/>
                          <a:latin typeface="メイリオ" panose="020B0604030504040204" pitchFamily="50" charset="-128"/>
                          <a:ea typeface="メイリオ" panose="020B0604030504040204" pitchFamily="50" charset="-128"/>
                          <a:cs typeface="メイリオ" panose="020B0604030504040204" pitchFamily="50" charset="-128"/>
                        </a:rPr>
                        <a:t>60.2%</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1" marR="62861" marT="0" marB="0" anchor="ctr"/>
                </a:tc>
                <a:tc>
                  <a:txBody>
                    <a:bodyPr/>
                    <a:lstStyle/>
                    <a:p>
                      <a:pPr algn="ctr">
                        <a:spcAft>
                          <a:spcPts val="0"/>
                        </a:spcAft>
                      </a:pPr>
                      <a:r>
                        <a:rPr lang="en-US" sz="1400" kern="0" dirty="0">
                          <a:effectLst/>
                          <a:latin typeface="メイリオ" panose="020B0604030504040204" pitchFamily="50" charset="-128"/>
                          <a:ea typeface="メイリオ" panose="020B0604030504040204" pitchFamily="50" charset="-128"/>
                          <a:cs typeface="メイリオ" panose="020B0604030504040204" pitchFamily="50" charset="-128"/>
                        </a:rPr>
                        <a:t>79.0%</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1" marR="62861" marT="0" marB="0" anchor="ctr"/>
                </a:tc>
                <a:extLst>
                  <a:ext uri="{0D108BD9-81ED-4DB2-BD59-A6C34878D82A}">
                    <a16:rowId xmlns:a16="http://schemas.microsoft.com/office/drawing/2014/main" val="10002"/>
                  </a:ext>
                </a:extLst>
              </a:tr>
              <a:tr h="235131">
                <a:tc>
                  <a:txBody>
                    <a:bodyPr/>
                    <a:lstStyle/>
                    <a:p>
                      <a:pPr algn="ctr">
                        <a:spcAft>
                          <a:spcPts val="0"/>
                        </a:spcAft>
                      </a:pPr>
                      <a:r>
                        <a:rPr lang="ja-JP" sz="1200" kern="0">
                          <a:effectLst/>
                          <a:latin typeface="ＭＳ ゴシック" panose="020B0609070205080204" pitchFamily="49" charset="-128"/>
                          <a:ea typeface="ＭＳ ゴシック" panose="020B0609070205080204" pitchFamily="49" charset="-128"/>
                        </a:rPr>
                        <a:t>英　　　語</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62861" marR="62861" marT="0" marB="0" anchor="ctr"/>
                </a:tc>
                <a:tc>
                  <a:txBody>
                    <a:bodyPr/>
                    <a:lstStyle/>
                    <a:p>
                      <a:pPr algn="ctr">
                        <a:spcAft>
                          <a:spcPts val="0"/>
                        </a:spcAft>
                      </a:pPr>
                      <a:r>
                        <a:rPr lang="en-US" sz="1400" ker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1" marR="62861" marT="0" marB="0" anchor="ctr"/>
                </a:tc>
                <a:tc>
                  <a:txBody>
                    <a:bodyPr/>
                    <a:lstStyle/>
                    <a:p>
                      <a:pPr algn="ctr">
                        <a:spcAft>
                          <a:spcPts val="0"/>
                        </a:spcAft>
                      </a:pPr>
                      <a:r>
                        <a:rPr lang="en-US" sz="1400" kern="0"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1" marR="62861" marT="0" marB="0" anchor="ctr"/>
                </a:tc>
                <a:tc>
                  <a:txBody>
                    <a:bodyPr/>
                    <a:lstStyle/>
                    <a:p>
                      <a:pPr algn="ctr">
                        <a:spcAft>
                          <a:spcPts val="0"/>
                        </a:spcAft>
                      </a:pPr>
                      <a:r>
                        <a:rPr lang="en-US" sz="1400" kern="0"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1" marR="62861" marT="0" marB="0" anchor="ctr"/>
                </a:tc>
                <a:tc>
                  <a:txBody>
                    <a:bodyPr/>
                    <a:lstStyle/>
                    <a:p>
                      <a:pPr algn="ctr">
                        <a:spcAft>
                          <a:spcPts val="0"/>
                        </a:spcAft>
                      </a:pPr>
                      <a:r>
                        <a:rPr lang="en-US" sz="1400" kern="0"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1" marR="62861" marT="0" marB="0" anchor="ctr"/>
                </a:tc>
                <a:tc>
                  <a:txBody>
                    <a:bodyPr/>
                    <a:lstStyle/>
                    <a:p>
                      <a:pPr algn="ctr">
                        <a:spcAft>
                          <a:spcPts val="0"/>
                        </a:spcAft>
                      </a:pPr>
                      <a:r>
                        <a:rPr lang="en-US" sz="1400" kern="0" dirty="0">
                          <a:effectLst/>
                          <a:latin typeface="メイリオ" panose="020B0604030504040204" pitchFamily="50" charset="-128"/>
                          <a:ea typeface="メイリオ" panose="020B0604030504040204" pitchFamily="50" charset="-128"/>
                          <a:cs typeface="メイリオ" panose="020B0604030504040204" pitchFamily="50" charset="-128"/>
                        </a:rPr>
                        <a:t>69.1%</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1" marR="62861" marT="0" marB="0" anchor="ctr"/>
                </a:tc>
                <a:extLst>
                  <a:ext uri="{0D108BD9-81ED-4DB2-BD59-A6C34878D82A}">
                    <a16:rowId xmlns:a16="http://schemas.microsoft.com/office/drawing/2014/main" val="10003"/>
                  </a:ext>
                </a:extLst>
              </a:tr>
            </a:tbl>
          </a:graphicData>
        </a:graphic>
      </p:graphicFrame>
      <p:cxnSp>
        <p:nvCxnSpPr>
          <p:cNvPr id="19" name="直線矢印コネクタ 18"/>
          <p:cNvCxnSpPr/>
          <p:nvPr/>
        </p:nvCxnSpPr>
        <p:spPr>
          <a:xfrm>
            <a:off x="3503712" y="2480844"/>
            <a:ext cx="2592288" cy="300084"/>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6438844" y="2780928"/>
            <a:ext cx="953301" cy="34741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7752184" y="2480844"/>
            <a:ext cx="1224136" cy="60016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1" name="正方形/長方形 10">
            <a:extLst/>
          </p:cNvPr>
          <p:cNvSpPr/>
          <p:nvPr/>
        </p:nvSpPr>
        <p:spPr>
          <a:xfrm>
            <a:off x="583454" y="133668"/>
            <a:ext cx="6651204" cy="69251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ja-JP" altLang="en-US" sz="4000" b="1" dirty="0">
                <a:solidFill>
                  <a:prstClr val="black"/>
                </a:solidFill>
                <a:latin typeface="+mn-ea"/>
              </a:rPr>
              <a:t>２</a:t>
            </a:r>
            <a:r>
              <a:rPr lang="ja-JP" altLang="en-US" sz="4000" b="1" dirty="0" smtClean="0">
                <a:solidFill>
                  <a:prstClr val="black"/>
                </a:solidFill>
                <a:latin typeface="+mn-ea"/>
              </a:rPr>
              <a:t>　</a:t>
            </a:r>
            <a:r>
              <a:rPr lang="ja-JP" altLang="en-US" sz="4000" b="1" dirty="0">
                <a:solidFill>
                  <a:prstClr val="black"/>
                </a:solidFill>
                <a:latin typeface="+mn-ea"/>
              </a:rPr>
              <a:t>なぜ</a:t>
            </a:r>
            <a:r>
              <a:rPr lang="ja-JP" altLang="en-US" sz="4000" b="1" dirty="0" smtClean="0">
                <a:solidFill>
                  <a:prstClr val="black"/>
                </a:solidFill>
                <a:latin typeface="+mn-ea"/>
              </a:rPr>
              <a:t>小中連携な</a:t>
            </a:r>
            <a:r>
              <a:rPr lang="ja-JP" altLang="en-US" sz="4000" b="1" dirty="0">
                <a:solidFill>
                  <a:prstClr val="black"/>
                </a:solidFill>
                <a:latin typeface="+mn-ea"/>
              </a:rPr>
              <a:t>のか</a:t>
            </a:r>
            <a:endParaRPr lang="en-US" altLang="ja-JP" sz="4000" b="1" dirty="0">
              <a:solidFill>
                <a:prstClr val="black"/>
              </a:solidFill>
              <a:latin typeface="+mn-ea"/>
            </a:endParaRPr>
          </a:p>
        </p:txBody>
      </p:sp>
      <p:sp>
        <p:nvSpPr>
          <p:cNvPr id="13" name="テキスト ボックス 12"/>
          <p:cNvSpPr txBox="1"/>
          <p:nvPr/>
        </p:nvSpPr>
        <p:spPr>
          <a:xfrm>
            <a:off x="583454" y="971648"/>
            <a:ext cx="3838387" cy="461665"/>
          </a:xfrm>
          <a:prstGeom prst="rect">
            <a:avLst/>
          </a:prstGeom>
          <a:solidFill>
            <a:srgbClr val="00B0F0"/>
          </a:solidFill>
          <a:ln>
            <a:solidFill>
              <a:srgbClr val="E6FEEE"/>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50000"/>
              </a:spcBef>
              <a:defRPr/>
            </a:pPr>
            <a:r>
              <a:rPr lang="ja-JP" altLang="en-US" sz="2400" b="1" dirty="0"/>
              <a:t>埼玉県に見られる</a:t>
            </a:r>
            <a:r>
              <a:rPr lang="ja-JP" altLang="en-US" sz="2400" b="1" dirty="0" smtClean="0"/>
              <a:t>課題②</a:t>
            </a:r>
            <a:endParaRPr lang="ja-JP" altLang="en-US" sz="2400" b="1" dirty="0"/>
          </a:p>
        </p:txBody>
      </p:sp>
      <p:sp>
        <p:nvSpPr>
          <p:cNvPr id="2" name="スライド番号プレースホルダー 1"/>
          <p:cNvSpPr>
            <a:spLocks noGrp="1"/>
          </p:cNvSpPr>
          <p:nvPr>
            <p:ph type="sldNum" sz="quarter" idx="12"/>
          </p:nvPr>
        </p:nvSpPr>
        <p:spPr/>
        <p:txBody>
          <a:bodyPr/>
          <a:lstStyle/>
          <a:p>
            <a:fld id="{5DE7A549-C890-48AF-A539-B9E6EF455443}" type="slidenum">
              <a:rPr kumimoji="1" lang="ja-JP" altLang="en-US" smtClean="0"/>
              <a:t>11</a:t>
            </a:fld>
            <a:endParaRPr kumimoji="1" lang="ja-JP" altLang="en-US"/>
          </a:p>
        </p:txBody>
      </p:sp>
    </p:spTree>
    <p:extLst>
      <p:ext uri="{BB962C8B-B14F-4D97-AF65-F5344CB8AC3E}">
        <p14:creationId xmlns:p14="http://schemas.microsoft.com/office/powerpoint/2010/main" val="3240317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p:cNvPr>
          <p:cNvSpPr/>
          <p:nvPr/>
        </p:nvSpPr>
        <p:spPr>
          <a:xfrm>
            <a:off x="583454" y="133668"/>
            <a:ext cx="6651204" cy="69251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ja-JP" altLang="en-US" sz="4000" b="1" dirty="0">
                <a:solidFill>
                  <a:prstClr val="black"/>
                </a:solidFill>
                <a:latin typeface="+mn-ea"/>
              </a:rPr>
              <a:t>２</a:t>
            </a:r>
            <a:r>
              <a:rPr lang="ja-JP" altLang="en-US" sz="4000" b="1" dirty="0" smtClean="0">
                <a:solidFill>
                  <a:prstClr val="black"/>
                </a:solidFill>
                <a:latin typeface="+mn-ea"/>
              </a:rPr>
              <a:t>　</a:t>
            </a:r>
            <a:r>
              <a:rPr lang="ja-JP" altLang="en-US" sz="4000" b="1" dirty="0">
                <a:solidFill>
                  <a:prstClr val="black"/>
                </a:solidFill>
                <a:latin typeface="+mn-ea"/>
              </a:rPr>
              <a:t>なぜ小中</a:t>
            </a:r>
            <a:r>
              <a:rPr lang="ja-JP" altLang="en-US" sz="4000" b="1" dirty="0" smtClean="0">
                <a:solidFill>
                  <a:prstClr val="black"/>
                </a:solidFill>
                <a:latin typeface="+mn-ea"/>
              </a:rPr>
              <a:t>連携な</a:t>
            </a:r>
            <a:r>
              <a:rPr lang="ja-JP" altLang="en-US" sz="4000" b="1" dirty="0">
                <a:solidFill>
                  <a:prstClr val="black"/>
                </a:solidFill>
                <a:latin typeface="+mn-ea"/>
              </a:rPr>
              <a:t>のか</a:t>
            </a:r>
            <a:endParaRPr lang="en-US" altLang="ja-JP" sz="4000" b="1" dirty="0">
              <a:solidFill>
                <a:prstClr val="black"/>
              </a:solidFill>
              <a:latin typeface="+mn-ea"/>
            </a:endParaRPr>
          </a:p>
        </p:txBody>
      </p:sp>
      <p:sp>
        <p:nvSpPr>
          <p:cNvPr id="4" name="テキスト ボックス 3"/>
          <p:cNvSpPr txBox="1"/>
          <p:nvPr/>
        </p:nvSpPr>
        <p:spPr>
          <a:xfrm>
            <a:off x="583454" y="971648"/>
            <a:ext cx="3838387" cy="461665"/>
          </a:xfrm>
          <a:prstGeom prst="rect">
            <a:avLst/>
          </a:prstGeom>
          <a:solidFill>
            <a:srgbClr val="00B0F0"/>
          </a:solidFill>
          <a:ln>
            <a:solidFill>
              <a:srgbClr val="E6FEEE"/>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50000"/>
              </a:spcBef>
              <a:defRPr/>
            </a:pPr>
            <a:r>
              <a:rPr lang="ja-JP" altLang="en-US" sz="2400" b="1" dirty="0"/>
              <a:t>埼玉県に見られる</a:t>
            </a:r>
            <a:r>
              <a:rPr lang="ja-JP" altLang="en-US" sz="2400" b="1" dirty="0" smtClean="0"/>
              <a:t>課題③</a:t>
            </a:r>
            <a:endParaRPr lang="ja-JP" altLang="en-US" sz="2400" b="1" dirty="0"/>
          </a:p>
        </p:txBody>
      </p:sp>
      <p:pic>
        <p:nvPicPr>
          <p:cNvPr id="2" name="図 1"/>
          <p:cNvPicPr>
            <a:picLocks noChangeAspect="1"/>
          </p:cNvPicPr>
          <p:nvPr/>
        </p:nvPicPr>
        <p:blipFill>
          <a:blip r:embed="rId3"/>
          <a:stretch>
            <a:fillRect/>
          </a:stretch>
        </p:blipFill>
        <p:spPr>
          <a:xfrm>
            <a:off x="1464589" y="1483743"/>
            <a:ext cx="9193999" cy="5237732"/>
          </a:xfrm>
          <a:prstGeom prst="rect">
            <a:avLst/>
          </a:prstGeom>
        </p:spPr>
      </p:pic>
      <p:sp>
        <p:nvSpPr>
          <p:cNvPr id="3" name="スライド番号プレースホルダー 2"/>
          <p:cNvSpPr>
            <a:spLocks noGrp="1"/>
          </p:cNvSpPr>
          <p:nvPr>
            <p:ph type="sldNum" sz="quarter" idx="12"/>
          </p:nvPr>
        </p:nvSpPr>
        <p:spPr/>
        <p:txBody>
          <a:bodyPr/>
          <a:lstStyle/>
          <a:p>
            <a:fld id="{5DE7A549-C890-48AF-A539-B9E6EF455443}" type="slidenum">
              <a:rPr kumimoji="1" lang="ja-JP" altLang="en-US" smtClean="0"/>
              <a:t>12</a:t>
            </a:fld>
            <a:endParaRPr kumimoji="1" lang="ja-JP" altLang="en-US"/>
          </a:p>
        </p:txBody>
      </p:sp>
    </p:spTree>
    <p:extLst>
      <p:ext uri="{BB962C8B-B14F-4D97-AF65-F5344CB8AC3E}">
        <p14:creationId xmlns:p14="http://schemas.microsoft.com/office/powerpoint/2010/main" val="2773880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895476" y="1578780"/>
            <a:ext cx="7486650" cy="5276850"/>
          </a:xfrm>
          <a:prstGeom prst="rect">
            <a:avLst/>
          </a:prstGeom>
        </p:spPr>
      </p:pic>
      <p:sp>
        <p:nvSpPr>
          <p:cNvPr id="2" name="タイトル 1"/>
          <p:cNvSpPr>
            <a:spLocks noGrp="1"/>
          </p:cNvSpPr>
          <p:nvPr>
            <p:ph type="title"/>
          </p:nvPr>
        </p:nvSpPr>
        <p:spPr>
          <a:xfrm>
            <a:off x="2837926" y="1433313"/>
            <a:ext cx="5848876" cy="505846"/>
          </a:xfrm>
        </p:spPr>
        <p:txBody>
          <a:bodyPr>
            <a:noAutofit/>
          </a:bodyPr>
          <a:lstStyle/>
          <a:p>
            <a:r>
              <a:rPr lang="ja-JP" altLang="en-US" sz="2000" b="1" dirty="0">
                <a:latin typeface="+mn-ea"/>
                <a:ea typeface="+mn-ea"/>
              </a:rPr>
              <a:t>平成２８・２９年度学年別暴力行為加害児童生徒数</a:t>
            </a:r>
            <a:endParaRPr kumimoji="1" lang="ja-JP" altLang="en-US" sz="2000" b="1" dirty="0">
              <a:latin typeface="+mn-ea"/>
              <a:ea typeface="+mn-ea"/>
            </a:endParaRPr>
          </a:p>
        </p:txBody>
      </p:sp>
      <p:sp>
        <p:nvSpPr>
          <p:cNvPr id="6" name="正方形/長方形 5">
            <a:extLst/>
          </p:cNvPr>
          <p:cNvSpPr/>
          <p:nvPr/>
        </p:nvSpPr>
        <p:spPr>
          <a:xfrm>
            <a:off x="583454" y="133668"/>
            <a:ext cx="6651204" cy="69251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ja-JP" altLang="en-US" sz="4000" b="1" dirty="0">
                <a:solidFill>
                  <a:prstClr val="black"/>
                </a:solidFill>
                <a:latin typeface="+mn-ea"/>
              </a:rPr>
              <a:t>２</a:t>
            </a:r>
            <a:r>
              <a:rPr lang="ja-JP" altLang="en-US" sz="4000" b="1" dirty="0" smtClean="0">
                <a:solidFill>
                  <a:prstClr val="black"/>
                </a:solidFill>
                <a:latin typeface="+mn-ea"/>
              </a:rPr>
              <a:t>　</a:t>
            </a:r>
            <a:r>
              <a:rPr lang="ja-JP" altLang="en-US" sz="4000" b="1" dirty="0">
                <a:solidFill>
                  <a:prstClr val="black"/>
                </a:solidFill>
                <a:latin typeface="+mn-ea"/>
              </a:rPr>
              <a:t>なぜ小中</a:t>
            </a:r>
            <a:r>
              <a:rPr lang="ja-JP" altLang="en-US" sz="4000" b="1" dirty="0" smtClean="0">
                <a:solidFill>
                  <a:prstClr val="black"/>
                </a:solidFill>
                <a:latin typeface="+mn-ea"/>
              </a:rPr>
              <a:t>連携な</a:t>
            </a:r>
            <a:r>
              <a:rPr lang="ja-JP" altLang="en-US" sz="4000" b="1" dirty="0">
                <a:solidFill>
                  <a:prstClr val="black"/>
                </a:solidFill>
                <a:latin typeface="+mn-ea"/>
              </a:rPr>
              <a:t>のか</a:t>
            </a:r>
            <a:endParaRPr lang="en-US" altLang="ja-JP" sz="4000" b="1" dirty="0">
              <a:solidFill>
                <a:prstClr val="black"/>
              </a:solidFill>
              <a:latin typeface="+mn-ea"/>
            </a:endParaRPr>
          </a:p>
        </p:txBody>
      </p:sp>
      <p:sp>
        <p:nvSpPr>
          <p:cNvPr id="7" name="テキスト ボックス 6"/>
          <p:cNvSpPr txBox="1"/>
          <p:nvPr/>
        </p:nvSpPr>
        <p:spPr>
          <a:xfrm>
            <a:off x="583454" y="971648"/>
            <a:ext cx="3838387" cy="461665"/>
          </a:xfrm>
          <a:prstGeom prst="rect">
            <a:avLst/>
          </a:prstGeom>
          <a:solidFill>
            <a:srgbClr val="00B0F0"/>
          </a:solidFill>
          <a:ln>
            <a:solidFill>
              <a:srgbClr val="E6FEEE"/>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50000"/>
              </a:spcBef>
              <a:defRPr/>
            </a:pPr>
            <a:r>
              <a:rPr lang="ja-JP" altLang="en-US" sz="2400" b="1" dirty="0"/>
              <a:t>埼玉県に見られる</a:t>
            </a:r>
            <a:r>
              <a:rPr lang="ja-JP" altLang="en-US" sz="2400" b="1" dirty="0" smtClean="0"/>
              <a:t>課題④</a:t>
            </a:r>
            <a:endParaRPr lang="ja-JP" altLang="en-US" sz="2400" b="1" dirty="0"/>
          </a:p>
        </p:txBody>
      </p:sp>
      <p:sp>
        <p:nvSpPr>
          <p:cNvPr id="9" name="右矢印 8"/>
          <p:cNvSpPr/>
          <p:nvPr/>
        </p:nvSpPr>
        <p:spPr>
          <a:xfrm rot="17463059">
            <a:off x="5993149" y="3427549"/>
            <a:ext cx="1387365" cy="278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5DE7A549-C890-48AF-A539-B9E6EF455443}" type="slidenum">
              <a:rPr kumimoji="1" lang="ja-JP" altLang="en-US" smtClean="0"/>
              <a:t>13</a:t>
            </a:fld>
            <a:endParaRPr kumimoji="1" lang="ja-JP" altLang="en-US"/>
          </a:p>
        </p:txBody>
      </p:sp>
    </p:spTree>
    <p:extLst>
      <p:ext uri="{BB962C8B-B14F-4D97-AF65-F5344CB8AC3E}">
        <p14:creationId xmlns:p14="http://schemas.microsoft.com/office/powerpoint/2010/main" val="1540798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p:cNvPr>
          <p:cNvSpPr/>
          <p:nvPr/>
        </p:nvSpPr>
        <p:spPr>
          <a:xfrm>
            <a:off x="583454" y="133668"/>
            <a:ext cx="4980220" cy="69251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ja-JP" altLang="en-US" sz="4000" b="1" dirty="0">
                <a:solidFill>
                  <a:prstClr val="black"/>
                </a:solidFill>
                <a:latin typeface="+mn-ea"/>
              </a:rPr>
              <a:t>３</a:t>
            </a:r>
            <a:r>
              <a:rPr lang="ja-JP" altLang="en-US" sz="4000" b="1" dirty="0" smtClean="0">
                <a:solidFill>
                  <a:prstClr val="black"/>
                </a:solidFill>
                <a:latin typeface="+mn-ea"/>
              </a:rPr>
              <a:t>　</a:t>
            </a:r>
            <a:r>
              <a:rPr lang="ja-JP" altLang="en-US" sz="4000" b="1" dirty="0">
                <a:solidFill>
                  <a:prstClr val="black"/>
                </a:solidFill>
                <a:latin typeface="+mn-ea"/>
              </a:rPr>
              <a:t>小中</a:t>
            </a:r>
            <a:r>
              <a:rPr lang="ja-JP" altLang="en-US" sz="4000" b="1" dirty="0" smtClean="0">
                <a:solidFill>
                  <a:prstClr val="black"/>
                </a:solidFill>
                <a:latin typeface="+mn-ea"/>
              </a:rPr>
              <a:t>連携とは</a:t>
            </a:r>
            <a:endParaRPr lang="en-US" altLang="ja-JP" sz="4000" b="1" dirty="0">
              <a:solidFill>
                <a:prstClr val="black"/>
              </a:solidFill>
              <a:latin typeface="+mn-ea"/>
            </a:endParaRPr>
          </a:p>
        </p:txBody>
      </p:sp>
      <p:sp>
        <p:nvSpPr>
          <p:cNvPr id="5" name="角丸四角形吹き出し 4">
            <a:extLst/>
          </p:cNvPr>
          <p:cNvSpPr/>
          <p:nvPr/>
        </p:nvSpPr>
        <p:spPr>
          <a:xfrm>
            <a:off x="1231074" y="1454164"/>
            <a:ext cx="9747024" cy="2165949"/>
          </a:xfrm>
          <a:prstGeom prst="wedgeRoundRectCallout">
            <a:avLst>
              <a:gd name="adj1" fmla="val -16652"/>
              <a:gd name="adj2" fmla="val -35316"/>
              <a:gd name="adj3" fmla="val 16667"/>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3200" b="1" dirty="0" smtClean="0">
                <a:solidFill>
                  <a:sysClr val="windowText" lastClr="000000"/>
                </a:solidFill>
                <a:latin typeface="+mn-ea"/>
              </a:rPr>
              <a:t>○「小中連携」</a:t>
            </a:r>
            <a:endParaRPr lang="en-US" altLang="ja-JP" sz="3200" b="1" dirty="0" smtClean="0">
              <a:solidFill>
                <a:sysClr val="windowText" lastClr="000000"/>
              </a:solidFill>
              <a:latin typeface="+mn-ea"/>
            </a:endParaRPr>
          </a:p>
          <a:p>
            <a:pPr fontAlgn="auto">
              <a:spcBef>
                <a:spcPts val="0"/>
              </a:spcBef>
              <a:spcAft>
                <a:spcPts val="0"/>
              </a:spcAft>
              <a:defRPr/>
            </a:pPr>
            <a:r>
              <a:rPr lang="ja-JP" altLang="en-US" sz="3200" dirty="0" smtClean="0">
                <a:solidFill>
                  <a:sysClr val="windowText" lastClr="000000"/>
                </a:solidFill>
                <a:latin typeface="+mn-ea"/>
              </a:rPr>
              <a:t>　小・中学校が互いに情報交換、交流することを通じ、</a:t>
            </a:r>
            <a:endParaRPr lang="en-US" altLang="ja-JP" sz="3200" dirty="0" smtClean="0">
              <a:solidFill>
                <a:sysClr val="windowText" lastClr="000000"/>
              </a:solidFill>
              <a:latin typeface="+mn-ea"/>
            </a:endParaRPr>
          </a:p>
          <a:p>
            <a:pPr fontAlgn="auto">
              <a:spcBef>
                <a:spcPts val="0"/>
              </a:spcBef>
              <a:spcAft>
                <a:spcPts val="0"/>
              </a:spcAft>
              <a:defRPr/>
            </a:pPr>
            <a:r>
              <a:rPr lang="ja-JP" altLang="en-US" sz="3200" dirty="0" smtClean="0">
                <a:solidFill>
                  <a:srgbClr val="FF0000"/>
                </a:solidFill>
                <a:latin typeface="+mn-ea"/>
              </a:rPr>
              <a:t>小学校</a:t>
            </a:r>
            <a:r>
              <a:rPr lang="ja-JP" altLang="en-US" sz="3200" dirty="0">
                <a:solidFill>
                  <a:srgbClr val="FF0000"/>
                </a:solidFill>
                <a:latin typeface="+mn-ea"/>
              </a:rPr>
              <a:t>教育</a:t>
            </a:r>
            <a:r>
              <a:rPr lang="ja-JP" altLang="en-US" sz="3200" dirty="0" smtClean="0">
                <a:solidFill>
                  <a:srgbClr val="FF0000"/>
                </a:solidFill>
                <a:latin typeface="+mn-ea"/>
              </a:rPr>
              <a:t>から中学校教育への円滑な接続</a:t>
            </a:r>
            <a:r>
              <a:rPr lang="ja-JP" altLang="en-US" sz="3200" dirty="0" smtClean="0">
                <a:solidFill>
                  <a:sysClr val="windowText" lastClr="000000"/>
                </a:solidFill>
                <a:latin typeface="+mn-ea"/>
              </a:rPr>
              <a:t>を目指す様々な教育</a:t>
            </a:r>
            <a:endParaRPr lang="ja-JP" altLang="en-US" sz="3200" dirty="0">
              <a:solidFill>
                <a:sysClr val="windowText" lastClr="000000"/>
              </a:solidFill>
              <a:latin typeface="+mn-ea"/>
            </a:endParaRPr>
          </a:p>
        </p:txBody>
      </p:sp>
      <p:sp>
        <p:nvSpPr>
          <p:cNvPr id="6" name="角丸四角形吹き出し 5">
            <a:extLst/>
          </p:cNvPr>
          <p:cNvSpPr/>
          <p:nvPr/>
        </p:nvSpPr>
        <p:spPr>
          <a:xfrm>
            <a:off x="1231074" y="4018209"/>
            <a:ext cx="9747024" cy="2039996"/>
          </a:xfrm>
          <a:prstGeom prst="wedgeRoundRectCallout">
            <a:avLst>
              <a:gd name="adj1" fmla="val -18183"/>
              <a:gd name="adj2" fmla="val -40709"/>
              <a:gd name="adj3" fmla="val 16667"/>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ja-JP" altLang="en-US" sz="3200" b="1" dirty="0">
                <a:solidFill>
                  <a:sysClr val="windowText" lastClr="000000"/>
                </a:solidFill>
                <a:latin typeface="+mn-ea"/>
              </a:rPr>
              <a:t>○「</a:t>
            </a:r>
            <a:r>
              <a:rPr lang="ja-JP" altLang="en-US" sz="3200" b="1" dirty="0" smtClean="0">
                <a:solidFill>
                  <a:sysClr val="windowText" lastClr="000000"/>
                </a:solidFill>
                <a:latin typeface="+mn-ea"/>
              </a:rPr>
              <a:t>小中一貫教育」</a:t>
            </a:r>
            <a:endParaRPr lang="en-US" altLang="ja-JP" sz="3200" b="1" dirty="0">
              <a:solidFill>
                <a:sysClr val="windowText" lastClr="000000"/>
              </a:solidFill>
              <a:latin typeface="+mn-ea"/>
            </a:endParaRPr>
          </a:p>
          <a:p>
            <a:pPr fontAlgn="auto">
              <a:spcBef>
                <a:spcPts val="0"/>
              </a:spcBef>
              <a:spcAft>
                <a:spcPts val="0"/>
              </a:spcAft>
              <a:defRPr/>
            </a:pPr>
            <a:r>
              <a:rPr lang="ja-JP" altLang="en-US" sz="3200" dirty="0">
                <a:solidFill>
                  <a:sysClr val="windowText" lastClr="000000"/>
                </a:solidFill>
                <a:latin typeface="+mn-ea"/>
              </a:rPr>
              <a:t>　</a:t>
            </a:r>
            <a:r>
              <a:rPr lang="ja-JP" altLang="en-US" sz="3200" dirty="0" smtClean="0">
                <a:solidFill>
                  <a:sysClr val="windowText" lastClr="000000"/>
                </a:solidFill>
                <a:latin typeface="+mn-ea"/>
              </a:rPr>
              <a:t>小中連携のうち、小・中学校が</a:t>
            </a:r>
            <a:r>
              <a:rPr lang="ja-JP" altLang="en-US" sz="3200" dirty="0" smtClean="0">
                <a:solidFill>
                  <a:srgbClr val="FF0000"/>
                </a:solidFill>
                <a:latin typeface="+mn-ea"/>
              </a:rPr>
              <a:t>９年間を通じた</a:t>
            </a:r>
            <a:endParaRPr lang="en-US" altLang="ja-JP" sz="3200" dirty="0" smtClean="0">
              <a:solidFill>
                <a:srgbClr val="FF0000"/>
              </a:solidFill>
              <a:latin typeface="+mn-ea"/>
            </a:endParaRPr>
          </a:p>
          <a:p>
            <a:pPr fontAlgn="auto">
              <a:spcBef>
                <a:spcPts val="0"/>
              </a:spcBef>
              <a:spcAft>
                <a:spcPts val="0"/>
              </a:spcAft>
              <a:defRPr/>
            </a:pPr>
            <a:r>
              <a:rPr lang="ja-JP" altLang="en-US" sz="3200" dirty="0" smtClean="0">
                <a:solidFill>
                  <a:srgbClr val="FF0000"/>
                </a:solidFill>
                <a:latin typeface="+mn-ea"/>
              </a:rPr>
              <a:t>教育</a:t>
            </a:r>
            <a:r>
              <a:rPr lang="ja-JP" altLang="en-US" sz="3200" dirty="0">
                <a:solidFill>
                  <a:srgbClr val="FF0000"/>
                </a:solidFill>
                <a:latin typeface="+mn-ea"/>
              </a:rPr>
              <a:t>課程</a:t>
            </a:r>
            <a:r>
              <a:rPr lang="ja-JP" altLang="en-US" sz="3200" dirty="0" smtClean="0">
                <a:solidFill>
                  <a:schemeClr val="tx1"/>
                </a:solidFill>
                <a:latin typeface="+mn-ea"/>
              </a:rPr>
              <a:t>を編成</a:t>
            </a:r>
            <a:r>
              <a:rPr lang="ja-JP" altLang="en-US" sz="3200" dirty="0" smtClean="0">
                <a:solidFill>
                  <a:sysClr val="windowText" lastClr="000000"/>
                </a:solidFill>
                <a:latin typeface="+mn-ea"/>
              </a:rPr>
              <a:t>し、それに基づき行う系統的な教育</a:t>
            </a:r>
            <a:endParaRPr lang="ja-JP" altLang="en-US" sz="3200" dirty="0">
              <a:solidFill>
                <a:sysClr val="windowText" lastClr="000000"/>
              </a:solidFill>
              <a:latin typeface="+mn-ea"/>
            </a:endParaRPr>
          </a:p>
        </p:txBody>
      </p:sp>
      <p:sp>
        <p:nvSpPr>
          <p:cNvPr id="7" name="角丸四角形 6"/>
          <p:cNvSpPr/>
          <p:nvPr/>
        </p:nvSpPr>
        <p:spPr>
          <a:xfrm>
            <a:off x="450761" y="1056068"/>
            <a:ext cx="11307650" cy="549927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5DE7A549-C890-48AF-A539-B9E6EF455443}" type="slidenum">
              <a:rPr kumimoji="1" lang="ja-JP" altLang="en-US" smtClean="0"/>
              <a:t>14</a:t>
            </a:fld>
            <a:endParaRPr kumimoji="1" lang="ja-JP" altLang="en-US"/>
          </a:p>
        </p:txBody>
      </p:sp>
    </p:spTree>
    <p:extLst>
      <p:ext uri="{BB962C8B-B14F-4D97-AF65-F5344CB8AC3E}">
        <p14:creationId xmlns:p14="http://schemas.microsoft.com/office/powerpoint/2010/main" val="2486678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正方形/長方形 34"/>
          <p:cNvSpPr>
            <a:spLocks noChangeArrowheads="1"/>
          </p:cNvSpPr>
          <p:nvPr/>
        </p:nvSpPr>
        <p:spPr bwMode="auto">
          <a:xfrm>
            <a:off x="1958883" y="2206800"/>
            <a:ext cx="8192953" cy="369332"/>
          </a:xfrm>
          <a:prstGeom prst="rect">
            <a:avLst/>
          </a:prstGeom>
          <a:solidFill>
            <a:schemeClr val="bg1"/>
          </a:solidFill>
          <a:ln w="9525">
            <a:noFill/>
            <a:miter lim="800000"/>
            <a:headEnd/>
            <a:tailEnd/>
          </a:ln>
        </p:spPr>
        <p:txBody>
          <a:bodyPr wrap="square">
            <a:spAutoFit/>
          </a:bodyPr>
          <a:lstStyle/>
          <a:p>
            <a:pPr algn="ctr">
              <a:spcBef>
                <a:spcPct val="50000"/>
              </a:spcBef>
            </a:pPr>
            <a:endParaRPr lang="ja-JP" altLang="en-US"/>
          </a:p>
        </p:txBody>
      </p:sp>
      <p:sp>
        <p:nvSpPr>
          <p:cNvPr id="18435" name="AutoShape 19"/>
          <p:cNvSpPr>
            <a:spLocks noChangeArrowheads="1"/>
          </p:cNvSpPr>
          <p:nvPr/>
        </p:nvSpPr>
        <p:spPr bwMode="auto">
          <a:xfrm>
            <a:off x="2911414" y="2816064"/>
            <a:ext cx="6480175" cy="3400878"/>
          </a:xfrm>
          <a:prstGeom prst="wedgeEllipseCallout">
            <a:avLst>
              <a:gd name="adj1" fmla="val -10940"/>
              <a:gd name="adj2" fmla="val -26727"/>
            </a:avLst>
          </a:prstGeom>
          <a:gradFill rotWithShape="1">
            <a:gsLst>
              <a:gs pos="0">
                <a:srgbClr val="5E9EFF"/>
              </a:gs>
              <a:gs pos="39999">
                <a:srgbClr val="85C2FF"/>
              </a:gs>
              <a:gs pos="70000">
                <a:srgbClr val="C4D6EB"/>
              </a:gs>
              <a:gs pos="100000">
                <a:srgbClr val="FFEBFA"/>
              </a:gs>
            </a:gsLst>
            <a:lin ang="2700000"/>
          </a:gradFill>
          <a:ln w="9525">
            <a:solidFill>
              <a:srgbClr val="000000"/>
            </a:solidFill>
            <a:miter lim="800000"/>
            <a:headEnd/>
            <a:tailEnd/>
          </a:ln>
        </p:spPr>
        <p:txBody>
          <a:bodyPr lIns="74295" tIns="8890" rIns="74295" bIns="8890"/>
          <a:lstStyle/>
          <a:p>
            <a:pPr algn="ctr">
              <a:spcBef>
                <a:spcPct val="50000"/>
              </a:spcBef>
            </a:pPr>
            <a:endParaRPr lang="ja-JP" altLang="ja-JP"/>
          </a:p>
        </p:txBody>
      </p:sp>
      <p:grpSp>
        <p:nvGrpSpPr>
          <p:cNvPr id="18437" name="Group 2"/>
          <p:cNvGrpSpPr>
            <a:grpSpLocks/>
          </p:cNvGrpSpPr>
          <p:nvPr/>
        </p:nvGrpSpPr>
        <p:grpSpPr bwMode="auto">
          <a:xfrm>
            <a:off x="5301635" y="1969635"/>
            <a:ext cx="1654175" cy="1296987"/>
            <a:chOff x="4727" y="5650"/>
            <a:chExt cx="2490" cy="1665"/>
          </a:xfrm>
        </p:grpSpPr>
        <p:pic>
          <p:nvPicPr>
            <p:cNvPr id="18453" name="図 1"/>
            <p:cNvPicPr>
              <a:picLocks noChangeAspect="1" noChangeArrowheads="1"/>
            </p:cNvPicPr>
            <p:nvPr/>
          </p:nvPicPr>
          <p:blipFill>
            <a:blip r:embed="rId3" cstate="print"/>
            <a:srcRect/>
            <a:stretch>
              <a:fillRect/>
            </a:stretch>
          </p:blipFill>
          <p:spPr bwMode="auto">
            <a:xfrm>
              <a:off x="4727" y="6160"/>
              <a:ext cx="2490" cy="1155"/>
            </a:xfrm>
            <a:prstGeom prst="rect">
              <a:avLst/>
            </a:prstGeom>
            <a:noFill/>
            <a:ln w="9525">
              <a:noFill/>
              <a:miter lim="800000"/>
              <a:headEnd/>
              <a:tailEnd/>
            </a:ln>
          </p:spPr>
        </p:pic>
        <p:sp>
          <p:nvSpPr>
            <p:cNvPr id="18454" name="Rectangle 4"/>
            <p:cNvSpPr>
              <a:spLocks noChangeArrowheads="1"/>
            </p:cNvSpPr>
            <p:nvPr/>
          </p:nvSpPr>
          <p:spPr bwMode="auto">
            <a:xfrm>
              <a:off x="5052" y="5650"/>
              <a:ext cx="1572" cy="454"/>
            </a:xfrm>
            <a:prstGeom prst="rect">
              <a:avLst/>
            </a:prstGeom>
            <a:solidFill>
              <a:srgbClr val="FFFFFF"/>
            </a:solidFill>
            <a:ln w="9525">
              <a:solidFill>
                <a:srgbClr val="000000"/>
              </a:solidFill>
              <a:miter lim="800000"/>
              <a:headEnd/>
              <a:tailEnd/>
            </a:ln>
          </p:spPr>
          <p:txBody>
            <a:bodyPr lIns="74295" tIns="8890" rIns="74295" bIns="8890"/>
            <a:lstStyle/>
            <a:p>
              <a:pPr algn="ctr">
                <a:spcBef>
                  <a:spcPct val="50000"/>
                </a:spcBef>
              </a:pPr>
              <a:r>
                <a:rPr lang="ja-JP" altLang="en-US" sz="2000" b="1">
                  <a:latin typeface="ＭＳ ゴシック" panose="020B0609070205080204" pitchFamily="49" charset="-128"/>
                  <a:ea typeface="ＭＳ ゴシック" panose="020B0609070205080204" pitchFamily="49" charset="-128"/>
                </a:rPr>
                <a:t>中学校</a:t>
              </a:r>
              <a:endParaRPr lang="ja-JP" altLang="ja-JP" sz="2000" b="1">
                <a:latin typeface="ＭＳ ゴシック" panose="020B0609070205080204" pitchFamily="49" charset="-128"/>
                <a:ea typeface="ＭＳ ゴシック" panose="020B0609070205080204" pitchFamily="49" charset="-128"/>
              </a:endParaRPr>
            </a:p>
          </p:txBody>
        </p:sp>
      </p:grpSp>
      <p:grpSp>
        <p:nvGrpSpPr>
          <p:cNvPr id="18438" name="Group 8"/>
          <p:cNvGrpSpPr>
            <a:grpSpLocks/>
          </p:cNvGrpSpPr>
          <p:nvPr/>
        </p:nvGrpSpPr>
        <p:grpSpPr bwMode="auto">
          <a:xfrm>
            <a:off x="2288547" y="4745532"/>
            <a:ext cx="1484767" cy="1090883"/>
            <a:chOff x="2897" y="9579"/>
            <a:chExt cx="1905" cy="1947"/>
          </a:xfrm>
        </p:grpSpPr>
        <p:pic>
          <p:nvPicPr>
            <p:cNvPr id="18451" name="図 2"/>
            <p:cNvPicPr>
              <a:picLocks noChangeAspect="1" noChangeArrowheads="1"/>
            </p:cNvPicPr>
            <p:nvPr/>
          </p:nvPicPr>
          <p:blipFill>
            <a:blip r:embed="rId4" cstate="print"/>
            <a:srcRect/>
            <a:stretch>
              <a:fillRect/>
            </a:stretch>
          </p:blipFill>
          <p:spPr bwMode="auto">
            <a:xfrm>
              <a:off x="2897" y="9579"/>
              <a:ext cx="1905" cy="1200"/>
            </a:xfrm>
            <a:prstGeom prst="rect">
              <a:avLst/>
            </a:prstGeom>
            <a:noFill/>
            <a:ln w="9525">
              <a:noFill/>
              <a:miter lim="800000"/>
              <a:headEnd/>
              <a:tailEnd/>
            </a:ln>
          </p:spPr>
        </p:pic>
        <p:sp>
          <p:nvSpPr>
            <p:cNvPr id="18452" name="Rectangle 10"/>
            <p:cNvSpPr>
              <a:spLocks noChangeArrowheads="1"/>
            </p:cNvSpPr>
            <p:nvPr/>
          </p:nvSpPr>
          <p:spPr bwMode="auto">
            <a:xfrm>
              <a:off x="3217" y="10940"/>
              <a:ext cx="1267" cy="586"/>
            </a:xfrm>
            <a:prstGeom prst="rect">
              <a:avLst/>
            </a:prstGeom>
            <a:solidFill>
              <a:srgbClr val="FFFFFF"/>
            </a:solidFill>
            <a:ln w="9525">
              <a:solidFill>
                <a:srgbClr val="000000"/>
              </a:solidFill>
              <a:miter lim="800000"/>
              <a:headEnd/>
              <a:tailEnd/>
            </a:ln>
          </p:spPr>
          <p:txBody>
            <a:bodyPr lIns="74295" tIns="8890" rIns="74295" bIns="8890"/>
            <a:lstStyle/>
            <a:p>
              <a:pPr algn="ctr">
                <a:spcBef>
                  <a:spcPct val="50000"/>
                </a:spcBef>
              </a:pPr>
              <a:r>
                <a:rPr lang="ja-JP" altLang="en-US" sz="2000" b="1" dirty="0">
                  <a:latin typeface="ＭＳ ゴシック" panose="020B0609070205080204" pitchFamily="49" charset="-128"/>
                  <a:ea typeface="ＭＳ ゴシック" panose="020B0609070205080204" pitchFamily="49" charset="-128"/>
                </a:rPr>
                <a:t>小学校</a:t>
              </a:r>
              <a:endParaRPr lang="ja-JP" altLang="ja-JP" sz="2000" b="1" dirty="0">
                <a:latin typeface="ＭＳ ゴシック" panose="020B0609070205080204" pitchFamily="49" charset="-128"/>
                <a:ea typeface="ＭＳ ゴシック" panose="020B0609070205080204" pitchFamily="49" charset="-128"/>
              </a:endParaRPr>
            </a:p>
          </p:txBody>
        </p:sp>
      </p:grpSp>
      <p:grpSp>
        <p:nvGrpSpPr>
          <p:cNvPr id="18439" name="Group 11"/>
          <p:cNvGrpSpPr>
            <a:grpSpLocks/>
          </p:cNvGrpSpPr>
          <p:nvPr/>
        </p:nvGrpSpPr>
        <p:grpSpPr bwMode="auto">
          <a:xfrm>
            <a:off x="8576822" y="4767768"/>
            <a:ext cx="1674812" cy="1166813"/>
            <a:chOff x="6737" y="8815"/>
            <a:chExt cx="1905" cy="1838"/>
          </a:xfrm>
        </p:grpSpPr>
        <p:pic>
          <p:nvPicPr>
            <p:cNvPr id="18449" name="図 2"/>
            <p:cNvPicPr>
              <a:picLocks noChangeAspect="1" noChangeArrowheads="1"/>
            </p:cNvPicPr>
            <p:nvPr/>
          </p:nvPicPr>
          <p:blipFill>
            <a:blip r:embed="rId4" cstate="print"/>
            <a:srcRect/>
            <a:stretch>
              <a:fillRect/>
            </a:stretch>
          </p:blipFill>
          <p:spPr bwMode="auto">
            <a:xfrm>
              <a:off x="6737" y="8815"/>
              <a:ext cx="1905" cy="1200"/>
            </a:xfrm>
            <a:prstGeom prst="rect">
              <a:avLst/>
            </a:prstGeom>
            <a:noFill/>
            <a:ln w="9525">
              <a:noFill/>
              <a:miter lim="800000"/>
              <a:headEnd/>
              <a:tailEnd/>
            </a:ln>
          </p:spPr>
        </p:pic>
        <p:sp>
          <p:nvSpPr>
            <p:cNvPr id="18450" name="Rectangle 13"/>
            <p:cNvSpPr>
              <a:spLocks noChangeArrowheads="1"/>
            </p:cNvSpPr>
            <p:nvPr/>
          </p:nvSpPr>
          <p:spPr bwMode="auto">
            <a:xfrm>
              <a:off x="7107" y="10105"/>
              <a:ext cx="1085" cy="548"/>
            </a:xfrm>
            <a:prstGeom prst="rect">
              <a:avLst/>
            </a:prstGeom>
            <a:solidFill>
              <a:srgbClr val="FFFFFF"/>
            </a:solidFill>
            <a:ln w="9525">
              <a:solidFill>
                <a:srgbClr val="000000"/>
              </a:solidFill>
              <a:miter lim="800000"/>
              <a:headEnd/>
              <a:tailEnd/>
            </a:ln>
          </p:spPr>
          <p:txBody>
            <a:bodyPr lIns="74295" tIns="8890" rIns="74295" bIns="8890"/>
            <a:lstStyle/>
            <a:p>
              <a:pPr algn="just">
                <a:spcBef>
                  <a:spcPct val="50000"/>
                </a:spcBef>
              </a:pPr>
              <a:r>
                <a:rPr lang="ja-JP" altLang="en-US" sz="2000" b="1">
                  <a:latin typeface="ＭＳ ゴシック" panose="020B0609070205080204" pitchFamily="49" charset="-128"/>
                  <a:ea typeface="ＭＳ ゴシック" panose="020B0609070205080204" pitchFamily="49" charset="-128"/>
                </a:rPr>
                <a:t>小学校</a:t>
              </a:r>
              <a:endParaRPr lang="ja-JP" altLang="ja-JP" sz="2000" b="1">
                <a:latin typeface="ＭＳ ゴシック" panose="020B0609070205080204" pitchFamily="49" charset="-128"/>
                <a:ea typeface="ＭＳ ゴシック" panose="020B0609070205080204" pitchFamily="49" charset="-128"/>
              </a:endParaRPr>
            </a:p>
          </p:txBody>
        </p:sp>
      </p:grpSp>
      <p:sp>
        <p:nvSpPr>
          <p:cNvPr id="19" name="AutoShape 20"/>
          <p:cNvSpPr>
            <a:spLocks noChangeArrowheads="1"/>
          </p:cNvSpPr>
          <p:nvPr/>
        </p:nvSpPr>
        <p:spPr bwMode="auto">
          <a:xfrm>
            <a:off x="3680625" y="3607036"/>
            <a:ext cx="4896197" cy="1920002"/>
          </a:xfrm>
          <a:prstGeom prst="wedgeEllipseCallout">
            <a:avLst>
              <a:gd name="adj1" fmla="val -28162"/>
              <a:gd name="adj2" fmla="val -10106"/>
            </a:avLst>
          </a:prstGeom>
          <a:solidFill>
            <a:srgbClr val="FFC000"/>
          </a:solidFill>
          <a:ln w="63500" cmpd="thickThin">
            <a:solidFill>
              <a:schemeClr val="tx1"/>
            </a:solidFill>
            <a:miter lim="800000"/>
            <a:headEnd/>
            <a:tailEnd/>
          </a:ln>
        </p:spPr>
        <p:txBody>
          <a:bodyPr lIns="74295" tIns="8890" rIns="74295" bIns="8890"/>
          <a:lstStyle/>
          <a:p>
            <a:pPr algn="just">
              <a:lnSpc>
                <a:spcPts val="3500"/>
              </a:lnSpc>
              <a:spcBef>
                <a:spcPct val="50000"/>
              </a:spcBef>
            </a:pPr>
            <a:r>
              <a:rPr lang="ja-JP" altLang="en-US" sz="3200" b="1" dirty="0">
                <a:latin typeface="HG丸ｺﾞｼｯｸM-PRO" pitchFamily="50" charset="-128"/>
              </a:rPr>
              <a:t>目指す児童生徒像、重点目標の設定、共有</a:t>
            </a:r>
          </a:p>
          <a:p>
            <a:pPr algn="just">
              <a:lnSpc>
                <a:spcPts val="1100"/>
              </a:lnSpc>
              <a:spcBef>
                <a:spcPct val="50000"/>
              </a:spcBef>
            </a:pPr>
            <a:r>
              <a:rPr lang="ja-JP" altLang="en-US" sz="1400" b="1" dirty="0">
                <a:latin typeface="HG丸ｺﾞｼｯｸM-PRO" pitchFamily="50" charset="-128"/>
              </a:rPr>
              <a:t>　　</a:t>
            </a:r>
            <a:endParaRPr lang="ja-JP" altLang="ja-JP" sz="1400" dirty="0"/>
          </a:p>
        </p:txBody>
      </p:sp>
      <p:sp>
        <p:nvSpPr>
          <p:cNvPr id="20" name="WordArt 21"/>
          <p:cNvSpPr>
            <a:spLocks noChangeArrowheads="1" noChangeShapeType="1" noTextEdit="1"/>
          </p:cNvSpPr>
          <p:nvPr/>
        </p:nvSpPr>
        <p:spPr bwMode="auto">
          <a:xfrm rot="-1802697">
            <a:off x="2195347" y="2925841"/>
            <a:ext cx="2767012" cy="636588"/>
          </a:xfrm>
          <a:prstGeom prst="rect">
            <a:avLst/>
          </a:prstGeom>
        </p:spPr>
        <p:txBody>
          <a:bodyPr spcFirstLastPara="1" wrap="none" fromWordArt="1">
            <a:prstTxWarp prst="textArchUp">
              <a:avLst>
                <a:gd name="adj" fmla="val 10713466"/>
              </a:avLst>
            </a:prstTxWarp>
          </a:bodyPr>
          <a:lstStyle/>
          <a:p>
            <a:pPr algn="ctr"/>
            <a:r>
              <a:rPr lang="ja-JP" altLang="en-US" sz="2400" kern="10" dirty="0">
                <a:ln w="9525">
                  <a:solidFill>
                    <a:srgbClr val="000000"/>
                  </a:solidFill>
                  <a:round/>
                  <a:headEnd/>
                  <a:tailEnd/>
                </a:ln>
                <a:latin typeface="HG丸ｺﾞｼｯｸM-PRO"/>
                <a:ea typeface="HG丸ｺﾞｼｯｸM-PRO"/>
              </a:rPr>
              <a:t>学校をつなぐ組織</a:t>
            </a:r>
          </a:p>
        </p:txBody>
      </p:sp>
      <p:sp>
        <p:nvSpPr>
          <p:cNvPr id="21" name="Text Box 18"/>
          <p:cNvSpPr txBox="1">
            <a:spLocks noChangeArrowheads="1"/>
          </p:cNvSpPr>
          <p:nvPr/>
        </p:nvSpPr>
        <p:spPr bwMode="auto">
          <a:xfrm>
            <a:off x="8112126" y="3821113"/>
            <a:ext cx="1008063" cy="400050"/>
          </a:xfrm>
          <a:prstGeom prst="rect">
            <a:avLst/>
          </a:prstGeom>
          <a:solidFill>
            <a:srgbClr val="FF99FF"/>
          </a:solidFill>
          <a:ln w="9525">
            <a:noFill/>
            <a:miter lim="800000"/>
            <a:headEnd/>
            <a:tailEnd/>
          </a:ln>
        </p:spPr>
        <p:txBody>
          <a:bodyPr>
            <a:spAutoFit/>
          </a:bodyPr>
          <a:lstStyle/>
          <a:p>
            <a:pPr algn="ctr">
              <a:spcBef>
                <a:spcPct val="50000"/>
              </a:spcBef>
            </a:pPr>
            <a:r>
              <a:rPr lang="ja-JP" altLang="en-US" sz="2000">
                <a:latin typeface="+mj-ea"/>
                <a:ea typeface="+mj-ea"/>
              </a:rPr>
              <a:t>取組③</a:t>
            </a:r>
            <a:endParaRPr lang="ja-JP" altLang="ja-JP" sz="2000">
              <a:latin typeface="+mj-ea"/>
              <a:ea typeface="+mj-ea"/>
            </a:endParaRPr>
          </a:p>
        </p:txBody>
      </p:sp>
      <p:sp>
        <p:nvSpPr>
          <p:cNvPr id="22" name="Text Box 18"/>
          <p:cNvSpPr txBox="1">
            <a:spLocks noChangeArrowheads="1"/>
          </p:cNvSpPr>
          <p:nvPr/>
        </p:nvSpPr>
        <p:spPr bwMode="auto">
          <a:xfrm>
            <a:off x="5551328" y="3324289"/>
            <a:ext cx="1008062" cy="400050"/>
          </a:xfrm>
          <a:prstGeom prst="rect">
            <a:avLst/>
          </a:prstGeom>
          <a:solidFill>
            <a:srgbClr val="FF99FF"/>
          </a:solidFill>
          <a:ln w="9525">
            <a:noFill/>
            <a:miter lim="800000"/>
            <a:headEnd/>
            <a:tailEnd/>
          </a:ln>
        </p:spPr>
        <p:txBody>
          <a:bodyPr>
            <a:spAutoFit/>
          </a:bodyPr>
          <a:lstStyle/>
          <a:p>
            <a:pPr algn="ctr">
              <a:spcBef>
                <a:spcPct val="50000"/>
              </a:spcBef>
            </a:pPr>
            <a:r>
              <a:rPr lang="ja-JP" altLang="en-US" sz="2000" dirty="0">
                <a:latin typeface="+mj-ea"/>
                <a:ea typeface="+mj-ea"/>
              </a:rPr>
              <a:t>取組①</a:t>
            </a:r>
            <a:endParaRPr lang="ja-JP" altLang="ja-JP" sz="2000" dirty="0">
              <a:latin typeface="+mj-ea"/>
              <a:ea typeface="+mj-ea"/>
            </a:endParaRPr>
          </a:p>
        </p:txBody>
      </p:sp>
      <p:sp>
        <p:nvSpPr>
          <p:cNvPr id="23" name="Text Box 18"/>
          <p:cNvSpPr txBox="1">
            <a:spLocks noChangeArrowheads="1"/>
          </p:cNvSpPr>
          <p:nvPr/>
        </p:nvSpPr>
        <p:spPr bwMode="auto">
          <a:xfrm>
            <a:off x="3345781" y="3843338"/>
            <a:ext cx="1008062" cy="400050"/>
          </a:xfrm>
          <a:prstGeom prst="rect">
            <a:avLst/>
          </a:prstGeom>
          <a:solidFill>
            <a:srgbClr val="FF99FF"/>
          </a:solidFill>
          <a:ln w="9525">
            <a:noFill/>
            <a:miter lim="800000"/>
            <a:headEnd/>
            <a:tailEnd/>
          </a:ln>
        </p:spPr>
        <p:txBody>
          <a:bodyPr>
            <a:spAutoFit/>
          </a:bodyPr>
          <a:lstStyle/>
          <a:p>
            <a:pPr algn="ctr">
              <a:spcBef>
                <a:spcPct val="50000"/>
              </a:spcBef>
            </a:pPr>
            <a:r>
              <a:rPr lang="ja-JP" altLang="en-US" sz="2000">
                <a:latin typeface="+mj-ea"/>
                <a:ea typeface="+mj-ea"/>
              </a:rPr>
              <a:t>取組②</a:t>
            </a:r>
            <a:endParaRPr lang="ja-JP" altLang="ja-JP" sz="2000">
              <a:latin typeface="+mj-ea"/>
              <a:ea typeface="+mj-ea"/>
            </a:endParaRPr>
          </a:p>
        </p:txBody>
      </p:sp>
      <p:pic>
        <p:nvPicPr>
          <p:cNvPr id="70658" name="lightboxImage" descr="http://illpop.com/img_illust/school/community_a28.png"/>
          <p:cNvPicPr>
            <a:picLocks noChangeAspect="1" noChangeArrowheads="1"/>
          </p:cNvPicPr>
          <p:nvPr/>
        </p:nvPicPr>
        <p:blipFill>
          <a:blip r:embed="rId5" r:link="rId6" cstate="print"/>
          <a:srcRect/>
          <a:stretch>
            <a:fillRect/>
          </a:stretch>
        </p:blipFill>
        <p:spPr bwMode="auto">
          <a:xfrm>
            <a:off x="8921745" y="1996403"/>
            <a:ext cx="1447800" cy="719137"/>
          </a:xfrm>
          <a:prstGeom prst="rect">
            <a:avLst/>
          </a:prstGeom>
          <a:noFill/>
          <a:ln w="9525">
            <a:noFill/>
            <a:miter lim="800000"/>
            <a:headEnd/>
            <a:tailEnd/>
          </a:ln>
        </p:spPr>
      </p:pic>
      <p:sp>
        <p:nvSpPr>
          <p:cNvPr id="25" name="WordArt 21"/>
          <p:cNvSpPr>
            <a:spLocks noChangeArrowheads="1" noChangeShapeType="1" noTextEdit="1"/>
          </p:cNvSpPr>
          <p:nvPr/>
        </p:nvSpPr>
        <p:spPr bwMode="auto">
          <a:xfrm rot="1933294">
            <a:off x="7357889" y="2896897"/>
            <a:ext cx="2767013" cy="635000"/>
          </a:xfrm>
          <a:prstGeom prst="rect">
            <a:avLst/>
          </a:prstGeom>
        </p:spPr>
        <p:txBody>
          <a:bodyPr spcFirstLastPara="1" wrap="none" fromWordArt="1">
            <a:prstTxWarp prst="textArchUp">
              <a:avLst>
                <a:gd name="adj" fmla="val 10713682"/>
              </a:avLst>
            </a:prstTxWarp>
          </a:bodyPr>
          <a:lstStyle/>
          <a:p>
            <a:pPr algn="ctr"/>
            <a:r>
              <a:rPr lang="ja-JP" altLang="en-US" sz="2400" kern="10" dirty="0">
                <a:ln w="9525">
                  <a:solidFill>
                    <a:srgbClr val="000000"/>
                  </a:solidFill>
                  <a:round/>
                  <a:headEnd/>
                  <a:tailEnd/>
                </a:ln>
                <a:latin typeface="HG丸ｺﾞｼｯｸM-PRO"/>
                <a:ea typeface="HG丸ｺﾞｼｯｸM-PRO"/>
              </a:rPr>
              <a:t>家庭・地域との連携</a:t>
            </a:r>
          </a:p>
        </p:txBody>
      </p:sp>
      <p:sp>
        <p:nvSpPr>
          <p:cNvPr id="27" name="タイトル 8"/>
          <p:cNvSpPr>
            <a:spLocks noGrp="1"/>
          </p:cNvSpPr>
          <p:nvPr>
            <p:ph type="title"/>
          </p:nvPr>
        </p:nvSpPr>
        <p:spPr>
          <a:xfrm>
            <a:off x="1785321" y="1057448"/>
            <a:ext cx="8686800" cy="622176"/>
          </a:xfrm>
          <a:solidFill>
            <a:srgbClr val="FF00FF"/>
          </a:solidFill>
          <a:ln>
            <a:solidFill>
              <a:schemeClr val="bg1"/>
            </a:solidFill>
          </a:ln>
        </p:spPr>
        <p:txBody>
          <a:bodyPr>
            <a:noAutofit/>
          </a:bodyPr>
          <a:lstStyle/>
          <a:p>
            <a:pPr algn="ctr">
              <a:defRPr/>
            </a:pPr>
            <a:r>
              <a:rPr lang="ja-JP" altLang="en-US" dirty="0" smtClean="0">
                <a:ln w="10160">
                  <a:solidFill>
                    <a:schemeClr val="accent1"/>
                  </a:solidFill>
                  <a:prstDash val="solid"/>
                </a:ln>
                <a:effectLst>
                  <a:outerShdw blurRad="38100" dist="32000" dir="5400000" algn="tl">
                    <a:srgbClr val="000000">
                      <a:alpha val="30000"/>
                    </a:srgbClr>
                  </a:outerShdw>
                </a:effectLst>
                <a:latin typeface="+mj-ea"/>
              </a:rPr>
              <a:t>小中連携</a:t>
            </a:r>
            <a:endParaRPr lang="ja-JP" altLang="en-US" dirty="0">
              <a:ln w="10160">
                <a:solidFill>
                  <a:schemeClr val="accent1"/>
                </a:solidFill>
                <a:prstDash val="solid"/>
              </a:ln>
              <a:effectLst>
                <a:outerShdw blurRad="38100" dist="32000" dir="5400000" algn="tl">
                  <a:srgbClr val="000000">
                    <a:alpha val="30000"/>
                  </a:srgbClr>
                </a:outerShdw>
              </a:effectLst>
              <a:latin typeface="+mj-ea"/>
            </a:endParaRPr>
          </a:p>
        </p:txBody>
      </p:sp>
      <p:sp>
        <p:nvSpPr>
          <p:cNvPr id="28" name="正方形/長方形 27">
            <a:extLst/>
          </p:cNvPr>
          <p:cNvSpPr/>
          <p:nvPr/>
        </p:nvSpPr>
        <p:spPr>
          <a:xfrm>
            <a:off x="583454" y="133668"/>
            <a:ext cx="4980220" cy="69251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ja-JP" altLang="en-US" sz="4000" b="1" dirty="0">
                <a:solidFill>
                  <a:prstClr val="black"/>
                </a:solidFill>
                <a:latin typeface="+mn-ea"/>
              </a:rPr>
              <a:t>３</a:t>
            </a:r>
            <a:r>
              <a:rPr lang="ja-JP" altLang="en-US" sz="4000" b="1" dirty="0" smtClean="0">
                <a:solidFill>
                  <a:prstClr val="black"/>
                </a:solidFill>
                <a:latin typeface="+mn-ea"/>
              </a:rPr>
              <a:t>　</a:t>
            </a:r>
            <a:r>
              <a:rPr lang="ja-JP" altLang="en-US" sz="4000" b="1" dirty="0">
                <a:solidFill>
                  <a:prstClr val="black"/>
                </a:solidFill>
                <a:latin typeface="+mn-ea"/>
              </a:rPr>
              <a:t>小中連携教育</a:t>
            </a:r>
            <a:r>
              <a:rPr lang="ja-JP" altLang="en-US" sz="4000" b="1" dirty="0" smtClean="0">
                <a:solidFill>
                  <a:prstClr val="black"/>
                </a:solidFill>
                <a:latin typeface="+mn-ea"/>
              </a:rPr>
              <a:t>とは</a:t>
            </a:r>
            <a:endParaRPr lang="en-US" altLang="ja-JP" sz="4000" b="1" dirty="0">
              <a:solidFill>
                <a:prstClr val="black"/>
              </a:solidFill>
              <a:latin typeface="+mn-ea"/>
            </a:endParaRPr>
          </a:p>
        </p:txBody>
      </p:sp>
      <p:sp>
        <p:nvSpPr>
          <p:cNvPr id="2" name="スライド番号プレースホルダー 1"/>
          <p:cNvSpPr>
            <a:spLocks noGrp="1"/>
          </p:cNvSpPr>
          <p:nvPr>
            <p:ph type="sldNum" sz="quarter" idx="12"/>
          </p:nvPr>
        </p:nvSpPr>
        <p:spPr/>
        <p:txBody>
          <a:bodyPr/>
          <a:lstStyle/>
          <a:p>
            <a:fld id="{5DE7A549-C890-48AF-A539-B9E6EF455443}" type="slidenum">
              <a:rPr kumimoji="1" lang="ja-JP" altLang="en-US" smtClean="0"/>
              <a:t>15</a:t>
            </a:fld>
            <a:endParaRPr kumimoji="1" lang="ja-JP" altLang="en-US"/>
          </a:p>
        </p:txBody>
      </p:sp>
    </p:spTree>
    <p:extLst>
      <p:ext uri="{BB962C8B-B14F-4D97-AF65-F5344CB8AC3E}">
        <p14:creationId xmlns:p14="http://schemas.microsoft.com/office/powerpoint/2010/main" val="491435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下矢印 13"/>
          <p:cNvSpPr/>
          <p:nvPr/>
        </p:nvSpPr>
        <p:spPr>
          <a:xfrm>
            <a:off x="5171261" y="1739319"/>
            <a:ext cx="1689734" cy="2201328"/>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p:cNvPr>
          <p:cNvSpPr/>
          <p:nvPr/>
        </p:nvSpPr>
        <p:spPr>
          <a:xfrm>
            <a:off x="583454" y="133668"/>
            <a:ext cx="4980220" cy="69251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ja-JP" altLang="en-US" sz="4000" b="1" dirty="0">
                <a:solidFill>
                  <a:prstClr val="black"/>
                </a:solidFill>
                <a:latin typeface="+mn-ea"/>
              </a:rPr>
              <a:t>３</a:t>
            </a:r>
            <a:r>
              <a:rPr lang="ja-JP" altLang="en-US" sz="4000" b="1" dirty="0" smtClean="0">
                <a:solidFill>
                  <a:prstClr val="black"/>
                </a:solidFill>
                <a:latin typeface="+mn-ea"/>
              </a:rPr>
              <a:t>　</a:t>
            </a:r>
            <a:r>
              <a:rPr lang="ja-JP" altLang="en-US" sz="4000" b="1" dirty="0">
                <a:solidFill>
                  <a:prstClr val="black"/>
                </a:solidFill>
                <a:latin typeface="+mn-ea"/>
              </a:rPr>
              <a:t>小中</a:t>
            </a:r>
            <a:r>
              <a:rPr lang="ja-JP" altLang="en-US" sz="4000" b="1" dirty="0" smtClean="0">
                <a:solidFill>
                  <a:prstClr val="black"/>
                </a:solidFill>
                <a:latin typeface="+mn-ea"/>
              </a:rPr>
              <a:t>連携とは</a:t>
            </a:r>
            <a:endParaRPr lang="en-US" altLang="ja-JP" sz="4000" b="1" dirty="0">
              <a:solidFill>
                <a:prstClr val="black"/>
              </a:solidFill>
              <a:latin typeface="+mn-ea"/>
            </a:endParaRPr>
          </a:p>
        </p:txBody>
      </p:sp>
      <p:sp>
        <p:nvSpPr>
          <p:cNvPr id="5" name="角丸四角形吹き出し 4">
            <a:extLst/>
          </p:cNvPr>
          <p:cNvSpPr/>
          <p:nvPr/>
        </p:nvSpPr>
        <p:spPr>
          <a:xfrm>
            <a:off x="3805336" y="1007393"/>
            <a:ext cx="4332600" cy="735244"/>
          </a:xfrm>
          <a:prstGeom prst="wedgeRoundRectCallout">
            <a:avLst>
              <a:gd name="adj1" fmla="val -16652"/>
              <a:gd name="adj2" fmla="val -35316"/>
              <a:gd name="adj3" fmla="val 16667"/>
            </a:avLst>
          </a:prstGeom>
          <a:solidFill>
            <a:schemeClr val="accent2">
              <a:lumMod val="40000"/>
              <a:lumOff val="60000"/>
            </a:schemeClr>
          </a:solidFill>
          <a:ln w="38100" cmpd="sng">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3200" b="1" dirty="0" smtClean="0">
                <a:solidFill>
                  <a:sysClr val="windowText" lastClr="000000"/>
                </a:solidFill>
                <a:latin typeface="+mn-ea"/>
              </a:rPr>
              <a:t>学校</a:t>
            </a:r>
            <a:r>
              <a:rPr lang="ja-JP" altLang="en-US" sz="3200" b="1" dirty="0">
                <a:solidFill>
                  <a:sysClr val="windowText" lastClr="000000"/>
                </a:solidFill>
                <a:latin typeface="+mn-ea"/>
              </a:rPr>
              <a:t>段階</a:t>
            </a:r>
            <a:r>
              <a:rPr lang="ja-JP" altLang="en-US" sz="3200" b="1" dirty="0" smtClean="0">
                <a:solidFill>
                  <a:sysClr val="windowText" lastClr="000000"/>
                </a:solidFill>
                <a:latin typeface="+mn-ea"/>
              </a:rPr>
              <a:t>の円滑な接続</a:t>
            </a:r>
            <a:endParaRPr lang="en-US" altLang="ja-JP" sz="3200" b="1" dirty="0" smtClean="0">
              <a:solidFill>
                <a:sysClr val="windowText" lastClr="000000"/>
              </a:solidFill>
              <a:latin typeface="+mn-ea"/>
            </a:endParaRPr>
          </a:p>
        </p:txBody>
      </p:sp>
      <p:sp>
        <p:nvSpPr>
          <p:cNvPr id="6" name="角丸四角形吹き出し 5">
            <a:extLst/>
          </p:cNvPr>
          <p:cNvSpPr/>
          <p:nvPr/>
        </p:nvSpPr>
        <p:spPr>
          <a:xfrm>
            <a:off x="1084243" y="1971533"/>
            <a:ext cx="9774787" cy="735244"/>
          </a:xfrm>
          <a:prstGeom prst="wedgeRoundRectCallout">
            <a:avLst>
              <a:gd name="adj1" fmla="val -16652"/>
              <a:gd name="adj2" fmla="val -35316"/>
              <a:gd name="adj3" fmla="val 16667"/>
            </a:avLst>
          </a:prstGeom>
          <a:solidFill>
            <a:schemeClr val="accent6">
              <a:lumMod val="60000"/>
              <a:lumOff val="40000"/>
            </a:schemeClr>
          </a:solidFill>
          <a:ln w="38100" cmpd="sng">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3200" b="1" dirty="0" smtClean="0">
                <a:solidFill>
                  <a:sysClr val="windowText" lastClr="000000"/>
                </a:solidFill>
                <a:latin typeface="+mn-ea"/>
              </a:rPr>
              <a:t>小・中学校９年間の学びと育ちの連続性を重視した教育</a:t>
            </a:r>
            <a:endParaRPr lang="en-US" altLang="ja-JP" sz="3200" b="1" dirty="0" smtClean="0">
              <a:solidFill>
                <a:sysClr val="windowText" lastClr="000000"/>
              </a:solidFill>
              <a:latin typeface="+mn-ea"/>
            </a:endParaRPr>
          </a:p>
        </p:txBody>
      </p:sp>
      <p:sp>
        <p:nvSpPr>
          <p:cNvPr id="9" name="円/楕円 7">
            <a:extLst/>
          </p:cNvPr>
          <p:cNvSpPr/>
          <p:nvPr/>
        </p:nvSpPr>
        <p:spPr>
          <a:xfrm>
            <a:off x="3049085" y="4156899"/>
            <a:ext cx="5845101" cy="1081414"/>
          </a:xfrm>
          <a:prstGeom prst="ellipse">
            <a:avLst/>
          </a:prstGeom>
          <a:solidFill>
            <a:schemeClr val="accent3">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ja-JP" altLang="en-US" sz="2800" dirty="0" smtClean="0">
                <a:solidFill>
                  <a:schemeClr val="tx1"/>
                </a:solidFill>
                <a:latin typeface="+mn-ea"/>
              </a:rPr>
              <a:t>小・中学校９年間を支える教職員の意識高揚</a:t>
            </a:r>
            <a:endParaRPr lang="ja-JP" altLang="en-US" sz="2800" dirty="0">
              <a:solidFill>
                <a:schemeClr val="tx1"/>
              </a:solidFill>
              <a:latin typeface="+mn-ea"/>
            </a:endParaRPr>
          </a:p>
        </p:txBody>
      </p:sp>
      <p:sp>
        <p:nvSpPr>
          <p:cNvPr id="10" name="円/楕円 7">
            <a:extLst/>
          </p:cNvPr>
          <p:cNvSpPr/>
          <p:nvPr/>
        </p:nvSpPr>
        <p:spPr>
          <a:xfrm>
            <a:off x="583454" y="4904787"/>
            <a:ext cx="5845101" cy="1081414"/>
          </a:xfrm>
          <a:prstGeom prst="ellipse">
            <a:avLst/>
          </a:prstGeom>
          <a:solidFill>
            <a:schemeClr val="accent4">
              <a:lumMod val="60000"/>
              <a:lumOff val="40000"/>
              <a:alpha val="5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ja-JP" altLang="en-US" sz="2800" dirty="0" smtClean="0">
                <a:solidFill>
                  <a:schemeClr val="tx1"/>
                </a:solidFill>
                <a:latin typeface="+mn-ea"/>
              </a:rPr>
              <a:t>学習意欲の向上</a:t>
            </a:r>
            <a:endParaRPr lang="ja-JP" altLang="en-US" sz="2800" dirty="0">
              <a:solidFill>
                <a:schemeClr val="tx1"/>
              </a:solidFill>
              <a:latin typeface="+mn-ea"/>
            </a:endParaRPr>
          </a:p>
        </p:txBody>
      </p:sp>
      <p:sp>
        <p:nvSpPr>
          <p:cNvPr id="11" name="円/楕円 7">
            <a:extLst/>
          </p:cNvPr>
          <p:cNvSpPr/>
          <p:nvPr/>
        </p:nvSpPr>
        <p:spPr>
          <a:xfrm>
            <a:off x="5563674" y="4904787"/>
            <a:ext cx="5845101" cy="1081414"/>
          </a:xfrm>
          <a:prstGeom prst="ellipse">
            <a:avLst/>
          </a:prstGeom>
          <a:solidFill>
            <a:schemeClr val="accent2">
              <a:lumMod val="60000"/>
              <a:lumOff val="40000"/>
              <a:alpha val="5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ja-JP" altLang="en-US" sz="2800" dirty="0" smtClean="0">
                <a:solidFill>
                  <a:schemeClr val="tx1"/>
                </a:solidFill>
                <a:latin typeface="+mn-ea"/>
              </a:rPr>
              <a:t>中１ギャップの解消</a:t>
            </a:r>
            <a:endParaRPr lang="ja-JP" altLang="en-US" sz="2800" dirty="0">
              <a:solidFill>
                <a:schemeClr val="tx1"/>
              </a:solidFill>
              <a:latin typeface="+mn-ea"/>
            </a:endParaRPr>
          </a:p>
        </p:txBody>
      </p:sp>
      <p:sp>
        <p:nvSpPr>
          <p:cNvPr id="12" name="正方形/長方形 11">
            <a:extLst/>
          </p:cNvPr>
          <p:cNvSpPr/>
          <p:nvPr/>
        </p:nvSpPr>
        <p:spPr>
          <a:xfrm>
            <a:off x="583454" y="5979564"/>
            <a:ext cx="4980220" cy="692513"/>
          </a:xfrm>
          <a:prstGeom prst="rect">
            <a:avLst/>
          </a:prstGeom>
          <a:solidFill>
            <a:srgbClr val="00B0F0"/>
          </a:solidFill>
          <a:ln w="25400">
            <a:solidFill>
              <a:schemeClr val="accent2">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ja-JP" altLang="en-US" sz="4000" b="1" dirty="0" smtClean="0">
                <a:solidFill>
                  <a:prstClr val="black"/>
                </a:solidFill>
                <a:latin typeface="+mn-ea"/>
              </a:rPr>
              <a:t>確かな学力の育成</a:t>
            </a:r>
            <a:endParaRPr lang="en-US" altLang="ja-JP" sz="4000" b="1" dirty="0">
              <a:solidFill>
                <a:prstClr val="black"/>
              </a:solidFill>
              <a:latin typeface="+mn-ea"/>
            </a:endParaRPr>
          </a:p>
        </p:txBody>
      </p:sp>
      <p:sp>
        <p:nvSpPr>
          <p:cNvPr id="13" name="正方形/長方形 12">
            <a:extLst/>
          </p:cNvPr>
          <p:cNvSpPr/>
          <p:nvPr/>
        </p:nvSpPr>
        <p:spPr>
          <a:xfrm>
            <a:off x="6428555" y="5979563"/>
            <a:ext cx="4980220" cy="692513"/>
          </a:xfrm>
          <a:prstGeom prst="rect">
            <a:avLst/>
          </a:prstGeom>
          <a:solidFill>
            <a:srgbClr val="FF66FF"/>
          </a:solidFill>
          <a:ln w="25400">
            <a:solidFill>
              <a:schemeClr val="accent2">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ja-JP" altLang="en-US" sz="4000" b="1" dirty="0" smtClean="0">
                <a:solidFill>
                  <a:prstClr val="black"/>
                </a:solidFill>
                <a:latin typeface="+mn-ea"/>
              </a:rPr>
              <a:t>豊かな心の育成</a:t>
            </a:r>
            <a:endParaRPr lang="en-US" altLang="ja-JP" sz="4000" b="1" dirty="0">
              <a:solidFill>
                <a:prstClr val="black"/>
              </a:solidFill>
              <a:latin typeface="+mn-ea"/>
            </a:endParaRPr>
          </a:p>
        </p:txBody>
      </p:sp>
      <p:sp>
        <p:nvSpPr>
          <p:cNvPr id="15" name="正方形/長方形 14">
            <a:extLst/>
          </p:cNvPr>
          <p:cNvSpPr/>
          <p:nvPr/>
        </p:nvSpPr>
        <p:spPr>
          <a:xfrm>
            <a:off x="749292" y="3781554"/>
            <a:ext cx="2133956" cy="692513"/>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anchor="ctr"/>
          <a:lstStyle/>
          <a:p>
            <a:pPr eaLnBrk="1" hangingPunct="1">
              <a:defRPr/>
            </a:pPr>
            <a:r>
              <a:rPr lang="en-US" altLang="ja-JP" sz="4000" b="1" dirty="0" smtClean="0">
                <a:solidFill>
                  <a:prstClr val="black"/>
                </a:solidFill>
                <a:latin typeface="+mn-ea"/>
              </a:rPr>
              <a:t>【</a:t>
            </a:r>
            <a:r>
              <a:rPr lang="ja-JP" altLang="en-US" sz="4000" b="1" dirty="0" smtClean="0">
                <a:solidFill>
                  <a:prstClr val="black"/>
                </a:solidFill>
                <a:latin typeface="+mn-ea"/>
              </a:rPr>
              <a:t>ねらい</a:t>
            </a:r>
            <a:r>
              <a:rPr lang="en-US" altLang="ja-JP" sz="4000" b="1" dirty="0" smtClean="0">
                <a:solidFill>
                  <a:prstClr val="black"/>
                </a:solidFill>
                <a:latin typeface="+mn-ea"/>
              </a:rPr>
              <a:t>】</a:t>
            </a:r>
            <a:endParaRPr lang="en-US" altLang="ja-JP" sz="4000" b="1" dirty="0">
              <a:solidFill>
                <a:prstClr val="black"/>
              </a:solidFill>
              <a:latin typeface="+mn-ea"/>
            </a:endParaRPr>
          </a:p>
        </p:txBody>
      </p:sp>
      <p:sp>
        <p:nvSpPr>
          <p:cNvPr id="2" name="スライド番号プレースホルダー 1"/>
          <p:cNvSpPr>
            <a:spLocks noGrp="1"/>
          </p:cNvSpPr>
          <p:nvPr>
            <p:ph type="sldNum" sz="quarter" idx="12"/>
          </p:nvPr>
        </p:nvSpPr>
        <p:spPr/>
        <p:txBody>
          <a:bodyPr/>
          <a:lstStyle/>
          <a:p>
            <a:fld id="{5DE7A549-C890-48AF-A539-B9E6EF455443}" type="slidenum">
              <a:rPr kumimoji="1" lang="ja-JP" altLang="en-US" smtClean="0"/>
              <a:t>16</a:t>
            </a:fld>
            <a:endParaRPr kumimoji="1" lang="ja-JP" altLang="en-US"/>
          </a:p>
        </p:txBody>
      </p:sp>
    </p:spTree>
    <p:extLst>
      <p:ext uri="{BB962C8B-B14F-4D97-AF65-F5344CB8AC3E}">
        <p14:creationId xmlns:p14="http://schemas.microsoft.com/office/powerpoint/2010/main" val="3656050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p:cNvGraphicFramePr>
            <a:graphicFrameLocks/>
          </p:cNvGraphicFramePr>
          <p:nvPr>
            <p:extLst/>
          </p:nvPr>
        </p:nvGraphicFramePr>
        <p:xfrm>
          <a:off x="1763961" y="2400995"/>
          <a:ext cx="8748464"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21508" name="Text Box 17"/>
          <p:cNvSpPr txBox="1">
            <a:spLocks noChangeArrowheads="1"/>
          </p:cNvSpPr>
          <p:nvPr/>
        </p:nvSpPr>
        <p:spPr bwMode="auto">
          <a:xfrm>
            <a:off x="1774826" y="3068638"/>
            <a:ext cx="2449513" cy="2808634"/>
          </a:xfrm>
          <a:prstGeom prst="rect">
            <a:avLst/>
          </a:prstGeom>
          <a:noFill/>
          <a:ln w="9525">
            <a:noFill/>
            <a:miter lim="800000"/>
            <a:headEnd/>
            <a:tailEnd/>
          </a:ln>
        </p:spPr>
        <p:txBody>
          <a:bodyPr lIns="74295" tIns="8890" rIns="74295" bIns="8890"/>
          <a:lstStyle/>
          <a:p>
            <a:pPr algn="just">
              <a:lnSpc>
                <a:spcPct val="128000"/>
              </a:lnSpc>
            </a:pPr>
            <a:r>
              <a:rPr lang="ja-JP" altLang="en-US" sz="2000" b="1" dirty="0">
                <a:latin typeface="ＭＳ Ｐゴシック" charset="-128"/>
              </a:rPr>
              <a:t>中学校の授業では、</a:t>
            </a:r>
          </a:p>
          <a:p>
            <a:pPr algn="just">
              <a:lnSpc>
                <a:spcPct val="128000"/>
              </a:lnSpc>
            </a:pPr>
            <a:r>
              <a:rPr lang="ja-JP" altLang="en-US" sz="2000" b="1" dirty="0">
                <a:latin typeface="ＭＳ Ｐゴシック" charset="-128"/>
              </a:rPr>
              <a:t>教科によって先生</a:t>
            </a:r>
            <a:endParaRPr lang="en-US" altLang="ja-JP" sz="2000" b="1" dirty="0">
              <a:latin typeface="ＭＳ Ｐゴシック" charset="-128"/>
            </a:endParaRPr>
          </a:p>
          <a:p>
            <a:pPr algn="just">
              <a:lnSpc>
                <a:spcPct val="128000"/>
              </a:lnSpc>
            </a:pPr>
            <a:r>
              <a:rPr lang="ja-JP" altLang="en-US" sz="2000" b="1" dirty="0">
                <a:latin typeface="ＭＳ Ｐゴシック" charset="-128"/>
              </a:rPr>
              <a:t>が変わること</a:t>
            </a:r>
            <a:endParaRPr lang="en-US" altLang="ja-JP" sz="2000" b="1" dirty="0">
              <a:latin typeface="ＭＳ Ｐゴシック" charset="-128"/>
            </a:endParaRPr>
          </a:p>
          <a:p>
            <a:pPr algn="just">
              <a:lnSpc>
                <a:spcPct val="128000"/>
              </a:lnSpc>
            </a:pPr>
            <a:endParaRPr lang="en-US" altLang="ja-JP" sz="2000" b="1" dirty="0">
              <a:latin typeface="ＭＳ Ｐゴシック" charset="-128"/>
            </a:endParaRPr>
          </a:p>
          <a:p>
            <a:pPr algn="just">
              <a:lnSpc>
                <a:spcPct val="128000"/>
              </a:lnSpc>
            </a:pPr>
            <a:endParaRPr lang="ja-JP" altLang="en-US" sz="2000" b="1" dirty="0">
              <a:latin typeface="ＭＳ Ｐゴシック" charset="-128"/>
            </a:endParaRPr>
          </a:p>
          <a:p>
            <a:pPr algn="just"/>
            <a:endParaRPr lang="ja-JP" altLang="en-US" sz="2000" b="1" dirty="0">
              <a:latin typeface="ＭＳ Ｐゴシック" charset="-128"/>
            </a:endParaRPr>
          </a:p>
          <a:p>
            <a:pPr algn="just"/>
            <a:r>
              <a:rPr lang="ja-JP" altLang="en-US" sz="2000" b="1" dirty="0">
                <a:latin typeface="ＭＳ Ｐゴシック" charset="-128"/>
              </a:rPr>
              <a:t>不安は特にない</a:t>
            </a:r>
          </a:p>
        </p:txBody>
      </p:sp>
      <p:sp>
        <p:nvSpPr>
          <p:cNvPr id="21509" name="テキスト ボックス 2"/>
          <p:cNvSpPr txBox="1">
            <a:spLocks noChangeArrowheads="1"/>
          </p:cNvSpPr>
          <p:nvPr/>
        </p:nvSpPr>
        <p:spPr bwMode="auto">
          <a:xfrm>
            <a:off x="2897827" y="1928082"/>
            <a:ext cx="6480732" cy="461665"/>
          </a:xfrm>
          <a:prstGeom prst="rect">
            <a:avLst/>
          </a:prstGeom>
          <a:noFill/>
          <a:ln w="9525">
            <a:noFill/>
            <a:miter lim="800000"/>
            <a:headEnd/>
            <a:tailEnd/>
          </a:ln>
        </p:spPr>
        <p:txBody>
          <a:bodyPr wrap="square">
            <a:spAutoFit/>
          </a:bodyPr>
          <a:lstStyle/>
          <a:p>
            <a:r>
              <a:rPr lang="ja-JP" altLang="en-US" sz="2400" dirty="0">
                <a:latin typeface="+mn-ea"/>
              </a:rPr>
              <a:t>（モデル地区　中学校１年生　意識調査）</a:t>
            </a:r>
          </a:p>
        </p:txBody>
      </p:sp>
      <p:cxnSp>
        <p:nvCxnSpPr>
          <p:cNvPr id="5" name="直線矢印コネクタ 4"/>
          <p:cNvCxnSpPr/>
          <p:nvPr/>
        </p:nvCxnSpPr>
        <p:spPr>
          <a:xfrm flipH="1">
            <a:off x="6075823" y="3573017"/>
            <a:ext cx="3262070" cy="43986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5685579" y="5517233"/>
            <a:ext cx="390244" cy="1984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タイトル 1"/>
          <p:cNvSpPr txBox="1">
            <a:spLocks/>
          </p:cNvSpPr>
          <p:nvPr/>
        </p:nvSpPr>
        <p:spPr>
          <a:xfrm>
            <a:off x="1774826" y="993007"/>
            <a:ext cx="8640960" cy="72008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vert="horz" anchor="ctr">
            <a:normAutofit/>
          </a:bodyPr>
          <a:lstStyle>
            <a:lvl1pPr algn="l" rtl="0" fontAlgn="base">
              <a:spcBef>
                <a:spcPct val="0"/>
              </a:spcBef>
              <a:spcAft>
                <a:spcPct val="0"/>
              </a:spcAft>
              <a:defRPr kumimoji="1" sz="3600" kern="1200" cap="all">
                <a:solidFill>
                  <a:schemeClr val="lt1"/>
                </a:solidFill>
                <a:effectLst>
                  <a:reflection blurRad="12700" stA="48000" endA="300" endPos="55000" dir="5400000" sy="-90000" algn="bl" rotWithShape="0"/>
                </a:effectLst>
                <a:latin typeface="+mn-lt"/>
                <a:ea typeface="+mn-ea"/>
                <a:cs typeface="+mn-cs"/>
              </a:defRPr>
            </a:lvl1pPr>
            <a:lvl2pPr algn="l" rtl="0" fontAlgn="base">
              <a:spcBef>
                <a:spcPct val="0"/>
              </a:spcBef>
              <a:spcAft>
                <a:spcPct val="0"/>
              </a:spcAft>
              <a:defRPr kumimoji="1" sz="3600">
                <a:solidFill>
                  <a:schemeClr val="lt1"/>
                </a:solidFill>
                <a:latin typeface="+mn-lt"/>
                <a:ea typeface="+mn-ea"/>
                <a:cs typeface="+mn-cs"/>
              </a:defRPr>
            </a:lvl2pPr>
            <a:lvl3pPr algn="l" rtl="0" fontAlgn="base">
              <a:spcBef>
                <a:spcPct val="0"/>
              </a:spcBef>
              <a:spcAft>
                <a:spcPct val="0"/>
              </a:spcAft>
              <a:defRPr kumimoji="1" sz="3600">
                <a:solidFill>
                  <a:schemeClr val="lt1"/>
                </a:solidFill>
                <a:latin typeface="+mn-lt"/>
                <a:ea typeface="+mn-ea"/>
                <a:cs typeface="+mn-cs"/>
              </a:defRPr>
            </a:lvl3pPr>
            <a:lvl4pPr algn="l" rtl="0" fontAlgn="base">
              <a:spcBef>
                <a:spcPct val="0"/>
              </a:spcBef>
              <a:spcAft>
                <a:spcPct val="0"/>
              </a:spcAft>
              <a:defRPr kumimoji="1" sz="3600">
                <a:solidFill>
                  <a:schemeClr val="lt1"/>
                </a:solidFill>
                <a:latin typeface="+mn-lt"/>
                <a:ea typeface="+mn-ea"/>
                <a:cs typeface="+mn-cs"/>
              </a:defRPr>
            </a:lvl4pPr>
            <a:lvl5pPr algn="l" rtl="0" fontAlgn="base">
              <a:spcBef>
                <a:spcPct val="0"/>
              </a:spcBef>
              <a:spcAft>
                <a:spcPct val="0"/>
              </a:spcAft>
              <a:defRPr kumimoji="1" sz="3600">
                <a:solidFill>
                  <a:schemeClr val="lt1"/>
                </a:solidFill>
                <a:latin typeface="+mn-lt"/>
                <a:ea typeface="+mn-ea"/>
                <a:cs typeface="+mn-cs"/>
              </a:defRPr>
            </a:lvl5pPr>
            <a:lvl6pPr marL="457200" algn="l" rtl="0" fontAlgn="base">
              <a:spcBef>
                <a:spcPct val="0"/>
              </a:spcBef>
              <a:spcAft>
                <a:spcPct val="0"/>
              </a:spcAft>
              <a:defRPr kumimoji="1" sz="3600">
                <a:solidFill>
                  <a:schemeClr val="lt1"/>
                </a:solidFill>
                <a:latin typeface="+mn-lt"/>
                <a:ea typeface="+mn-ea"/>
                <a:cs typeface="+mn-cs"/>
              </a:defRPr>
            </a:lvl6pPr>
            <a:lvl7pPr marL="914400" algn="l" rtl="0" fontAlgn="base">
              <a:spcBef>
                <a:spcPct val="0"/>
              </a:spcBef>
              <a:spcAft>
                <a:spcPct val="0"/>
              </a:spcAft>
              <a:defRPr kumimoji="1" sz="3600">
                <a:solidFill>
                  <a:schemeClr val="lt1"/>
                </a:solidFill>
                <a:latin typeface="+mn-lt"/>
                <a:ea typeface="+mn-ea"/>
                <a:cs typeface="+mn-cs"/>
              </a:defRPr>
            </a:lvl7pPr>
            <a:lvl8pPr marL="1371600" algn="l" rtl="0" fontAlgn="base">
              <a:spcBef>
                <a:spcPct val="0"/>
              </a:spcBef>
              <a:spcAft>
                <a:spcPct val="0"/>
              </a:spcAft>
              <a:defRPr kumimoji="1" sz="3600">
                <a:solidFill>
                  <a:schemeClr val="lt1"/>
                </a:solidFill>
                <a:latin typeface="+mn-lt"/>
                <a:ea typeface="+mn-ea"/>
                <a:cs typeface="+mn-cs"/>
              </a:defRPr>
            </a:lvl8pPr>
            <a:lvl9pPr marL="1828800" algn="l" rtl="0" fontAlgn="base">
              <a:spcBef>
                <a:spcPct val="0"/>
              </a:spcBef>
              <a:spcAft>
                <a:spcPct val="0"/>
              </a:spcAft>
              <a:defRPr kumimoji="1" sz="3600">
                <a:solidFill>
                  <a:schemeClr val="lt1"/>
                </a:solidFill>
                <a:latin typeface="+mn-lt"/>
                <a:ea typeface="+mn-ea"/>
                <a:cs typeface="+mn-cs"/>
              </a:defRPr>
            </a:lvl9pPr>
          </a:lstStyle>
          <a:p>
            <a:pPr algn="ctr"/>
            <a:r>
              <a:rPr lang="ja-JP" altLang="en-US" sz="2800" b="1" dirty="0">
                <a:effectLst/>
              </a:rPr>
              <a:t>中学校入学前に小学生が抱く不安</a:t>
            </a:r>
          </a:p>
        </p:txBody>
      </p:sp>
      <p:sp>
        <p:nvSpPr>
          <p:cNvPr id="17" name="正方形/長方形 16">
            <a:extLst/>
          </p:cNvPr>
          <p:cNvSpPr/>
          <p:nvPr/>
        </p:nvSpPr>
        <p:spPr>
          <a:xfrm>
            <a:off x="583454" y="133668"/>
            <a:ext cx="4980220" cy="69251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ja-JP" altLang="en-US" sz="4000" b="1" dirty="0">
                <a:solidFill>
                  <a:prstClr val="black"/>
                </a:solidFill>
                <a:latin typeface="+mn-ea"/>
              </a:rPr>
              <a:t>３</a:t>
            </a:r>
            <a:r>
              <a:rPr lang="ja-JP" altLang="en-US" sz="4000" b="1" dirty="0" smtClean="0">
                <a:solidFill>
                  <a:prstClr val="black"/>
                </a:solidFill>
                <a:latin typeface="+mn-ea"/>
              </a:rPr>
              <a:t>　小中連携とは</a:t>
            </a:r>
            <a:endParaRPr lang="en-US" altLang="ja-JP" sz="4000" b="1" dirty="0">
              <a:solidFill>
                <a:prstClr val="black"/>
              </a:solidFill>
              <a:latin typeface="+mn-ea"/>
            </a:endParaRPr>
          </a:p>
        </p:txBody>
      </p:sp>
      <p:sp>
        <p:nvSpPr>
          <p:cNvPr id="2" name="スライド番号プレースホルダー 1"/>
          <p:cNvSpPr>
            <a:spLocks noGrp="1"/>
          </p:cNvSpPr>
          <p:nvPr>
            <p:ph type="sldNum" sz="quarter" idx="12"/>
          </p:nvPr>
        </p:nvSpPr>
        <p:spPr/>
        <p:txBody>
          <a:bodyPr/>
          <a:lstStyle/>
          <a:p>
            <a:fld id="{5DE7A549-C890-48AF-A539-B9E6EF455443}" type="slidenum">
              <a:rPr kumimoji="1" lang="ja-JP" altLang="en-US" smtClean="0"/>
              <a:t>17</a:t>
            </a:fld>
            <a:endParaRPr kumimoji="1" lang="ja-JP" altLang="en-US"/>
          </a:p>
        </p:txBody>
      </p:sp>
    </p:spTree>
    <p:extLst>
      <p:ext uri="{BB962C8B-B14F-4D97-AF65-F5344CB8AC3E}">
        <p14:creationId xmlns:p14="http://schemas.microsoft.com/office/powerpoint/2010/main" val="53035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1774826" y="993007"/>
            <a:ext cx="8640960" cy="72008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vert="horz" anchor="ctr">
            <a:normAutofit/>
          </a:bodyPr>
          <a:lstStyle>
            <a:lvl1pPr algn="l" rtl="0" fontAlgn="base">
              <a:spcBef>
                <a:spcPct val="0"/>
              </a:spcBef>
              <a:spcAft>
                <a:spcPct val="0"/>
              </a:spcAft>
              <a:defRPr kumimoji="1" sz="3600" kern="1200" cap="all">
                <a:solidFill>
                  <a:schemeClr val="lt1"/>
                </a:solidFill>
                <a:effectLst>
                  <a:reflection blurRad="12700" stA="48000" endA="300" endPos="55000" dir="5400000" sy="-90000" algn="bl" rotWithShape="0"/>
                </a:effectLst>
                <a:latin typeface="+mn-lt"/>
                <a:ea typeface="+mn-ea"/>
                <a:cs typeface="+mn-cs"/>
              </a:defRPr>
            </a:lvl1pPr>
            <a:lvl2pPr algn="l" rtl="0" fontAlgn="base">
              <a:spcBef>
                <a:spcPct val="0"/>
              </a:spcBef>
              <a:spcAft>
                <a:spcPct val="0"/>
              </a:spcAft>
              <a:defRPr kumimoji="1" sz="3600">
                <a:solidFill>
                  <a:schemeClr val="lt1"/>
                </a:solidFill>
                <a:latin typeface="+mn-lt"/>
                <a:ea typeface="+mn-ea"/>
                <a:cs typeface="+mn-cs"/>
              </a:defRPr>
            </a:lvl2pPr>
            <a:lvl3pPr algn="l" rtl="0" fontAlgn="base">
              <a:spcBef>
                <a:spcPct val="0"/>
              </a:spcBef>
              <a:spcAft>
                <a:spcPct val="0"/>
              </a:spcAft>
              <a:defRPr kumimoji="1" sz="3600">
                <a:solidFill>
                  <a:schemeClr val="lt1"/>
                </a:solidFill>
                <a:latin typeface="+mn-lt"/>
                <a:ea typeface="+mn-ea"/>
                <a:cs typeface="+mn-cs"/>
              </a:defRPr>
            </a:lvl3pPr>
            <a:lvl4pPr algn="l" rtl="0" fontAlgn="base">
              <a:spcBef>
                <a:spcPct val="0"/>
              </a:spcBef>
              <a:spcAft>
                <a:spcPct val="0"/>
              </a:spcAft>
              <a:defRPr kumimoji="1" sz="3600">
                <a:solidFill>
                  <a:schemeClr val="lt1"/>
                </a:solidFill>
                <a:latin typeface="+mn-lt"/>
                <a:ea typeface="+mn-ea"/>
                <a:cs typeface="+mn-cs"/>
              </a:defRPr>
            </a:lvl4pPr>
            <a:lvl5pPr algn="l" rtl="0" fontAlgn="base">
              <a:spcBef>
                <a:spcPct val="0"/>
              </a:spcBef>
              <a:spcAft>
                <a:spcPct val="0"/>
              </a:spcAft>
              <a:defRPr kumimoji="1" sz="3600">
                <a:solidFill>
                  <a:schemeClr val="lt1"/>
                </a:solidFill>
                <a:latin typeface="+mn-lt"/>
                <a:ea typeface="+mn-ea"/>
                <a:cs typeface="+mn-cs"/>
              </a:defRPr>
            </a:lvl5pPr>
            <a:lvl6pPr marL="457200" algn="l" rtl="0" fontAlgn="base">
              <a:spcBef>
                <a:spcPct val="0"/>
              </a:spcBef>
              <a:spcAft>
                <a:spcPct val="0"/>
              </a:spcAft>
              <a:defRPr kumimoji="1" sz="3600">
                <a:solidFill>
                  <a:schemeClr val="lt1"/>
                </a:solidFill>
                <a:latin typeface="+mn-lt"/>
                <a:ea typeface="+mn-ea"/>
                <a:cs typeface="+mn-cs"/>
              </a:defRPr>
            </a:lvl6pPr>
            <a:lvl7pPr marL="914400" algn="l" rtl="0" fontAlgn="base">
              <a:spcBef>
                <a:spcPct val="0"/>
              </a:spcBef>
              <a:spcAft>
                <a:spcPct val="0"/>
              </a:spcAft>
              <a:defRPr kumimoji="1" sz="3600">
                <a:solidFill>
                  <a:schemeClr val="lt1"/>
                </a:solidFill>
                <a:latin typeface="+mn-lt"/>
                <a:ea typeface="+mn-ea"/>
                <a:cs typeface="+mn-cs"/>
              </a:defRPr>
            </a:lvl7pPr>
            <a:lvl8pPr marL="1371600" algn="l" rtl="0" fontAlgn="base">
              <a:spcBef>
                <a:spcPct val="0"/>
              </a:spcBef>
              <a:spcAft>
                <a:spcPct val="0"/>
              </a:spcAft>
              <a:defRPr kumimoji="1" sz="3600">
                <a:solidFill>
                  <a:schemeClr val="lt1"/>
                </a:solidFill>
                <a:latin typeface="+mn-lt"/>
                <a:ea typeface="+mn-ea"/>
                <a:cs typeface="+mn-cs"/>
              </a:defRPr>
            </a:lvl8pPr>
            <a:lvl9pPr marL="1828800" algn="l" rtl="0" fontAlgn="base">
              <a:spcBef>
                <a:spcPct val="0"/>
              </a:spcBef>
              <a:spcAft>
                <a:spcPct val="0"/>
              </a:spcAft>
              <a:defRPr kumimoji="1" sz="3600">
                <a:solidFill>
                  <a:schemeClr val="lt1"/>
                </a:solidFill>
                <a:latin typeface="+mn-lt"/>
                <a:ea typeface="+mn-ea"/>
                <a:cs typeface="+mn-cs"/>
              </a:defRPr>
            </a:lvl9pPr>
          </a:lstStyle>
          <a:p>
            <a:pPr algn="ctr"/>
            <a:r>
              <a:rPr lang="ja-JP" altLang="en-US" sz="2800" b="1" dirty="0">
                <a:effectLst/>
              </a:rPr>
              <a:t>小学生</a:t>
            </a:r>
            <a:r>
              <a:rPr lang="ja-JP" altLang="en-US" sz="2800" b="1" dirty="0" smtClean="0">
                <a:effectLst/>
              </a:rPr>
              <a:t>の</a:t>
            </a:r>
            <a:r>
              <a:rPr lang="ja-JP" altLang="en-US" sz="2800" b="1" dirty="0">
                <a:effectLst/>
              </a:rPr>
              <a:t>時</a:t>
            </a:r>
            <a:r>
              <a:rPr lang="ja-JP" altLang="en-US" sz="2800" b="1" dirty="0" smtClean="0">
                <a:effectLst/>
              </a:rPr>
              <a:t>に体験しておくとよいと思うもの</a:t>
            </a:r>
            <a:endParaRPr lang="ja-JP" altLang="en-US" sz="2800" b="1" dirty="0">
              <a:effectLst/>
            </a:endParaRPr>
          </a:p>
        </p:txBody>
      </p:sp>
      <p:sp>
        <p:nvSpPr>
          <p:cNvPr id="17" name="正方形/長方形 16">
            <a:extLst/>
          </p:cNvPr>
          <p:cNvSpPr/>
          <p:nvPr/>
        </p:nvSpPr>
        <p:spPr>
          <a:xfrm>
            <a:off x="583454" y="133668"/>
            <a:ext cx="4980220" cy="69251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ja-JP" altLang="en-US" sz="4000" b="1" dirty="0">
                <a:solidFill>
                  <a:prstClr val="black"/>
                </a:solidFill>
                <a:latin typeface="+mn-ea"/>
              </a:rPr>
              <a:t>３</a:t>
            </a:r>
            <a:r>
              <a:rPr lang="ja-JP" altLang="en-US" sz="4000" b="1" dirty="0" smtClean="0">
                <a:solidFill>
                  <a:prstClr val="black"/>
                </a:solidFill>
                <a:latin typeface="+mn-ea"/>
              </a:rPr>
              <a:t>　小中連携とは</a:t>
            </a:r>
            <a:endParaRPr lang="en-US" altLang="ja-JP" sz="4000" b="1" dirty="0">
              <a:solidFill>
                <a:prstClr val="black"/>
              </a:solidFill>
              <a:latin typeface="+mn-ea"/>
            </a:endParaRPr>
          </a:p>
        </p:txBody>
      </p:sp>
      <p:pic>
        <p:nvPicPr>
          <p:cNvPr id="2" name="図 1"/>
          <p:cNvPicPr>
            <a:picLocks noChangeAspect="1"/>
          </p:cNvPicPr>
          <p:nvPr/>
        </p:nvPicPr>
        <p:blipFill>
          <a:blip r:embed="rId3"/>
          <a:stretch>
            <a:fillRect/>
          </a:stretch>
        </p:blipFill>
        <p:spPr>
          <a:xfrm>
            <a:off x="318053" y="1879913"/>
            <a:ext cx="11589026" cy="3609266"/>
          </a:xfrm>
          <a:prstGeom prst="rect">
            <a:avLst/>
          </a:prstGeom>
        </p:spPr>
      </p:pic>
      <p:sp>
        <p:nvSpPr>
          <p:cNvPr id="3" name="スライド番号プレースホルダー 2"/>
          <p:cNvSpPr>
            <a:spLocks noGrp="1"/>
          </p:cNvSpPr>
          <p:nvPr>
            <p:ph type="sldNum" sz="quarter" idx="12"/>
          </p:nvPr>
        </p:nvSpPr>
        <p:spPr/>
        <p:txBody>
          <a:bodyPr/>
          <a:lstStyle/>
          <a:p>
            <a:fld id="{5DE7A549-C890-48AF-A539-B9E6EF455443}" type="slidenum">
              <a:rPr kumimoji="1" lang="ja-JP" altLang="en-US" smtClean="0"/>
              <a:t>18</a:t>
            </a:fld>
            <a:endParaRPr kumimoji="1" lang="ja-JP" altLang="en-US"/>
          </a:p>
        </p:txBody>
      </p:sp>
    </p:spTree>
    <p:extLst>
      <p:ext uri="{BB962C8B-B14F-4D97-AF65-F5344CB8AC3E}">
        <p14:creationId xmlns:p14="http://schemas.microsoft.com/office/powerpoint/2010/main" val="2534955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0020" y="1819475"/>
            <a:ext cx="8784976" cy="834946"/>
          </a:xfrm>
          <a:solidFill>
            <a:schemeClr val="bg1">
              <a:lumMod val="95000"/>
            </a:schemeClr>
          </a:solidFill>
          <a:ln>
            <a:solidFill>
              <a:schemeClr val="tx1"/>
            </a:solidFill>
          </a:ln>
        </p:spPr>
        <p:txBody>
          <a:bodyPr anchor="t">
            <a:noAutofit/>
          </a:bodyPr>
          <a:lstStyle/>
          <a:p>
            <a:pPr>
              <a:defRPr/>
            </a:pPr>
            <a:r>
              <a:rPr lang="ja-JP" altLang="en-US" sz="2400" dirty="0">
                <a:ln w="18415" cmpd="sng">
                  <a:noFill/>
                  <a:prstDash val="solid"/>
                </a:ln>
                <a:latin typeface="+mj-ea"/>
              </a:rPr>
              <a:t>○「わからないことでも自分の力で答えを見つけられるよう、</a:t>
            </a:r>
            <a:r>
              <a:rPr lang="en-US" altLang="ja-JP" sz="2400" dirty="0">
                <a:ln w="18415" cmpd="sng">
                  <a:noFill/>
                  <a:prstDash val="solid"/>
                </a:ln>
                <a:latin typeface="+mj-ea"/>
              </a:rPr>
              <a:t/>
            </a:r>
            <a:br>
              <a:rPr lang="en-US" altLang="ja-JP" sz="2400" dirty="0">
                <a:ln w="18415" cmpd="sng">
                  <a:noFill/>
                  <a:prstDash val="solid"/>
                </a:ln>
                <a:latin typeface="+mj-ea"/>
              </a:rPr>
            </a:br>
            <a:r>
              <a:rPr lang="ja-JP" altLang="en-US" sz="2400" dirty="0">
                <a:ln w="18415" cmpd="sng">
                  <a:noFill/>
                  <a:prstDash val="solid"/>
                </a:ln>
                <a:latin typeface="+mj-ea"/>
              </a:rPr>
              <a:t>　　勉強したい」（モデル校８地区）</a:t>
            </a:r>
          </a:p>
        </p:txBody>
      </p:sp>
      <p:sp>
        <p:nvSpPr>
          <p:cNvPr id="9" name="テキスト ボックス 8"/>
          <p:cNvSpPr txBox="1"/>
          <p:nvPr/>
        </p:nvSpPr>
        <p:spPr>
          <a:xfrm>
            <a:off x="1782028" y="1025828"/>
            <a:ext cx="8640960" cy="642484"/>
          </a:xfrm>
          <a:prstGeom prst="rect">
            <a:avLst/>
          </a:prstGeom>
          <a:solidFill>
            <a:srgbClr val="00CC99"/>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ts val="5000"/>
              </a:lnSpc>
              <a:spcBef>
                <a:spcPts val="600"/>
              </a:spcBef>
              <a:defRPr/>
            </a:pPr>
            <a:r>
              <a:rPr lang="ja-JP" altLang="en-US" sz="3200" b="1" dirty="0"/>
              <a:t>成果　子供の学習意欲</a:t>
            </a:r>
          </a:p>
        </p:txBody>
      </p:sp>
      <p:graphicFrame>
        <p:nvGraphicFramePr>
          <p:cNvPr id="13" name="グラフ 12"/>
          <p:cNvGraphicFramePr/>
          <p:nvPr>
            <p:extLst/>
          </p:nvPr>
        </p:nvGraphicFramePr>
        <p:xfrm>
          <a:off x="1958794" y="3098718"/>
          <a:ext cx="8287428" cy="3579828"/>
        </p:xfrm>
        <a:graphic>
          <a:graphicData uri="http://schemas.openxmlformats.org/drawingml/2006/chart">
            <c:chart xmlns:c="http://schemas.openxmlformats.org/drawingml/2006/chart" xmlns:r="http://schemas.openxmlformats.org/officeDocument/2006/relationships" r:id="rId3"/>
          </a:graphicData>
        </a:graphic>
      </p:graphicFrame>
      <p:sp>
        <p:nvSpPr>
          <p:cNvPr id="19" name="テキスト ボックス 18"/>
          <p:cNvSpPr txBox="1"/>
          <p:nvPr/>
        </p:nvSpPr>
        <p:spPr>
          <a:xfrm>
            <a:off x="2967990" y="3737380"/>
            <a:ext cx="430887" cy="1347805"/>
          </a:xfrm>
          <a:prstGeom prst="rect">
            <a:avLst/>
          </a:prstGeom>
          <a:noFill/>
        </p:spPr>
        <p:txBody>
          <a:bodyPr vert="eaVert" wrap="square" rtlCol="0">
            <a:spAutoFit/>
          </a:bodyPr>
          <a:lstStyle/>
          <a:p>
            <a:r>
              <a:rPr lang="ja-JP" altLang="en-US" sz="1600" dirty="0">
                <a:solidFill>
                  <a:schemeClr val="bg1"/>
                </a:solidFill>
                <a:latin typeface="+mj-ea"/>
                <a:ea typeface="+mj-ea"/>
              </a:rPr>
              <a:t>Ｈ２３・小６</a:t>
            </a:r>
          </a:p>
        </p:txBody>
      </p:sp>
      <p:sp>
        <p:nvSpPr>
          <p:cNvPr id="20" name="テキスト ボックス 19"/>
          <p:cNvSpPr txBox="1"/>
          <p:nvPr/>
        </p:nvSpPr>
        <p:spPr>
          <a:xfrm>
            <a:off x="3510833" y="4768510"/>
            <a:ext cx="430887" cy="1324787"/>
          </a:xfrm>
          <a:prstGeom prst="rect">
            <a:avLst/>
          </a:prstGeom>
          <a:noFill/>
        </p:spPr>
        <p:txBody>
          <a:bodyPr vert="eaVert" wrap="square" rtlCol="0">
            <a:spAutoFit/>
          </a:bodyPr>
          <a:lstStyle/>
          <a:p>
            <a:r>
              <a:rPr lang="ja-JP" altLang="en-US" sz="1600" dirty="0">
                <a:solidFill>
                  <a:schemeClr val="bg1"/>
                </a:solidFill>
                <a:latin typeface="+mj-ea"/>
                <a:ea typeface="+mj-ea"/>
              </a:rPr>
              <a:t>Ｈ２４・中１</a:t>
            </a:r>
          </a:p>
        </p:txBody>
      </p:sp>
      <p:cxnSp>
        <p:nvCxnSpPr>
          <p:cNvPr id="15" name="直線矢印コネクタ 14"/>
          <p:cNvCxnSpPr/>
          <p:nvPr/>
        </p:nvCxnSpPr>
        <p:spPr>
          <a:xfrm>
            <a:off x="5156606" y="3603608"/>
            <a:ext cx="409865" cy="1285024"/>
          </a:xfrm>
          <a:prstGeom prst="straightConnector1">
            <a:avLst/>
          </a:prstGeom>
          <a:ln w="63500">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8" name="テキスト ボックス 17"/>
          <p:cNvSpPr txBox="1"/>
          <p:nvPr/>
        </p:nvSpPr>
        <p:spPr>
          <a:xfrm>
            <a:off x="6781358" y="3622628"/>
            <a:ext cx="430887" cy="1462557"/>
          </a:xfrm>
          <a:prstGeom prst="rect">
            <a:avLst/>
          </a:prstGeom>
          <a:noFill/>
        </p:spPr>
        <p:txBody>
          <a:bodyPr vert="eaVert" wrap="square" rtlCol="0">
            <a:spAutoFit/>
          </a:bodyPr>
          <a:lstStyle/>
          <a:p>
            <a:r>
              <a:rPr lang="ja-JP" altLang="en-US" sz="1600" dirty="0">
                <a:solidFill>
                  <a:schemeClr val="bg1"/>
                </a:solidFill>
                <a:latin typeface="+mj-ea"/>
                <a:ea typeface="+mj-ea"/>
              </a:rPr>
              <a:t>Ｈ２４・小６</a:t>
            </a:r>
          </a:p>
        </p:txBody>
      </p:sp>
      <p:sp>
        <p:nvSpPr>
          <p:cNvPr id="21" name="テキスト ボックス 20"/>
          <p:cNvSpPr txBox="1"/>
          <p:nvPr/>
        </p:nvSpPr>
        <p:spPr>
          <a:xfrm>
            <a:off x="7319737" y="4519378"/>
            <a:ext cx="430887" cy="1357894"/>
          </a:xfrm>
          <a:prstGeom prst="rect">
            <a:avLst/>
          </a:prstGeom>
          <a:noFill/>
        </p:spPr>
        <p:txBody>
          <a:bodyPr vert="eaVert" wrap="square" rtlCol="0">
            <a:spAutoFit/>
          </a:bodyPr>
          <a:lstStyle/>
          <a:p>
            <a:r>
              <a:rPr lang="ja-JP" altLang="en-US" sz="1600" dirty="0">
                <a:solidFill>
                  <a:schemeClr val="bg1"/>
                </a:solidFill>
                <a:latin typeface="+mj-ea"/>
                <a:ea typeface="+mj-ea"/>
              </a:rPr>
              <a:t>Ｈ２５　中１</a:t>
            </a:r>
          </a:p>
        </p:txBody>
      </p:sp>
      <p:cxnSp>
        <p:nvCxnSpPr>
          <p:cNvPr id="16" name="直線矢印コネクタ 15"/>
          <p:cNvCxnSpPr/>
          <p:nvPr/>
        </p:nvCxnSpPr>
        <p:spPr>
          <a:xfrm>
            <a:off x="8976320" y="3489367"/>
            <a:ext cx="576064" cy="288032"/>
          </a:xfrm>
          <a:prstGeom prst="straightConnector1">
            <a:avLst/>
          </a:prstGeom>
          <a:ln w="63500">
            <a:solidFill>
              <a:srgbClr val="FF9900"/>
            </a:solidFill>
            <a:tailEnd type="arrow"/>
          </a:ln>
        </p:spPr>
        <p:style>
          <a:lnRef idx="3">
            <a:schemeClr val="dk1"/>
          </a:lnRef>
          <a:fillRef idx="0">
            <a:schemeClr val="dk1"/>
          </a:fillRef>
          <a:effectRef idx="2">
            <a:schemeClr val="dk1"/>
          </a:effectRef>
          <a:fontRef idx="minor">
            <a:schemeClr val="tx1"/>
          </a:fontRef>
        </p:style>
      </p:cxnSp>
      <p:sp>
        <p:nvSpPr>
          <p:cNvPr id="12" name="テキスト ボックス 11"/>
          <p:cNvSpPr txBox="1"/>
          <p:nvPr/>
        </p:nvSpPr>
        <p:spPr>
          <a:xfrm>
            <a:off x="1912895" y="2654422"/>
            <a:ext cx="8820472" cy="461665"/>
          </a:xfrm>
          <a:prstGeom prst="rect">
            <a:avLst/>
          </a:prstGeom>
          <a:noFill/>
        </p:spPr>
        <p:txBody>
          <a:bodyPr wrap="square" rtlCol="0">
            <a:spAutoFit/>
          </a:bodyPr>
          <a:lstStyle/>
          <a:p>
            <a:r>
              <a:rPr lang="ja-JP" altLang="en-US" sz="2400" dirty="0"/>
              <a:t>　Ｈ２３　事業開始前　　Ｈ２４　事業１年目　　Ｈ２５　事業２年目</a:t>
            </a:r>
          </a:p>
        </p:txBody>
      </p:sp>
      <p:sp>
        <p:nvSpPr>
          <p:cNvPr id="25" name="正方形/長方形 24">
            <a:extLst/>
          </p:cNvPr>
          <p:cNvSpPr/>
          <p:nvPr/>
        </p:nvSpPr>
        <p:spPr>
          <a:xfrm>
            <a:off x="583454" y="133668"/>
            <a:ext cx="4980220" cy="69251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ja-JP" altLang="en-US" sz="4000" b="1" dirty="0">
                <a:solidFill>
                  <a:prstClr val="black"/>
                </a:solidFill>
                <a:latin typeface="+mn-ea"/>
              </a:rPr>
              <a:t>３</a:t>
            </a:r>
            <a:r>
              <a:rPr lang="ja-JP" altLang="en-US" sz="4000" b="1" dirty="0" smtClean="0">
                <a:solidFill>
                  <a:prstClr val="black"/>
                </a:solidFill>
                <a:latin typeface="+mn-ea"/>
              </a:rPr>
              <a:t>　</a:t>
            </a:r>
            <a:r>
              <a:rPr lang="ja-JP" altLang="en-US" sz="4000" b="1">
                <a:solidFill>
                  <a:prstClr val="black"/>
                </a:solidFill>
                <a:latin typeface="+mn-ea"/>
              </a:rPr>
              <a:t>小中</a:t>
            </a:r>
            <a:r>
              <a:rPr lang="ja-JP" altLang="en-US" sz="4000" b="1" smtClean="0">
                <a:solidFill>
                  <a:prstClr val="black"/>
                </a:solidFill>
                <a:latin typeface="+mn-ea"/>
              </a:rPr>
              <a:t>連携と</a:t>
            </a:r>
            <a:r>
              <a:rPr lang="ja-JP" altLang="en-US" sz="4000" b="1" dirty="0" smtClean="0">
                <a:solidFill>
                  <a:prstClr val="black"/>
                </a:solidFill>
                <a:latin typeface="+mn-ea"/>
              </a:rPr>
              <a:t>は</a:t>
            </a:r>
            <a:endParaRPr lang="en-US" altLang="ja-JP" sz="4000" b="1" dirty="0">
              <a:solidFill>
                <a:prstClr val="black"/>
              </a:solidFill>
              <a:latin typeface="+mn-ea"/>
            </a:endParaRPr>
          </a:p>
        </p:txBody>
      </p:sp>
      <p:sp>
        <p:nvSpPr>
          <p:cNvPr id="3" name="スライド番号プレースホルダー 2"/>
          <p:cNvSpPr>
            <a:spLocks noGrp="1"/>
          </p:cNvSpPr>
          <p:nvPr>
            <p:ph type="sldNum" sz="quarter" idx="12"/>
          </p:nvPr>
        </p:nvSpPr>
        <p:spPr/>
        <p:txBody>
          <a:bodyPr/>
          <a:lstStyle/>
          <a:p>
            <a:fld id="{5DE7A549-C890-48AF-A539-B9E6EF455443}" type="slidenum">
              <a:rPr kumimoji="1" lang="ja-JP" altLang="en-US" smtClean="0"/>
              <a:t>19</a:t>
            </a:fld>
            <a:endParaRPr kumimoji="1" lang="ja-JP" altLang="en-US"/>
          </a:p>
        </p:txBody>
      </p:sp>
    </p:spTree>
    <p:extLst>
      <p:ext uri="{BB962C8B-B14F-4D97-AF65-F5344CB8AC3E}">
        <p14:creationId xmlns:p14="http://schemas.microsoft.com/office/powerpoint/2010/main" val="3612299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47528" y="1124745"/>
            <a:ext cx="8496944" cy="1168425"/>
          </a:xfrm>
          <a:solidFill>
            <a:srgbClr val="FFC000"/>
          </a:solidFill>
        </p:spPr>
        <p:txBody>
          <a:bodyPr>
            <a:noAutofit/>
          </a:bodyPr>
          <a:lstStyle/>
          <a:p>
            <a:pPr algn="ctr"/>
            <a:r>
              <a:rPr lang="ja-JP" alt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なぜ、</a:t>
            </a:r>
            <a:r>
              <a:rPr lang="ja-JP" alt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小中連携を</a:t>
            </a:r>
            <a:r>
              <a:rPr lang="en-US" altLang="ja-JP"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altLang="ja-JP"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ja-JP" alt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推進するのですか？</a:t>
            </a:r>
          </a:p>
        </p:txBody>
      </p:sp>
      <p:sp>
        <p:nvSpPr>
          <p:cNvPr id="4" name="正方形/長方形 3"/>
          <p:cNvSpPr/>
          <p:nvPr/>
        </p:nvSpPr>
        <p:spPr>
          <a:xfrm>
            <a:off x="1631504" y="64474"/>
            <a:ext cx="3017134" cy="923330"/>
          </a:xfrm>
          <a:prstGeom prst="rect">
            <a:avLst/>
          </a:prstGeom>
          <a:noFill/>
        </p:spPr>
        <p:txBody>
          <a:bodyPr wrap="square" lIns="91440" tIns="45720" rIns="91440" bIns="45720">
            <a:spAutoFit/>
          </a:bodyPr>
          <a:lstStyle/>
          <a:p>
            <a:pPr algn="ctr"/>
            <a:r>
              <a:rPr lang="ja-JP"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ＭＳ ゴシック" panose="020B0609070205080204" pitchFamily="49" charset="-128"/>
                <a:ea typeface="ＭＳ ゴシック" panose="020B0609070205080204" pitchFamily="49" charset="-128"/>
              </a:rPr>
              <a:t>はじめに　</a:t>
            </a:r>
          </a:p>
        </p:txBody>
      </p:sp>
      <p:sp>
        <p:nvSpPr>
          <p:cNvPr id="8" name="角丸四角形吹き出し 7"/>
          <p:cNvSpPr/>
          <p:nvPr/>
        </p:nvSpPr>
        <p:spPr>
          <a:xfrm>
            <a:off x="4055960" y="5445224"/>
            <a:ext cx="4451421" cy="969886"/>
          </a:xfrm>
          <a:prstGeom prst="wedgeRoundRectCallout">
            <a:avLst>
              <a:gd name="adj1" fmla="val 58861"/>
              <a:gd name="adj2" fmla="val 43052"/>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3200" dirty="0">
                <a:latin typeface="+mj-ea"/>
                <a:ea typeface="+mj-ea"/>
              </a:rPr>
              <a:t>どんな効果があるの？</a:t>
            </a:r>
            <a:endParaRPr lang="ja-JP" altLang="en-US" sz="3200" dirty="0"/>
          </a:p>
        </p:txBody>
      </p:sp>
      <p:pic>
        <p:nvPicPr>
          <p:cNvPr id="10" name="図 9"/>
          <p:cNvPicPr>
            <a:picLocks noChangeAspect="1"/>
          </p:cNvPicPr>
          <p:nvPr/>
        </p:nvPicPr>
        <p:blipFill>
          <a:blip r:embed="rId3"/>
          <a:stretch>
            <a:fillRect/>
          </a:stretch>
        </p:blipFill>
        <p:spPr>
          <a:xfrm>
            <a:off x="1780217" y="3935202"/>
            <a:ext cx="1019175" cy="1000125"/>
          </a:xfrm>
          <a:prstGeom prst="rect">
            <a:avLst/>
          </a:prstGeom>
        </p:spPr>
      </p:pic>
      <p:pic>
        <p:nvPicPr>
          <p:cNvPr id="11" name="図 10"/>
          <p:cNvPicPr>
            <a:picLocks noChangeAspect="1"/>
          </p:cNvPicPr>
          <p:nvPr/>
        </p:nvPicPr>
        <p:blipFill>
          <a:blip r:embed="rId4"/>
          <a:stretch>
            <a:fillRect/>
          </a:stretch>
        </p:blipFill>
        <p:spPr>
          <a:xfrm>
            <a:off x="9351730" y="3935201"/>
            <a:ext cx="1066800" cy="1028700"/>
          </a:xfrm>
          <a:prstGeom prst="rect">
            <a:avLst/>
          </a:prstGeom>
        </p:spPr>
      </p:pic>
      <p:sp>
        <p:nvSpPr>
          <p:cNvPr id="5" name="角丸四角形吹き出し 4"/>
          <p:cNvSpPr/>
          <p:nvPr/>
        </p:nvSpPr>
        <p:spPr>
          <a:xfrm>
            <a:off x="2351585" y="2430109"/>
            <a:ext cx="3742882" cy="1368152"/>
          </a:xfrm>
          <a:prstGeom prst="wedgeRoundRectCallout">
            <a:avLst>
              <a:gd name="adj1" fmla="val -36599"/>
              <a:gd name="adj2" fmla="val 72472"/>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3200" dirty="0">
                <a:latin typeface="+mj-ea"/>
                <a:ea typeface="+mj-ea"/>
              </a:rPr>
              <a:t>そもそも</a:t>
            </a:r>
            <a:r>
              <a:rPr lang="ja-JP" altLang="en-US" sz="3200" dirty="0" smtClean="0">
                <a:latin typeface="+mj-ea"/>
                <a:ea typeface="+mj-ea"/>
              </a:rPr>
              <a:t>小中連携</a:t>
            </a:r>
            <a:endParaRPr lang="en-US" altLang="ja-JP" sz="3200" dirty="0">
              <a:latin typeface="+mj-ea"/>
              <a:ea typeface="+mj-ea"/>
            </a:endParaRPr>
          </a:p>
          <a:p>
            <a:r>
              <a:rPr lang="ja-JP" altLang="en-US" sz="3200" dirty="0" smtClean="0">
                <a:latin typeface="+mj-ea"/>
                <a:ea typeface="+mj-ea"/>
              </a:rPr>
              <a:t>と</a:t>
            </a:r>
            <a:r>
              <a:rPr lang="ja-JP" altLang="en-US" sz="3200" dirty="0">
                <a:latin typeface="+mj-ea"/>
                <a:ea typeface="+mj-ea"/>
              </a:rPr>
              <a:t>は？</a:t>
            </a:r>
            <a:endParaRPr lang="ja-JP" altLang="en-US" sz="3600" dirty="0"/>
          </a:p>
        </p:txBody>
      </p:sp>
      <p:sp>
        <p:nvSpPr>
          <p:cNvPr id="6" name="角丸四角形吹き出し 5"/>
          <p:cNvSpPr/>
          <p:nvPr/>
        </p:nvSpPr>
        <p:spPr>
          <a:xfrm>
            <a:off x="6251766" y="2430108"/>
            <a:ext cx="3633365" cy="1368154"/>
          </a:xfrm>
          <a:prstGeom prst="wedgeRoundRectCallout">
            <a:avLst>
              <a:gd name="adj1" fmla="val 34320"/>
              <a:gd name="adj2" fmla="val 7346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3200" dirty="0">
                <a:latin typeface="+mj-ea"/>
                <a:ea typeface="+mj-ea"/>
              </a:rPr>
              <a:t> 小中連携と小中</a:t>
            </a:r>
            <a:endParaRPr lang="en-US" altLang="ja-JP" sz="3200" dirty="0">
              <a:latin typeface="+mj-ea"/>
              <a:ea typeface="+mj-ea"/>
            </a:endParaRPr>
          </a:p>
          <a:p>
            <a:r>
              <a:rPr lang="ja-JP" altLang="en-US" sz="3200" dirty="0">
                <a:latin typeface="+mj-ea"/>
                <a:ea typeface="+mj-ea"/>
              </a:rPr>
              <a:t> 一貫の違いは？</a:t>
            </a:r>
            <a:endParaRPr lang="ja-JP" altLang="en-US" sz="3200" dirty="0"/>
          </a:p>
        </p:txBody>
      </p:sp>
      <p:pic>
        <p:nvPicPr>
          <p:cNvPr id="12" name="図 11"/>
          <p:cNvPicPr>
            <a:picLocks noChangeAspect="1"/>
          </p:cNvPicPr>
          <p:nvPr/>
        </p:nvPicPr>
        <p:blipFill>
          <a:blip r:embed="rId5"/>
          <a:stretch>
            <a:fillRect/>
          </a:stretch>
        </p:blipFill>
        <p:spPr>
          <a:xfrm>
            <a:off x="1847529" y="5255195"/>
            <a:ext cx="1277505" cy="983566"/>
          </a:xfrm>
          <a:prstGeom prst="rect">
            <a:avLst/>
          </a:prstGeom>
        </p:spPr>
      </p:pic>
      <p:pic>
        <p:nvPicPr>
          <p:cNvPr id="13" name="図 12"/>
          <p:cNvPicPr>
            <a:picLocks noChangeAspect="1"/>
          </p:cNvPicPr>
          <p:nvPr/>
        </p:nvPicPr>
        <p:blipFill>
          <a:blip r:embed="rId6"/>
          <a:stretch>
            <a:fillRect/>
          </a:stretch>
        </p:blipFill>
        <p:spPr>
          <a:xfrm>
            <a:off x="8976321" y="5688178"/>
            <a:ext cx="1170037" cy="956280"/>
          </a:xfrm>
          <a:prstGeom prst="rect">
            <a:avLst/>
          </a:prstGeom>
        </p:spPr>
      </p:pic>
      <p:sp>
        <p:nvSpPr>
          <p:cNvPr id="7" name="角丸四角形吹き出し 6"/>
          <p:cNvSpPr/>
          <p:nvPr/>
        </p:nvSpPr>
        <p:spPr>
          <a:xfrm>
            <a:off x="4031266" y="4285309"/>
            <a:ext cx="4440998" cy="926932"/>
          </a:xfrm>
          <a:prstGeom prst="wedgeRoundRectCallout">
            <a:avLst>
              <a:gd name="adj1" fmla="val -66193"/>
              <a:gd name="adj2" fmla="val 58402"/>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3200" dirty="0">
                <a:latin typeface="+mj-ea"/>
                <a:ea typeface="+mj-ea"/>
              </a:rPr>
              <a:t>何をすればいいの？</a:t>
            </a:r>
            <a:endParaRPr lang="ja-JP" altLang="en-US" sz="3200" dirty="0"/>
          </a:p>
        </p:txBody>
      </p:sp>
      <p:sp>
        <p:nvSpPr>
          <p:cNvPr id="3" name="スライド番号プレースホルダー 2"/>
          <p:cNvSpPr>
            <a:spLocks noGrp="1"/>
          </p:cNvSpPr>
          <p:nvPr>
            <p:ph type="sldNum" sz="quarter" idx="12"/>
          </p:nvPr>
        </p:nvSpPr>
        <p:spPr/>
        <p:txBody>
          <a:bodyPr/>
          <a:lstStyle/>
          <a:p>
            <a:fld id="{5DE7A549-C890-48AF-A539-B9E6EF455443}" type="slidenum">
              <a:rPr kumimoji="1" lang="ja-JP" altLang="en-US" smtClean="0"/>
              <a:t>2</a:t>
            </a:fld>
            <a:endParaRPr kumimoji="1" lang="ja-JP" altLang="en-US"/>
          </a:p>
        </p:txBody>
      </p:sp>
    </p:spTree>
    <p:extLst>
      <p:ext uri="{BB962C8B-B14F-4D97-AF65-F5344CB8AC3E}">
        <p14:creationId xmlns:p14="http://schemas.microsoft.com/office/powerpoint/2010/main" val="918189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236999" y="1210527"/>
            <a:ext cx="8420172" cy="643859"/>
            <a:chOff x="1226749" y="1825993"/>
            <a:chExt cx="8420172" cy="643859"/>
          </a:xfrm>
        </p:grpSpPr>
        <p:sp>
          <p:nvSpPr>
            <p:cNvPr id="22533" name="AutoShape 3"/>
            <p:cNvSpPr>
              <a:spLocks noChangeArrowheads="1"/>
            </p:cNvSpPr>
            <p:nvPr/>
          </p:nvSpPr>
          <p:spPr bwMode="auto">
            <a:xfrm>
              <a:off x="1869758" y="1928085"/>
              <a:ext cx="7777163" cy="494397"/>
            </a:xfrm>
            <a:prstGeom prst="roundRect">
              <a:avLst>
                <a:gd name="adj" fmla="val 16667"/>
              </a:avLst>
            </a:prstGeom>
            <a:solidFill>
              <a:srgbClr val="FFFFFF"/>
            </a:solidFill>
            <a:ln w="9525">
              <a:solidFill>
                <a:srgbClr val="000000"/>
              </a:solidFill>
              <a:round/>
              <a:headEnd/>
              <a:tailEnd/>
            </a:ln>
          </p:spPr>
          <p:txBody>
            <a:bodyPr lIns="74295" tIns="8890" rIns="74295" bIns="8890"/>
            <a:lstStyle/>
            <a:p>
              <a:r>
                <a:rPr lang="ja-JP" altLang="en-US" sz="2400" dirty="0">
                  <a:latin typeface="+mj-ea"/>
                  <a:ea typeface="+mj-ea"/>
                </a:rPr>
                <a:t>　</a:t>
              </a:r>
              <a:r>
                <a:rPr lang="ja-JP" altLang="en-US" sz="2800" dirty="0" smtClean="0">
                  <a:latin typeface="HG創英角ｺﾞｼｯｸUB" panose="020B0909000000000000" pitchFamily="49" charset="-128"/>
                  <a:ea typeface="HG創英角ｺﾞｼｯｸUB" panose="020B0909000000000000" pitchFamily="49" charset="-128"/>
                </a:rPr>
                <a:t>小中連携推進</a:t>
              </a:r>
              <a:r>
                <a:rPr lang="ja-JP" altLang="en-US" sz="2800" dirty="0">
                  <a:latin typeface="HG創英角ｺﾞｼｯｸUB" panose="020B0909000000000000" pitchFamily="49" charset="-128"/>
                  <a:ea typeface="HG創英角ｺﾞｼｯｸUB" panose="020B0909000000000000" pitchFamily="49" charset="-128"/>
                </a:rPr>
                <a:t>のための組織をつくる</a:t>
              </a:r>
            </a:p>
          </p:txBody>
        </p:sp>
        <p:sp>
          <p:nvSpPr>
            <p:cNvPr id="73736" name="Oval 8"/>
            <p:cNvSpPr>
              <a:spLocks noChangeArrowheads="1"/>
            </p:cNvSpPr>
            <p:nvPr/>
          </p:nvSpPr>
          <p:spPr bwMode="auto">
            <a:xfrm>
              <a:off x="1226749" y="1825993"/>
              <a:ext cx="643009" cy="643859"/>
            </a:xfrm>
            <a:prstGeom prst="ellipse">
              <a:avLst/>
            </a:prstGeom>
            <a:solidFill>
              <a:srgbClr val="FF00FF"/>
            </a:solidFill>
            <a:ln w="9525">
              <a:solidFill>
                <a:srgbClr val="000000"/>
              </a:solidFill>
              <a:round/>
              <a:headEnd/>
              <a:tailEnd/>
            </a:ln>
          </p:spPr>
          <p:txBody>
            <a:bodyPr lIns="74295" tIns="8890" rIns="74295" bIns="8890"/>
            <a:lstStyle/>
            <a:p>
              <a:pPr algn="ctr">
                <a:spcBef>
                  <a:spcPts val="350"/>
                </a:spcBef>
              </a:pPr>
              <a:r>
                <a:rPr lang="en-US" altLang="ja-JP" sz="3200" dirty="0">
                  <a:latin typeface="Century" pitchFamily="18" charset="0"/>
                  <a:ea typeface="ＭＳ 明朝" pitchFamily="17" charset="-128"/>
                  <a:cs typeface="ＭＳ Ｐゴシック" charset="-128"/>
                </a:rPr>
                <a:t>Ⅰ</a:t>
              </a:r>
              <a:endParaRPr lang="ja-JP" altLang="ja-JP" sz="3200" dirty="0">
                <a:ea typeface="ＭＳ 明朝" pitchFamily="17" charset="-128"/>
                <a:cs typeface="ＭＳ Ｐゴシック" charset="-128"/>
              </a:endParaRPr>
            </a:p>
          </p:txBody>
        </p:sp>
      </p:grpSp>
      <p:grpSp>
        <p:nvGrpSpPr>
          <p:cNvPr id="3" name="グループ化 2"/>
          <p:cNvGrpSpPr/>
          <p:nvPr/>
        </p:nvGrpSpPr>
        <p:grpSpPr>
          <a:xfrm>
            <a:off x="1236999" y="2163720"/>
            <a:ext cx="8934137" cy="859561"/>
            <a:chOff x="1236999" y="2677498"/>
            <a:chExt cx="8934137" cy="859561"/>
          </a:xfrm>
        </p:grpSpPr>
        <p:sp>
          <p:nvSpPr>
            <p:cNvPr id="22532" name="AutoShape 2"/>
            <p:cNvSpPr>
              <a:spLocks noChangeArrowheads="1"/>
            </p:cNvSpPr>
            <p:nvPr/>
          </p:nvSpPr>
          <p:spPr bwMode="auto">
            <a:xfrm>
              <a:off x="1830632" y="2677498"/>
              <a:ext cx="8340504" cy="859561"/>
            </a:xfrm>
            <a:prstGeom prst="roundRect">
              <a:avLst>
                <a:gd name="adj" fmla="val 16667"/>
              </a:avLst>
            </a:prstGeom>
            <a:solidFill>
              <a:srgbClr val="FFFFFF"/>
            </a:solidFill>
            <a:ln w="9525">
              <a:solidFill>
                <a:srgbClr val="000000"/>
              </a:solidFill>
              <a:round/>
              <a:headEnd/>
              <a:tailEnd/>
            </a:ln>
          </p:spPr>
          <p:txBody>
            <a:bodyPr lIns="74295" tIns="8890" rIns="74295" bIns="8890"/>
            <a:lstStyle/>
            <a:p>
              <a:r>
                <a:rPr lang="ja-JP" altLang="en-US" sz="1200" dirty="0">
                  <a:latin typeface="+mj-ea"/>
                  <a:ea typeface="+mj-ea"/>
                  <a:cs typeface="ＭＳ Ｐゴシック" charset="-128"/>
                </a:rPr>
                <a:t>　　</a:t>
              </a:r>
              <a:r>
                <a:rPr lang="ja-JP" altLang="en-US" sz="2800" dirty="0">
                  <a:latin typeface="HG創英角ｺﾞｼｯｸUB" panose="020B0909000000000000" pitchFamily="49" charset="-128"/>
                  <a:ea typeface="HG創英角ｺﾞｼｯｸUB" panose="020B0909000000000000" pitchFamily="49" charset="-128"/>
                  <a:cs typeface="ＭＳ Ｐゴシック" charset="-128"/>
                </a:rPr>
                <a:t>中学校区の目指す児童生徒像、重点目標を設定、</a:t>
              </a:r>
              <a:endParaRPr lang="en-US" altLang="ja-JP" sz="2800" dirty="0">
                <a:latin typeface="HG創英角ｺﾞｼｯｸUB" panose="020B0909000000000000" pitchFamily="49" charset="-128"/>
                <a:ea typeface="HG創英角ｺﾞｼｯｸUB" panose="020B0909000000000000" pitchFamily="49" charset="-128"/>
                <a:cs typeface="ＭＳ Ｐゴシック" charset="-128"/>
              </a:endParaRPr>
            </a:p>
            <a:p>
              <a:r>
                <a:rPr lang="ja-JP" altLang="en-US" sz="2800" dirty="0">
                  <a:latin typeface="HG創英角ｺﾞｼｯｸUB" panose="020B0909000000000000" pitchFamily="49" charset="-128"/>
                  <a:ea typeface="HG創英角ｺﾞｼｯｸUB" panose="020B0909000000000000" pitchFamily="49" charset="-128"/>
                  <a:cs typeface="ＭＳ Ｐゴシック" charset="-128"/>
                </a:rPr>
                <a:t>　共有する</a:t>
              </a:r>
            </a:p>
          </p:txBody>
        </p:sp>
        <p:sp>
          <p:nvSpPr>
            <p:cNvPr id="73737" name="Oval 9"/>
            <p:cNvSpPr>
              <a:spLocks noChangeArrowheads="1"/>
            </p:cNvSpPr>
            <p:nvPr/>
          </p:nvSpPr>
          <p:spPr bwMode="auto">
            <a:xfrm>
              <a:off x="1236999" y="2769056"/>
              <a:ext cx="643010" cy="640030"/>
            </a:xfrm>
            <a:prstGeom prst="ellipse">
              <a:avLst/>
            </a:prstGeom>
            <a:solidFill>
              <a:srgbClr val="4EE1F0"/>
            </a:solidFill>
            <a:ln w="9525">
              <a:solidFill>
                <a:srgbClr val="000000"/>
              </a:solidFill>
              <a:round/>
              <a:headEnd/>
              <a:tailEnd/>
            </a:ln>
          </p:spPr>
          <p:txBody>
            <a:bodyPr lIns="74295" tIns="8890" rIns="74295" bIns="8890"/>
            <a:lstStyle/>
            <a:p>
              <a:pPr algn="ctr">
                <a:spcBef>
                  <a:spcPts val="350"/>
                </a:spcBef>
              </a:pPr>
              <a:r>
                <a:rPr lang="en-US" altLang="ja-JP" sz="3200" dirty="0">
                  <a:latin typeface="Century" pitchFamily="18" charset="0"/>
                  <a:ea typeface="ＭＳ 明朝" pitchFamily="17" charset="-128"/>
                  <a:cs typeface="ＭＳ Ｐゴシック" charset="-128"/>
                </a:rPr>
                <a:t>Ⅱ</a:t>
              </a:r>
              <a:endParaRPr lang="ja-JP" altLang="ja-JP" sz="3200" dirty="0">
                <a:ea typeface="ＭＳ 明朝" pitchFamily="17" charset="-128"/>
                <a:cs typeface="ＭＳ Ｐゴシック" charset="-128"/>
              </a:endParaRPr>
            </a:p>
          </p:txBody>
        </p:sp>
      </p:grpSp>
      <p:grpSp>
        <p:nvGrpSpPr>
          <p:cNvPr id="4" name="グループ化 3"/>
          <p:cNvGrpSpPr/>
          <p:nvPr/>
        </p:nvGrpSpPr>
        <p:grpSpPr>
          <a:xfrm>
            <a:off x="1236999" y="3378391"/>
            <a:ext cx="8350966" cy="654434"/>
            <a:chOff x="1187622" y="3676255"/>
            <a:chExt cx="8350966" cy="654434"/>
          </a:xfrm>
        </p:grpSpPr>
        <p:sp>
          <p:nvSpPr>
            <p:cNvPr id="22534" name="AutoShape 4"/>
            <p:cNvSpPr>
              <a:spLocks noChangeArrowheads="1"/>
            </p:cNvSpPr>
            <p:nvPr/>
          </p:nvSpPr>
          <p:spPr bwMode="auto">
            <a:xfrm>
              <a:off x="1830632" y="3784046"/>
              <a:ext cx="7707956" cy="438852"/>
            </a:xfrm>
            <a:prstGeom prst="roundRect">
              <a:avLst>
                <a:gd name="adj" fmla="val 16667"/>
              </a:avLst>
            </a:prstGeom>
            <a:solidFill>
              <a:srgbClr val="FFFFFF"/>
            </a:solidFill>
            <a:ln w="9525">
              <a:solidFill>
                <a:srgbClr val="000000"/>
              </a:solidFill>
              <a:round/>
              <a:headEnd/>
              <a:tailEnd/>
            </a:ln>
          </p:spPr>
          <p:txBody>
            <a:bodyPr lIns="74295" tIns="8890" rIns="74295" bIns="8890"/>
            <a:lstStyle/>
            <a:p>
              <a:r>
                <a:rPr lang="ja-JP" altLang="en-US" sz="2400" dirty="0">
                  <a:latin typeface="HG創英角ｺﾞｼｯｸUB" panose="020B0909000000000000" pitchFamily="49" charset="-128"/>
                  <a:ea typeface="HG創英角ｺﾞｼｯｸUB" panose="020B0909000000000000" pitchFamily="49" charset="-128"/>
                </a:rPr>
                <a:t>　</a:t>
              </a:r>
              <a:r>
                <a:rPr lang="ja-JP" altLang="en-US" sz="2800" dirty="0">
                  <a:latin typeface="HG創英角ｺﾞｼｯｸUB" panose="020B0909000000000000" pitchFamily="49" charset="-128"/>
                  <a:ea typeface="HG創英角ｺﾞｼｯｸUB" panose="020B0909000000000000" pitchFamily="49" charset="-128"/>
                </a:rPr>
                <a:t>教員の意識をつなぐ</a:t>
              </a:r>
            </a:p>
          </p:txBody>
        </p:sp>
        <p:sp>
          <p:nvSpPr>
            <p:cNvPr id="22540" name="Oval 10"/>
            <p:cNvSpPr>
              <a:spLocks noChangeArrowheads="1"/>
            </p:cNvSpPr>
            <p:nvPr/>
          </p:nvSpPr>
          <p:spPr bwMode="auto">
            <a:xfrm>
              <a:off x="1187622" y="3676255"/>
              <a:ext cx="643010" cy="654434"/>
            </a:xfrm>
            <a:prstGeom prst="ellipse">
              <a:avLst/>
            </a:prstGeom>
            <a:solidFill>
              <a:srgbClr val="92D050"/>
            </a:solidFill>
            <a:ln w="9525">
              <a:solidFill>
                <a:srgbClr val="000000"/>
              </a:solidFill>
              <a:round/>
              <a:headEnd/>
              <a:tailEnd/>
            </a:ln>
          </p:spPr>
          <p:txBody>
            <a:bodyPr lIns="74295" tIns="8890" rIns="74295" bIns="8890"/>
            <a:lstStyle/>
            <a:p>
              <a:pPr algn="ctr">
                <a:spcBef>
                  <a:spcPts val="350"/>
                </a:spcBef>
              </a:pPr>
              <a:r>
                <a:rPr lang="en-US" altLang="ja-JP" sz="3200" dirty="0">
                  <a:latin typeface="Century" pitchFamily="18" charset="0"/>
                  <a:ea typeface="ＭＳ 明朝" pitchFamily="17" charset="-128"/>
                  <a:cs typeface="ＭＳ Ｐゴシック" charset="-128"/>
                </a:rPr>
                <a:t>Ⅲ</a:t>
              </a:r>
              <a:endParaRPr lang="ja-JP" altLang="ja-JP" sz="3200" dirty="0">
                <a:ea typeface="ＭＳ 明朝" pitchFamily="17" charset="-128"/>
                <a:cs typeface="ＭＳ Ｐゴシック" charset="-128"/>
              </a:endParaRPr>
            </a:p>
          </p:txBody>
        </p:sp>
      </p:grpSp>
      <p:grpSp>
        <p:nvGrpSpPr>
          <p:cNvPr id="5" name="グループ化 4"/>
          <p:cNvGrpSpPr/>
          <p:nvPr/>
        </p:nvGrpSpPr>
        <p:grpSpPr>
          <a:xfrm>
            <a:off x="1236999" y="4335988"/>
            <a:ext cx="8450052" cy="628623"/>
            <a:chOff x="1188845" y="4532232"/>
            <a:chExt cx="8450052" cy="628623"/>
          </a:xfrm>
        </p:grpSpPr>
        <p:sp>
          <p:nvSpPr>
            <p:cNvPr id="22535" name="AutoShape 5"/>
            <p:cNvSpPr>
              <a:spLocks noChangeArrowheads="1"/>
            </p:cNvSpPr>
            <p:nvPr/>
          </p:nvSpPr>
          <p:spPr bwMode="auto">
            <a:xfrm>
              <a:off x="1863322" y="4598506"/>
              <a:ext cx="7775575" cy="455184"/>
            </a:xfrm>
            <a:prstGeom prst="roundRect">
              <a:avLst>
                <a:gd name="adj" fmla="val 16667"/>
              </a:avLst>
            </a:prstGeom>
            <a:solidFill>
              <a:srgbClr val="FFFFFF"/>
            </a:solidFill>
            <a:ln w="9525">
              <a:solidFill>
                <a:srgbClr val="000000"/>
              </a:solidFill>
              <a:round/>
              <a:headEnd/>
              <a:tailEnd/>
            </a:ln>
          </p:spPr>
          <p:txBody>
            <a:bodyPr lIns="74295" tIns="8890" rIns="74295" bIns="8890"/>
            <a:lstStyle/>
            <a:p>
              <a:r>
                <a:rPr lang="ja-JP" altLang="en-US" sz="2400" dirty="0">
                  <a:latin typeface="HG創英角ｺﾞｼｯｸUB" panose="020B0909000000000000" pitchFamily="49" charset="-128"/>
                  <a:ea typeface="HG創英角ｺﾞｼｯｸUB" panose="020B0909000000000000" pitchFamily="49" charset="-128"/>
                </a:rPr>
                <a:t>　</a:t>
              </a:r>
              <a:r>
                <a:rPr lang="ja-JP" altLang="en-US" sz="2800" dirty="0">
                  <a:latin typeface="HG創英角ｺﾞｼｯｸUB" panose="020B0909000000000000" pitchFamily="49" charset="-128"/>
                  <a:ea typeface="HG創英角ｺﾞｼｯｸUB" panose="020B0909000000000000" pitchFamily="49" charset="-128"/>
                </a:rPr>
                <a:t>児童生徒の心をつなぐ</a:t>
              </a:r>
            </a:p>
          </p:txBody>
        </p:sp>
        <p:sp>
          <p:nvSpPr>
            <p:cNvPr id="22541" name="Oval 11"/>
            <p:cNvSpPr>
              <a:spLocks noChangeArrowheads="1"/>
            </p:cNvSpPr>
            <p:nvPr/>
          </p:nvSpPr>
          <p:spPr bwMode="auto">
            <a:xfrm>
              <a:off x="1188845" y="4532232"/>
              <a:ext cx="674478" cy="628623"/>
            </a:xfrm>
            <a:prstGeom prst="ellipse">
              <a:avLst/>
            </a:prstGeom>
            <a:solidFill>
              <a:srgbClr val="FF99FF"/>
            </a:solidFill>
            <a:ln w="9525">
              <a:solidFill>
                <a:srgbClr val="000000"/>
              </a:solidFill>
              <a:round/>
              <a:headEnd/>
              <a:tailEnd/>
            </a:ln>
          </p:spPr>
          <p:txBody>
            <a:bodyPr lIns="74295" tIns="8890" rIns="74295" bIns="8890"/>
            <a:lstStyle/>
            <a:p>
              <a:pPr algn="just">
                <a:spcBef>
                  <a:spcPts val="350"/>
                </a:spcBef>
              </a:pPr>
              <a:r>
                <a:rPr lang="en-US" altLang="ja-JP" sz="2800" dirty="0">
                  <a:latin typeface="Century" pitchFamily="18" charset="0"/>
                  <a:ea typeface="ＭＳ 明朝" pitchFamily="17" charset="-128"/>
                  <a:cs typeface="ＭＳ Ｐゴシック" charset="-128"/>
                </a:rPr>
                <a:t>Ⅳ</a:t>
              </a:r>
              <a:endParaRPr lang="ja-JP" altLang="ja-JP" sz="2800" dirty="0">
                <a:ea typeface="ＭＳ 明朝" pitchFamily="17" charset="-128"/>
                <a:cs typeface="ＭＳ Ｐゴシック" charset="-128"/>
              </a:endParaRPr>
            </a:p>
          </p:txBody>
        </p:sp>
      </p:grpSp>
      <p:grpSp>
        <p:nvGrpSpPr>
          <p:cNvPr id="6" name="グループ化 5"/>
          <p:cNvGrpSpPr/>
          <p:nvPr/>
        </p:nvGrpSpPr>
        <p:grpSpPr>
          <a:xfrm>
            <a:off x="1236999" y="5267775"/>
            <a:ext cx="8433366" cy="661577"/>
            <a:chOff x="1205531" y="5317213"/>
            <a:chExt cx="8433366" cy="661577"/>
          </a:xfrm>
        </p:grpSpPr>
        <p:sp>
          <p:nvSpPr>
            <p:cNvPr id="22536" name="AutoShape 6"/>
            <p:cNvSpPr>
              <a:spLocks noChangeArrowheads="1"/>
            </p:cNvSpPr>
            <p:nvPr/>
          </p:nvSpPr>
          <p:spPr bwMode="auto">
            <a:xfrm>
              <a:off x="1863322" y="5398071"/>
              <a:ext cx="7775575" cy="465493"/>
            </a:xfrm>
            <a:prstGeom prst="roundRect">
              <a:avLst>
                <a:gd name="adj" fmla="val 16667"/>
              </a:avLst>
            </a:prstGeom>
            <a:solidFill>
              <a:srgbClr val="FFFFFF"/>
            </a:solidFill>
            <a:ln w="9525">
              <a:solidFill>
                <a:srgbClr val="000000"/>
              </a:solidFill>
              <a:round/>
              <a:headEnd/>
              <a:tailEnd/>
            </a:ln>
          </p:spPr>
          <p:txBody>
            <a:bodyPr lIns="74295" tIns="8890" rIns="74295" bIns="8890"/>
            <a:lstStyle/>
            <a:p>
              <a:r>
                <a:rPr lang="ja-JP" altLang="en-US" sz="2400" dirty="0">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指導</a:t>
              </a:r>
              <a:r>
                <a:rPr lang="ja-JP" altLang="en-US" sz="2800" dirty="0">
                  <a:latin typeface="HG創英角ｺﾞｼｯｸUB" panose="020B0909000000000000" pitchFamily="49" charset="-128"/>
                  <a:ea typeface="HG創英角ｺﾞｼｯｸUB" panose="020B0909000000000000" pitchFamily="49" charset="-128"/>
                </a:rPr>
                <a:t>の一貫性の確保</a:t>
              </a:r>
            </a:p>
          </p:txBody>
        </p:sp>
        <p:sp>
          <p:nvSpPr>
            <p:cNvPr id="73740" name="Oval 12"/>
            <p:cNvSpPr>
              <a:spLocks noChangeArrowheads="1"/>
            </p:cNvSpPr>
            <p:nvPr/>
          </p:nvSpPr>
          <p:spPr bwMode="auto">
            <a:xfrm>
              <a:off x="1205531" y="5317213"/>
              <a:ext cx="674478" cy="661577"/>
            </a:xfrm>
            <a:prstGeom prst="ellipse">
              <a:avLst/>
            </a:prstGeom>
            <a:solidFill>
              <a:srgbClr val="FFC000"/>
            </a:solidFill>
            <a:ln w="9525">
              <a:solidFill>
                <a:srgbClr val="000000"/>
              </a:solidFill>
              <a:round/>
              <a:headEnd/>
              <a:tailEnd/>
            </a:ln>
          </p:spPr>
          <p:txBody>
            <a:bodyPr lIns="74295" tIns="8890" rIns="74295" bIns="8890"/>
            <a:lstStyle/>
            <a:p>
              <a:pPr algn="ctr">
                <a:spcBef>
                  <a:spcPts val="350"/>
                </a:spcBef>
              </a:pPr>
              <a:r>
                <a:rPr lang="en-US" altLang="ja-JP" sz="3200" dirty="0">
                  <a:latin typeface="Century" pitchFamily="18" charset="0"/>
                  <a:ea typeface="ＭＳ 明朝" pitchFamily="17" charset="-128"/>
                  <a:cs typeface="ＭＳ Ｐゴシック" charset="-128"/>
                </a:rPr>
                <a:t>Ⅴ</a:t>
              </a:r>
              <a:endParaRPr lang="ja-JP" altLang="ja-JP" sz="3200" dirty="0">
                <a:ea typeface="ＭＳ 明朝" pitchFamily="17" charset="-128"/>
                <a:cs typeface="ＭＳ Ｐゴシック" charset="-128"/>
              </a:endParaRPr>
            </a:p>
          </p:txBody>
        </p:sp>
      </p:grpSp>
      <p:sp>
        <p:nvSpPr>
          <p:cNvPr id="22" name="正方形/長方形 21">
            <a:extLst/>
          </p:cNvPr>
          <p:cNvSpPr/>
          <p:nvPr/>
        </p:nvSpPr>
        <p:spPr>
          <a:xfrm>
            <a:off x="583453" y="133668"/>
            <a:ext cx="6632355" cy="69251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ja-JP" altLang="en-US" sz="4000" b="1" dirty="0">
                <a:solidFill>
                  <a:prstClr val="black"/>
                </a:solidFill>
                <a:latin typeface="+mn-ea"/>
              </a:rPr>
              <a:t>４</a:t>
            </a:r>
            <a:r>
              <a:rPr lang="ja-JP" altLang="en-US" sz="4000" b="1" dirty="0" smtClean="0">
                <a:solidFill>
                  <a:prstClr val="black"/>
                </a:solidFill>
                <a:latin typeface="+mn-ea"/>
              </a:rPr>
              <a:t>　小中連携の</a:t>
            </a:r>
            <a:r>
              <a:rPr lang="ja-JP" altLang="en-US" sz="4000" b="1" dirty="0">
                <a:solidFill>
                  <a:prstClr val="black"/>
                </a:solidFill>
                <a:latin typeface="+mn-ea"/>
              </a:rPr>
              <a:t>ポイント</a:t>
            </a:r>
          </a:p>
        </p:txBody>
      </p:sp>
      <p:sp>
        <p:nvSpPr>
          <p:cNvPr id="7" name="スライド番号プレースホルダー 6"/>
          <p:cNvSpPr>
            <a:spLocks noGrp="1"/>
          </p:cNvSpPr>
          <p:nvPr>
            <p:ph type="sldNum" sz="quarter" idx="12"/>
          </p:nvPr>
        </p:nvSpPr>
        <p:spPr/>
        <p:txBody>
          <a:bodyPr/>
          <a:lstStyle/>
          <a:p>
            <a:fld id="{5DE7A549-C890-48AF-A539-B9E6EF455443}" type="slidenum">
              <a:rPr kumimoji="1" lang="ja-JP" altLang="en-US" smtClean="0"/>
              <a:t>20</a:t>
            </a:fld>
            <a:endParaRPr kumimoji="1" lang="ja-JP" altLang="en-US"/>
          </a:p>
        </p:txBody>
      </p:sp>
    </p:spTree>
    <p:extLst>
      <p:ext uri="{BB962C8B-B14F-4D97-AF65-F5344CB8AC3E}">
        <p14:creationId xmlns:p14="http://schemas.microsoft.com/office/powerpoint/2010/main" val="2283806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830968" y="500953"/>
            <a:ext cx="8353180" cy="720725"/>
            <a:chOff x="1766633" y="1787122"/>
            <a:chExt cx="8353180" cy="720725"/>
          </a:xfrm>
        </p:grpSpPr>
        <p:sp>
          <p:nvSpPr>
            <p:cNvPr id="24579" name="AutoShape 3"/>
            <p:cNvSpPr>
              <a:spLocks noChangeArrowheads="1"/>
            </p:cNvSpPr>
            <p:nvPr/>
          </p:nvSpPr>
          <p:spPr bwMode="auto">
            <a:xfrm>
              <a:off x="2342650" y="1888194"/>
              <a:ext cx="7777163" cy="503238"/>
            </a:xfrm>
            <a:prstGeom prst="roundRect">
              <a:avLst>
                <a:gd name="adj" fmla="val 16667"/>
              </a:avLst>
            </a:prstGeom>
            <a:solidFill>
              <a:srgbClr val="FFFFFF"/>
            </a:solidFill>
            <a:ln w="9525">
              <a:solidFill>
                <a:srgbClr val="000000"/>
              </a:solidFill>
              <a:round/>
              <a:headEnd/>
              <a:tailEnd/>
            </a:ln>
          </p:spPr>
          <p:txBody>
            <a:bodyPr lIns="74295" tIns="8890" rIns="74295" bIns="8890"/>
            <a:lstStyle/>
            <a:p>
              <a:pPr algn="ctr"/>
              <a:r>
                <a:rPr lang="ja-JP" altLang="en-US" sz="2800" dirty="0" smtClean="0">
                  <a:latin typeface="HG創英角ｺﾞｼｯｸUB" panose="020B0909000000000000" pitchFamily="49" charset="-128"/>
                  <a:ea typeface="HG創英角ｺﾞｼｯｸUB" panose="020B0909000000000000" pitchFamily="49" charset="-128"/>
                </a:rPr>
                <a:t>小中連携推進</a:t>
              </a:r>
              <a:r>
                <a:rPr lang="ja-JP" altLang="en-US" sz="2800" dirty="0">
                  <a:latin typeface="HG創英角ｺﾞｼｯｸUB" panose="020B0909000000000000" pitchFamily="49" charset="-128"/>
                  <a:ea typeface="HG創英角ｺﾞｼｯｸUB" panose="020B0909000000000000" pitchFamily="49" charset="-128"/>
                </a:rPr>
                <a:t>のための組織をつくる</a:t>
              </a:r>
            </a:p>
          </p:txBody>
        </p:sp>
        <p:sp>
          <p:nvSpPr>
            <p:cNvPr id="24580" name="Oval 8"/>
            <p:cNvSpPr>
              <a:spLocks noChangeArrowheads="1"/>
            </p:cNvSpPr>
            <p:nvPr/>
          </p:nvSpPr>
          <p:spPr bwMode="auto">
            <a:xfrm>
              <a:off x="1766633" y="1787122"/>
              <a:ext cx="719138" cy="720725"/>
            </a:xfrm>
            <a:prstGeom prst="ellipse">
              <a:avLst/>
            </a:prstGeom>
            <a:solidFill>
              <a:srgbClr val="FF00FF"/>
            </a:solidFill>
            <a:ln w="9525">
              <a:solidFill>
                <a:srgbClr val="000000"/>
              </a:solidFill>
              <a:round/>
              <a:headEnd/>
              <a:tailEnd/>
            </a:ln>
          </p:spPr>
          <p:txBody>
            <a:bodyPr lIns="74295" tIns="8890" rIns="74295" bIns="8890"/>
            <a:lstStyle/>
            <a:p>
              <a:pPr algn="just">
                <a:spcBef>
                  <a:spcPts val="350"/>
                </a:spcBef>
              </a:pPr>
              <a:r>
                <a:rPr lang="en-US" altLang="ja-JP" sz="3200">
                  <a:latin typeface="Century" pitchFamily="18" charset="0"/>
                  <a:ea typeface="ＭＳ 明朝" pitchFamily="17" charset="-128"/>
                  <a:cs typeface="ＭＳ Ｐゴシック" charset="-128"/>
                </a:rPr>
                <a:t>Ⅰ</a:t>
              </a:r>
              <a:endParaRPr lang="ja-JP" altLang="ja-JP" sz="3200">
                <a:ea typeface="ＭＳ 明朝" pitchFamily="17" charset="-128"/>
                <a:cs typeface="ＭＳ Ｐゴシック" charset="-128"/>
              </a:endParaRPr>
            </a:p>
          </p:txBody>
        </p:sp>
      </p:grpSp>
      <p:sp>
        <p:nvSpPr>
          <p:cNvPr id="24582" name="Rectangle 2"/>
          <p:cNvSpPr>
            <a:spLocks noChangeArrowheads="1"/>
          </p:cNvSpPr>
          <p:nvPr/>
        </p:nvSpPr>
        <p:spPr bwMode="auto">
          <a:xfrm>
            <a:off x="6521144" y="5871885"/>
            <a:ext cx="5148064" cy="431800"/>
          </a:xfrm>
          <a:prstGeom prst="rect">
            <a:avLst/>
          </a:prstGeom>
          <a:noFill/>
          <a:ln w="9525">
            <a:noFill/>
            <a:miter lim="800000"/>
            <a:headEnd/>
            <a:tailEnd/>
          </a:ln>
        </p:spPr>
        <p:txBody>
          <a:bodyPr lIns="74295" tIns="8890" rIns="74295" bIns="8890"/>
          <a:lstStyle/>
          <a:p>
            <a:pPr algn="ctr"/>
            <a:r>
              <a:rPr lang="en-US" altLang="ja-JP" sz="2400" dirty="0">
                <a:latin typeface="HG丸ｺﾞｼｯｸM-PRO" panose="020F0600000000000000" pitchFamily="50" charset="-128"/>
                <a:ea typeface="HG丸ｺﾞｼｯｸM-PRO" panose="020F0600000000000000" pitchFamily="50" charset="-128"/>
                <a:cs typeface="ＭＳ Ｐゴシック" charset="-128"/>
              </a:rPr>
              <a:t>【</a:t>
            </a:r>
            <a:r>
              <a:rPr lang="ja-JP" altLang="en-US" sz="2400" dirty="0">
                <a:latin typeface="HG丸ｺﾞｼｯｸM-PRO" panose="020F0600000000000000" pitchFamily="50" charset="-128"/>
                <a:ea typeface="HG丸ｺﾞｼｯｸM-PRO" panose="020F0600000000000000" pitchFamily="50" charset="-128"/>
                <a:cs typeface="ＭＳ Ｐゴシック" charset="-128"/>
              </a:rPr>
              <a:t>全教員が分担して参加する組織</a:t>
            </a:r>
            <a:r>
              <a:rPr lang="en-US" altLang="ja-JP" sz="2400" dirty="0">
                <a:latin typeface="HG丸ｺﾞｼｯｸM-PRO" panose="020F0600000000000000" pitchFamily="50" charset="-128"/>
                <a:ea typeface="HG丸ｺﾞｼｯｸM-PRO" panose="020F0600000000000000" pitchFamily="50" charset="-128"/>
                <a:cs typeface="ＭＳ Ｐゴシック" charset="-128"/>
              </a:rPr>
              <a:t>】</a:t>
            </a:r>
            <a:endParaRPr lang="ja-JP" altLang="ja-JP" sz="2400" dirty="0">
              <a:latin typeface="HG丸ｺﾞｼｯｸM-PRO" panose="020F0600000000000000" pitchFamily="50" charset="-128"/>
              <a:ea typeface="HG丸ｺﾞｼｯｸM-PRO" panose="020F0600000000000000" pitchFamily="50" charset="-128"/>
              <a:cs typeface="ＭＳ Ｐゴシック" charset="-128"/>
            </a:endParaRPr>
          </a:p>
        </p:txBody>
      </p:sp>
      <p:cxnSp>
        <p:nvCxnSpPr>
          <p:cNvPr id="24583" name="AutoShape 3"/>
          <p:cNvCxnSpPr>
            <a:cxnSpLocks noChangeShapeType="1"/>
            <a:stCxn id="24588" idx="3"/>
            <a:endCxn id="24587" idx="1"/>
          </p:cNvCxnSpPr>
          <p:nvPr/>
        </p:nvCxnSpPr>
        <p:spPr bwMode="auto">
          <a:xfrm flipV="1">
            <a:off x="5633555" y="2358134"/>
            <a:ext cx="1843165" cy="1444766"/>
          </a:xfrm>
          <a:prstGeom prst="straightConnector1">
            <a:avLst/>
          </a:prstGeom>
          <a:noFill/>
          <a:ln w="9525">
            <a:solidFill>
              <a:srgbClr val="000000"/>
            </a:solidFill>
            <a:round/>
            <a:headEnd/>
            <a:tailEnd/>
          </a:ln>
        </p:spPr>
      </p:cxnSp>
      <p:sp>
        <p:nvSpPr>
          <p:cNvPr id="24584" name="Rectangle 4"/>
          <p:cNvSpPr>
            <a:spLocks noChangeArrowheads="1"/>
          </p:cNvSpPr>
          <p:nvPr/>
        </p:nvSpPr>
        <p:spPr bwMode="auto">
          <a:xfrm>
            <a:off x="1290748" y="5734751"/>
            <a:ext cx="3883025" cy="431800"/>
          </a:xfrm>
          <a:prstGeom prst="rect">
            <a:avLst/>
          </a:prstGeom>
          <a:noFill/>
          <a:ln w="9525">
            <a:noFill/>
            <a:miter lim="800000"/>
            <a:headEnd/>
            <a:tailEnd/>
          </a:ln>
        </p:spPr>
        <p:txBody>
          <a:bodyPr lIns="74295" tIns="8890" rIns="74295" bIns="8890"/>
          <a:lstStyle/>
          <a:p>
            <a:r>
              <a:rPr lang="en-US" altLang="ja-JP" sz="2400" dirty="0">
                <a:latin typeface="HG丸ｺﾞｼｯｸM-PRO" panose="020F0600000000000000" pitchFamily="50" charset="-128"/>
                <a:ea typeface="HG丸ｺﾞｼｯｸM-PRO" panose="020F0600000000000000" pitchFamily="50" charset="-128"/>
                <a:cs typeface="ＭＳ Ｐゴシック" charset="-128"/>
              </a:rPr>
              <a:t>【</a:t>
            </a:r>
            <a:r>
              <a:rPr lang="ja-JP" altLang="en-US" sz="2400" dirty="0">
                <a:latin typeface="HG丸ｺﾞｼｯｸM-PRO" panose="020F0600000000000000" pitchFamily="50" charset="-128"/>
                <a:ea typeface="HG丸ｺﾞｼｯｸM-PRO" panose="020F0600000000000000" pitchFamily="50" charset="-128"/>
                <a:cs typeface="ＭＳ Ｐゴシック" charset="-128"/>
              </a:rPr>
              <a:t>取組の中心となる組織</a:t>
            </a:r>
            <a:r>
              <a:rPr lang="en-US" altLang="ja-JP" sz="2400" dirty="0">
                <a:latin typeface="HG丸ｺﾞｼｯｸM-PRO" panose="020F0600000000000000" pitchFamily="50" charset="-128"/>
                <a:ea typeface="HG丸ｺﾞｼｯｸM-PRO" panose="020F0600000000000000" pitchFamily="50" charset="-128"/>
                <a:cs typeface="ＭＳ Ｐゴシック" charset="-128"/>
              </a:rPr>
              <a:t>】</a:t>
            </a:r>
            <a:endParaRPr lang="ja-JP" altLang="ja-JP" sz="2400" dirty="0">
              <a:latin typeface="HG丸ｺﾞｼｯｸM-PRO" panose="020F0600000000000000" pitchFamily="50" charset="-128"/>
              <a:ea typeface="HG丸ｺﾞｼｯｸM-PRO" panose="020F0600000000000000" pitchFamily="50" charset="-128"/>
              <a:cs typeface="ＭＳ Ｐゴシック" charset="-128"/>
            </a:endParaRPr>
          </a:p>
        </p:txBody>
      </p:sp>
      <p:sp>
        <p:nvSpPr>
          <p:cNvPr id="24585" name="Rectangle 5"/>
          <p:cNvSpPr>
            <a:spLocks noChangeArrowheads="1"/>
          </p:cNvSpPr>
          <p:nvPr/>
        </p:nvSpPr>
        <p:spPr bwMode="auto">
          <a:xfrm>
            <a:off x="7518113" y="4858918"/>
            <a:ext cx="3240088" cy="792162"/>
          </a:xfrm>
          <a:prstGeom prst="rect">
            <a:avLst/>
          </a:prstGeom>
          <a:solidFill>
            <a:srgbClr val="FFFFCC"/>
          </a:solidFill>
          <a:ln w="19050">
            <a:solidFill>
              <a:srgbClr val="FF9900"/>
            </a:solidFill>
            <a:miter lim="800000"/>
            <a:headEnd/>
            <a:tailEnd/>
          </a:ln>
        </p:spPr>
        <p:txBody>
          <a:bodyPr lIns="74295" tIns="8890" rIns="74295" bIns="8890"/>
          <a:lstStyle/>
          <a:p>
            <a:pPr algn="ctr">
              <a:lnSpc>
                <a:spcPts val="6000"/>
              </a:lnSpc>
            </a:pPr>
            <a:r>
              <a:rPr lang="ja-JP" altLang="en-US" sz="4400" b="1" dirty="0">
                <a:latin typeface="HG丸ｺﾞｼｯｸM-PRO" pitchFamily="50" charset="-128"/>
                <a:ea typeface="HG丸ｺﾞｼｯｸM-PRO" pitchFamily="50" charset="-128"/>
                <a:cs typeface="ＭＳ Ｐゴシック" charset="-128"/>
              </a:rPr>
              <a:t>専門部会３</a:t>
            </a:r>
            <a:endParaRPr lang="ja-JP" altLang="en-US" sz="4400" dirty="0">
              <a:ea typeface="HG丸ｺﾞｼｯｸM-PRO" pitchFamily="50" charset="-128"/>
              <a:cs typeface="ＭＳ Ｐゴシック" charset="-128"/>
            </a:endParaRPr>
          </a:p>
        </p:txBody>
      </p:sp>
      <p:cxnSp>
        <p:nvCxnSpPr>
          <p:cNvPr id="24586" name="AutoShape 6"/>
          <p:cNvCxnSpPr>
            <a:cxnSpLocks noChangeShapeType="1"/>
            <a:stCxn id="24588" idx="3"/>
            <a:endCxn id="24589" idx="1"/>
          </p:cNvCxnSpPr>
          <p:nvPr/>
        </p:nvCxnSpPr>
        <p:spPr bwMode="auto">
          <a:xfrm>
            <a:off x="5633555" y="3802900"/>
            <a:ext cx="1841577" cy="1"/>
          </a:xfrm>
          <a:prstGeom prst="straightConnector1">
            <a:avLst/>
          </a:prstGeom>
          <a:noFill/>
          <a:ln w="9525">
            <a:solidFill>
              <a:srgbClr val="000000"/>
            </a:solidFill>
            <a:round/>
            <a:headEnd/>
            <a:tailEnd/>
          </a:ln>
        </p:spPr>
      </p:cxnSp>
      <p:sp>
        <p:nvSpPr>
          <p:cNvPr id="24587" name="Rectangle 7"/>
          <p:cNvSpPr>
            <a:spLocks noChangeArrowheads="1"/>
          </p:cNvSpPr>
          <p:nvPr/>
        </p:nvSpPr>
        <p:spPr bwMode="auto">
          <a:xfrm>
            <a:off x="7476720" y="1962052"/>
            <a:ext cx="3238500" cy="792163"/>
          </a:xfrm>
          <a:prstGeom prst="rect">
            <a:avLst/>
          </a:prstGeom>
          <a:solidFill>
            <a:srgbClr val="CCFFFF"/>
          </a:solidFill>
          <a:ln w="19050">
            <a:solidFill>
              <a:srgbClr val="0070C0"/>
            </a:solidFill>
            <a:miter lim="800000"/>
            <a:headEnd/>
            <a:tailEnd/>
          </a:ln>
        </p:spPr>
        <p:txBody>
          <a:bodyPr lIns="74295" tIns="8890" rIns="74295" bIns="8890"/>
          <a:lstStyle/>
          <a:p>
            <a:pPr algn="ctr">
              <a:lnSpc>
                <a:spcPts val="6000"/>
              </a:lnSpc>
            </a:pPr>
            <a:r>
              <a:rPr lang="ja-JP" altLang="en-US" sz="4400" b="1" dirty="0">
                <a:latin typeface="HG丸ｺﾞｼｯｸM-PRO" pitchFamily="50" charset="-128"/>
                <a:ea typeface="HG丸ｺﾞｼｯｸM-PRO" pitchFamily="50" charset="-128"/>
                <a:cs typeface="ＭＳ Ｐゴシック" charset="-128"/>
              </a:rPr>
              <a:t>専門部会１</a:t>
            </a:r>
            <a:endParaRPr lang="ja-JP" altLang="en-US" sz="4400" dirty="0">
              <a:ea typeface="HG丸ｺﾞｼｯｸM-PRO" pitchFamily="50" charset="-128"/>
              <a:cs typeface="ＭＳ Ｐゴシック" charset="-128"/>
            </a:endParaRPr>
          </a:p>
        </p:txBody>
      </p:sp>
      <p:sp>
        <p:nvSpPr>
          <p:cNvPr id="24588" name="Rectangle 8"/>
          <p:cNvSpPr>
            <a:spLocks noChangeArrowheads="1"/>
          </p:cNvSpPr>
          <p:nvPr/>
        </p:nvSpPr>
        <p:spPr bwMode="auto">
          <a:xfrm>
            <a:off x="830968" y="2020186"/>
            <a:ext cx="4802587" cy="3565427"/>
          </a:xfrm>
          <a:prstGeom prst="rect">
            <a:avLst/>
          </a:prstGeom>
          <a:solidFill>
            <a:srgbClr val="FFE5FF"/>
          </a:solidFill>
          <a:ln w="22225">
            <a:solidFill>
              <a:srgbClr val="E36C0A"/>
            </a:solidFill>
            <a:miter lim="800000"/>
            <a:headEnd/>
            <a:tailEnd/>
          </a:ln>
        </p:spPr>
        <p:txBody>
          <a:bodyPr lIns="74295" tIns="8890" rIns="74295" bIns="8890"/>
          <a:lstStyle/>
          <a:p>
            <a:pPr algn="ctr">
              <a:lnSpc>
                <a:spcPct val="150000"/>
              </a:lnSpc>
            </a:pPr>
            <a:r>
              <a:rPr lang="ja-JP" altLang="en-US" sz="2400" b="1" dirty="0">
                <a:latin typeface="HG丸ｺﾞｼｯｸM-PRO" pitchFamily="50" charset="-128"/>
                <a:ea typeface="HG丸ｺﾞｼｯｸM-PRO" pitchFamily="50" charset="-128"/>
                <a:cs typeface="ＭＳ Ｐゴシック" charset="-128"/>
              </a:rPr>
              <a:t>推進委員会</a:t>
            </a:r>
            <a:endParaRPr lang="en-US" altLang="ja-JP" sz="2400" b="1" dirty="0">
              <a:latin typeface="HG丸ｺﾞｼｯｸM-PRO" pitchFamily="50" charset="-128"/>
              <a:ea typeface="HG丸ｺﾞｼｯｸM-PRO" pitchFamily="50" charset="-128"/>
              <a:cs typeface="ＭＳ Ｐゴシック" charset="-128"/>
            </a:endParaRPr>
          </a:p>
          <a:p>
            <a:pPr algn="ctr"/>
            <a:endParaRPr lang="ja-JP" altLang="en-US" sz="2800" b="1" dirty="0">
              <a:latin typeface="HG丸ｺﾞｼｯｸM-PRO" pitchFamily="50" charset="-128"/>
              <a:ea typeface="HG丸ｺﾞｼｯｸM-PRO" pitchFamily="50" charset="-128"/>
              <a:cs typeface="ＭＳ Ｐゴシック" charset="-128"/>
            </a:endParaRPr>
          </a:p>
          <a:p>
            <a:pPr>
              <a:lnSpc>
                <a:spcPct val="80000"/>
              </a:lnSpc>
            </a:pPr>
            <a:r>
              <a:rPr lang="ja-JP" altLang="en-US" sz="3200" dirty="0">
                <a:latin typeface="HG丸ｺﾞｼｯｸM-PRO" pitchFamily="50" charset="-128"/>
                <a:ea typeface="HG丸ｺﾞｼｯｸM-PRO" pitchFamily="50" charset="-128"/>
                <a:cs typeface="ＭＳ Ｐゴシック" charset="-128"/>
              </a:rPr>
              <a:t>・教育委員会担当者</a:t>
            </a:r>
          </a:p>
          <a:p>
            <a:pPr>
              <a:lnSpc>
                <a:spcPct val="80000"/>
              </a:lnSpc>
            </a:pPr>
            <a:r>
              <a:rPr lang="ja-JP" altLang="en-US" sz="3200" dirty="0">
                <a:latin typeface="HG丸ｺﾞｼｯｸM-PRO" pitchFamily="50" charset="-128"/>
                <a:ea typeface="HG丸ｺﾞｼｯｸM-PRO" pitchFamily="50" charset="-128"/>
                <a:cs typeface="ＭＳ Ｐゴシック" charset="-128"/>
              </a:rPr>
              <a:t>・小・中学校長</a:t>
            </a:r>
          </a:p>
          <a:p>
            <a:pPr>
              <a:lnSpc>
                <a:spcPct val="80000"/>
              </a:lnSpc>
            </a:pPr>
            <a:r>
              <a:rPr lang="ja-JP" altLang="en-US" sz="3200" dirty="0">
                <a:latin typeface="HG丸ｺﾞｼｯｸM-PRO" pitchFamily="50" charset="-128"/>
                <a:ea typeface="HG丸ｺﾞｼｯｸM-PRO" pitchFamily="50" charset="-128"/>
                <a:cs typeface="ＭＳ Ｐゴシック" charset="-128"/>
              </a:rPr>
              <a:t>・</a:t>
            </a:r>
            <a:r>
              <a:rPr lang="ja-JP" altLang="en-US" sz="3200" dirty="0" smtClean="0">
                <a:latin typeface="HG丸ｺﾞｼｯｸM-PRO" pitchFamily="50" charset="-128"/>
                <a:ea typeface="HG丸ｺﾞｼｯｸM-PRO" pitchFamily="50" charset="-128"/>
                <a:cs typeface="ＭＳ Ｐゴシック" charset="-128"/>
              </a:rPr>
              <a:t>小中連携担当</a:t>
            </a:r>
            <a:r>
              <a:rPr lang="ja-JP" altLang="en-US" sz="3200" dirty="0">
                <a:latin typeface="HG丸ｺﾞｼｯｸM-PRO" pitchFamily="50" charset="-128"/>
                <a:ea typeface="HG丸ｺﾞｼｯｸM-PRO" pitchFamily="50" charset="-128"/>
                <a:cs typeface="ＭＳ Ｐゴシック" charset="-128"/>
              </a:rPr>
              <a:t>教員</a:t>
            </a:r>
          </a:p>
          <a:p>
            <a:pPr>
              <a:lnSpc>
                <a:spcPct val="80000"/>
              </a:lnSpc>
            </a:pPr>
            <a:r>
              <a:rPr lang="ja-JP" altLang="en-US" sz="3200" dirty="0">
                <a:latin typeface="HG丸ｺﾞｼｯｸM-PRO" pitchFamily="50" charset="-128"/>
                <a:ea typeface="HG丸ｺﾞｼｯｸM-PRO" pitchFamily="50" charset="-128"/>
                <a:cs typeface="ＭＳ Ｐゴシック" charset="-128"/>
              </a:rPr>
              <a:t>・各専門部会代表教員</a:t>
            </a:r>
          </a:p>
          <a:p>
            <a:pPr algn="ctr"/>
            <a:endParaRPr lang="ja-JP" altLang="en-US" sz="1100" b="1" dirty="0">
              <a:latin typeface="HG丸ｺﾞｼｯｸM-PRO" pitchFamily="50" charset="-128"/>
              <a:ea typeface="HG丸ｺﾞｼｯｸM-PRO" pitchFamily="50" charset="-128"/>
              <a:cs typeface="ＭＳ Ｐゴシック" charset="-128"/>
            </a:endParaRPr>
          </a:p>
          <a:p>
            <a:endParaRPr lang="ja-JP" altLang="ja-JP" sz="2400" dirty="0">
              <a:ea typeface="HG丸ｺﾞｼｯｸM-PRO" pitchFamily="50" charset="-128"/>
              <a:cs typeface="ＭＳ Ｐゴシック" charset="-128"/>
            </a:endParaRPr>
          </a:p>
        </p:txBody>
      </p:sp>
      <p:sp>
        <p:nvSpPr>
          <p:cNvPr id="24589" name="Rectangle 9"/>
          <p:cNvSpPr>
            <a:spLocks noChangeArrowheads="1"/>
          </p:cNvSpPr>
          <p:nvPr/>
        </p:nvSpPr>
        <p:spPr bwMode="auto">
          <a:xfrm>
            <a:off x="7475132" y="3406820"/>
            <a:ext cx="3240088" cy="792162"/>
          </a:xfrm>
          <a:prstGeom prst="rect">
            <a:avLst/>
          </a:prstGeom>
          <a:solidFill>
            <a:srgbClr val="CDFFCD"/>
          </a:solidFill>
          <a:ln w="19050">
            <a:solidFill>
              <a:srgbClr val="00B050"/>
            </a:solidFill>
            <a:miter lim="800000"/>
            <a:headEnd/>
            <a:tailEnd/>
          </a:ln>
        </p:spPr>
        <p:txBody>
          <a:bodyPr lIns="74295" tIns="8890" rIns="74295" bIns="8890"/>
          <a:lstStyle/>
          <a:p>
            <a:pPr algn="ctr">
              <a:lnSpc>
                <a:spcPts val="6000"/>
              </a:lnSpc>
            </a:pPr>
            <a:r>
              <a:rPr lang="ja-JP" altLang="en-US" sz="4400" b="1" dirty="0">
                <a:latin typeface="HG丸ｺﾞｼｯｸM-PRO" pitchFamily="50" charset="-128"/>
                <a:ea typeface="HG丸ｺﾞｼｯｸM-PRO" pitchFamily="50" charset="-128"/>
                <a:cs typeface="ＭＳ Ｐゴシック" charset="-128"/>
              </a:rPr>
              <a:t>専門部会２</a:t>
            </a:r>
            <a:endParaRPr lang="ja-JP" altLang="en-US" sz="4400" dirty="0">
              <a:ea typeface="HG丸ｺﾞｼｯｸM-PRO" pitchFamily="50" charset="-128"/>
              <a:cs typeface="ＭＳ Ｐゴシック" charset="-128"/>
            </a:endParaRPr>
          </a:p>
        </p:txBody>
      </p:sp>
      <p:cxnSp>
        <p:nvCxnSpPr>
          <p:cNvPr id="24590" name="AutoShape 3"/>
          <p:cNvCxnSpPr>
            <a:cxnSpLocks noChangeShapeType="1"/>
            <a:endCxn id="24585" idx="1"/>
          </p:cNvCxnSpPr>
          <p:nvPr/>
        </p:nvCxnSpPr>
        <p:spPr bwMode="auto">
          <a:xfrm>
            <a:off x="5650782" y="3818027"/>
            <a:ext cx="1867331" cy="1436972"/>
          </a:xfrm>
          <a:prstGeom prst="straightConnector1">
            <a:avLst/>
          </a:prstGeom>
          <a:noFill/>
          <a:ln w="9525">
            <a:solidFill>
              <a:srgbClr val="000000"/>
            </a:solidFill>
            <a:round/>
            <a:headEnd/>
            <a:tailEnd/>
          </a:ln>
        </p:spPr>
      </p:cxnSp>
      <p:sp>
        <p:nvSpPr>
          <p:cNvPr id="3" name="スライド番号プレースホルダー 2"/>
          <p:cNvSpPr>
            <a:spLocks noGrp="1"/>
          </p:cNvSpPr>
          <p:nvPr>
            <p:ph type="sldNum" sz="quarter" idx="12"/>
          </p:nvPr>
        </p:nvSpPr>
        <p:spPr/>
        <p:txBody>
          <a:bodyPr/>
          <a:lstStyle/>
          <a:p>
            <a:fld id="{5DE7A549-C890-48AF-A539-B9E6EF455443}" type="slidenum">
              <a:rPr kumimoji="1" lang="ja-JP" altLang="en-US" smtClean="0"/>
              <a:t>21</a:t>
            </a:fld>
            <a:endParaRPr kumimoji="1" lang="ja-JP" altLang="en-US"/>
          </a:p>
        </p:txBody>
      </p:sp>
    </p:spTree>
    <p:extLst>
      <p:ext uri="{BB962C8B-B14F-4D97-AF65-F5344CB8AC3E}">
        <p14:creationId xmlns:p14="http://schemas.microsoft.com/office/powerpoint/2010/main" val="2858095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758843" y="353154"/>
            <a:ext cx="10718209" cy="640030"/>
            <a:chOff x="1236999" y="2769056"/>
            <a:chExt cx="8983514" cy="640030"/>
          </a:xfrm>
        </p:grpSpPr>
        <p:sp>
          <p:nvSpPr>
            <p:cNvPr id="7" name="AutoShape 2"/>
            <p:cNvSpPr>
              <a:spLocks noChangeArrowheads="1"/>
            </p:cNvSpPr>
            <p:nvPr/>
          </p:nvSpPr>
          <p:spPr bwMode="auto">
            <a:xfrm>
              <a:off x="1880009" y="2861618"/>
              <a:ext cx="8340504" cy="454905"/>
            </a:xfrm>
            <a:prstGeom prst="roundRect">
              <a:avLst>
                <a:gd name="adj" fmla="val 16667"/>
              </a:avLst>
            </a:prstGeom>
            <a:solidFill>
              <a:srgbClr val="FFFFFF"/>
            </a:solidFill>
            <a:ln w="9525">
              <a:solidFill>
                <a:srgbClr val="000000"/>
              </a:solidFill>
              <a:round/>
              <a:headEnd/>
              <a:tailEnd/>
            </a:ln>
          </p:spPr>
          <p:txBody>
            <a:bodyPr lIns="74295" tIns="8890" rIns="74295" bIns="8890"/>
            <a:lstStyle/>
            <a:p>
              <a:r>
                <a:rPr lang="ja-JP" altLang="en-US" sz="1200" dirty="0">
                  <a:latin typeface="+mj-ea"/>
                  <a:ea typeface="+mj-ea"/>
                  <a:cs typeface="ＭＳ Ｐゴシック" charset="-128"/>
                </a:rPr>
                <a:t>　　</a:t>
              </a:r>
              <a:r>
                <a:rPr lang="ja-JP" altLang="en-US" sz="2800" dirty="0">
                  <a:latin typeface="HG創英角ｺﾞｼｯｸUB" panose="020B0909000000000000" pitchFamily="49" charset="-128"/>
                  <a:ea typeface="HG創英角ｺﾞｼｯｸUB" panose="020B0909000000000000" pitchFamily="49" charset="-128"/>
                  <a:cs typeface="ＭＳ Ｐゴシック" charset="-128"/>
                </a:rPr>
                <a:t>中学校区の目指す児童生徒像、重点目標を設定</a:t>
              </a:r>
              <a:r>
                <a:rPr lang="ja-JP" altLang="en-US" sz="2800" dirty="0" smtClean="0">
                  <a:latin typeface="HG創英角ｺﾞｼｯｸUB" panose="020B0909000000000000" pitchFamily="49" charset="-128"/>
                  <a:ea typeface="HG創英角ｺﾞｼｯｸUB" panose="020B0909000000000000" pitchFamily="49" charset="-128"/>
                  <a:cs typeface="ＭＳ Ｐゴシック" charset="-128"/>
                </a:rPr>
                <a:t>、共有</a:t>
              </a:r>
              <a:r>
                <a:rPr lang="ja-JP" altLang="en-US" sz="2800" dirty="0">
                  <a:latin typeface="HG創英角ｺﾞｼｯｸUB" panose="020B0909000000000000" pitchFamily="49" charset="-128"/>
                  <a:ea typeface="HG創英角ｺﾞｼｯｸUB" panose="020B0909000000000000" pitchFamily="49" charset="-128"/>
                  <a:cs typeface="ＭＳ Ｐゴシック" charset="-128"/>
                </a:rPr>
                <a:t>する</a:t>
              </a:r>
            </a:p>
          </p:txBody>
        </p:sp>
        <p:sp>
          <p:nvSpPr>
            <p:cNvPr id="8" name="Oval 9"/>
            <p:cNvSpPr>
              <a:spLocks noChangeArrowheads="1"/>
            </p:cNvSpPr>
            <p:nvPr/>
          </p:nvSpPr>
          <p:spPr bwMode="auto">
            <a:xfrm>
              <a:off x="1236999" y="2769056"/>
              <a:ext cx="643010" cy="640030"/>
            </a:xfrm>
            <a:prstGeom prst="ellipse">
              <a:avLst/>
            </a:prstGeom>
            <a:solidFill>
              <a:srgbClr val="4EE1F0"/>
            </a:solidFill>
            <a:ln w="9525">
              <a:solidFill>
                <a:srgbClr val="000000"/>
              </a:solidFill>
              <a:round/>
              <a:headEnd/>
              <a:tailEnd/>
            </a:ln>
          </p:spPr>
          <p:txBody>
            <a:bodyPr lIns="74295" tIns="8890" rIns="74295" bIns="8890"/>
            <a:lstStyle/>
            <a:p>
              <a:pPr algn="ctr">
                <a:spcBef>
                  <a:spcPts val="350"/>
                </a:spcBef>
              </a:pPr>
              <a:r>
                <a:rPr lang="en-US" altLang="ja-JP" sz="3200" dirty="0">
                  <a:latin typeface="Century" pitchFamily="18" charset="0"/>
                  <a:ea typeface="ＭＳ 明朝" pitchFamily="17" charset="-128"/>
                  <a:cs typeface="ＭＳ Ｐゴシック" charset="-128"/>
                </a:rPr>
                <a:t>Ⅱ</a:t>
              </a:r>
              <a:endParaRPr lang="ja-JP" altLang="ja-JP" sz="3200" dirty="0">
                <a:ea typeface="ＭＳ 明朝" pitchFamily="17" charset="-128"/>
                <a:cs typeface="ＭＳ Ｐゴシック" charset="-128"/>
              </a:endParaRPr>
            </a:p>
          </p:txBody>
        </p:sp>
      </p:grpSp>
      <p:sp>
        <p:nvSpPr>
          <p:cNvPr id="2" name="スライド番号プレースホルダー 1"/>
          <p:cNvSpPr>
            <a:spLocks noGrp="1"/>
          </p:cNvSpPr>
          <p:nvPr>
            <p:ph type="sldNum" sz="quarter" idx="12"/>
          </p:nvPr>
        </p:nvSpPr>
        <p:spPr/>
        <p:txBody>
          <a:bodyPr/>
          <a:lstStyle/>
          <a:p>
            <a:fld id="{5DE7A549-C890-48AF-A539-B9E6EF455443}" type="slidenum">
              <a:rPr kumimoji="1" lang="ja-JP" altLang="en-US" smtClean="0"/>
              <a:t>22</a:t>
            </a:fld>
            <a:endParaRPr kumimoji="1" lang="ja-JP" altLang="en-US"/>
          </a:p>
        </p:txBody>
      </p:sp>
      <p:grpSp>
        <p:nvGrpSpPr>
          <p:cNvPr id="11" name="グループ化 10"/>
          <p:cNvGrpSpPr/>
          <p:nvPr/>
        </p:nvGrpSpPr>
        <p:grpSpPr>
          <a:xfrm>
            <a:off x="2484615" y="962025"/>
            <a:ext cx="7248525" cy="5895975"/>
            <a:chOff x="2330069" y="993183"/>
            <a:chExt cx="7248525" cy="5895975"/>
          </a:xfrm>
        </p:grpSpPr>
        <p:grpSp>
          <p:nvGrpSpPr>
            <p:cNvPr id="9" name="グループ化 8"/>
            <p:cNvGrpSpPr/>
            <p:nvPr/>
          </p:nvGrpSpPr>
          <p:grpSpPr>
            <a:xfrm>
              <a:off x="2330069" y="993183"/>
              <a:ext cx="7248525" cy="5895975"/>
              <a:chOff x="2330069" y="993183"/>
              <a:chExt cx="7248525" cy="5895975"/>
            </a:xfrm>
          </p:grpSpPr>
          <p:pic>
            <p:nvPicPr>
              <p:cNvPr id="3" name="図 2"/>
              <p:cNvPicPr>
                <a:picLocks noChangeAspect="1"/>
              </p:cNvPicPr>
              <p:nvPr/>
            </p:nvPicPr>
            <p:blipFill>
              <a:blip r:embed="rId3"/>
              <a:stretch>
                <a:fillRect/>
              </a:stretch>
            </p:blipFill>
            <p:spPr>
              <a:xfrm>
                <a:off x="2330069" y="993183"/>
                <a:ext cx="7248525" cy="5895975"/>
              </a:xfrm>
              <a:prstGeom prst="rect">
                <a:avLst/>
              </a:prstGeom>
            </p:spPr>
          </p:pic>
          <p:sp>
            <p:nvSpPr>
              <p:cNvPr id="4" name="テキスト ボックス 3"/>
              <p:cNvSpPr txBox="1"/>
              <p:nvPr/>
            </p:nvSpPr>
            <p:spPr>
              <a:xfrm>
                <a:off x="4920845" y="2869750"/>
                <a:ext cx="2066968" cy="338554"/>
              </a:xfrm>
              <a:prstGeom prst="rect">
                <a:avLst/>
              </a:prstGeom>
              <a:noFill/>
            </p:spPr>
            <p:txBody>
              <a:bodyPr wrap="square" rtlCol="0">
                <a:spAutoFit/>
              </a:bodyPr>
              <a:lstStyle/>
              <a:p>
                <a:r>
                  <a:rPr kumimoji="1" lang="ja-JP" altLang="en-US" sz="1600" b="1" dirty="0" smtClean="0">
                    <a:latin typeface="HG丸ｺﾞｼｯｸM-PRO" panose="020F0600000000000000" pitchFamily="50" charset="-128"/>
                    <a:ea typeface="HG丸ｺﾞｼｯｸM-PRO" panose="020F0600000000000000" pitchFamily="50" charset="-128"/>
                  </a:rPr>
                  <a:t>　小中連携に係る</a:t>
                </a:r>
                <a:endParaRPr kumimoji="1" lang="ja-JP" altLang="en-US" sz="1600" b="1" dirty="0">
                  <a:latin typeface="HG丸ｺﾞｼｯｸM-PRO" panose="020F0600000000000000" pitchFamily="50" charset="-128"/>
                  <a:ea typeface="HG丸ｺﾞｼｯｸM-PRO" panose="020F0600000000000000" pitchFamily="50" charset="-128"/>
                </a:endParaRPr>
              </a:p>
            </p:txBody>
          </p:sp>
        </p:grpSp>
        <p:sp>
          <p:nvSpPr>
            <p:cNvPr id="10" name="テキスト ボックス 9"/>
            <p:cNvSpPr txBox="1"/>
            <p:nvPr/>
          </p:nvSpPr>
          <p:spPr>
            <a:xfrm>
              <a:off x="3374265" y="6198255"/>
              <a:ext cx="5546499" cy="523220"/>
            </a:xfrm>
            <a:prstGeom prst="rect">
              <a:avLst/>
            </a:prstGeom>
            <a:noFill/>
          </p:spPr>
          <p:txBody>
            <a:bodyPr wrap="square" rtlCol="0">
              <a:spAutoFit/>
            </a:bodyPr>
            <a:lstStyle/>
            <a:p>
              <a:r>
                <a:rPr kumimoji="1" lang="ja-JP" altLang="en-US" sz="2800" b="1" dirty="0" smtClean="0">
                  <a:latin typeface="HG丸ｺﾞｼｯｸM-PRO" panose="020F0600000000000000" pitchFamily="50" charset="-128"/>
                  <a:ea typeface="HG丸ｺﾞｼｯｸM-PRO" panose="020F0600000000000000" pitchFamily="50" charset="-128"/>
                </a:rPr>
                <a:t>小中連携を推進する目標の実現</a:t>
              </a:r>
              <a:endParaRPr kumimoji="1" lang="ja-JP" altLang="en-US" sz="2800" b="1" dirty="0">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2807750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758843" y="353154"/>
            <a:ext cx="10718209" cy="640030"/>
            <a:chOff x="1236999" y="2769056"/>
            <a:chExt cx="8983514" cy="640030"/>
          </a:xfrm>
        </p:grpSpPr>
        <p:sp>
          <p:nvSpPr>
            <p:cNvPr id="7" name="AutoShape 2"/>
            <p:cNvSpPr>
              <a:spLocks noChangeArrowheads="1"/>
            </p:cNvSpPr>
            <p:nvPr/>
          </p:nvSpPr>
          <p:spPr bwMode="auto">
            <a:xfrm>
              <a:off x="1880009" y="2861618"/>
              <a:ext cx="8340504" cy="454905"/>
            </a:xfrm>
            <a:prstGeom prst="roundRect">
              <a:avLst>
                <a:gd name="adj" fmla="val 16667"/>
              </a:avLst>
            </a:prstGeom>
            <a:solidFill>
              <a:srgbClr val="FFFFFF"/>
            </a:solidFill>
            <a:ln w="9525">
              <a:solidFill>
                <a:srgbClr val="000000"/>
              </a:solidFill>
              <a:round/>
              <a:headEnd/>
              <a:tailEnd/>
            </a:ln>
          </p:spPr>
          <p:txBody>
            <a:bodyPr lIns="74295" tIns="8890" rIns="74295" bIns="8890"/>
            <a:lstStyle/>
            <a:p>
              <a:r>
                <a:rPr lang="ja-JP" altLang="en-US" sz="1200" dirty="0">
                  <a:latin typeface="+mj-ea"/>
                  <a:ea typeface="+mj-ea"/>
                  <a:cs typeface="ＭＳ Ｐゴシック" charset="-128"/>
                </a:rPr>
                <a:t>　　</a:t>
              </a:r>
              <a:r>
                <a:rPr lang="ja-JP" altLang="en-US" sz="2800" dirty="0">
                  <a:latin typeface="HG創英角ｺﾞｼｯｸUB" panose="020B0909000000000000" pitchFamily="49" charset="-128"/>
                  <a:ea typeface="HG創英角ｺﾞｼｯｸUB" panose="020B0909000000000000" pitchFamily="49" charset="-128"/>
                  <a:cs typeface="ＭＳ Ｐゴシック" charset="-128"/>
                </a:rPr>
                <a:t>中学校区の目指す児童生徒像、重点目標を設定</a:t>
              </a:r>
              <a:r>
                <a:rPr lang="ja-JP" altLang="en-US" sz="2800" dirty="0" smtClean="0">
                  <a:latin typeface="HG創英角ｺﾞｼｯｸUB" panose="020B0909000000000000" pitchFamily="49" charset="-128"/>
                  <a:ea typeface="HG創英角ｺﾞｼｯｸUB" panose="020B0909000000000000" pitchFamily="49" charset="-128"/>
                  <a:cs typeface="ＭＳ Ｐゴシック" charset="-128"/>
                </a:rPr>
                <a:t>、共有</a:t>
              </a:r>
              <a:r>
                <a:rPr lang="ja-JP" altLang="en-US" sz="2800" dirty="0">
                  <a:latin typeface="HG創英角ｺﾞｼｯｸUB" panose="020B0909000000000000" pitchFamily="49" charset="-128"/>
                  <a:ea typeface="HG創英角ｺﾞｼｯｸUB" panose="020B0909000000000000" pitchFamily="49" charset="-128"/>
                  <a:cs typeface="ＭＳ Ｐゴシック" charset="-128"/>
                </a:rPr>
                <a:t>する</a:t>
              </a:r>
            </a:p>
          </p:txBody>
        </p:sp>
        <p:sp>
          <p:nvSpPr>
            <p:cNvPr id="8" name="Oval 9"/>
            <p:cNvSpPr>
              <a:spLocks noChangeArrowheads="1"/>
            </p:cNvSpPr>
            <p:nvPr/>
          </p:nvSpPr>
          <p:spPr bwMode="auto">
            <a:xfrm>
              <a:off x="1236999" y="2769056"/>
              <a:ext cx="643010" cy="640030"/>
            </a:xfrm>
            <a:prstGeom prst="ellipse">
              <a:avLst/>
            </a:prstGeom>
            <a:solidFill>
              <a:srgbClr val="4EE1F0"/>
            </a:solidFill>
            <a:ln w="9525">
              <a:solidFill>
                <a:srgbClr val="000000"/>
              </a:solidFill>
              <a:round/>
              <a:headEnd/>
              <a:tailEnd/>
            </a:ln>
          </p:spPr>
          <p:txBody>
            <a:bodyPr lIns="74295" tIns="8890" rIns="74295" bIns="8890"/>
            <a:lstStyle/>
            <a:p>
              <a:pPr algn="ctr">
                <a:spcBef>
                  <a:spcPts val="350"/>
                </a:spcBef>
              </a:pPr>
              <a:r>
                <a:rPr lang="en-US" altLang="ja-JP" sz="3200" dirty="0">
                  <a:latin typeface="Century" pitchFamily="18" charset="0"/>
                  <a:ea typeface="ＭＳ 明朝" pitchFamily="17" charset="-128"/>
                  <a:cs typeface="ＭＳ Ｐゴシック" charset="-128"/>
                </a:rPr>
                <a:t>Ⅱ</a:t>
              </a:r>
              <a:endParaRPr lang="ja-JP" altLang="ja-JP" sz="3200" dirty="0">
                <a:ea typeface="ＭＳ 明朝" pitchFamily="17" charset="-128"/>
                <a:cs typeface="ＭＳ Ｐゴシック" charset="-128"/>
              </a:endParaRPr>
            </a:p>
          </p:txBody>
        </p:sp>
      </p:grpSp>
      <p:sp>
        <p:nvSpPr>
          <p:cNvPr id="9" name="テキスト ボックス 8"/>
          <p:cNvSpPr txBox="1"/>
          <p:nvPr/>
        </p:nvSpPr>
        <p:spPr>
          <a:xfrm>
            <a:off x="1526017" y="1025828"/>
            <a:ext cx="5212713" cy="733534"/>
          </a:xfrm>
          <a:prstGeom prst="rect">
            <a:avLst/>
          </a:prstGeom>
          <a:solidFill>
            <a:srgbClr val="00CC99"/>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ts val="5000"/>
              </a:lnSpc>
              <a:spcBef>
                <a:spcPts val="600"/>
              </a:spcBef>
              <a:defRPr/>
            </a:pPr>
            <a:r>
              <a:rPr lang="ja-JP" altLang="en-US" sz="3200" b="1" dirty="0" smtClean="0"/>
              <a:t>児童</a:t>
            </a:r>
            <a:r>
              <a:rPr lang="ja-JP" altLang="en-US" sz="3200" b="1" dirty="0"/>
              <a:t>生徒</a:t>
            </a:r>
            <a:r>
              <a:rPr lang="ja-JP" altLang="en-US" sz="3200" b="1" dirty="0" smtClean="0"/>
              <a:t>の実態を把握する</a:t>
            </a:r>
            <a:endParaRPr lang="ja-JP" altLang="en-US" sz="3200" b="1" dirty="0"/>
          </a:p>
        </p:txBody>
      </p:sp>
      <p:sp>
        <p:nvSpPr>
          <p:cNvPr id="10" name="正方形/長方形 2"/>
          <p:cNvSpPr>
            <a:spLocks noChangeArrowheads="1"/>
          </p:cNvSpPr>
          <p:nvPr/>
        </p:nvSpPr>
        <p:spPr bwMode="auto">
          <a:xfrm>
            <a:off x="1142429" y="1884569"/>
            <a:ext cx="10526109" cy="4606389"/>
          </a:xfrm>
          <a:prstGeom prst="rect">
            <a:avLst/>
          </a:prstGeom>
          <a:noFill/>
          <a:ln w="9525">
            <a:noFill/>
            <a:miter lim="800000"/>
            <a:headEnd/>
            <a:tailEnd/>
          </a:ln>
        </p:spPr>
        <p:txBody>
          <a:bodyPr wrap="square">
            <a:spAutoFit/>
          </a:bodyPr>
          <a:lstStyle/>
          <a:p>
            <a:pPr>
              <a:lnSpc>
                <a:spcPts val="4400"/>
              </a:lnSpc>
            </a:pPr>
            <a:r>
              <a:rPr lang="ja-JP" altLang="en-US" sz="3600" b="1" dirty="0">
                <a:solidFill>
                  <a:srgbClr val="FF0000"/>
                </a:solidFill>
                <a:latin typeface="+mj-ea"/>
                <a:ea typeface="+mj-ea"/>
              </a:rPr>
              <a:t>○</a:t>
            </a:r>
            <a:r>
              <a:rPr lang="ja-JP" altLang="en-US" sz="3600" b="1" dirty="0" smtClean="0">
                <a:solidFill>
                  <a:srgbClr val="FF0000"/>
                </a:solidFill>
                <a:latin typeface="+mj-ea"/>
                <a:ea typeface="+mj-ea"/>
              </a:rPr>
              <a:t>「学力・学習状況調査の活用」</a:t>
            </a:r>
            <a:endParaRPr lang="ja-JP" altLang="en-US" sz="3600" b="1" dirty="0">
              <a:solidFill>
                <a:srgbClr val="FF0000"/>
              </a:solidFill>
              <a:latin typeface="+mj-ea"/>
              <a:ea typeface="+mj-ea"/>
            </a:endParaRPr>
          </a:p>
          <a:p>
            <a:pPr>
              <a:lnSpc>
                <a:spcPts val="4400"/>
              </a:lnSpc>
            </a:pPr>
            <a:r>
              <a:rPr lang="ja-JP" altLang="en-US" sz="3600" dirty="0">
                <a:latin typeface="+mj-ea"/>
                <a:ea typeface="+mj-ea"/>
              </a:rPr>
              <a:t>　</a:t>
            </a:r>
            <a:r>
              <a:rPr lang="ja-JP" altLang="en-US" sz="3600" dirty="0" smtClean="0">
                <a:latin typeface="+mj-ea"/>
                <a:ea typeface="+mj-ea"/>
              </a:rPr>
              <a:t>・設問別結果や観点別結果から</a:t>
            </a:r>
            <a:endParaRPr lang="en-US" altLang="ja-JP" sz="3600" dirty="0" smtClean="0">
              <a:latin typeface="+mj-ea"/>
              <a:ea typeface="+mj-ea"/>
            </a:endParaRPr>
          </a:p>
          <a:p>
            <a:pPr>
              <a:lnSpc>
                <a:spcPts val="4400"/>
              </a:lnSpc>
            </a:pPr>
            <a:r>
              <a:rPr lang="ja-JP" altLang="en-US" sz="3600" dirty="0">
                <a:latin typeface="+mj-ea"/>
                <a:ea typeface="+mj-ea"/>
              </a:rPr>
              <a:t>　</a:t>
            </a:r>
            <a:r>
              <a:rPr lang="ja-JP" altLang="en-US" sz="3600" dirty="0" smtClean="0">
                <a:latin typeface="+mj-ea"/>
                <a:ea typeface="+mj-ea"/>
              </a:rPr>
              <a:t>・児童生徒質問紙調査から</a:t>
            </a:r>
            <a:endParaRPr lang="en-US" altLang="ja-JP" sz="3600" dirty="0" smtClean="0">
              <a:latin typeface="+mj-ea"/>
              <a:ea typeface="+mj-ea"/>
            </a:endParaRPr>
          </a:p>
          <a:p>
            <a:pPr>
              <a:lnSpc>
                <a:spcPts val="4400"/>
              </a:lnSpc>
            </a:pPr>
            <a:r>
              <a:rPr lang="ja-JP" altLang="en-US" sz="3600" b="1" dirty="0" smtClean="0">
                <a:solidFill>
                  <a:srgbClr val="FF0000"/>
                </a:solidFill>
                <a:latin typeface="+mj-ea"/>
              </a:rPr>
              <a:t>○「教育活動に関しての学校評価等の</a:t>
            </a:r>
            <a:r>
              <a:rPr lang="ja-JP" altLang="en-US" sz="3600" b="1" dirty="0">
                <a:solidFill>
                  <a:srgbClr val="FF0000"/>
                </a:solidFill>
                <a:latin typeface="+mj-ea"/>
              </a:rPr>
              <a:t>活用」</a:t>
            </a:r>
          </a:p>
          <a:p>
            <a:pPr>
              <a:lnSpc>
                <a:spcPts val="4400"/>
              </a:lnSpc>
            </a:pPr>
            <a:r>
              <a:rPr lang="ja-JP" altLang="en-US" sz="3600" dirty="0">
                <a:latin typeface="+mj-ea"/>
              </a:rPr>
              <a:t>　</a:t>
            </a:r>
            <a:r>
              <a:rPr lang="ja-JP" altLang="en-US" sz="3600" dirty="0" smtClean="0">
                <a:latin typeface="+mj-ea"/>
              </a:rPr>
              <a:t>・学校評価の項目を小中で統一するなどの工夫</a:t>
            </a:r>
            <a:endParaRPr lang="en-US" altLang="ja-JP" sz="3600" dirty="0" smtClean="0">
              <a:latin typeface="+mj-ea"/>
            </a:endParaRPr>
          </a:p>
          <a:p>
            <a:pPr>
              <a:lnSpc>
                <a:spcPts val="4400"/>
              </a:lnSpc>
            </a:pPr>
            <a:r>
              <a:rPr lang="ja-JP" altLang="en-US" sz="3600" dirty="0">
                <a:latin typeface="+mj-ea"/>
              </a:rPr>
              <a:t>　</a:t>
            </a:r>
            <a:r>
              <a:rPr lang="ja-JP" altLang="en-US" sz="3600" dirty="0" smtClean="0">
                <a:latin typeface="+mj-ea"/>
              </a:rPr>
              <a:t>・自己評価、学校関係者評価から思いや実態を把握</a:t>
            </a:r>
            <a:endParaRPr lang="en-US" altLang="ja-JP" sz="3600" dirty="0">
              <a:latin typeface="+mj-ea"/>
            </a:endParaRPr>
          </a:p>
          <a:p>
            <a:pPr>
              <a:lnSpc>
                <a:spcPts val="4400"/>
              </a:lnSpc>
            </a:pPr>
            <a:r>
              <a:rPr lang="ja-JP" altLang="en-US" sz="3600" b="1" dirty="0">
                <a:solidFill>
                  <a:srgbClr val="FF0000"/>
                </a:solidFill>
                <a:latin typeface="+mj-ea"/>
              </a:rPr>
              <a:t>○</a:t>
            </a:r>
            <a:r>
              <a:rPr lang="ja-JP" altLang="en-US" sz="3600" b="1" dirty="0" smtClean="0">
                <a:solidFill>
                  <a:srgbClr val="FF0000"/>
                </a:solidFill>
                <a:latin typeface="+mj-ea"/>
              </a:rPr>
              <a:t>「各種アンケート調査結果の</a:t>
            </a:r>
            <a:r>
              <a:rPr lang="ja-JP" altLang="en-US" sz="3600" b="1" dirty="0">
                <a:solidFill>
                  <a:srgbClr val="FF0000"/>
                </a:solidFill>
                <a:latin typeface="+mj-ea"/>
              </a:rPr>
              <a:t>活用」</a:t>
            </a:r>
          </a:p>
          <a:p>
            <a:pPr>
              <a:lnSpc>
                <a:spcPts val="4400"/>
              </a:lnSpc>
            </a:pPr>
            <a:r>
              <a:rPr lang="ja-JP" altLang="en-US" sz="3600" dirty="0">
                <a:latin typeface="+mj-ea"/>
              </a:rPr>
              <a:t>　</a:t>
            </a:r>
            <a:r>
              <a:rPr lang="ja-JP" altLang="en-US" sz="3600" dirty="0" smtClean="0">
                <a:latin typeface="+mj-ea"/>
              </a:rPr>
              <a:t>・中</a:t>
            </a:r>
            <a:r>
              <a:rPr lang="ja-JP" altLang="en-US" sz="3600" dirty="0">
                <a:latin typeface="+mj-ea"/>
              </a:rPr>
              <a:t>学校区の課題を</a:t>
            </a:r>
            <a:r>
              <a:rPr lang="ja-JP" altLang="en-US" sz="3600" dirty="0" smtClean="0">
                <a:latin typeface="+mj-ea"/>
              </a:rPr>
              <a:t>明らかにする</a:t>
            </a:r>
            <a:endParaRPr lang="ja-JP" altLang="en-US" sz="3600" dirty="0">
              <a:latin typeface="+mj-ea"/>
              <a:ea typeface="+mj-ea"/>
            </a:endParaRPr>
          </a:p>
        </p:txBody>
      </p:sp>
      <p:sp>
        <p:nvSpPr>
          <p:cNvPr id="2" name="スライド番号プレースホルダー 1"/>
          <p:cNvSpPr>
            <a:spLocks noGrp="1"/>
          </p:cNvSpPr>
          <p:nvPr>
            <p:ph type="sldNum" sz="quarter" idx="12"/>
          </p:nvPr>
        </p:nvSpPr>
        <p:spPr/>
        <p:txBody>
          <a:bodyPr/>
          <a:lstStyle/>
          <a:p>
            <a:fld id="{5DE7A549-C890-48AF-A539-B9E6EF455443}" type="slidenum">
              <a:rPr kumimoji="1" lang="ja-JP" altLang="en-US" smtClean="0"/>
              <a:t>23</a:t>
            </a:fld>
            <a:endParaRPr kumimoji="1" lang="ja-JP" altLang="en-US"/>
          </a:p>
        </p:txBody>
      </p:sp>
    </p:spTree>
    <p:extLst>
      <p:ext uri="{BB962C8B-B14F-4D97-AF65-F5344CB8AC3E}">
        <p14:creationId xmlns:p14="http://schemas.microsoft.com/office/powerpoint/2010/main" val="2558943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pic>
        <p:nvPicPr>
          <p:cNvPr id="5" name="図 4"/>
          <p:cNvPicPr>
            <a:picLocks noChangeAspect="1"/>
          </p:cNvPicPr>
          <p:nvPr/>
        </p:nvPicPr>
        <p:blipFill>
          <a:blip r:embed="rId3"/>
          <a:stretch>
            <a:fillRect/>
          </a:stretch>
        </p:blipFill>
        <p:spPr>
          <a:xfrm>
            <a:off x="695419" y="1122363"/>
            <a:ext cx="10801162" cy="5694703"/>
          </a:xfrm>
          <a:prstGeom prst="rect">
            <a:avLst/>
          </a:prstGeom>
        </p:spPr>
      </p:pic>
      <p:grpSp>
        <p:nvGrpSpPr>
          <p:cNvPr id="9" name="グループ化 8"/>
          <p:cNvGrpSpPr/>
          <p:nvPr/>
        </p:nvGrpSpPr>
        <p:grpSpPr>
          <a:xfrm>
            <a:off x="758843" y="353154"/>
            <a:ext cx="10718209" cy="640030"/>
            <a:chOff x="1236999" y="2769056"/>
            <a:chExt cx="8983514" cy="640030"/>
          </a:xfrm>
        </p:grpSpPr>
        <p:sp>
          <p:nvSpPr>
            <p:cNvPr id="10" name="AutoShape 2"/>
            <p:cNvSpPr>
              <a:spLocks noChangeArrowheads="1"/>
            </p:cNvSpPr>
            <p:nvPr/>
          </p:nvSpPr>
          <p:spPr bwMode="auto">
            <a:xfrm>
              <a:off x="1880009" y="2861618"/>
              <a:ext cx="8340504" cy="454905"/>
            </a:xfrm>
            <a:prstGeom prst="roundRect">
              <a:avLst>
                <a:gd name="adj" fmla="val 16667"/>
              </a:avLst>
            </a:prstGeom>
            <a:solidFill>
              <a:srgbClr val="FFFFFF"/>
            </a:solidFill>
            <a:ln w="9525">
              <a:solidFill>
                <a:srgbClr val="000000"/>
              </a:solidFill>
              <a:round/>
              <a:headEnd/>
              <a:tailEnd/>
            </a:ln>
          </p:spPr>
          <p:txBody>
            <a:bodyPr lIns="74295" tIns="8890" rIns="74295" bIns="8890"/>
            <a:lstStyle/>
            <a:p>
              <a:r>
                <a:rPr lang="ja-JP" altLang="en-US" sz="1200" dirty="0">
                  <a:latin typeface="+mj-ea"/>
                  <a:ea typeface="+mj-ea"/>
                  <a:cs typeface="ＭＳ Ｐゴシック" charset="-128"/>
                </a:rPr>
                <a:t>　　</a:t>
              </a:r>
              <a:r>
                <a:rPr lang="ja-JP" altLang="en-US" sz="2800" dirty="0">
                  <a:latin typeface="HG創英角ｺﾞｼｯｸUB" panose="020B0909000000000000" pitchFamily="49" charset="-128"/>
                  <a:ea typeface="HG創英角ｺﾞｼｯｸUB" panose="020B0909000000000000" pitchFamily="49" charset="-128"/>
                  <a:cs typeface="ＭＳ Ｐゴシック" charset="-128"/>
                </a:rPr>
                <a:t>中学校区の目指す児童生徒像、重点目標を設定</a:t>
              </a:r>
              <a:r>
                <a:rPr lang="ja-JP" altLang="en-US" sz="2800" dirty="0" smtClean="0">
                  <a:latin typeface="HG創英角ｺﾞｼｯｸUB" panose="020B0909000000000000" pitchFamily="49" charset="-128"/>
                  <a:ea typeface="HG創英角ｺﾞｼｯｸUB" panose="020B0909000000000000" pitchFamily="49" charset="-128"/>
                  <a:cs typeface="ＭＳ Ｐゴシック" charset="-128"/>
                </a:rPr>
                <a:t>、共有</a:t>
              </a:r>
              <a:r>
                <a:rPr lang="ja-JP" altLang="en-US" sz="2800" dirty="0">
                  <a:latin typeface="HG創英角ｺﾞｼｯｸUB" panose="020B0909000000000000" pitchFamily="49" charset="-128"/>
                  <a:ea typeface="HG創英角ｺﾞｼｯｸUB" panose="020B0909000000000000" pitchFamily="49" charset="-128"/>
                  <a:cs typeface="ＭＳ Ｐゴシック" charset="-128"/>
                </a:rPr>
                <a:t>する</a:t>
              </a:r>
            </a:p>
          </p:txBody>
        </p:sp>
        <p:sp>
          <p:nvSpPr>
            <p:cNvPr id="11" name="Oval 9"/>
            <p:cNvSpPr>
              <a:spLocks noChangeArrowheads="1"/>
            </p:cNvSpPr>
            <p:nvPr/>
          </p:nvSpPr>
          <p:spPr bwMode="auto">
            <a:xfrm>
              <a:off x="1236999" y="2769056"/>
              <a:ext cx="643010" cy="640030"/>
            </a:xfrm>
            <a:prstGeom prst="ellipse">
              <a:avLst/>
            </a:prstGeom>
            <a:solidFill>
              <a:srgbClr val="4EE1F0"/>
            </a:solidFill>
            <a:ln w="9525">
              <a:solidFill>
                <a:srgbClr val="000000"/>
              </a:solidFill>
              <a:round/>
              <a:headEnd/>
              <a:tailEnd/>
            </a:ln>
          </p:spPr>
          <p:txBody>
            <a:bodyPr lIns="74295" tIns="8890" rIns="74295" bIns="8890"/>
            <a:lstStyle/>
            <a:p>
              <a:pPr algn="ctr">
                <a:spcBef>
                  <a:spcPts val="350"/>
                </a:spcBef>
              </a:pPr>
              <a:r>
                <a:rPr lang="en-US" altLang="ja-JP" sz="3200" dirty="0">
                  <a:latin typeface="Century" pitchFamily="18" charset="0"/>
                  <a:ea typeface="ＭＳ 明朝" pitchFamily="17" charset="-128"/>
                  <a:cs typeface="ＭＳ Ｐゴシック" charset="-128"/>
                </a:rPr>
                <a:t>Ⅱ</a:t>
              </a:r>
              <a:endParaRPr lang="ja-JP" altLang="ja-JP" sz="3200" dirty="0">
                <a:ea typeface="ＭＳ 明朝" pitchFamily="17" charset="-128"/>
                <a:cs typeface="ＭＳ Ｐゴシック" charset="-128"/>
              </a:endParaRPr>
            </a:p>
          </p:txBody>
        </p:sp>
      </p:grpSp>
      <p:sp>
        <p:nvSpPr>
          <p:cNvPr id="4" name="スライド番号プレースホルダー 3"/>
          <p:cNvSpPr>
            <a:spLocks noGrp="1"/>
          </p:cNvSpPr>
          <p:nvPr>
            <p:ph type="sldNum" sz="quarter" idx="12"/>
          </p:nvPr>
        </p:nvSpPr>
        <p:spPr/>
        <p:txBody>
          <a:bodyPr/>
          <a:lstStyle/>
          <a:p>
            <a:fld id="{5DE7A549-C890-48AF-A539-B9E6EF455443}" type="slidenum">
              <a:rPr kumimoji="1" lang="ja-JP" altLang="en-US" smtClean="0"/>
              <a:t>24</a:t>
            </a:fld>
            <a:endParaRPr kumimoji="1" lang="ja-JP" altLang="en-US"/>
          </a:p>
        </p:txBody>
      </p:sp>
    </p:spTree>
    <p:extLst>
      <p:ext uri="{BB962C8B-B14F-4D97-AF65-F5344CB8AC3E}">
        <p14:creationId xmlns:p14="http://schemas.microsoft.com/office/powerpoint/2010/main" val="1430786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211105" y="95894"/>
            <a:ext cx="8350966" cy="654434"/>
            <a:chOff x="1187622" y="3676255"/>
            <a:chExt cx="8350966" cy="654434"/>
          </a:xfrm>
        </p:grpSpPr>
        <p:sp>
          <p:nvSpPr>
            <p:cNvPr id="8" name="AutoShape 4"/>
            <p:cNvSpPr>
              <a:spLocks noChangeArrowheads="1"/>
            </p:cNvSpPr>
            <p:nvPr/>
          </p:nvSpPr>
          <p:spPr bwMode="auto">
            <a:xfrm>
              <a:off x="1830632" y="3784046"/>
              <a:ext cx="7707956" cy="438852"/>
            </a:xfrm>
            <a:prstGeom prst="roundRect">
              <a:avLst>
                <a:gd name="adj" fmla="val 16667"/>
              </a:avLst>
            </a:prstGeom>
            <a:solidFill>
              <a:srgbClr val="FFFFFF"/>
            </a:solidFill>
            <a:ln w="9525">
              <a:solidFill>
                <a:srgbClr val="000000"/>
              </a:solidFill>
              <a:round/>
              <a:headEnd/>
              <a:tailEnd/>
            </a:ln>
          </p:spPr>
          <p:txBody>
            <a:bodyPr lIns="74295" tIns="8890" rIns="74295" bIns="8890"/>
            <a:lstStyle/>
            <a:p>
              <a:r>
                <a:rPr lang="ja-JP" altLang="en-US" sz="2400" dirty="0">
                  <a:latin typeface="HG創英角ｺﾞｼｯｸUB" panose="020B0909000000000000" pitchFamily="49" charset="-128"/>
                  <a:ea typeface="HG創英角ｺﾞｼｯｸUB" panose="020B0909000000000000" pitchFamily="49" charset="-128"/>
                </a:rPr>
                <a:t>　</a:t>
              </a:r>
              <a:r>
                <a:rPr lang="ja-JP" altLang="en-US" sz="2800" dirty="0">
                  <a:latin typeface="HG創英角ｺﾞｼｯｸUB" panose="020B0909000000000000" pitchFamily="49" charset="-128"/>
                  <a:ea typeface="HG創英角ｺﾞｼｯｸUB" panose="020B0909000000000000" pitchFamily="49" charset="-128"/>
                </a:rPr>
                <a:t>教員の意識をつなぐ</a:t>
              </a:r>
            </a:p>
          </p:txBody>
        </p:sp>
        <p:sp>
          <p:nvSpPr>
            <p:cNvPr id="9" name="Oval 10"/>
            <p:cNvSpPr>
              <a:spLocks noChangeArrowheads="1"/>
            </p:cNvSpPr>
            <p:nvPr/>
          </p:nvSpPr>
          <p:spPr bwMode="auto">
            <a:xfrm>
              <a:off x="1187622" y="3676255"/>
              <a:ext cx="643010" cy="654434"/>
            </a:xfrm>
            <a:prstGeom prst="ellipse">
              <a:avLst/>
            </a:prstGeom>
            <a:solidFill>
              <a:srgbClr val="92D050"/>
            </a:solidFill>
            <a:ln w="9525">
              <a:solidFill>
                <a:srgbClr val="000000"/>
              </a:solidFill>
              <a:round/>
              <a:headEnd/>
              <a:tailEnd/>
            </a:ln>
          </p:spPr>
          <p:txBody>
            <a:bodyPr lIns="74295" tIns="8890" rIns="74295" bIns="8890"/>
            <a:lstStyle/>
            <a:p>
              <a:pPr algn="ctr">
                <a:spcBef>
                  <a:spcPts val="350"/>
                </a:spcBef>
              </a:pPr>
              <a:r>
                <a:rPr lang="en-US" altLang="ja-JP" sz="3200" dirty="0">
                  <a:latin typeface="Century" pitchFamily="18" charset="0"/>
                  <a:ea typeface="ＭＳ 明朝" pitchFamily="17" charset="-128"/>
                  <a:cs typeface="ＭＳ Ｐゴシック" charset="-128"/>
                </a:rPr>
                <a:t>Ⅲ</a:t>
              </a:r>
              <a:endParaRPr lang="ja-JP" altLang="ja-JP" sz="3200" dirty="0">
                <a:ea typeface="ＭＳ 明朝" pitchFamily="17" charset="-128"/>
                <a:cs typeface="ＭＳ Ｐゴシック" charset="-128"/>
              </a:endParaRPr>
            </a:p>
          </p:txBody>
        </p:sp>
      </p:grpSp>
      <p:pic>
        <p:nvPicPr>
          <p:cNvPr id="2" name="図 1"/>
          <p:cNvPicPr>
            <a:picLocks noChangeAspect="1"/>
          </p:cNvPicPr>
          <p:nvPr/>
        </p:nvPicPr>
        <p:blipFill>
          <a:blip r:embed="rId3"/>
          <a:stretch>
            <a:fillRect/>
          </a:stretch>
        </p:blipFill>
        <p:spPr>
          <a:xfrm>
            <a:off x="1211105" y="858119"/>
            <a:ext cx="9909059" cy="5999881"/>
          </a:xfrm>
          <a:prstGeom prst="rect">
            <a:avLst/>
          </a:prstGeom>
        </p:spPr>
      </p:pic>
      <p:sp>
        <p:nvSpPr>
          <p:cNvPr id="3" name="スライド番号プレースホルダー 2"/>
          <p:cNvSpPr>
            <a:spLocks noGrp="1"/>
          </p:cNvSpPr>
          <p:nvPr>
            <p:ph type="sldNum" sz="quarter" idx="12"/>
          </p:nvPr>
        </p:nvSpPr>
        <p:spPr/>
        <p:txBody>
          <a:bodyPr/>
          <a:lstStyle/>
          <a:p>
            <a:fld id="{5DE7A549-C890-48AF-A539-B9E6EF455443}" type="slidenum">
              <a:rPr kumimoji="1" lang="ja-JP" altLang="en-US" smtClean="0"/>
              <a:t>25</a:t>
            </a:fld>
            <a:endParaRPr kumimoji="1" lang="ja-JP" altLang="en-US"/>
          </a:p>
        </p:txBody>
      </p:sp>
    </p:spTree>
    <p:extLst>
      <p:ext uri="{BB962C8B-B14F-4D97-AF65-F5344CB8AC3E}">
        <p14:creationId xmlns:p14="http://schemas.microsoft.com/office/powerpoint/2010/main" val="3571996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pic>
        <p:nvPicPr>
          <p:cNvPr id="6" name="図 5"/>
          <p:cNvPicPr>
            <a:picLocks noChangeAspect="1"/>
          </p:cNvPicPr>
          <p:nvPr/>
        </p:nvPicPr>
        <p:blipFill>
          <a:blip r:embed="rId3"/>
          <a:stretch>
            <a:fillRect/>
          </a:stretch>
        </p:blipFill>
        <p:spPr>
          <a:xfrm>
            <a:off x="1211105" y="923925"/>
            <a:ext cx="9769789" cy="5934075"/>
          </a:xfrm>
          <a:prstGeom prst="rect">
            <a:avLst/>
          </a:prstGeom>
        </p:spPr>
      </p:pic>
      <p:grpSp>
        <p:nvGrpSpPr>
          <p:cNvPr id="7" name="グループ化 6"/>
          <p:cNvGrpSpPr/>
          <p:nvPr/>
        </p:nvGrpSpPr>
        <p:grpSpPr>
          <a:xfrm>
            <a:off x="1211105" y="95894"/>
            <a:ext cx="8350966" cy="654434"/>
            <a:chOff x="1187622" y="3676255"/>
            <a:chExt cx="8350966" cy="654434"/>
          </a:xfrm>
        </p:grpSpPr>
        <p:sp>
          <p:nvSpPr>
            <p:cNvPr id="8" name="AutoShape 4"/>
            <p:cNvSpPr>
              <a:spLocks noChangeArrowheads="1"/>
            </p:cNvSpPr>
            <p:nvPr/>
          </p:nvSpPr>
          <p:spPr bwMode="auto">
            <a:xfrm>
              <a:off x="1830632" y="3784046"/>
              <a:ext cx="7707956" cy="438852"/>
            </a:xfrm>
            <a:prstGeom prst="roundRect">
              <a:avLst>
                <a:gd name="adj" fmla="val 16667"/>
              </a:avLst>
            </a:prstGeom>
            <a:solidFill>
              <a:srgbClr val="FFFFFF"/>
            </a:solidFill>
            <a:ln w="9525">
              <a:solidFill>
                <a:srgbClr val="000000"/>
              </a:solidFill>
              <a:round/>
              <a:headEnd/>
              <a:tailEnd/>
            </a:ln>
          </p:spPr>
          <p:txBody>
            <a:bodyPr lIns="74295" tIns="8890" rIns="74295" bIns="8890"/>
            <a:lstStyle/>
            <a:p>
              <a:r>
                <a:rPr lang="ja-JP" altLang="en-US" sz="2400" dirty="0">
                  <a:latin typeface="HG創英角ｺﾞｼｯｸUB" panose="020B0909000000000000" pitchFamily="49" charset="-128"/>
                  <a:ea typeface="HG創英角ｺﾞｼｯｸUB" panose="020B0909000000000000" pitchFamily="49" charset="-128"/>
                </a:rPr>
                <a:t>　</a:t>
              </a:r>
              <a:r>
                <a:rPr lang="ja-JP" altLang="en-US" sz="2800" dirty="0">
                  <a:latin typeface="HG創英角ｺﾞｼｯｸUB" panose="020B0909000000000000" pitchFamily="49" charset="-128"/>
                  <a:ea typeface="HG創英角ｺﾞｼｯｸUB" panose="020B0909000000000000" pitchFamily="49" charset="-128"/>
                </a:rPr>
                <a:t>教員の意識をつなぐ</a:t>
              </a:r>
            </a:p>
          </p:txBody>
        </p:sp>
        <p:sp>
          <p:nvSpPr>
            <p:cNvPr id="9" name="Oval 10"/>
            <p:cNvSpPr>
              <a:spLocks noChangeArrowheads="1"/>
            </p:cNvSpPr>
            <p:nvPr/>
          </p:nvSpPr>
          <p:spPr bwMode="auto">
            <a:xfrm>
              <a:off x="1187622" y="3676255"/>
              <a:ext cx="643010" cy="654434"/>
            </a:xfrm>
            <a:prstGeom prst="ellipse">
              <a:avLst/>
            </a:prstGeom>
            <a:solidFill>
              <a:srgbClr val="92D050"/>
            </a:solidFill>
            <a:ln w="9525">
              <a:solidFill>
                <a:srgbClr val="000000"/>
              </a:solidFill>
              <a:round/>
              <a:headEnd/>
              <a:tailEnd/>
            </a:ln>
          </p:spPr>
          <p:txBody>
            <a:bodyPr lIns="74295" tIns="8890" rIns="74295" bIns="8890"/>
            <a:lstStyle/>
            <a:p>
              <a:pPr algn="ctr">
                <a:spcBef>
                  <a:spcPts val="350"/>
                </a:spcBef>
              </a:pPr>
              <a:r>
                <a:rPr lang="en-US" altLang="ja-JP" sz="3200" dirty="0">
                  <a:latin typeface="Century" pitchFamily="18" charset="0"/>
                  <a:ea typeface="ＭＳ 明朝" pitchFamily="17" charset="-128"/>
                  <a:cs typeface="ＭＳ Ｐゴシック" charset="-128"/>
                </a:rPr>
                <a:t>Ⅲ</a:t>
              </a:r>
              <a:endParaRPr lang="ja-JP" altLang="ja-JP" sz="3200" dirty="0">
                <a:ea typeface="ＭＳ 明朝" pitchFamily="17" charset="-128"/>
                <a:cs typeface="ＭＳ Ｐゴシック" charset="-128"/>
              </a:endParaRPr>
            </a:p>
          </p:txBody>
        </p:sp>
      </p:grpSp>
      <p:sp>
        <p:nvSpPr>
          <p:cNvPr id="4" name="スライド番号プレースホルダー 3"/>
          <p:cNvSpPr>
            <a:spLocks noGrp="1"/>
          </p:cNvSpPr>
          <p:nvPr>
            <p:ph type="sldNum" sz="quarter" idx="12"/>
          </p:nvPr>
        </p:nvSpPr>
        <p:spPr/>
        <p:txBody>
          <a:bodyPr/>
          <a:lstStyle/>
          <a:p>
            <a:fld id="{5DE7A549-C890-48AF-A539-B9E6EF455443}" type="slidenum">
              <a:rPr kumimoji="1" lang="ja-JP" altLang="en-US" smtClean="0"/>
              <a:t>26</a:t>
            </a:fld>
            <a:endParaRPr kumimoji="1" lang="ja-JP" altLang="en-US"/>
          </a:p>
        </p:txBody>
      </p:sp>
    </p:spTree>
    <p:extLst>
      <p:ext uri="{BB962C8B-B14F-4D97-AF65-F5344CB8AC3E}">
        <p14:creationId xmlns:p14="http://schemas.microsoft.com/office/powerpoint/2010/main" val="1600364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211105" y="95894"/>
            <a:ext cx="8350966" cy="654434"/>
            <a:chOff x="1187622" y="3676255"/>
            <a:chExt cx="8350966" cy="654434"/>
          </a:xfrm>
        </p:grpSpPr>
        <p:sp>
          <p:nvSpPr>
            <p:cNvPr id="8" name="AutoShape 4"/>
            <p:cNvSpPr>
              <a:spLocks noChangeArrowheads="1"/>
            </p:cNvSpPr>
            <p:nvPr/>
          </p:nvSpPr>
          <p:spPr bwMode="auto">
            <a:xfrm>
              <a:off x="1830632" y="3784046"/>
              <a:ext cx="7707956" cy="438852"/>
            </a:xfrm>
            <a:prstGeom prst="roundRect">
              <a:avLst>
                <a:gd name="adj" fmla="val 16667"/>
              </a:avLst>
            </a:prstGeom>
            <a:solidFill>
              <a:srgbClr val="FFFFFF"/>
            </a:solidFill>
            <a:ln w="9525">
              <a:solidFill>
                <a:srgbClr val="000000"/>
              </a:solidFill>
              <a:round/>
              <a:headEnd/>
              <a:tailEnd/>
            </a:ln>
          </p:spPr>
          <p:txBody>
            <a:bodyPr lIns="74295" tIns="8890" rIns="74295" bIns="8890"/>
            <a:lstStyle/>
            <a:p>
              <a:r>
                <a:rPr lang="ja-JP" altLang="en-US" sz="2400" dirty="0">
                  <a:latin typeface="HG創英角ｺﾞｼｯｸUB" panose="020B0909000000000000" pitchFamily="49" charset="-128"/>
                  <a:ea typeface="HG創英角ｺﾞｼｯｸUB" panose="020B0909000000000000" pitchFamily="49" charset="-128"/>
                </a:rPr>
                <a:t>　</a:t>
              </a:r>
              <a:r>
                <a:rPr lang="ja-JP" altLang="en-US" sz="2800" dirty="0">
                  <a:latin typeface="HG創英角ｺﾞｼｯｸUB" panose="020B0909000000000000" pitchFamily="49" charset="-128"/>
                  <a:ea typeface="HG創英角ｺﾞｼｯｸUB" panose="020B0909000000000000" pitchFamily="49" charset="-128"/>
                </a:rPr>
                <a:t>教員の意識をつなぐ</a:t>
              </a:r>
            </a:p>
          </p:txBody>
        </p:sp>
        <p:sp>
          <p:nvSpPr>
            <p:cNvPr id="9" name="Oval 10"/>
            <p:cNvSpPr>
              <a:spLocks noChangeArrowheads="1"/>
            </p:cNvSpPr>
            <p:nvPr/>
          </p:nvSpPr>
          <p:spPr bwMode="auto">
            <a:xfrm>
              <a:off x="1187622" y="3676255"/>
              <a:ext cx="643010" cy="654434"/>
            </a:xfrm>
            <a:prstGeom prst="ellipse">
              <a:avLst/>
            </a:prstGeom>
            <a:solidFill>
              <a:srgbClr val="92D050"/>
            </a:solidFill>
            <a:ln w="9525">
              <a:solidFill>
                <a:srgbClr val="000000"/>
              </a:solidFill>
              <a:round/>
              <a:headEnd/>
              <a:tailEnd/>
            </a:ln>
          </p:spPr>
          <p:txBody>
            <a:bodyPr lIns="74295" tIns="8890" rIns="74295" bIns="8890"/>
            <a:lstStyle/>
            <a:p>
              <a:pPr algn="ctr">
                <a:spcBef>
                  <a:spcPts val="350"/>
                </a:spcBef>
              </a:pPr>
              <a:r>
                <a:rPr lang="en-US" altLang="ja-JP" sz="3200" dirty="0">
                  <a:latin typeface="Century" pitchFamily="18" charset="0"/>
                  <a:ea typeface="ＭＳ 明朝" pitchFamily="17" charset="-128"/>
                  <a:cs typeface="ＭＳ Ｐゴシック" charset="-128"/>
                </a:rPr>
                <a:t>Ⅲ</a:t>
              </a:r>
              <a:endParaRPr lang="ja-JP" altLang="ja-JP" sz="3200" dirty="0">
                <a:ea typeface="ＭＳ 明朝" pitchFamily="17" charset="-128"/>
                <a:cs typeface="ＭＳ Ｐゴシック" charset="-128"/>
              </a:endParaRPr>
            </a:p>
          </p:txBody>
        </p:sp>
      </p:grpSp>
      <p:sp>
        <p:nvSpPr>
          <p:cNvPr id="6" name="テキスト ボックス 5"/>
          <p:cNvSpPr txBox="1"/>
          <p:nvPr/>
        </p:nvSpPr>
        <p:spPr>
          <a:xfrm>
            <a:off x="1526017" y="1025828"/>
            <a:ext cx="5212713" cy="733534"/>
          </a:xfrm>
          <a:prstGeom prst="rect">
            <a:avLst/>
          </a:prstGeom>
          <a:solidFill>
            <a:srgbClr val="00CC99"/>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ts val="5000"/>
              </a:lnSpc>
              <a:spcBef>
                <a:spcPts val="600"/>
              </a:spcBef>
              <a:defRPr/>
            </a:pPr>
            <a:r>
              <a:rPr lang="ja-JP" altLang="en-US" sz="3200" b="1" dirty="0" smtClean="0"/>
              <a:t>「お互いの良さ」を見つける</a:t>
            </a:r>
            <a:endParaRPr lang="ja-JP" altLang="en-US" sz="3200" b="1" dirty="0"/>
          </a:p>
        </p:txBody>
      </p:sp>
      <p:sp>
        <p:nvSpPr>
          <p:cNvPr id="2" name="スライド番号プレースホルダー 1"/>
          <p:cNvSpPr>
            <a:spLocks noGrp="1"/>
          </p:cNvSpPr>
          <p:nvPr>
            <p:ph type="sldNum" sz="quarter" idx="12"/>
          </p:nvPr>
        </p:nvSpPr>
        <p:spPr/>
        <p:txBody>
          <a:bodyPr/>
          <a:lstStyle/>
          <a:p>
            <a:fld id="{5DE7A549-C890-48AF-A539-B9E6EF455443}" type="slidenum">
              <a:rPr kumimoji="1" lang="ja-JP" altLang="en-US" smtClean="0"/>
              <a:t>27</a:t>
            </a:fld>
            <a:endParaRPr kumimoji="1" lang="ja-JP" altLang="en-US"/>
          </a:p>
        </p:txBody>
      </p:sp>
    </p:spTree>
    <p:extLst>
      <p:ext uri="{BB962C8B-B14F-4D97-AF65-F5344CB8AC3E}">
        <p14:creationId xmlns:p14="http://schemas.microsoft.com/office/powerpoint/2010/main" val="2216613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925689" y="826180"/>
            <a:ext cx="10147095" cy="6031819"/>
          </a:xfrm>
          <a:prstGeom prst="rect">
            <a:avLst/>
          </a:prstGeom>
        </p:spPr>
      </p:pic>
      <p:grpSp>
        <p:nvGrpSpPr>
          <p:cNvPr id="6" name="グループ化 5"/>
          <p:cNvGrpSpPr/>
          <p:nvPr/>
        </p:nvGrpSpPr>
        <p:grpSpPr>
          <a:xfrm>
            <a:off x="1211105" y="95894"/>
            <a:ext cx="8350966" cy="654434"/>
            <a:chOff x="1187622" y="3676255"/>
            <a:chExt cx="8350966" cy="654434"/>
          </a:xfrm>
        </p:grpSpPr>
        <p:sp>
          <p:nvSpPr>
            <p:cNvPr id="7" name="AutoShape 4"/>
            <p:cNvSpPr>
              <a:spLocks noChangeArrowheads="1"/>
            </p:cNvSpPr>
            <p:nvPr/>
          </p:nvSpPr>
          <p:spPr bwMode="auto">
            <a:xfrm>
              <a:off x="1830632" y="3784046"/>
              <a:ext cx="7707956" cy="438852"/>
            </a:xfrm>
            <a:prstGeom prst="roundRect">
              <a:avLst>
                <a:gd name="adj" fmla="val 16667"/>
              </a:avLst>
            </a:prstGeom>
            <a:solidFill>
              <a:srgbClr val="FFFFFF"/>
            </a:solidFill>
            <a:ln w="9525">
              <a:solidFill>
                <a:srgbClr val="000000"/>
              </a:solidFill>
              <a:round/>
              <a:headEnd/>
              <a:tailEnd/>
            </a:ln>
          </p:spPr>
          <p:txBody>
            <a:bodyPr lIns="74295" tIns="8890" rIns="74295" bIns="8890"/>
            <a:lstStyle/>
            <a:p>
              <a:r>
                <a:rPr lang="ja-JP" altLang="en-US" sz="2400" dirty="0">
                  <a:latin typeface="HG創英角ｺﾞｼｯｸUB" panose="020B0909000000000000" pitchFamily="49" charset="-128"/>
                  <a:ea typeface="HG創英角ｺﾞｼｯｸUB" panose="020B0909000000000000" pitchFamily="49" charset="-128"/>
                </a:rPr>
                <a:t>　</a:t>
              </a:r>
              <a:r>
                <a:rPr lang="ja-JP" altLang="en-US" sz="2800" dirty="0">
                  <a:latin typeface="HG創英角ｺﾞｼｯｸUB" panose="020B0909000000000000" pitchFamily="49" charset="-128"/>
                  <a:ea typeface="HG創英角ｺﾞｼｯｸUB" panose="020B0909000000000000" pitchFamily="49" charset="-128"/>
                </a:rPr>
                <a:t>教員の意識をつなぐ</a:t>
              </a:r>
            </a:p>
          </p:txBody>
        </p:sp>
        <p:sp>
          <p:nvSpPr>
            <p:cNvPr id="8" name="Oval 10"/>
            <p:cNvSpPr>
              <a:spLocks noChangeArrowheads="1"/>
            </p:cNvSpPr>
            <p:nvPr/>
          </p:nvSpPr>
          <p:spPr bwMode="auto">
            <a:xfrm>
              <a:off x="1187622" y="3676255"/>
              <a:ext cx="643010" cy="654434"/>
            </a:xfrm>
            <a:prstGeom prst="ellipse">
              <a:avLst/>
            </a:prstGeom>
            <a:solidFill>
              <a:srgbClr val="92D050"/>
            </a:solidFill>
            <a:ln w="9525">
              <a:solidFill>
                <a:srgbClr val="000000"/>
              </a:solidFill>
              <a:round/>
              <a:headEnd/>
              <a:tailEnd/>
            </a:ln>
          </p:spPr>
          <p:txBody>
            <a:bodyPr lIns="74295" tIns="8890" rIns="74295" bIns="8890"/>
            <a:lstStyle/>
            <a:p>
              <a:pPr algn="ctr">
                <a:spcBef>
                  <a:spcPts val="350"/>
                </a:spcBef>
              </a:pPr>
              <a:r>
                <a:rPr lang="en-US" altLang="ja-JP" sz="3200" dirty="0">
                  <a:latin typeface="Century" pitchFamily="18" charset="0"/>
                  <a:ea typeface="ＭＳ 明朝" pitchFamily="17" charset="-128"/>
                  <a:cs typeface="ＭＳ Ｐゴシック" charset="-128"/>
                </a:rPr>
                <a:t>Ⅲ</a:t>
              </a:r>
              <a:endParaRPr lang="ja-JP" altLang="ja-JP" sz="3200" dirty="0">
                <a:ea typeface="ＭＳ 明朝" pitchFamily="17" charset="-128"/>
                <a:cs typeface="ＭＳ Ｐゴシック" charset="-128"/>
              </a:endParaRPr>
            </a:p>
          </p:txBody>
        </p:sp>
      </p:grpSp>
      <p:sp>
        <p:nvSpPr>
          <p:cNvPr id="2" name="スライド番号プレースホルダー 1"/>
          <p:cNvSpPr>
            <a:spLocks noGrp="1"/>
          </p:cNvSpPr>
          <p:nvPr>
            <p:ph type="sldNum" sz="quarter" idx="12"/>
          </p:nvPr>
        </p:nvSpPr>
        <p:spPr/>
        <p:txBody>
          <a:bodyPr/>
          <a:lstStyle/>
          <a:p>
            <a:fld id="{5DE7A549-C890-48AF-A539-B9E6EF455443}" type="slidenum">
              <a:rPr kumimoji="1" lang="ja-JP" altLang="en-US" smtClean="0"/>
              <a:t>28</a:t>
            </a:fld>
            <a:endParaRPr kumimoji="1" lang="ja-JP" altLang="en-US"/>
          </a:p>
        </p:txBody>
      </p:sp>
    </p:spTree>
    <p:extLst>
      <p:ext uri="{BB962C8B-B14F-4D97-AF65-F5344CB8AC3E}">
        <p14:creationId xmlns:p14="http://schemas.microsoft.com/office/powerpoint/2010/main" val="3765332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524000" y="826181"/>
            <a:ext cx="8870302" cy="5903013"/>
          </a:xfrm>
          <a:prstGeom prst="rect">
            <a:avLst/>
          </a:prstGeom>
        </p:spPr>
      </p:pic>
      <p:grpSp>
        <p:nvGrpSpPr>
          <p:cNvPr id="6" name="グループ化 5"/>
          <p:cNvGrpSpPr/>
          <p:nvPr/>
        </p:nvGrpSpPr>
        <p:grpSpPr>
          <a:xfrm>
            <a:off x="1211105" y="95894"/>
            <a:ext cx="8350966" cy="654434"/>
            <a:chOff x="1187622" y="3676255"/>
            <a:chExt cx="8350966" cy="654434"/>
          </a:xfrm>
        </p:grpSpPr>
        <p:sp>
          <p:nvSpPr>
            <p:cNvPr id="7" name="AutoShape 4"/>
            <p:cNvSpPr>
              <a:spLocks noChangeArrowheads="1"/>
            </p:cNvSpPr>
            <p:nvPr/>
          </p:nvSpPr>
          <p:spPr bwMode="auto">
            <a:xfrm>
              <a:off x="1830632" y="3784046"/>
              <a:ext cx="7707956" cy="438852"/>
            </a:xfrm>
            <a:prstGeom prst="roundRect">
              <a:avLst>
                <a:gd name="adj" fmla="val 16667"/>
              </a:avLst>
            </a:prstGeom>
            <a:solidFill>
              <a:srgbClr val="FFFFFF"/>
            </a:solidFill>
            <a:ln w="9525">
              <a:solidFill>
                <a:srgbClr val="000000"/>
              </a:solidFill>
              <a:round/>
              <a:headEnd/>
              <a:tailEnd/>
            </a:ln>
          </p:spPr>
          <p:txBody>
            <a:bodyPr lIns="74295" tIns="8890" rIns="74295" bIns="8890"/>
            <a:lstStyle/>
            <a:p>
              <a:r>
                <a:rPr lang="ja-JP" altLang="en-US" sz="2400" dirty="0">
                  <a:latin typeface="HG創英角ｺﾞｼｯｸUB" panose="020B0909000000000000" pitchFamily="49" charset="-128"/>
                  <a:ea typeface="HG創英角ｺﾞｼｯｸUB" panose="020B0909000000000000" pitchFamily="49" charset="-128"/>
                </a:rPr>
                <a:t>　</a:t>
              </a:r>
              <a:r>
                <a:rPr lang="ja-JP" altLang="en-US" sz="2800" dirty="0">
                  <a:latin typeface="HG創英角ｺﾞｼｯｸUB" panose="020B0909000000000000" pitchFamily="49" charset="-128"/>
                  <a:ea typeface="HG創英角ｺﾞｼｯｸUB" panose="020B0909000000000000" pitchFamily="49" charset="-128"/>
                </a:rPr>
                <a:t>教員の意識をつなぐ</a:t>
              </a:r>
            </a:p>
          </p:txBody>
        </p:sp>
        <p:sp>
          <p:nvSpPr>
            <p:cNvPr id="8" name="Oval 10"/>
            <p:cNvSpPr>
              <a:spLocks noChangeArrowheads="1"/>
            </p:cNvSpPr>
            <p:nvPr/>
          </p:nvSpPr>
          <p:spPr bwMode="auto">
            <a:xfrm>
              <a:off x="1187622" y="3676255"/>
              <a:ext cx="643010" cy="654434"/>
            </a:xfrm>
            <a:prstGeom prst="ellipse">
              <a:avLst/>
            </a:prstGeom>
            <a:solidFill>
              <a:srgbClr val="92D050"/>
            </a:solidFill>
            <a:ln w="9525">
              <a:solidFill>
                <a:srgbClr val="000000"/>
              </a:solidFill>
              <a:round/>
              <a:headEnd/>
              <a:tailEnd/>
            </a:ln>
          </p:spPr>
          <p:txBody>
            <a:bodyPr lIns="74295" tIns="8890" rIns="74295" bIns="8890"/>
            <a:lstStyle/>
            <a:p>
              <a:pPr algn="ctr">
                <a:spcBef>
                  <a:spcPts val="350"/>
                </a:spcBef>
              </a:pPr>
              <a:r>
                <a:rPr lang="en-US" altLang="ja-JP" sz="3200" dirty="0">
                  <a:latin typeface="Century" pitchFamily="18" charset="0"/>
                  <a:ea typeface="ＭＳ 明朝" pitchFamily="17" charset="-128"/>
                  <a:cs typeface="ＭＳ Ｐゴシック" charset="-128"/>
                </a:rPr>
                <a:t>Ⅲ</a:t>
              </a:r>
              <a:endParaRPr lang="ja-JP" altLang="ja-JP" sz="3200" dirty="0">
                <a:ea typeface="ＭＳ 明朝" pitchFamily="17" charset="-128"/>
                <a:cs typeface="ＭＳ Ｐゴシック" charset="-128"/>
              </a:endParaRPr>
            </a:p>
          </p:txBody>
        </p:sp>
      </p:grpSp>
      <p:sp>
        <p:nvSpPr>
          <p:cNvPr id="2" name="スライド番号プレースホルダー 1"/>
          <p:cNvSpPr>
            <a:spLocks noGrp="1"/>
          </p:cNvSpPr>
          <p:nvPr>
            <p:ph type="sldNum" sz="quarter" idx="12"/>
          </p:nvPr>
        </p:nvSpPr>
        <p:spPr/>
        <p:txBody>
          <a:bodyPr/>
          <a:lstStyle/>
          <a:p>
            <a:fld id="{5DE7A549-C890-48AF-A539-B9E6EF455443}" type="slidenum">
              <a:rPr kumimoji="1" lang="ja-JP" altLang="en-US" smtClean="0"/>
              <a:t>29</a:t>
            </a:fld>
            <a:endParaRPr kumimoji="1" lang="ja-JP" altLang="en-US"/>
          </a:p>
        </p:txBody>
      </p:sp>
    </p:spTree>
    <p:extLst>
      <p:ext uri="{BB962C8B-B14F-4D97-AF65-F5344CB8AC3E}">
        <p14:creationId xmlns:p14="http://schemas.microsoft.com/office/powerpoint/2010/main" val="2257981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279577" y="1413464"/>
            <a:ext cx="7109639" cy="5078313"/>
          </a:xfrm>
          <a:prstGeom prst="rect">
            <a:avLst/>
          </a:prstGeom>
          <a:noFill/>
        </p:spPr>
        <p:txBody>
          <a:bodyPr wrap="none" rtlCol="0">
            <a:spAutoFit/>
          </a:bodyPr>
          <a:lstStyle/>
          <a:p>
            <a:r>
              <a:rPr lang="ja-JP" altLang="en-US" sz="3600" dirty="0">
                <a:latin typeface="HG丸ｺﾞｼｯｸM-PRO" panose="020F0600000000000000" pitchFamily="50" charset="-128"/>
                <a:ea typeface="HG丸ｺﾞｼｯｸM-PRO" panose="020F0600000000000000" pitchFamily="50" charset="-128"/>
              </a:rPr>
              <a:t>１　子供たちの意識</a:t>
            </a:r>
          </a:p>
          <a:p>
            <a:endParaRPr lang="en-US" altLang="ja-JP" sz="3600" dirty="0">
              <a:latin typeface="HG丸ｺﾞｼｯｸM-PRO" panose="020F0600000000000000" pitchFamily="50" charset="-128"/>
              <a:ea typeface="HG丸ｺﾞｼｯｸM-PRO" panose="020F0600000000000000" pitchFamily="50" charset="-128"/>
            </a:endParaRPr>
          </a:p>
          <a:p>
            <a:r>
              <a:rPr lang="ja-JP" altLang="en-US" sz="3600" dirty="0">
                <a:latin typeface="HG丸ｺﾞｼｯｸM-PRO" panose="020F0600000000000000" pitchFamily="50" charset="-128"/>
                <a:ea typeface="HG丸ｺﾞｼｯｸM-PRO" panose="020F0600000000000000" pitchFamily="50" charset="-128"/>
              </a:rPr>
              <a:t>２　なぜ</a:t>
            </a:r>
            <a:r>
              <a:rPr lang="ja-JP" altLang="en-US" sz="3600" dirty="0" smtClean="0">
                <a:latin typeface="HG丸ｺﾞｼｯｸM-PRO" panose="020F0600000000000000" pitchFamily="50" charset="-128"/>
                <a:ea typeface="HG丸ｺﾞｼｯｸM-PRO" panose="020F0600000000000000" pitchFamily="50" charset="-128"/>
              </a:rPr>
              <a:t>小中連携な</a:t>
            </a:r>
            <a:r>
              <a:rPr lang="ja-JP" altLang="en-US" sz="3600" dirty="0">
                <a:latin typeface="HG丸ｺﾞｼｯｸM-PRO" panose="020F0600000000000000" pitchFamily="50" charset="-128"/>
                <a:ea typeface="HG丸ｺﾞｼｯｸM-PRO" panose="020F0600000000000000" pitchFamily="50" charset="-128"/>
              </a:rPr>
              <a:t>のか</a:t>
            </a:r>
          </a:p>
          <a:p>
            <a:endParaRPr lang="en-US" altLang="ja-JP" sz="3600" dirty="0">
              <a:latin typeface="HG丸ｺﾞｼｯｸM-PRO" panose="020F0600000000000000" pitchFamily="50" charset="-128"/>
              <a:ea typeface="HG丸ｺﾞｼｯｸM-PRO" panose="020F0600000000000000" pitchFamily="50" charset="-128"/>
            </a:endParaRPr>
          </a:p>
          <a:p>
            <a:r>
              <a:rPr lang="ja-JP" altLang="en-US" sz="3600" dirty="0">
                <a:latin typeface="HG丸ｺﾞｼｯｸM-PRO" panose="020F0600000000000000" pitchFamily="50" charset="-128"/>
                <a:ea typeface="HG丸ｺﾞｼｯｸM-PRO" panose="020F0600000000000000" pitchFamily="50" charset="-128"/>
              </a:rPr>
              <a:t>３　小中</a:t>
            </a:r>
            <a:r>
              <a:rPr lang="ja-JP" altLang="en-US" sz="3600" dirty="0" smtClean="0">
                <a:latin typeface="HG丸ｺﾞｼｯｸM-PRO" panose="020F0600000000000000" pitchFamily="50" charset="-128"/>
                <a:ea typeface="HG丸ｺﾞｼｯｸM-PRO" panose="020F0600000000000000" pitchFamily="50" charset="-128"/>
              </a:rPr>
              <a:t>連携と</a:t>
            </a:r>
            <a:r>
              <a:rPr lang="ja-JP" altLang="en-US" sz="3600" dirty="0">
                <a:latin typeface="HG丸ｺﾞｼｯｸM-PRO" panose="020F0600000000000000" pitchFamily="50" charset="-128"/>
                <a:ea typeface="HG丸ｺﾞｼｯｸM-PRO" panose="020F0600000000000000" pitchFamily="50" charset="-128"/>
              </a:rPr>
              <a:t>は</a:t>
            </a:r>
          </a:p>
          <a:p>
            <a:endParaRPr lang="en-US" altLang="ja-JP" sz="3600" dirty="0">
              <a:latin typeface="HG丸ｺﾞｼｯｸM-PRO" panose="020F0600000000000000" pitchFamily="50" charset="-128"/>
              <a:ea typeface="HG丸ｺﾞｼｯｸM-PRO" panose="020F0600000000000000" pitchFamily="50" charset="-128"/>
            </a:endParaRPr>
          </a:p>
          <a:p>
            <a:r>
              <a:rPr lang="ja-JP" altLang="en-US" sz="3600" dirty="0">
                <a:latin typeface="HG丸ｺﾞｼｯｸM-PRO" panose="020F0600000000000000" pitchFamily="50" charset="-128"/>
                <a:ea typeface="HG丸ｺﾞｼｯｸM-PRO" panose="020F0600000000000000" pitchFamily="50" charset="-128"/>
              </a:rPr>
              <a:t>４　小中</a:t>
            </a:r>
            <a:r>
              <a:rPr lang="ja-JP" altLang="en-US" sz="3600" dirty="0" smtClean="0">
                <a:latin typeface="HG丸ｺﾞｼｯｸM-PRO" panose="020F0600000000000000" pitchFamily="50" charset="-128"/>
                <a:ea typeface="HG丸ｺﾞｼｯｸM-PRO" panose="020F0600000000000000" pitchFamily="50" charset="-128"/>
              </a:rPr>
              <a:t>連携のポイント</a:t>
            </a:r>
            <a:endParaRPr lang="en-US" altLang="ja-JP" sz="3600" dirty="0" smtClean="0">
              <a:latin typeface="HG丸ｺﾞｼｯｸM-PRO" panose="020F0600000000000000" pitchFamily="50" charset="-128"/>
              <a:ea typeface="HG丸ｺﾞｼｯｸM-PRO" panose="020F0600000000000000" pitchFamily="50" charset="-128"/>
            </a:endParaRPr>
          </a:p>
          <a:p>
            <a:endParaRPr lang="en-US" altLang="ja-JP" sz="3600" dirty="0">
              <a:latin typeface="HG丸ｺﾞｼｯｸM-PRO" panose="020F0600000000000000" pitchFamily="50" charset="-128"/>
              <a:ea typeface="HG丸ｺﾞｼｯｸM-PRO" panose="020F0600000000000000" pitchFamily="50" charset="-128"/>
            </a:endParaRPr>
          </a:p>
          <a:p>
            <a:r>
              <a:rPr lang="ja-JP" altLang="en-US" sz="3600" dirty="0" smtClean="0">
                <a:latin typeface="HG丸ｺﾞｼｯｸM-PRO" panose="020F0600000000000000" pitchFamily="50" charset="-128"/>
                <a:ea typeface="HG丸ｺﾞｼｯｸM-PRO" panose="020F0600000000000000" pitchFamily="50" charset="-128"/>
              </a:rPr>
              <a:t>５</a:t>
            </a:r>
            <a:r>
              <a:rPr lang="ja-JP" altLang="en-US" sz="3600" dirty="0">
                <a:latin typeface="HG丸ｺﾞｼｯｸM-PRO" panose="020F0600000000000000" pitchFamily="50" charset="-128"/>
                <a:ea typeface="HG丸ｺﾞｼｯｸM-PRO" panose="020F0600000000000000" pitchFamily="50" charset="-128"/>
              </a:rPr>
              <a:t>　小中一貫教育の推進に向けて</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5" name="額縁 4"/>
          <p:cNvSpPr/>
          <p:nvPr/>
        </p:nvSpPr>
        <p:spPr>
          <a:xfrm>
            <a:off x="3211039" y="122929"/>
            <a:ext cx="6408712" cy="1005406"/>
          </a:xfrm>
          <a:prstGeom prst="bevel">
            <a:avLst/>
          </a:prstGeom>
        </p:spPr>
        <p:style>
          <a:lnRef idx="0">
            <a:schemeClr val="accent2"/>
          </a:lnRef>
          <a:fillRef idx="3">
            <a:schemeClr val="accent2"/>
          </a:fillRef>
          <a:effectRef idx="3">
            <a:schemeClr val="accent2"/>
          </a:effectRef>
          <a:fontRef idx="minor">
            <a:schemeClr val="lt1"/>
          </a:fontRef>
        </p:style>
        <p:txBody>
          <a:bodyPr rtlCol="0" anchor="ctr"/>
          <a:lstStyle/>
          <a:p>
            <a:pPr algn="ctr">
              <a:lnSpc>
                <a:spcPct val="150000"/>
              </a:lnSpc>
            </a:pPr>
            <a:r>
              <a:rPr lang="ja-JP" altLang="en-US" sz="4000" dirty="0">
                <a:latin typeface="HG創英角ｺﾞｼｯｸUB" panose="020B0909000000000000" pitchFamily="49" charset="-128"/>
                <a:ea typeface="HG創英角ｺﾞｼｯｸUB" panose="020B0909000000000000" pitchFamily="49" charset="-128"/>
              </a:rPr>
              <a:t>本日お伝えしたいこと</a:t>
            </a:r>
          </a:p>
        </p:txBody>
      </p:sp>
      <p:sp>
        <p:nvSpPr>
          <p:cNvPr id="3" name="スライド番号プレースホルダー 2"/>
          <p:cNvSpPr>
            <a:spLocks noGrp="1"/>
          </p:cNvSpPr>
          <p:nvPr>
            <p:ph type="sldNum" sz="quarter" idx="12"/>
          </p:nvPr>
        </p:nvSpPr>
        <p:spPr/>
        <p:txBody>
          <a:bodyPr/>
          <a:lstStyle/>
          <a:p>
            <a:pPr>
              <a:defRPr/>
            </a:pPr>
            <a:fld id="{CAA468B7-945E-4685-A517-91EFCDBD6739}" type="slidenum">
              <a:rPr lang="ja-JP" altLang="en-US" smtClean="0"/>
              <a:pPr>
                <a:defRPr/>
              </a:pPr>
              <a:t>3</a:t>
            </a:fld>
            <a:endParaRPr lang="ja-JP" altLang="en-US" dirty="0"/>
          </a:p>
        </p:txBody>
      </p:sp>
      <p:pic>
        <p:nvPicPr>
          <p:cNvPr id="6" name="図 5"/>
          <p:cNvPicPr>
            <a:picLocks noChangeAspect="1"/>
          </p:cNvPicPr>
          <p:nvPr/>
        </p:nvPicPr>
        <p:blipFill>
          <a:blip r:embed="rId3"/>
          <a:stretch>
            <a:fillRect/>
          </a:stretch>
        </p:blipFill>
        <p:spPr>
          <a:xfrm>
            <a:off x="8854002" y="3423241"/>
            <a:ext cx="3035012" cy="2122257"/>
          </a:xfrm>
          <a:prstGeom prst="rect">
            <a:avLst/>
          </a:prstGeom>
        </p:spPr>
      </p:pic>
    </p:spTree>
    <p:extLst>
      <p:ext uri="{BB962C8B-B14F-4D97-AF65-F5344CB8AC3E}">
        <p14:creationId xmlns:p14="http://schemas.microsoft.com/office/powerpoint/2010/main" val="1609231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2670686" y="1863756"/>
            <a:ext cx="7776864" cy="3744416"/>
          </a:xfrm>
          <a:prstGeom prst="rect">
            <a:avLst/>
          </a:prstGeom>
          <a:solidFill>
            <a:schemeClr val="accent1">
              <a:lumMod val="20000"/>
              <a:lumOff val="80000"/>
            </a:schemeClr>
          </a:solidFill>
        </p:spPr>
        <p:txBody>
          <a:bodyPr>
            <a:noAutofit/>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eaLnBrk="1" fontAlgn="auto" hangingPunct="1">
              <a:spcAft>
                <a:spcPts val="0"/>
              </a:spcAft>
              <a:buNone/>
              <a:defRPr/>
            </a:pPr>
            <a:r>
              <a:rPr lang="ja-JP" altLang="en-US" sz="2800" dirty="0">
                <a:latin typeface="ＭＳ ゴシック" panose="020B0609070205080204" pitchFamily="49" charset="-128"/>
                <a:ea typeface="ＭＳ ゴシック" panose="020B0609070205080204" pitchFamily="49" charset="-128"/>
              </a:rPr>
              <a:t>　埼玉県の学力・学習状況調査や市町村や学校</a:t>
            </a:r>
            <a:endParaRPr lang="en-US" altLang="ja-JP" sz="2800" dirty="0">
              <a:latin typeface="ＭＳ ゴシック" panose="020B0609070205080204" pitchFamily="49" charset="-128"/>
              <a:ea typeface="ＭＳ ゴシック" panose="020B0609070205080204" pitchFamily="49" charset="-128"/>
            </a:endParaRPr>
          </a:p>
          <a:p>
            <a:pPr marL="0" indent="0" eaLnBrk="1" fontAlgn="auto" hangingPunct="1">
              <a:spcAft>
                <a:spcPts val="0"/>
              </a:spcAft>
              <a:buNone/>
              <a:defRPr/>
            </a:pPr>
            <a:r>
              <a:rPr lang="ja-JP" altLang="en-US" sz="2800" dirty="0">
                <a:latin typeface="ＭＳ ゴシック" panose="020B0609070205080204" pitchFamily="49" charset="-128"/>
                <a:ea typeface="ＭＳ ゴシック" panose="020B0609070205080204" pitchFamily="49" charset="-128"/>
              </a:rPr>
              <a:t>で行っている調査等に加え、</a:t>
            </a:r>
            <a:r>
              <a:rPr lang="ja-JP" altLang="en-US" sz="2800" dirty="0">
                <a:solidFill>
                  <a:srgbClr val="FF0000"/>
                </a:solidFill>
                <a:latin typeface="ＭＳ ゴシック" panose="020B0609070205080204" pitchFamily="49" charset="-128"/>
                <a:ea typeface="ＭＳ ゴシック" panose="020B0609070205080204" pitchFamily="49" charset="-128"/>
              </a:rPr>
              <a:t>授業から把握でき</a:t>
            </a:r>
            <a:endParaRPr lang="en-US" altLang="ja-JP" sz="2800" dirty="0">
              <a:solidFill>
                <a:srgbClr val="FF0000"/>
              </a:solidFill>
              <a:latin typeface="ＭＳ ゴシック" panose="020B0609070205080204" pitchFamily="49" charset="-128"/>
              <a:ea typeface="ＭＳ ゴシック" panose="020B0609070205080204" pitchFamily="49" charset="-128"/>
            </a:endParaRPr>
          </a:p>
          <a:p>
            <a:pPr marL="0" indent="0" eaLnBrk="1" fontAlgn="auto" hangingPunct="1">
              <a:spcAft>
                <a:spcPts val="0"/>
              </a:spcAft>
              <a:buNone/>
              <a:defRPr/>
            </a:pPr>
            <a:r>
              <a:rPr lang="ja-JP" altLang="en-US" sz="2800" dirty="0">
                <a:solidFill>
                  <a:srgbClr val="FF0000"/>
                </a:solidFill>
                <a:latin typeface="ＭＳ ゴシック" panose="020B0609070205080204" pitchFamily="49" charset="-128"/>
                <a:ea typeface="ＭＳ ゴシック" panose="020B0609070205080204" pitchFamily="49" charset="-128"/>
              </a:rPr>
              <a:t>る伸ばしたいところを一元化して表示</a:t>
            </a:r>
            <a:r>
              <a:rPr lang="ja-JP" altLang="en-US" sz="2800" dirty="0">
                <a:latin typeface="ＭＳ ゴシック" panose="020B0609070205080204" pitchFamily="49" charset="-128"/>
                <a:ea typeface="ＭＳ ゴシック" panose="020B0609070205080204" pitchFamily="49" charset="-128"/>
              </a:rPr>
              <a:t>し、児童</a:t>
            </a:r>
            <a:endParaRPr lang="en-US" altLang="ja-JP" sz="2800" dirty="0">
              <a:latin typeface="ＭＳ ゴシック" panose="020B0609070205080204" pitchFamily="49" charset="-128"/>
              <a:ea typeface="ＭＳ ゴシック" panose="020B0609070205080204" pitchFamily="49" charset="-128"/>
            </a:endParaRPr>
          </a:p>
          <a:p>
            <a:pPr marL="0" indent="0" eaLnBrk="1" fontAlgn="auto" hangingPunct="1">
              <a:spcAft>
                <a:spcPts val="0"/>
              </a:spcAft>
              <a:buNone/>
              <a:defRPr/>
            </a:pPr>
            <a:r>
              <a:rPr lang="ja-JP" altLang="en-US" sz="2800" dirty="0">
                <a:latin typeface="ＭＳ ゴシック" panose="020B0609070205080204" pitchFamily="49" charset="-128"/>
                <a:ea typeface="ＭＳ ゴシック" panose="020B0609070205080204" pitchFamily="49" charset="-128"/>
              </a:rPr>
              <a:t>生徒の実態に応じたより</a:t>
            </a:r>
            <a:r>
              <a:rPr lang="ja-JP" altLang="en-US" sz="2800" dirty="0">
                <a:solidFill>
                  <a:srgbClr val="FF0000"/>
                </a:solidFill>
                <a:latin typeface="ＭＳ ゴシック" panose="020B0609070205080204" pitchFamily="49" charset="-128"/>
                <a:ea typeface="ＭＳ ゴシック" panose="020B0609070205080204" pitchFamily="49" charset="-128"/>
              </a:rPr>
              <a:t>効果的な支援方法を見</a:t>
            </a:r>
            <a:endParaRPr lang="en-US" altLang="ja-JP" sz="2800" dirty="0">
              <a:solidFill>
                <a:srgbClr val="FF0000"/>
              </a:solidFill>
              <a:latin typeface="ＭＳ ゴシック" panose="020B0609070205080204" pitchFamily="49" charset="-128"/>
              <a:ea typeface="ＭＳ ゴシック" panose="020B0609070205080204" pitchFamily="49" charset="-128"/>
            </a:endParaRPr>
          </a:p>
          <a:p>
            <a:pPr marL="0" indent="0" eaLnBrk="1" fontAlgn="auto" hangingPunct="1">
              <a:spcAft>
                <a:spcPts val="0"/>
              </a:spcAft>
              <a:buNone/>
              <a:defRPr/>
            </a:pPr>
            <a:r>
              <a:rPr lang="ja-JP" altLang="en-US" sz="2800" dirty="0">
                <a:solidFill>
                  <a:srgbClr val="FF0000"/>
                </a:solidFill>
                <a:latin typeface="ＭＳ ゴシック" panose="020B0609070205080204" pitchFamily="49" charset="-128"/>
                <a:ea typeface="ＭＳ ゴシック" panose="020B0609070205080204" pitchFamily="49" charset="-128"/>
              </a:rPr>
              <a:t>いだし、日頃の授業等における指導方法の工夫・改善に生かす</a:t>
            </a:r>
            <a:r>
              <a:rPr lang="ja-JP" altLang="en-US" sz="2800" dirty="0">
                <a:latin typeface="ＭＳ ゴシック" panose="020B0609070205080204" pitchFamily="49" charset="-128"/>
                <a:ea typeface="ＭＳ ゴシック" panose="020B0609070205080204" pitchFamily="49" charset="-128"/>
              </a:rPr>
              <a:t>ことができ、</a:t>
            </a:r>
            <a:r>
              <a:rPr lang="ja-JP" altLang="en-US" sz="2800" dirty="0">
                <a:solidFill>
                  <a:srgbClr val="FF0000"/>
                </a:solidFill>
                <a:latin typeface="ＭＳ ゴシック" panose="020B0609070205080204" pitchFamily="49" charset="-128"/>
                <a:ea typeface="ＭＳ ゴシック" panose="020B0609070205080204" pitchFamily="49" charset="-128"/>
              </a:rPr>
              <a:t>次年度に引き継ぐ</a:t>
            </a:r>
            <a:r>
              <a:rPr lang="ja-JP" altLang="en-US" sz="2800" dirty="0">
                <a:latin typeface="ＭＳ ゴシック" panose="020B0609070205080204" pitchFamily="49" charset="-128"/>
                <a:ea typeface="ＭＳ ゴシック" panose="020B0609070205080204" pitchFamily="49" charset="-128"/>
              </a:rPr>
              <a:t>ことができるシートです。</a:t>
            </a:r>
            <a:endParaRPr lang="en-US" altLang="ja-JP" sz="2800" dirty="0">
              <a:latin typeface="ＭＳ ゴシック" panose="020B0609070205080204" pitchFamily="49" charset="-128"/>
              <a:ea typeface="ＭＳ ゴシック" panose="020B0609070205080204" pitchFamily="49" charset="-128"/>
            </a:endParaRPr>
          </a:p>
        </p:txBody>
      </p:sp>
      <p:pic>
        <p:nvPicPr>
          <p:cNvPr id="60420" name="Picture 3" descr="S:\13義務教育指導課\1390課共有\◆◆◆◆◆Ｈ２９年度◆◆◆◆◆\★ファイルキャビネット(H29)\16 学力向上\イラスト集\コバトンとさいたまっちイラスト集\8-1コバトンとさいたまっち\53-1-12.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9444" y="4767284"/>
            <a:ext cx="1081335" cy="129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フローチャート: 代替処理 5"/>
          <p:cNvSpPr/>
          <p:nvPr/>
        </p:nvSpPr>
        <p:spPr>
          <a:xfrm>
            <a:off x="2670686" y="1004145"/>
            <a:ext cx="5616624" cy="668943"/>
          </a:xfrm>
          <a:prstGeom prst="flowChartAlternate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lnSpc>
                <a:spcPct val="150000"/>
              </a:lnSpc>
              <a:defRPr/>
            </a:pPr>
            <a:r>
              <a:rPr lang="ja-JP" altLang="en-US" sz="2800" dirty="0">
                <a:solidFill>
                  <a:schemeClr val="bg1"/>
                </a:solidFill>
              </a:rPr>
              <a:t>コバトンのびのびシートとは</a:t>
            </a:r>
          </a:p>
        </p:txBody>
      </p:sp>
      <p:sp>
        <p:nvSpPr>
          <p:cNvPr id="7" name="雲形吹き出し 6"/>
          <p:cNvSpPr/>
          <p:nvPr/>
        </p:nvSpPr>
        <p:spPr>
          <a:xfrm>
            <a:off x="6559118" y="5246012"/>
            <a:ext cx="3417911" cy="1611988"/>
          </a:xfrm>
          <a:prstGeom prst="cloudCallout">
            <a:avLst>
              <a:gd name="adj1" fmla="val 26531"/>
              <a:gd name="adj2" fmla="val -6501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000" dirty="0">
                <a:solidFill>
                  <a:sysClr val="windowText" lastClr="000000"/>
                </a:solidFill>
                <a:latin typeface="ＭＳ ゴシック" panose="020B0609070205080204" pitchFamily="49" charset="-128"/>
                <a:ea typeface="ＭＳ ゴシック" panose="020B0609070205080204" pitchFamily="49" charset="-128"/>
              </a:rPr>
              <a:t>イメージは、</a:t>
            </a:r>
            <a:endParaRPr lang="en-US" altLang="ja-JP" sz="2000" dirty="0">
              <a:solidFill>
                <a:sysClr val="windowText" lastClr="000000"/>
              </a:solidFill>
              <a:latin typeface="ＭＳ ゴシック" panose="020B0609070205080204" pitchFamily="49" charset="-128"/>
              <a:ea typeface="ＭＳ ゴシック" panose="020B0609070205080204" pitchFamily="49" charset="-128"/>
            </a:endParaRPr>
          </a:p>
          <a:p>
            <a:pPr algn="ctr"/>
            <a:r>
              <a:rPr lang="ja-JP" altLang="en-US" sz="3200" dirty="0">
                <a:solidFill>
                  <a:srgbClr val="FF0000"/>
                </a:solidFill>
                <a:latin typeface="HG創英角ｺﾞｼｯｸUB" panose="020B0909000000000000" pitchFamily="49" charset="-128"/>
                <a:ea typeface="HG創英角ｺﾞｼｯｸUB" panose="020B0909000000000000" pitchFamily="49" charset="-128"/>
              </a:rPr>
              <a:t>「カルテ」</a:t>
            </a:r>
          </a:p>
        </p:txBody>
      </p:sp>
      <p:sp>
        <p:nvSpPr>
          <p:cNvPr id="8" name="額縁 7"/>
          <p:cNvSpPr/>
          <p:nvPr/>
        </p:nvSpPr>
        <p:spPr>
          <a:xfrm>
            <a:off x="1682406" y="1004145"/>
            <a:ext cx="815716" cy="4894898"/>
          </a:xfrm>
          <a:prstGeom prst="bevel">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lang="ja-JP" altLang="en-US" sz="2400" dirty="0">
                <a:latin typeface="HGS創英角ｺﾞｼｯｸUB" panose="020B0900000000000000" pitchFamily="50" charset="-128"/>
                <a:ea typeface="HGS創英角ｺﾞｼｯｸUB" panose="020B0900000000000000" pitchFamily="50" charset="-128"/>
              </a:rPr>
              <a:t>コバトンのびのびシートの活用</a:t>
            </a:r>
          </a:p>
        </p:txBody>
      </p:sp>
      <p:pic>
        <p:nvPicPr>
          <p:cNvPr id="3" name="図 2"/>
          <p:cNvPicPr>
            <a:picLocks noChangeAspect="1"/>
          </p:cNvPicPr>
          <p:nvPr/>
        </p:nvPicPr>
        <p:blipFill>
          <a:blip r:embed="rId4"/>
          <a:stretch>
            <a:fillRect/>
          </a:stretch>
        </p:blipFill>
        <p:spPr>
          <a:xfrm>
            <a:off x="1010111" y="144534"/>
            <a:ext cx="8486368" cy="859611"/>
          </a:xfrm>
          <a:prstGeom prst="rect">
            <a:avLst/>
          </a:prstGeom>
        </p:spPr>
      </p:pic>
      <p:sp>
        <p:nvSpPr>
          <p:cNvPr id="4" name="スライド番号プレースホルダー 3"/>
          <p:cNvSpPr>
            <a:spLocks noGrp="1"/>
          </p:cNvSpPr>
          <p:nvPr>
            <p:ph type="sldNum" sz="quarter" idx="12"/>
          </p:nvPr>
        </p:nvSpPr>
        <p:spPr/>
        <p:txBody>
          <a:bodyPr/>
          <a:lstStyle/>
          <a:p>
            <a:fld id="{5DE7A549-C890-48AF-A539-B9E6EF455443}" type="slidenum">
              <a:rPr kumimoji="1" lang="ja-JP" altLang="en-US" smtClean="0"/>
              <a:t>30</a:t>
            </a:fld>
            <a:endParaRPr kumimoji="1" lang="ja-JP" altLang="en-US"/>
          </a:p>
        </p:txBody>
      </p:sp>
    </p:spTree>
    <p:extLst>
      <p:ext uri="{BB962C8B-B14F-4D97-AF65-F5344CB8AC3E}">
        <p14:creationId xmlns:p14="http://schemas.microsoft.com/office/powerpoint/2010/main" val="1232425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stretch>
            <a:fillRect/>
          </a:stretch>
        </p:blipFill>
        <p:spPr>
          <a:xfrm>
            <a:off x="638175" y="3862955"/>
            <a:ext cx="10725150" cy="2952750"/>
          </a:xfrm>
          <a:prstGeom prst="rect">
            <a:avLst/>
          </a:prstGeom>
        </p:spPr>
      </p:pic>
      <p:grpSp>
        <p:nvGrpSpPr>
          <p:cNvPr id="8" name="グループ化 7"/>
          <p:cNvGrpSpPr/>
          <p:nvPr/>
        </p:nvGrpSpPr>
        <p:grpSpPr>
          <a:xfrm>
            <a:off x="583454" y="321739"/>
            <a:ext cx="8450052" cy="628623"/>
            <a:chOff x="1188845" y="4532232"/>
            <a:chExt cx="8450052" cy="628623"/>
          </a:xfrm>
        </p:grpSpPr>
        <p:sp>
          <p:nvSpPr>
            <p:cNvPr id="9" name="AutoShape 5"/>
            <p:cNvSpPr>
              <a:spLocks noChangeArrowheads="1"/>
            </p:cNvSpPr>
            <p:nvPr/>
          </p:nvSpPr>
          <p:spPr bwMode="auto">
            <a:xfrm>
              <a:off x="1863322" y="4598506"/>
              <a:ext cx="7775575" cy="455184"/>
            </a:xfrm>
            <a:prstGeom prst="roundRect">
              <a:avLst>
                <a:gd name="adj" fmla="val 16667"/>
              </a:avLst>
            </a:prstGeom>
            <a:solidFill>
              <a:srgbClr val="FFFFFF"/>
            </a:solidFill>
            <a:ln w="9525">
              <a:solidFill>
                <a:srgbClr val="000000"/>
              </a:solidFill>
              <a:round/>
              <a:headEnd/>
              <a:tailEnd/>
            </a:ln>
          </p:spPr>
          <p:txBody>
            <a:bodyPr lIns="74295" tIns="8890" rIns="74295" bIns="8890"/>
            <a:lstStyle/>
            <a:p>
              <a:r>
                <a:rPr lang="ja-JP" altLang="en-US" sz="2400" dirty="0">
                  <a:latin typeface="HG創英角ｺﾞｼｯｸUB" panose="020B0909000000000000" pitchFamily="49" charset="-128"/>
                  <a:ea typeface="HG創英角ｺﾞｼｯｸUB" panose="020B0909000000000000" pitchFamily="49" charset="-128"/>
                </a:rPr>
                <a:t>　</a:t>
              </a:r>
              <a:r>
                <a:rPr lang="ja-JP" altLang="en-US" sz="2800" dirty="0">
                  <a:latin typeface="HG創英角ｺﾞｼｯｸUB" panose="020B0909000000000000" pitchFamily="49" charset="-128"/>
                  <a:ea typeface="HG創英角ｺﾞｼｯｸUB" panose="020B0909000000000000" pitchFamily="49" charset="-128"/>
                </a:rPr>
                <a:t>児童生徒の心をつなぐ</a:t>
              </a:r>
            </a:p>
          </p:txBody>
        </p:sp>
        <p:sp>
          <p:nvSpPr>
            <p:cNvPr id="10" name="Oval 11"/>
            <p:cNvSpPr>
              <a:spLocks noChangeArrowheads="1"/>
            </p:cNvSpPr>
            <p:nvPr/>
          </p:nvSpPr>
          <p:spPr bwMode="auto">
            <a:xfrm>
              <a:off x="1188845" y="4532232"/>
              <a:ext cx="674478" cy="628623"/>
            </a:xfrm>
            <a:prstGeom prst="ellipse">
              <a:avLst/>
            </a:prstGeom>
            <a:solidFill>
              <a:srgbClr val="FF99FF"/>
            </a:solidFill>
            <a:ln w="9525">
              <a:solidFill>
                <a:srgbClr val="000000"/>
              </a:solidFill>
              <a:round/>
              <a:headEnd/>
              <a:tailEnd/>
            </a:ln>
          </p:spPr>
          <p:txBody>
            <a:bodyPr lIns="74295" tIns="8890" rIns="74295" bIns="8890"/>
            <a:lstStyle/>
            <a:p>
              <a:pPr algn="just">
                <a:spcBef>
                  <a:spcPts val="350"/>
                </a:spcBef>
              </a:pPr>
              <a:r>
                <a:rPr lang="en-US" altLang="ja-JP" sz="2800" dirty="0">
                  <a:latin typeface="Century" pitchFamily="18" charset="0"/>
                  <a:ea typeface="ＭＳ 明朝" pitchFamily="17" charset="-128"/>
                  <a:cs typeface="ＭＳ Ｐゴシック" charset="-128"/>
                </a:rPr>
                <a:t>Ⅳ</a:t>
              </a:r>
              <a:endParaRPr lang="ja-JP" altLang="ja-JP" sz="2800" dirty="0">
                <a:ea typeface="ＭＳ 明朝" pitchFamily="17" charset="-128"/>
                <a:cs typeface="ＭＳ Ｐゴシック" charset="-128"/>
              </a:endParaRPr>
            </a:p>
          </p:txBody>
        </p:sp>
      </p:grpSp>
      <p:sp>
        <p:nvSpPr>
          <p:cNvPr id="2" name="スライド番号プレースホルダー 1"/>
          <p:cNvSpPr>
            <a:spLocks noGrp="1"/>
          </p:cNvSpPr>
          <p:nvPr>
            <p:ph type="sldNum" sz="quarter" idx="12"/>
          </p:nvPr>
        </p:nvSpPr>
        <p:spPr/>
        <p:txBody>
          <a:bodyPr/>
          <a:lstStyle/>
          <a:p>
            <a:fld id="{5DE7A549-C890-48AF-A539-B9E6EF455443}" type="slidenum">
              <a:rPr kumimoji="1" lang="ja-JP" altLang="en-US" smtClean="0"/>
              <a:t>31</a:t>
            </a:fld>
            <a:endParaRPr kumimoji="1" lang="ja-JP" altLang="en-US"/>
          </a:p>
        </p:txBody>
      </p:sp>
      <p:pic>
        <p:nvPicPr>
          <p:cNvPr id="12" name="図 11"/>
          <p:cNvPicPr>
            <a:picLocks noChangeAspect="1"/>
          </p:cNvPicPr>
          <p:nvPr/>
        </p:nvPicPr>
        <p:blipFill>
          <a:blip r:embed="rId4"/>
          <a:stretch>
            <a:fillRect/>
          </a:stretch>
        </p:blipFill>
        <p:spPr>
          <a:xfrm>
            <a:off x="638175" y="976880"/>
            <a:ext cx="10715625" cy="2886075"/>
          </a:xfrm>
          <a:prstGeom prst="rect">
            <a:avLst/>
          </a:prstGeom>
        </p:spPr>
      </p:pic>
    </p:spTree>
    <p:extLst>
      <p:ext uri="{BB962C8B-B14F-4D97-AF65-F5344CB8AC3E}">
        <p14:creationId xmlns:p14="http://schemas.microsoft.com/office/powerpoint/2010/main" val="3800477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83454" y="1118853"/>
            <a:ext cx="6624736"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2000" dirty="0"/>
              <a:t>　</a:t>
            </a:r>
            <a:r>
              <a:rPr lang="ja-JP" altLang="en-US" sz="3200" b="1" dirty="0"/>
              <a:t>行事やイベントを通した</a:t>
            </a:r>
            <a:r>
              <a:rPr lang="ja-JP" altLang="en-US" sz="3200" b="1" dirty="0" smtClean="0"/>
              <a:t>交流の実施</a:t>
            </a:r>
            <a:r>
              <a:rPr lang="ja-JP" altLang="en-US" dirty="0"/>
              <a:t>　</a:t>
            </a:r>
          </a:p>
        </p:txBody>
      </p:sp>
      <p:sp>
        <p:nvSpPr>
          <p:cNvPr id="6" name="タイトル 1"/>
          <p:cNvSpPr>
            <a:spLocks noGrp="1"/>
          </p:cNvSpPr>
          <p:nvPr>
            <p:ph type="ctrTitle"/>
          </p:nvPr>
        </p:nvSpPr>
        <p:spPr>
          <a:xfrm>
            <a:off x="1087307" y="1958978"/>
            <a:ext cx="8821803" cy="3266166"/>
          </a:xfrm>
          <a:ln w="28575">
            <a:solidFill>
              <a:schemeClr val="accent2">
                <a:lumMod val="50000"/>
              </a:schemeClr>
            </a:solidFill>
          </a:ln>
        </p:spPr>
        <p:txBody>
          <a:bodyPr>
            <a:normAutofit/>
          </a:bodyPr>
          <a:lstStyle/>
          <a:p>
            <a:pPr algn="l"/>
            <a:r>
              <a:rPr lang="ja-JP" altLang="en-US" sz="4400" dirty="0" smtClean="0"/>
              <a:t>・中学生による小学生への学習支援</a:t>
            </a:r>
            <a:r>
              <a:rPr lang="en-US" altLang="ja-JP" sz="4400" dirty="0" smtClean="0"/>
              <a:t/>
            </a:r>
            <a:br>
              <a:rPr lang="en-US" altLang="ja-JP" sz="4400" dirty="0" smtClean="0"/>
            </a:br>
            <a:r>
              <a:rPr lang="ja-JP" altLang="en-US" sz="4400" dirty="0" smtClean="0"/>
              <a:t>・中学校入学前の部活動体験</a:t>
            </a:r>
            <a:r>
              <a:rPr lang="en-US" altLang="ja-JP" sz="4400" dirty="0" smtClean="0"/>
              <a:t/>
            </a:r>
            <a:br>
              <a:rPr lang="en-US" altLang="ja-JP" sz="4400" dirty="0" smtClean="0"/>
            </a:br>
            <a:r>
              <a:rPr lang="ja-JP" altLang="en-US" sz="4400" dirty="0" smtClean="0"/>
              <a:t>・小・中合同避難訓練</a:t>
            </a:r>
            <a:r>
              <a:rPr lang="en-US" altLang="ja-JP" sz="4400" dirty="0" smtClean="0"/>
              <a:t/>
            </a:r>
            <a:br>
              <a:rPr lang="en-US" altLang="ja-JP" sz="4400" dirty="0" smtClean="0"/>
            </a:br>
            <a:r>
              <a:rPr lang="ja-JP" altLang="en-US" sz="4400" dirty="0" smtClean="0"/>
              <a:t>・朝の挨拶運動</a:t>
            </a:r>
            <a:r>
              <a:rPr lang="en-US" altLang="ja-JP" sz="4400" dirty="0" smtClean="0"/>
              <a:t/>
            </a:r>
            <a:br>
              <a:rPr lang="en-US" altLang="ja-JP" sz="4400" dirty="0" smtClean="0"/>
            </a:br>
            <a:r>
              <a:rPr lang="ja-JP" altLang="en-US" sz="4400" dirty="0" smtClean="0"/>
              <a:t>・運動会、体育祭への参加　など</a:t>
            </a:r>
            <a:endParaRPr kumimoji="1" lang="ja-JP" altLang="en-US" sz="4400" dirty="0"/>
          </a:p>
        </p:txBody>
      </p:sp>
      <p:sp>
        <p:nvSpPr>
          <p:cNvPr id="7" name="サブタイトル 2"/>
          <p:cNvSpPr>
            <a:spLocks noGrp="1"/>
          </p:cNvSpPr>
          <p:nvPr>
            <p:ph type="subTitle" idx="1"/>
          </p:nvPr>
        </p:nvSpPr>
        <p:spPr>
          <a:xfrm>
            <a:off x="1082989" y="5480494"/>
            <a:ext cx="10893199" cy="789677"/>
          </a:xfrm>
        </p:spPr>
        <p:txBody>
          <a:bodyPr>
            <a:noAutofit/>
          </a:bodyPr>
          <a:lstStyle/>
          <a:p>
            <a:pPr algn="l"/>
            <a:r>
              <a:rPr kumimoji="1" lang="ja-JP" altLang="en-US" sz="3600" b="1" dirty="0" smtClean="0">
                <a:solidFill>
                  <a:srgbClr val="0070C0"/>
                </a:solidFill>
                <a:latin typeface="HG丸ｺﾞｼｯｸM-PRO" panose="020F0600000000000000" pitchFamily="50" charset="-128"/>
                <a:ea typeface="HG丸ｺﾞｼｯｸM-PRO" panose="020F0600000000000000" pitchFamily="50" charset="-128"/>
              </a:rPr>
              <a:t>アイディア次第でいろいろな広がりが期待できます</a:t>
            </a:r>
            <a:endParaRPr kumimoji="1" lang="ja-JP" altLang="en-US" sz="3600" b="1" dirty="0">
              <a:solidFill>
                <a:srgbClr val="0070C0"/>
              </a:solidFill>
              <a:latin typeface="HG丸ｺﾞｼｯｸM-PRO" panose="020F0600000000000000" pitchFamily="50" charset="-128"/>
              <a:ea typeface="HG丸ｺﾞｼｯｸM-PRO" panose="020F0600000000000000" pitchFamily="50" charset="-128"/>
            </a:endParaRPr>
          </a:p>
        </p:txBody>
      </p:sp>
      <p:grpSp>
        <p:nvGrpSpPr>
          <p:cNvPr id="8" name="グループ化 7"/>
          <p:cNvGrpSpPr/>
          <p:nvPr/>
        </p:nvGrpSpPr>
        <p:grpSpPr>
          <a:xfrm>
            <a:off x="583454" y="321739"/>
            <a:ext cx="8450052" cy="628623"/>
            <a:chOff x="1188845" y="4532232"/>
            <a:chExt cx="8450052" cy="628623"/>
          </a:xfrm>
        </p:grpSpPr>
        <p:sp>
          <p:nvSpPr>
            <p:cNvPr id="9" name="AutoShape 5"/>
            <p:cNvSpPr>
              <a:spLocks noChangeArrowheads="1"/>
            </p:cNvSpPr>
            <p:nvPr/>
          </p:nvSpPr>
          <p:spPr bwMode="auto">
            <a:xfrm>
              <a:off x="1863322" y="4598506"/>
              <a:ext cx="7775575" cy="455184"/>
            </a:xfrm>
            <a:prstGeom prst="roundRect">
              <a:avLst>
                <a:gd name="adj" fmla="val 16667"/>
              </a:avLst>
            </a:prstGeom>
            <a:solidFill>
              <a:srgbClr val="FFFFFF"/>
            </a:solidFill>
            <a:ln w="9525">
              <a:solidFill>
                <a:srgbClr val="000000"/>
              </a:solidFill>
              <a:round/>
              <a:headEnd/>
              <a:tailEnd/>
            </a:ln>
          </p:spPr>
          <p:txBody>
            <a:bodyPr lIns="74295" tIns="8890" rIns="74295" bIns="8890"/>
            <a:lstStyle/>
            <a:p>
              <a:r>
                <a:rPr lang="ja-JP" altLang="en-US" sz="2400" dirty="0">
                  <a:latin typeface="HG創英角ｺﾞｼｯｸUB" panose="020B0909000000000000" pitchFamily="49" charset="-128"/>
                  <a:ea typeface="HG創英角ｺﾞｼｯｸUB" panose="020B0909000000000000" pitchFamily="49" charset="-128"/>
                </a:rPr>
                <a:t>　</a:t>
              </a:r>
              <a:r>
                <a:rPr lang="ja-JP" altLang="en-US" sz="2800" dirty="0">
                  <a:latin typeface="HG創英角ｺﾞｼｯｸUB" panose="020B0909000000000000" pitchFamily="49" charset="-128"/>
                  <a:ea typeface="HG創英角ｺﾞｼｯｸUB" panose="020B0909000000000000" pitchFamily="49" charset="-128"/>
                </a:rPr>
                <a:t>児童生徒の心をつなぐ</a:t>
              </a:r>
            </a:p>
          </p:txBody>
        </p:sp>
        <p:sp>
          <p:nvSpPr>
            <p:cNvPr id="10" name="Oval 11"/>
            <p:cNvSpPr>
              <a:spLocks noChangeArrowheads="1"/>
            </p:cNvSpPr>
            <p:nvPr/>
          </p:nvSpPr>
          <p:spPr bwMode="auto">
            <a:xfrm>
              <a:off x="1188845" y="4532232"/>
              <a:ext cx="674478" cy="628623"/>
            </a:xfrm>
            <a:prstGeom prst="ellipse">
              <a:avLst/>
            </a:prstGeom>
            <a:solidFill>
              <a:srgbClr val="FF99FF"/>
            </a:solidFill>
            <a:ln w="9525">
              <a:solidFill>
                <a:srgbClr val="000000"/>
              </a:solidFill>
              <a:round/>
              <a:headEnd/>
              <a:tailEnd/>
            </a:ln>
          </p:spPr>
          <p:txBody>
            <a:bodyPr lIns="74295" tIns="8890" rIns="74295" bIns="8890"/>
            <a:lstStyle/>
            <a:p>
              <a:pPr algn="just">
                <a:spcBef>
                  <a:spcPts val="350"/>
                </a:spcBef>
              </a:pPr>
              <a:r>
                <a:rPr lang="en-US" altLang="ja-JP" sz="2800" dirty="0">
                  <a:latin typeface="Century" pitchFamily="18" charset="0"/>
                  <a:ea typeface="ＭＳ 明朝" pitchFamily="17" charset="-128"/>
                  <a:cs typeface="ＭＳ Ｐゴシック" charset="-128"/>
                </a:rPr>
                <a:t>Ⅳ</a:t>
              </a:r>
              <a:endParaRPr lang="ja-JP" altLang="ja-JP" sz="2800" dirty="0">
                <a:ea typeface="ＭＳ 明朝" pitchFamily="17" charset="-128"/>
                <a:cs typeface="ＭＳ Ｐゴシック" charset="-128"/>
              </a:endParaRPr>
            </a:p>
          </p:txBody>
        </p:sp>
      </p:grpSp>
      <p:sp>
        <p:nvSpPr>
          <p:cNvPr id="11" name="角丸四角形吹き出し 10"/>
          <p:cNvSpPr/>
          <p:nvPr/>
        </p:nvSpPr>
        <p:spPr bwMode="auto">
          <a:xfrm>
            <a:off x="8072906" y="399669"/>
            <a:ext cx="3672408" cy="1543685"/>
          </a:xfrm>
          <a:prstGeom prst="wedgeRoundRectCallout">
            <a:avLst>
              <a:gd name="adj1" fmla="val -71710"/>
              <a:gd name="adj2" fmla="val 17073"/>
              <a:gd name="adj3" fmla="val 16667"/>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ts val="4000"/>
              </a:lnSpc>
              <a:spcBef>
                <a:spcPct val="50000"/>
              </a:spcBef>
              <a:spcAft>
                <a:spcPct val="0"/>
              </a:spcAft>
              <a:buClrTx/>
              <a:buSzTx/>
              <a:buFontTx/>
              <a:buNone/>
              <a:tabLst/>
            </a:pPr>
            <a:r>
              <a:rPr kumimoji="1" lang="ja-JP" altLang="en-US" sz="3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異学年交流で</a:t>
            </a:r>
            <a:endParaRPr kumimoji="1" lang="en-US" altLang="ja-JP" sz="3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indent="0" algn="ctr" defTabSz="914400" rtl="0" eaLnBrk="1" fontAlgn="base" latinLnBrk="0" hangingPunct="1">
              <a:lnSpc>
                <a:spcPts val="4000"/>
              </a:lnSpc>
              <a:spcBef>
                <a:spcPct val="50000"/>
              </a:spcBef>
              <a:spcAft>
                <a:spcPct val="0"/>
              </a:spcAft>
              <a:buClrTx/>
              <a:buSzTx/>
              <a:buFontTx/>
              <a:buNone/>
              <a:tabLst/>
            </a:pPr>
            <a:r>
              <a:rPr kumimoji="1" lang="ja-JP" altLang="en-US" sz="3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できることは？</a:t>
            </a:r>
          </a:p>
        </p:txBody>
      </p:sp>
      <p:sp>
        <p:nvSpPr>
          <p:cNvPr id="2" name="スライド番号プレースホルダー 1"/>
          <p:cNvSpPr>
            <a:spLocks noGrp="1"/>
          </p:cNvSpPr>
          <p:nvPr>
            <p:ph type="sldNum" sz="quarter" idx="12"/>
          </p:nvPr>
        </p:nvSpPr>
        <p:spPr/>
        <p:txBody>
          <a:bodyPr/>
          <a:lstStyle/>
          <a:p>
            <a:fld id="{5DE7A549-C890-48AF-A539-B9E6EF455443}" type="slidenum">
              <a:rPr kumimoji="1" lang="ja-JP" altLang="en-US" smtClean="0"/>
              <a:t>32</a:t>
            </a:fld>
            <a:endParaRPr kumimoji="1" lang="ja-JP" altLang="en-US"/>
          </a:p>
        </p:txBody>
      </p:sp>
    </p:spTree>
    <p:extLst>
      <p:ext uri="{BB962C8B-B14F-4D97-AF65-F5344CB8AC3E}">
        <p14:creationId xmlns:p14="http://schemas.microsoft.com/office/powerpoint/2010/main" val="2787412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267690762"/>
              </p:ext>
            </p:extLst>
          </p:nvPr>
        </p:nvGraphicFramePr>
        <p:xfrm>
          <a:off x="1449660" y="1584967"/>
          <a:ext cx="8466855" cy="5126500"/>
        </p:xfrm>
        <a:graphic>
          <a:graphicData uri="http://schemas.openxmlformats.org/drawingml/2006/table">
            <a:tbl>
              <a:tblPr>
                <a:tableStyleId>{35758FB7-9AC5-4552-8A53-C91805E547FA}</a:tableStyleId>
              </a:tblPr>
              <a:tblGrid>
                <a:gridCol w="1452566">
                  <a:extLst>
                    <a:ext uri="{9D8B030D-6E8A-4147-A177-3AD203B41FA5}">
                      <a16:colId xmlns:a16="http://schemas.microsoft.com/office/drawing/2014/main" val="20000"/>
                    </a:ext>
                  </a:extLst>
                </a:gridCol>
                <a:gridCol w="1660436">
                  <a:extLst>
                    <a:ext uri="{9D8B030D-6E8A-4147-A177-3AD203B41FA5}">
                      <a16:colId xmlns:a16="http://schemas.microsoft.com/office/drawing/2014/main" val="20001"/>
                    </a:ext>
                  </a:extLst>
                </a:gridCol>
                <a:gridCol w="1784910">
                  <a:extLst>
                    <a:ext uri="{9D8B030D-6E8A-4147-A177-3AD203B41FA5}">
                      <a16:colId xmlns:a16="http://schemas.microsoft.com/office/drawing/2014/main" val="20002"/>
                    </a:ext>
                  </a:extLst>
                </a:gridCol>
                <a:gridCol w="2016687">
                  <a:extLst>
                    <a:ext uri="{9D8B030D-6E8A-4147-A177-3AD203B41FA5}">
                      <a16:colId xmlns:a16="http://schemas.microsoft.com/office/drawing/2014/main" val="20003"/>
                    </a:ext>
                  </a:extLst>
                </a:gridCol>
                <a:gridCol w="1552256">
                  <a:extLst>
                    <a:ext uri="{9D8B030D-6E8A-4147-A177-3AD203B41FA5}">
                      <a16:colId xmlns:a16="http://schemas.microsoft.com/office/drawing/2014/main" val="20004"/>
                    </a:ext>
                  </a:extLst>
                </a:gridCol>
              </a:tblGrid>
              <a:tr h="231530">
                <a:tc>
                  <a:txBody>
                    <a:bodyPr/>
                    <a:lstStyle/>
                    <a:p>
                      <a:pPr marL="68580" marR="68580" algn="l" hangingPunct="0">
                        <a:spcAft>
                          <a:spcPts val="0"/>
                        </a:spcAft>
                      </a:pPr>
                      <a:r>
                        <a:rPr lang="en-US" sz="1800" dirty="0">
                          <a:effectLst/>
                        </a:rPr>
                        <a:t> </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68580" marR="68580" algn="ctr" hangingPunct="0">
                        <a:spcAft>
                          <a:spcPts val="0"/>
                        </a:spcAft>
                      </a:pPr>
                      <a:r>
                        <a:rPr lang="ja-JP" sz="1800" dirty="0">
                          <a:effectLst/>
                        </a:rPr>
                        <a:t>低学年</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CC"/>
                    </a:solidFill>
                  </a:tcPr>
                </a:tc>
                <a:tc>
                  <a:txBody>
                    <a:bodyPr/>
                    <a:lstStyle/>
                    <a:p>
                      <a:pPr marL="68580" marR="68580" algn="ctr" hangingPunct="0">
                        <a:spcAft>
                          <a:spcPts val="0"/>
                        </a:spcAft>
                      </a:pPr>
                      <a:r>
                        <a:rPr lang="ja-JP" sz="1800" dirty="0">
                          <a:effectLst/>
                        </a:rPr>
                        <a:t>中学年</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CC"/>
                    </a:solidFill>
                  </a:tcPr>
                </a:tc>
                <a:tc>
                  <a:txBody>
                    <a:bodyPr/>
                    <a:lstStyle/>
                    <a:p>
                      <a:pPr marL="68580" marR="68580" algn="ctr" hangingPunct="0">
                        <a:spcAft>
                          <a:spcPts val="0"/>
                        </a:spcAft>
                      </a:pPr>
                      <a:r>
                        <a:rPr lang="ja-JP" sz="1800" dirty="0">
                          <a:effectLst/>
                        </a:rPr>
                        <a:t>高学年</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CC"/>
                    </a:solidFill>
                  </a:tcPr>
                </a:tc>
                <a:tc>
                  <a:txBody>
                    <a:bodyPr/>
                    <a:lstStyle/>
                    <a:p>
                      <a:pPr marL="68580" marR="68580" algn="ctr" hangingPunct="0">
                        <a:spcAft>
                          <a:spcPts val="0"/>
                        </a:spcAft>
                      </a:pPr>
                      <a:r>
                        <a:rPr lang="ja-JP" sz="1800" dirty="0">
                          <a:effectLst/>
                        </a:rPr>
                        <a:t>中学</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231530">
                <a:tc rowSpan="2">
                  <a:txBody>
                    <a:bodyPr/>
                    <a:lstStyle/>
                    <a:p>
                      <a:pPr marL="68580" marR="68580" algn="l" hangingPunct="0">
                        <a:spcAft>
                          <a:spcPts val="0"/>
                        </a:spcAft>
                      </a:pPr>
                      <a:r>
                        <a:rPr lang="ja-JP" sz="1800" dirty="0">
                          <a:effectLst/>
                        </a:rPr>
                        <a:t>◎時刻</a:t>
                      </a:r>
                      <a:r>
                        <a:rPr lang="ja-JP" sz="1800" dirty="0" smtClean="0">
                          <a:effectLst/>
                        </a:rPr>
                        <a:t>を</a:t>
                      </a:r>
                      <a:endParaRPr lang="en-US" altLang="ja-JP" sz="1800" dirty="0" smtClean="0">
                        <a:effectLst/>
                      </a:endParaRPr>
                    </a:p>
                    <a:p>
                      <a:pPr marL="68580" marR="68580" algn="r" hangingPunct="0">
                        <a:spcAft>
                          <a:spcPts val="0"/>
                        </a:spcAft>
                      </a:pPr>
                      <a:r>
                        <a:rPr lang="ja-JP" altLang="en-US" sz="1800" dirty="0" smtClean="0">
                          <a:effectLst/>
                        </a:rPr>
                        <a:t>守る　</a:t>
                      </a:r>
                      <a:r>
                        <a:rPr lang="en-US" sz="1800" dirty="0">
                          <a:effectLst/>
                        </a:rPr>
                        <a:t> </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68580" marR="68580" algn="l" hangingPunct="0">
                        <a:spcAft>
                          <a:spcPts val="0"/>
                        </a:spcAft>
                      </a:pPr>
                      <a:r>
                        <a:rPr lang="ja-JP" sz="1800" dirty="0">
                          <a:effectLst/>
                        </a:rPr>
                        <a:t>・チャイム</a:t>
                      </a:r>
                      <a:r>
                        <a:rPr lang="ja-JP" sz="1800" dirty="0" smtClean="0">
                          <a:effectLst/>
                        </a:rPr>
                        <a:t>着席</a:t>
                      </a:r>
                      <a:r>
                        <a:rPr lang="ja-JP" sz="1800" dirty="0">
                          <a:effectLst/>
                        </a:rPr>
                        <a:t>　　　</a:t>
                      </a:r>
                      <a:r>
                        <a:rPr lang="ja-JP" altLang="en-US" sz="1800" dirty="0" smtClean="0">
                          <a:effectLst/>
                        </a:rPr>
                        <a:t>　</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gridSpan="2">
                  <a:txBody>
                    <a:bodyPr/>
                    <a:lstStyle/>
                    <a:p>
                      <a:pPr marL="68580" marR="68580" indent="0" algn="l" defTabSz="914400" rtl="0" eaLnBrk="1" fontAlgn="auto" latinLnBrk="0" hangingPunct="0">
                        <a:lnSpc>
                          <a:spcPct val="100000"/>
                        </a:lnSpc>
                        <a:spcBef>
                          <a:spcPts val="0"/>
                        </a:spcBef>
                        <a:spcAft>
                          <a:spcPts val="0"/>
                        </a:spcAft>
                        <a:buClrTx/>
                        <a:buSzTx/>
                        <a:buFontTx/>
                        <a:buNone/>
                        <a:tabLst/>
                        <a:defRPr/>
                      </a:pPr>
                      <a:r>
                        <a:rPr lang="ja-JP" altLang="ja-JP" sz="1800" dirty="0" smtClean="0">
                          <a:effectLst/>
                        </a:rPr>
                        <a:t>・自分の席でチャイムを待つ</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hMerge="1">
                  <a:txBody>
                    <a:bodyPr/>
                    <a:lstStyle/>
                    <a:p>
                      <a:endParaRPr kumimoji="1" lang="ja-JP" altLang="en-US"/>
                    </a:p>
                  </a:txBody>
                  <a:tcPr/>
                </a:tc>
                <a:tc>
                  <a:txBody>
                    <a:bodyPr/>
                    <a:lstStyle/>
                    <a:p>
                      <a:pPr marL="68580" marR="68580" algn="l" hangingPunct="0">
                        <a:spcAft>
                          <a:spcPts val="0"/>
                        </a:spcAft>
                      </a:pPr>
                      <a:r>
                        <a:rPr lang="ja-JP" sz="1800" dirty="0">
                          <a:effectLst/>
                        </a:rPr>
                        <a:t>・５分前</a:t>
                      </a:r>
                      <a:r>
                        <a:rPr lang="ja-JP" sz="1800" dirty="0" smtClean="0">
                          <a:effectLst/>
                        </a:rPr>
                        <a:t>行動</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231530">
                <a:tc vMerge="1">
                  <a:txBody>
                    <a:bodyPr/>
                    <a:lstStyle/>
                    <a:p>
                      <a:endParaRPr kumimoji="1" lang="ja-JP" altLang="en-US"/>
                    </a:p>
                  </a:txBody>
                  <a:tcPr/>
                </a:tc>
                <a:tc gridSpan="4">
                  <a:txBody>
                    <a:bodyPr/>
                    <a:lstStyle/>
                    <a:p>
                      <a:pPr marL="68580" marR="68580" algn="l" hangingPunct="0">
                        <a:spcAft>
                          <a:spcPts val="0"/>
                        </a:spcAft>
                      </a:pPr>
                      <a:r>
                        <a:rPr lang="ja-JP" sz="1800" dirty="0">
                          <a:effectLst/>
                        </a:rPr>
                        <a:t>・次の授業の準備をしてから席を立つ</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231530">
                <a:tc rowSpan="2">
                  <a:txBody>
                    <a:bodyPr/>
                    <a:lstStyle/>
                    <a:p>
                      <a:pPr marL="68580" marR="68580" algn="l" hangingPunct="0">
                        <a:spcAft>
                          <a:spcPts val="0"/>
                        </a:spcAft>
                      </a:pPr>
                      <a:r>
                        <a:rPr lang="ja-JP" sz="1800" dirty="0">
                          <a:effectLst/>
                        </a:rPr>
                        <a:t>◎あいさつ</a:t>
                      </a:r>
                      <a:endParaRPr lang="ja-JP" sz="1400" dirty="0">
                        <a:effectLst/>
                      </a:endParaRPr>
                    </a:p>
                    <a:p>
                      <a:pPr marL="68580" marR="68580" algn="l" hangingPunct="0">
                        <a:spcAft>
                          <a:spcPts val="0"/>
                        </a:spcAft>
                      </a:pPr>
                      <a:r>
                        <a:rPr lang="en-US" sz="1800" dirty="0">
                          <a:effectLst/>
                        </a:rPr>
                        <a:t> </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marL="68580" marR="68580" algn="l" hangingPunct="0">
                        <a:spcAft>
                          <a:spcPts val="0"/>
                        </a:spcAft>
                      </a:pPr>
                      <a:r>
                        <a:rPr lang="ja-JP" sz="1800" dirty="0">
                          <a:effectLst/>
                        </a:rPr>
                        <a:t>・大きな声であいさつ　　　　　　　　　　　</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hMerge="1">
                  <a:txBody>
                    <a:bodyPr/>
                    <a:lstStyle/>
                    <a:p>
                      <a:endParaRPr kumimoji="1" lang="ja-JP" altLang="en-US"/>
                    </a:p>
                  </a:txBody>
                  <a:tcPr/>
                </a:tc>
                <a:tc gridSpan="2">
                  <a:txBody>
                    <a:bodyPr/>
                    <a:lstStyle/>
                    <a:p>
                      <a:pPr marL="68580" marR="68580" indent="0" algn="l" defTabSz="914400" rtl="0" eaLnBrk="1" fontAlgn="auto" latinLnBrk="0" hangingPunct="0">
                        <a:lnSpc>
                          <a:spcPct val="100000"/>
                        </a:lnSpc>
                        <a:spcBef>
                          <a:spcPts val="0"/>
                        </a:spcBef>
                        <a:spcAft>
                          <a:spcPts val="0"/>
                        </a:spcAft>
                        <a:buClrTx/>
                        <a:buSzTx/>
                        <a:buFontTx/>
                        <a:buNone/>
                        <a:tabLst/>
                        <a:defRPr/>
                      </a:pPr>
                      <a:r>
                        <a:rPr lang="ja-JP" altLang="ja-JP" sz="1800" dirty="0" smtClean="0">
                          <a:effectLst/>
                        </a:rPr>
                        <a:t>・進んであいさつ</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3"/>
                  </a:ext>
                </a:extLst>
              </a:tr>
              <a:tr h="231530">
                <a:tc vMerge="1">
                  <a:txBody>
                    <a:bodyPr/>
                    <a:lstStyle/>
                    <a:p>
                      <a:endParaRPr kumimoji="1" lang="ja-JP" altLang="en-US"/>
                    </a:p>
                  </a:txBody>
                  <a:tcPr/>
                </a:tc>
                <a:tc gridSpan="4">
                  <a:txBody>
                    <a:bodyPr/>
                    <a:lstStyle/>
                    <a:p>
                      <a:pPr marL="68580" marR="68580" algn="l" hangingPunct="0">
                        <a:spcAft>
                          <a:spcPts val="0"/>
                        </a:spcAft>
                      </a:pPr>
                      <a:r>
                        <a:rPr lang="ja-JP" sz="1800" dirty="0">
                          <a:effectLst/>
                        </a:rPr>
                        <a:t>・授業のはじめとおわりは気を付けをする</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231530">
                <a:tc>
                  <a:txBody>
                    <a:bodyPr/>
                    <a:lstStyle/>
                    <a:p>
                      <a:pPr marL="68580" marR="68580" algn="l" hangingPunct="0">
                        <a:spcAft>
                          <a:spcPts val="0"/>
                        </a:spcAft>
                      </a:pPr>
                      <a:r>
                        <a:rPr lang="ja-JP" sz="1800" dirty="0">
                          <a:effectLst/>
                        </a:rPr>
                        <a:t>◎へんじ</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4">
                  <a:txBody>
                    <a:bodyPr/>
                    <a:lstStyle/>
                    <a:p>
                      <a:pPr marL="68580" marR="68580" algn="l" hangingPunct="0">
                        <a:spcAft>
                          <a:spcPts val="0"/>
                        </a:spcAft>
                      </a:pPr>
                      <a:r>
                        <a:rPr lang="ja-JP" sz="1800" dirty="0">
                          <a:effectLst/>
                        </a:rPr>
                        <a:t>・名前を呼ばれたら大きな声で返事をする</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231530">
                <a:tc rowSpan="2">
                  <a:txBody>
                    <a:bodyPr/>
                    <a:lstStyle/>
                    <a:p>
                      <a:pPr marL="68580" marR="68580" algn="l" hangingPunct="0">
                        <a:spcAft>
                          <a:spcPts val="0"/>
                        </a:spcAft>
                      </a:pPr>
                      <a:r>
                        <a:rPr lang="ja-JP" sz="1800" dirty="0">
                          <a:effectLst/>
                        </a:rPr>
                        <a:t>◎はきもの</a:t>
                      </a:r>
                      <a:endParaRPr lang="ja-JP" sz="1400" dirty="0">
                        <a:effectLst/>
                      </a:endParaRPr>
                    </a:p>
                    <a:p>
                      <a:pPr marL="68580" marR="68580" algn="r" hangingPunct="0">
                        <a:spcAft>
                          <a:spcPts val="0"/>
                        </a:spcAft>
                      </a:pPr>
                      <a:r>
                        <a:rPr lang="ja-JP" sz="1800" dirty="0" smtClean="0">
                          <a:effectLst/>
                        </a:rPr>
                        <a:t>そろえ</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4">
                  <a:txBody>
                    <a:bodyPr/>
                    <a:lstStyle/>
                    <a:p>
                      <a:pPr marL="68580" marR="68580" algn="l" hangingPunct="0">
                        <a:spcAft>
                          <a:spcPts val="0"/>
                        </a:spcAft>
                      </a:pPr>
                      <a:r>
                        <a:rPr lang="ja-JP" sz="1800" dirty="0">
                          <a:effectLst/>
                        </a:rPr>
                        <a:t>・下駄箱のかかとをそろえる</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6"/>
                  </a:ext>
                </a:extLst>
              </a:tr>
              <a:tr h="231530">
                <a:tc vMerge="1">
                  <a:txBody>
                    <a:bodyPr/>
                    <a:lstStyle/>
                    <a:p>
                      <a:endParaRPr kumimoji="1" lang="ja-JP" altLang="en-US"/>
                    </a:p>
                  </a:txBody>
                  <a:tcPr/>
                </a:tc>
                <a:tc gridSpan="3">
                  <a:txBody>
                    <a:bodyPr/>
                    <a:lstStyle/>
                    <a:p>
                      <a:pPr marL="68580" marR="68580" algn="l" hangingPunct="0">
                        <a:spcAft>
                          <a:spcPts val="0"/>
                        </a:spcAft>
                      </a:pPr>
                      <a:r>
                        <a:rPr lang="ja-JP" sz="1800" dirty="0">
                          <a:effectLst/>
                        </a:rPr>
                        <a:t>・トイレのサンダルをそろえる</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hMerge="1">
                  <a:txBody>
                    <a:bodyPr/>
                    <a:lstStyle/>
                    <a:p>
                      <a:endParaRPr kumimoji="1" lang="ja-JP" altLang="en-US"/>
                    </a:p>
                  </a:txBody>
                  <a:tcPr/>
                </a:tc>
                <a:tc hMerge="1">
                  <a:txBody>
                    <a:bodyPr/>
                    <a:lstStyle/>
                    <a:p>
                      <a:endParaRPr kumimoji="1" lang="ja-JP" altLang="en-US"/>
                    </a:p>
                  </a:txBody>
                  <a:tcPr/>
                </a:tc>
                <a:tc>
                  <a:txBody>
                    <a:bodyPr/>
                    <a:lstStyle/>
                    <a:p>
                      <a:pPr marL="68580" marR="68580" algn="l" hangingPunct="0">
                        <a:spcAft>
                          <a:spcPts val="0"/>
                        </a:spcAft>
                      </a:pPr>
                      <a:r>
                        <a:rPr lang="en-US" sz="1800" dirty="0">
                          <a:effectLst/>
                        </a:rPr>
                        <a:t> </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ltUpDiag">
                      <a:fgClr>
                        <a:schemeClr val="bg1">
                          <a:lumMod val="75000"/>
                        </a:schemeClr>
                      </a:fgClr>
                      <a:bgClr>
                        <a:schemeClr val="bg1"/>
                      </a:bgClr>
                    </a:pattFill>
                  </a:tcPr>
                </a:tc>
                <a:extLst>
                  <a:ext uri="{0D108BD9-81ED-4DB2-BD59-A6C34878D82A}">
                    <a16:rowId xmlns:a16="http://schemas.microsoft.com/office/drawing/2014/main" val="10007"/>
                  </a:ext>
                </a:extLst>
              </a:tr>
              <a:tr h="231530">
                <a:tc rowSpan="3">
                  <a:txBody>
                    <a:bodyPr/>
                    <a:lstStyle/>
                    <a:p>
                      <a:pPr marL="68580" marR="68580" algn="l" hangingPunct="0">
                        <a:spcAft>
                          <a:spcPts val="0"/>
                        </a:spcAft>
                      </a:pPr>
                      <a:r>
                        <a:rPr lang="ja-JP" sz="1800" dirty="0">
                          <a:effectLst/>
                        </a:rPr>
                        <a:t>◎</a:t>
                      </a:r>
                      <a:r>
                        <a:rPr lang="ja-JP" sz="1800" dirty="0" smtClean="0">
                          <a:effectLst/>
                        </a:rPr>
                        <a:t>清掃</a:t>
                      </a:r>
                      <a:r>
                        <a:rPr lang="en-US" sz="1800" dirty="0">
                          <a:effectLst/>
                        </a:rPr>
                        <a:t> </a:t>
                      </a:r>
                      <a:endParaRPr lang="ja-JP" sz="1400" dirty="0">
                        <a:effectLst/>
                      </a:endParaRPr>
                    </a:p>
                    <a:p>
                      <a:pPr marL="68580" marR="68580" algn="l" hangingPunct="0">
                        <a:spcAft>
                          <a:spcPts val="0"/>
                        </a:spcAft>
                      </a:pPr>
                      <a:r>
                        <a:rPr lang="en-US" sz="1800" dirty="0">
                          <a:effectLst/>
                        </a:rPr>
                        <a:t> </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4">
                  <a:txBody>
                    <a:bodyPr/>
                    <a:lstStyle/>
                    <a:p>
                      <a:pPr marL="68580" marR="68580" algn="l" hangingPunct="0">
                        <a:spcAft>
                          <a:spcPts val="0"/>
                        </a:spcAft>
                      </a:pPr>
                      <a:r>
                        <a:rPr lang="ja-JP" sz="1800" dirty="0">
                          <a:effectLst/>
                        </a:rPr>
                        <a:t>・開始の時刻を守る</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8"/>
                  </a:ext>
                </a:extLst>
              </a:tr>
              <a:tr h="231530">
                <a:tc vMerge="1">
                  <a:txBody>
                    <a:bodyPr/>
                    <a:lstStyle/>
                    <a:p>
                      <a:endParaRPr kumimoji="1" lang="ja-JP" altLang="en-US"/>
                    </a:p>
                  </a:txBody>
                  <a:tcPr/>
                </a:tc>
                <a:tc gridSpan="4">
                  <a:txBody>
                    <a:bodyPr/>
                    <a:lstStyle/>
                    <a:p>
                      <a:pPr marL="68580" marR="68580" algn="l" hangingPunct="0">
                        <a:spcAft>
                          <a:spcPts val="0"/>
                        </a:spcAft>
                      </a:pPr>
                      <a:r>
                        <a:rPr lang="ja-JP" sz="1800" dirty="0">
                          <a:effectLst/>
                        </a:rPr>
                        <a:t>・時間いっぱいそうじする</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9"/>
                  </a:ext>
                </a:extLst>
              </a:tr>
              <a:tr h="231530">
                <a:tc vMerge="1">
                  <a:txBody>
                    <a:bodyPr/>
                    <a:lstStyle/>
                    <a:p>
                      <a:endParaRPr kumimoji="1" lang="ja-JP" altLang="en-US"/>
                    </a:p>
                  </a:txBody>
                  <a:tcPr/>
                </a:tc>
                <a:tc gridSpan="3">
                  <a:txBody>
                    <a:bodyPr/>
                    <a:lstStyle/>
                    <a:p>
                      <a:pPr marL="68580" marR="68580" indent="0" algn="l" defTabSz="914400" rtl="0" eaLnBrk="1" fontAlgn="auto" latinLnBrk="0" hangingPunct="0">
                        <a:lnSpc>
                          <a:spcPct val="100000"/>
                        </a:lnSpc>
                        <a:spcBef>
                          <a:spcPts val="0"/>
                        </a:spcBef>
                        <a:spcAft>
                          <a:spcPts val="0"/>
                        </a:spcAft>
                        <a:buClrTx/>
                        <a:buSzTx/>
                        <a:buFontTx/>
                        <a:buNone/>
                        <a:tabLst/>
                        <a:defRPr/>
                      </a:pPr>
                      <a:r>
                        <a:rPr lang="ja-JP" altLang="ja-JP" sz="1800" dirty="0" smtClean="0">
                          <a:effectLst/>
                        </a:rPr>
                        <a:t>・</a:t>
                      </a:r>
                      <a:r>
                        <a:rPr lang="ja-JP" altLang="en-US" sz="1800" dirty="0" smtClean="0">
                          <a:effectLst/>
                        </a:rPr>
                        <a:t>もくもくそうじ</a:t>
                      </a:r>
                      <a:endParaRPr lang="ja-JP" sz="1400" dirty="0">
                        <a:effectLst/>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hMerge="1">
                  <a:txBody>
                    <a:bodyPr/>
                    <a:lstStyle/>
                    <a:p>
                      <a:endParaRPr kumimoji="1" lang="ja-JP" altLang="en-US"/>
                    </a:p>
                  </a:txBody>
                  <a:tcPr/>
                </a:tc>
                <a:tc hMerge="1">
                  <a:txBody>
                    <a:bodyPr/>
                    <a:lstStyle/>
                    <a:p>
                      <a:endParaRPr kumimoji="1" lang="ja-JP" altLang="en-US"/>
                    </a:p>
                  </a:txBody>
                  <a:tcPr/>
                </a:tc>
                <a:tc>
                  <a:txBody>
                    <a:bodyPr/>
                    <a:lstStyle/>
                    <a:p>
                      <a:pPr marL="68580" marR="68580" algn="l" hangingPunct="0">
                        <a:spcAft>
                          <a:spcPts val="0"/>
                        </a:spcAft>
                      </a:pPr>
                      <a:r>
                        <a:rPr lang="ja-JP" sz="1800" dirty="0">
                          <a:effectLst/>
                        </a:rPr>
                        <a:t>・無言清掃</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0"/>
                  </a:ext>
                </a:extLst>
              </a:tr>
              <a:tr h="463060">
                <a:tc>
                  <a:txBody>
                    <a:bodyPr/>
                    <a:lstStyle/>
                    <a:p>
                      <a:pPr marL="68580" marR="68580" algn="l" hangingPunct="0">
                        <a:spcAft>
                          <a:spcPts val="0"/>
                        </a:spcAft>
                      </a:pPr>
                      <a:r>
                        <a:rPr lang="ja-JP" sz="1800" dirty="0">
                          <a:effectLst/>
                        </a:rPr>
                        <a:t>◎廊下歩行</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4">
                  <a:txBody>
                    <a:bodyPr/>
                    <a:lstStyle/>
                    <a:p>
                      <a:pPr marL="68580" marR="68580" algn="l" hangingPunct="0">
                        <a:spcAft>
                          <a:spcPts val="0"/>
                        </a:spcAft>
                      </a:pPr>
                      <a:r>
                        <a:rPr lang="ja-JP" sz="1800" dirty="0">
                          <a:effectLst/>
                        </a:rPr>
                        <a:t>・静かに右側を歩く</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1"/>
                  </a:ext>
                </a:extLst>
              </a:tr>
              <a:tr h="694590">
                <a:tc rowSpan="2">
                  <a:txBody>
                    <a:bodyPr/>
                    <a:lstStyle/>
                    <a:p>
                      <a:pPr marL="68580" marR="68580" algn="l" hangingPunct="0">
                        <a:spcAft>
                          <a:spcPts val="0"/>
                        </a:spcAft>
                      </a:pPr>
                      <a:r>
                        <a:rPr lang="ja-JP" sz="1800" dirty="0">
                          <a:effectLst/>
                        </a:rPr>
                        <a:t>◎服装</a:t>
                      </a:r>
                      <a:endParaRPr lang="ja-JP" sz="1400" dirty="0">
                        <a:effectLst/>
                      </a:endParaRPr>
                    </a:p>
                    <a:p>
                      <a:pPr marL="68580" marR="68580" algn="l" hangingPunct="0">
                        <a:spcAft>
                          <a:spcPts val="0"/>
                        </a:spcAft>
                      </a:pPr>
                      <a:r>
                        <a:rPr lang="en-US" sz="1800" dirty="0">
                          <a:effectLst/>
                        </a:rPr>
                        <a:t> </a:t>
                      </a:r>
                      <a:endParaRPr lang="ja-JP" sz="1400" dirty="0">
                        <a:effectLst/>
                      </a:endParaRPr>
                    </a:p>
                    <a:p>
                      <a:pPr marL="68580" marR="68580" algn="l" hangingPunct="0">
                        <a:spcAft>
                          <a:spcPts val="0"/>
                        </a:spcAft>
                      </a:pPr>
                      <a:r>
                        <a:rPr lang="en-US" sz="1800" dirty="0">
                          <a:effectLst/>
                        </a:rPr>
                        <a:t> </a:t>
                      </a:r>
                      <a:endParaRPr lang="ja-JP" sz="1400" dirty="0">
                        <a:effectLst/>
                      </a:endParaRPr>
                    </a:p>
                    <a:p>
                      <a:pPr marL="68580" marR="68580" algn="l" hangingPunct="0">
                        <a:spcAft>
                          <a:spcPts val="0"/>
                        </a:spcAft>
                      </a:pPr>
                      <a:r>
                        <a:rPr lang="en-US" sz="1800" dirty="0">
                          <a:effectLst/>
                        </a:rPr>
                        <a:t> </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3">
                  <a:txBody>
                    <a:bodyPr/>
                    <a:lstStyle/>
                    <a:p>
                      <a:pPr marL="68580" marR="68580" algn="l" hangingPunct="0">
                        <a:spcAft>
                          <a:spcPts val="0"/>
                        </a:spcAft>
                      </a:pPr>
                      <a:r>
                        <a:rPr lang="ja-JP" sz="1800" dirty="0">
                          <a:effectLst/>
                        </a:rPr>
                        <a:t>・通学帽子をかぶる</a:t>
                      </a:r>
                      <a:endParaRPr lang="ja-JP" sz="1400" dirty="0">
                        <a:effectLst/>
                      </a:endParaRPr>
                    </a:p>
                    <a:p>
                      <a:pPr marL="68580" marR="68580" algn="l" hangingPunct="0">
                        <a:spcAft>
                          <a:spcPts val="0"/>
                        </a:spcAft>
                      </a:pPr>
                      <a:r>
                        <a:rPr lang="ja-JP" sz="1800" dirty="0">
                          <a:effectLst/>
                        </a:rPr>
                        <a:t>・体育着の裾をしまう</a:t>
                      </a:r>
                      <a:endParaRPr lang="ja-JP" sz="1400" dirty="0">
                        <a:effectLst/>
                      </a:endParaRPr>
                    </a:p>
                    <a:p>
                      <a:pPr marL="68580" marR="68580" algn="l" hangingPunct="0">
                        <a:spcAft>
                          <a:spcPts val="0"/>
                        </a:spcAft>
                      </a:pPr>
                      <a:r>
                        <a:rPr lang="ja-JP" sz="1800" dirty="0">
                          <a:effectLst/>
                        </a:rPr>
                        <a:t>・清掃の際は三角巾をかぶる</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hMerge="1">
                  <a:txBody>
                    <a:bodyPr/>
                    <a:lstStyle/>
                    <a:p>
                      <a:endParaRPr kumimoji="1" lang="ja-JP" altLang="en-US"/>
                    </a:p>
                  </a:txBody>
                  <a:tcPr/>
                </a:tc>
                <a:tc hMerge="1">
                  <a:txBody>
                    <a:bodyPr/>
                    <a:lstStyle/>
                    <a:p>
                      <a:endParaRPr kumimoji="1" lang="ja-JP" altLang="en-US"/>
                    </a:p>
                  </a:txBody>
                  <a:tcPr/>
                </a:tc>
                <a:tc>
                  <a:txBody>
                    <a:bodyPr/>
                    <a:lstStyle/>
                    <a:p>
                      <a:pPr marL="68580" marR="68580" algn="l" hangingPunct="0">
                        <a:spcAft>
                          <a:spcPts val="0"/>
                        </a:spcAft>
                      </a:pPr>
                      <a:r>
                        <a:rPr lang="ja-JP" sz="1800" dirty="0">
                          <a:effectLst/>
                        </a:rPr>
                        <a:t>・制服を</a:t>
                      </a:r>
                      <a:endParaRPr lang="ja-JP" sz="1400" dirty="0">
                        <a:effectLst/>
                      </a:endParaRPr>
                    </a:p>
                    <a:p>
                      <a:pPr marL="68580" marR="68580" algn="l" hangingPunct="0">
                        <a:spcAft>
                          <a:spcPts val="0"/>
                        </a:spcAft>
                      </a:pPr>
                      <a:r>
                        <a:rPr lang="ja-JP" sz="1800" dirty="0">
                          <a:effectLst/>
                        </a:rPr>
                        <a:t>　正しく</a:t>
                      </a:r>
                      <a:endParaRPr lang="ja-JP" sz="1400" dirty="0">
                        <a:effectLst/>
                      </a:endParaRPr>
                    </a:p>
                    <a:p>
                      <a:pPr marL="68580" marR="68580" algn="l" hangingPunct="0">
                        <a:spcAft>
                          <a:spcPts val="0"/>
                        </a:spcAft>
                      </a:pPr>
                      <a:r>
                        <a:rPr lang="ja-JP" sz="1800" dirty="0">
                          <a:effectLst/>
                        </a:rPr>
                        <a:t>　着用する</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2"/>
                  </a:ext>
                </a:extLst>
              </a:tr>
              <a:tr h="231530">
                <a:tc vMerge="1">
                  <a:txBody>
                    <a:bodyPr/>
                    <a:lstStyle/>
                    <a:p>
                      <a:endParaRPr kumimoji="1" lang="ja-JP" altLang="en-US"/>
                    </a:p>
                  </a:txBody>
                  <a:tcPr/>
                </a:tc>
                <a:tc gridSpan="4">
                  <a:txBody>
                    <a:bodyPr/>
                    <a:lstStyle/>
                    <a:p>
                      <a:pPr marL="68580" marR="68580" algn="l" hangingPunct="0">
                        <a:spcAft>
                          <a:spcPts val="0"/>
                        </a:spcAft>
                      </a:pPr>
                      <a:r>
                        <a:rPr lang="ja-JP" sz="1800" dirty="0">
                          <a:effectLst/>
                        </a:rPr>
                        <a:t>・名札をつける</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3"/>
                  </a:ext>
                </a:extLst>
              </a:tr>
              <a:tr h="463060">
                <a:tc>
                  <a:txBody>
                    <a:bodyPr/>
                    <a:lstStyle/>
                    <a:p>
                      <a:pPr marL="68580" marR="68580" algn="l" hangingPunct="0">
                        <a:spcAft>
                          <a:spcPts val="0"/>
                        </a:spcAft>
                      </a:pPr>
                      <a:r>
                        <a:rPr lang="ja-JP" sz="1800" dirty="0">
                          <a:effectLst/>
                        </a:rPr>
                        <a:t>◎家庭</a:t>
                      </a:r>
                      <a:r>
                        <a:rPr lang="ja-JP" sz="1800" dirty="0" smtClean="0">
                          <a:effectLst/>
                        </a:rPr>
                        <a:t>学習</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68580" marR="68580" algn="l" hangingPunct="0">
                        <a:spcAft>
                          <a:spcPts val="0"/>
                        </a:spcAft>
                      </a:pPr>
                      <a:r>
                        <a:rPr lang="ja-JP" sz="1800" dirty="0">
                          <a:effectLst/>
                        </a:rPr>
                        <a:t>・</a:t>
                      </a:r>
                      <a:r>
                        <a:rPr lang="ja-JP" sz="1800" dirty="0" smtClean="0">
                          <a:effectLst/>
                        </a:rPr>
                        <a:t>宿題</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a:txBody>
                    <a:bodyPr/>
                    <a:lstStyle/>
                    <a:p>
                      <a:pPr marL="68580" marR="68580" algn="l" hangingPunct="0">
                        <a:spcAft>
                          <a:spcPts val="0"/>
                        </a:spcAft>
                      </a:pPr>
                      <a:r>
                        <a:rPr lang="ja-JP" sz="1800" dirty="0">
                          <a:effectLst/>
                        </a:rPr>
                        <a:t>・宿題</a:t>
                      </a:r>
                      <a:endParaRPr lang="ja-JP" sz="1400" dirty="0">
                        <a:effectLst/>
                      </a:endParaRPr>
                    </a:p>
                    <a:p>
                      <a:pPr marL="68580" marR="68580" algn="l" hangingPunct="0">
                        <a:spcAft>
                          <a:spcPts val="0"/>
                        </a:spcAft>
                      </a:pPr>
                      <a:r>
                        <a:rPr lang="ja-JP" sz="1800" dirty="0" smtClean="0">
                          <a:effectLst/>
                        </a:rPr>
                        <a:t>・</a:t>
                      </a:r>
                      <a:r>
                        <a:rPr lang="ja-JP" altLang="en-US" sz="1600" dirty="0" smtClean="0">
                          <a:effectLst/>
                        </a:rPr>
                        <a:t>簡単な</a:t>
                      </a:r>
                      <a:r>
                        <a:rPr lang="ja-JP" sz="1600" dirty="0" smtClean="0">
                          <a:effectLst/>
                        </a:rPr>
                        <a:t>自主</a:t>
                      </a:r>
                      <a:r>
                        <a:rPr lang="ja-JP" sz="1600" dirty="0">
                          <a:effectLst/>
                        </a:rPr>
                        <a:t>学習</a:t>
                      </a:r>
                      <a:endParaRPr lang="ja-JP" sz="12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a:txBody>
                    <a:bodyPr/>
                    <a:lstStyle/>
                    <a:p>
                      <a:pPr marL="68580" marR="68580" algn="l" hangingPunct="0">
                        <a:spcAft>
                          <a:spcPts val="0"/>
                        </a:spcAft>
                      </a:pPr>
                      <a:r>
                        <a:rPr lang="ja-JP" sz="1800" dirty="0">
                          <a:effectLst/>
                        </a:rPr>
                        <a:t>・宿題</a:t>
                      </a:r>
                      <a:endParaRPr lang="ja-JP" sz="1400" dirty="0">
                        <a:effectLst/>
                      </a:endParaRPr>
                    </a:p>
                    <a:p>
                      <a:pPr marL="68580" marR="68580" algn="l" hangingPunct="0">
                        <a:spcAft>
                          <a:spcPts val="0"/>
                        </a:spcAft>
                      </a:pPr>
                      <a:r>
                        <a:rPr lang="ja-JP" sz="1800" dirty="0">
                          <a:effectLst/>
                        </a:rPr>
                        <a:t>・自主学習</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a:txBody>
                    <a:bodyPr/>
                    <a:lstStyle/>
                    <a:p>
                      <a:pPr marL="68580" marR="68580" algn="l" hangingPunct="0">
                        <a:spcAft>
                          <a:spcPts val="0"/>
                        </a:spcAft>
                      </a:pPr>
                      <a:r>
                        <a:rPr lang="ja-JP" sz="1800" dirty="0">
                          <a:effectLst/>
                        </a:rPr>
                        <a:t>・宿題</a:t>
                      </a:r>
                      <a:endParaRPr lang="ja-JP" sz="1400" dirty="0">
                        <a:effectLst/>
                      </a:endParaRPr>
                    </a:p>
                    <a:p>
                      <a:pPr marL="68580" marR="68580" algn="l" hangingPunct="0">
                        <a:spcAft>
                          <a:spcPts val="0"/>
                        </a:spcAft>
                      </a:pPr>
                      <a:r>
                        <a:rPr lang="ja-JP" sz="1800" dirty="0">
                          <a:effectLst/>
                        </a:rPr>
                        <a:t>・予習復習</a:t>
                      </a:r>
                      <a:endParaRPr lang="ja-JP" sz="1400" dirty="0">
                        <a:solidFill>
                          <a:srgbClr val="000000"/>
                        </a:solidFill>
                        <a:effectLst/>
                        <a:latin typeface="Times New Roman"/>
                        <a:ea typeface="ＭＳ ゴシック"/>
                        <a:cs typeface="ＭＳ ゴシック"/>
                      </a:endParaRPr>
                    </a:p>
                  </a:txBody>
                  <a:tcPr marL="33020" marR="330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4"/>
                  </a:ext>
                </a:extLst>
              </a:tr>
            </a:tbl>
          </a:graphicData>
        </a:graphic>
      </p:graphicFrame>
      <p:grpSp>
        <p:nvGrpSpPr>
          <p:cNvPr id="4" name="グループ化 3"/>
          <p:cNvGrpSpPr/>
          <p:nvPr/>
        </p:nvGrpSpPr>
        <p:grpSpPr>
          <a:xfrm>
            <a:off x="775183" y="108377"/>
            <a:ext cx="8450052" cy="628623"/>
            <a:chOff x="1188845" y="4532232"/>
            <a:chExt cx="8450052" cy="628623"/>
          </a:xfrm>
        </p:grpSpPr>
        <p:sp>
          <p:nvSpPr>
            <p:cNvPr id="5" name="AutoShape 5"/>
            <p:cNvSpPr>
              <a:spLocks noChangeArrowheads="1"/>
            </p:cNvSpPr>
            <p:nvPr/>
          </p:nvSpPr>
          <p:spPr bwMode="auto">
            <a:xfrm>
              <a:off x="1863322" y="4598506"/>
              <a:ext cx="7775575" cy="455184"/>
            </a:xfrm>
            <a:prstGeom prst="roundRect">
              <a:avLst>
                <a:gd name="adj" fmla="val 16667"/>
              </a:avLst>
            </a:prstGeom>
            <a:solidFill>
              <a:srgbClr val="FFFFFF"/>
            </a:solidFill>
            <a:ln w="9525">
              <a:solidFill>
                <a:srgbClr val="000000"/>
              </a:solidFill>
              <a:round/>
              <a:headEnd/>
              <a:tailEnd/>
            </a:ln>
          </p:spPr>
          <p:txBody>
            <a:bodyPr lIns="74295" tIns="8890" rIns="74295" bIns="8890"/>
            <a:lstStyle/>
            <a:p>
              <a:r>
                <a:rPr lang="ja-JP" altLang="en-US" sz="2400" dirty="0">
                  <a:latin typeface="HG創英角ｺﾞｼｯｸUB" panose="020B0909000000000000" pitchFamily="49" charset="-128"/>
                  <a:ea typeface="HG創英角ｺﾞｼｯｸUB" panose="020B0909000000000000" pitchFamily="49" charset="-128"/>
                </a:rPr>
                <a:t>　</a:t>
              </a:r>
              <a:r>
                <a:rPr lang="ja-JP" altLang="en-US" sz="2800" dirty="0">
                  <a:latin typeface="HG創英角ｺﾞｼｯｸUB" panose="020B0909000000000000" pitchFamily="49" charset="-128"/>
                  <a:ea typeface="HG創英角ｺﾞｼｯｸUB" panose="020B0909000000000000" pitchFamily="49" charset="-128"/>
                </a:rPr>
                <a:t>児童生徒の心をつなぐ</a:t>
              </a:r>
            </a:p>
          </p:txBody>
        </p:sp>
        <p:sp>
          <p:nvSpPr>
            <p:cNvPr id="8" name="Oval 11"/>
            <p:cNvSpPr>
              <a:spLocks noChangeArrowheads="1"/>
            </p:cNvSpPr>
            <p:nvPr/>
          </p:nvSpPr>
          <p:spPr bwMode="auto">
            <a:xfrm>
              <a:off x="1188845" y="4532232"/>
              <a:ext cx="674478" cy="628623"/>
            </a:xfrm>
            <a:prstGeom prst="ellipse">
              <a:avLst/>
            </a:prstGeom>
            <a:solidFill>
              <a:srgbClr val="FF99FF"/>
            </a:solidFill>
            <a:ln w="9525">
              <a:solidFill>
                <a:srgbClr val="000000"/>
              </a:solidFill>
              <a:round/>
              <a:headEnd/>
              <a:tailEnd/>
            </a:ln>
          </p:spPr>
          <p:txBody>
            <a:bodyPr lIns="74295" tIns="8890" rIns="74295" bIns="8890"/>
            <a:lstStyle/>
            <a:p>
              <a:pPr algn="just">
                <a:spcBef>
                  <a:spcPts val="350"/>
                </a:spcBef>
              </a:pPr>
              <a:r>
                <a:rPr lang="en-US" altLang="ja-JP" sz="2800" dirty="0">
                  <a:latin typeface="Century" pitchFamily="18" charset="0"/>
                  <a:ea typeface="ＭＳ 明朝" pitchFamily="17" charset="-128"/>
                  <a:cs typeface="ＭＳ Ｐゴシック" charset="-128"/>
                </a:rPr>
                <a:t>Ⅳ</a:t>
              </a:r>
              <a:endParaRPr lang="ja-JP" altLang="ja-JP" sz="2800" dirty="0">
                <a:ea typeface="ＭＳ 明朝" pitchFamily="17" charset="-128"/>
                <a:cs typeface="ＭＳ Ｐゴシック" charset="-128"/>
              </a:endParaRPr>
            </a:p>
          </p:txBody>
        </p:sp>
      </p:grpSp>
      <p:sp>
        <p:nvSpPr>
          <p:cNvPr id="2" name="スライド番号プレースホルダー 1"/>
          <p:cNvSpPr>
            <a:spLocks noGrp="1"/>
          </p:cNvSpPr>
          <p:nvPr>
            <p:ph type="sldNum" sz="quarter" idx="12"/>
          </p:nvPr>
        </p:nvSpPr>
        <p:spPr/>
        <p:txBody>
          <a:bodyPr/>
          <a:lstStyle/>
          <a:p>
            <a:fld id="{5DE7A549-C890-48AF-A539-B9E6EF455443}" type="slidenum">
              <a:rPr kumimoji="1" lang="ja-JP" altLang="en-US" smtClean="0"/>
              <a:t>33</a:t>
            </a:fld>
            <a:endParaRPr kumimoji="1" lang="ja-JP" altLang="en-US"/>
          </a:p>
        </p:txBody>
      </p:sp>
      <p:sp>
        <p:nvSpPr>
          <p:cNvPr id="9" name="テキスト ボックス 8"/>
          <p:cNvSpPr txBox="1"/>
          <p:nvPr/>
        </p:nvSpPr>
        <p:spPr>
          <a:xfrm>
            <a:off x="1449660" y="815013"/>
            <a:ext cx="6624736"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2000" dirty="0"/>
              <a:t>　</a:t>
            </a:r>
            <a:r>
              <a:rPr lang="ja-JP" altLang="en-US" sz="3200" b="1" dirty="0"/>
              <a:t> 「学校</a:t>
            </a:r>
            <a:r>
              <a:rPr lang="ja-JP" altLang="en-US" sz="3200" b="1" dirty="0" smtClean="0"/>
              <a:t>生活の見通し」を持たせる</a:t>
            </a:r>
            <a:r>
              <a:rPr lang="ja-JP" altLang="en-US" dirty="0"/>
              <a:t>　</a:t>
            </a:r>
          </a:p>
        </p:txBody>
      </p:sp>
    </p:spTree>
    <p:extLst>
      <p:ext uri="{BB962C8B-B14F-4D97-AF65-F5344CB8AC3E}">
        <p14:creationId xmlns:p14="http://schemas.microsoft.com/office/powerpoint/2010/main" val="3643884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83454" y="966140"/>
            <a:ext cx="9981383" cy="610733"/>
          </a:xfrm>
        </p:spPr>
        <p:txBody>
          <a:bodyPr>
            <a:normAutofit fontScale="90000"/>
          </a:bodyPr>
          <a:lstStyle/>
          <a:p>
            <a:pPr algn="l"/>
            <a:r>
              <a:rPr lang="ja-JP" altLang="en-US" sz="4000" dirty="0"/>
              <a:t>学習規律・生活規律の設定</a:t>
            </a:r>
            <a:r>
              <a:rPr lang="zh-TW" altLang="en-US" sz="4000" dirty="0">
                <a:solidFill>
                  <a:srgbClr val="FF0000"/>
                </a:solidFill>
              </a:rPr>
              <a:t>（授業前後）</a:t>
            </a:r>
            <a:endParaRPr kumimoji="1" lang="ja-JP" altLang="en-US" sz="4000" dirty="0">
              <a:solidFill>
                <a:srgbClr val="FF0000"/>
              </a:solidFill>
            </a:endParaRPr>
          </a:p>
        </p:txBody>
      </p:sp>
      <p:sp>
        <p:nvSpPr>
          <p:cNvPr id="3" name="サブタイトル 2"/>
          <p:cNvSpPr>
            <a:spLocks noGrp="1"/>
          </p:cNvSpPr>
          <p:nvPr>
            <p:ph type="subTitle" idx="1"/>
          </p:nvPr>
        </p:nvSpPr>
        <p:spPr>
          <a:xfrm>
            <a:off x="1231642" y="1716833"/>
            <a:ext cx="6550090" cy="4478694"/>
          </a:xfrm>
          <a:ln w="38100">
            <a:solidFill>
              <a:schemeClr val="accent2">
                <a:lumMod val="50000"/>
              </a:schemeClr>
            </a:solidFill>
          </a:ln>
        </p:spPr>
        <p:txBody>
          <a:bodyPr>
            <a:normAutofit/>
          </a:bodyPr>
          <a:lstStyle/>
          <a:p>
            <a:pPr algn="l"/>
            <a:r>
              <a:rPr lang="ja-JP" altLang="en-US" sz="3200" dirty="0" smtClean="0"/>
              <a:t>①教室</a:t>
            </a:r>
            <a:r>
              <a:rPr lang="ja-JP" altLang="en-US" sz="3200" dirty="0"/>
              <a:t>移動の際の</a:t>
            </a:r>
            <a:r>
              <a:rPr lang="ja-JP" altLang="en-US" sz="3200" dirty="0" smtClean="0"/>
              <a:t>ルール</a:t>
            </a:r>
            <a:endParaRPr lang="en-US" altLang="ja-JP" sz="3200" dirty="0" smtClean="0"/>
          </a:p>
          <a:p>
            <a:pPr algn="l"/>
            <a:endParaRPr lang="en-US" altLang="ja-JP" sz="3200" dirty="0" smtClean="0"/>
          </a:p>
          <a:p>
            <a:pPr algn="l"/>
            <a:r>
              <a:rPr lang="ja-JP" altLang="en-US" sz="3200" dirty="0" smtClean="0"/>
              <a:t>②着替え</a:t>
            </a:r>
            <a:endParaRPr lang="en-US" altLang="ja-JP" sz="3200" dirty="0" smtClean="0"/>
          </a:p>
          <a:p>
            <a:pPr algn="l"/>
            <a:endParaRPr lang="en-US" altLang="ja-JP" sz="3200" dirty="0" smtClean="0"/>
          </a:p>
          <a:p>
            <a:pPr algn="l"/>
            <a:r>
              <a:rPr lang="ja-JP" altLang="en-US" sz="3200" dirty="0" smtClean="0"/>
              <a:t>③チャイム</a:t>
            </a:r>
            <a:r>
              <a:rPr lang="ja-JP" altLang="en-US" sz="3200" dirty="0"/>
              <a:t>着席・机上の</a:t>
            </a:r>
            <a:r>
              <a:rPr lang="ja-JP" altLang="en-US" sz="3200" dirty="0" smtClean="0"/>
              <a:t>準備</a:t>
            </a:r>
            <a:endParaRPr lang="en-US" altLang="ja-JP" sz="3200" dirty="0" smtClean="0"/>
          </a:p>
          <a:p>
            <a:pPr algn="l"/>
            <a:endParaRPr lang="en-US" altLang="ja-JP" sz="3200" dirty="0" smtClean="0"/>
          </a:p>
          <a:p>
            <a:pPr algn="l"/>
            <a:r>
              <a:rPr lang="ja-JP" altLang="en-US" sz="3200" dirty="0" smtClean="0"/>
              <a:t>④授業</a:t>
            </a:r>
            <a:r>
              <a:rPr lang="ja-JP" altLang="en-US" sz="3200" dirty="0"/>
              <a:t>開始時・</a:t>
            </a:r>
            <a:r>
              <a:rPr lang="ja-JP" altLang="en-US" sz="3200" dirty="0" smtClean="0"/>
              <a:t>授業</a:t>
            </a:r>
            <a:r>
              <a:rPr lang="ja-JP" altLang="en-US" sz="3200" dirty="0"/>
              <a:t>終了時の挨拶</a:t>
            </a:r>
            <a:endParaRPr lang="en-US" altLang="ja-JP" sz="3200" dirty="0" smtClean="0"/>
          </a:p>
        </p:txBody>
      </p:sp>
      <p:pic>
        <p:nvPicPr>
          <p:cNvPr id="5" name="図 4"/>
          <p:cNvPicPr>
            <a:picLocks noChangeAspect="1"/>
          </p:cNvPicPr>
          <p:nvPr/>
        </p:nvPicPr>
        <p:blipFill>
          <a:blip r:embed="rId3"/>
          <a:stretch>
            <a:fillRect/>
          </a:stretch>
        </p:blipFill>
        <p:spPr>
          <a:xfrm>
            <a:off x="8397551" y="3902199"/>
            <a:ext cx="3035012" cy="2122257"/>
          </a:xfrm>
          <a:prstGeom prst="rect">
            <a:avLst/>
          </a:prstGeom>
        </p:spPr>
      </p:pic>
      <p:sp>
        <p:nvSpPr>
          <p:cNvPr id="4" name="スライド番号プレースホルダー 3"/>
          <p:cNvSpPr>
            <a:spLocks noGrp="1"/>
          </p:cNvSpPr>
          <p:nvPr>
            <p:ph type="sldNum" sz="quarter" idx="12"/>
          </p:nvPr>
        </p:nvSpPr>
        <p:spPr/>
        <p:txBody>
          <a:bodyPr/>
          <a:lstStyle/>
          <a:p>
            <a:fld id="{5DE7A549-C890-48AF-A539-B9E6EF455443}" type="slidenum">
              <a:rPr kumimoji="1" lang="ja-JP" altLang="en-US" smtClean="0"/>
              <a:t>34</a:t>
            </a:fld>
            <a:endParaRPr kumimoji="1" lang="ja-JP" altLang="en-US"/>
          </a:p>
        </p:txBody>
      </p:sp>
      <p:grpSp>
        <p:nvGrpSpPr>
          <p:cNvPr id="9" name="グループ化 8"/>
          <p:cNvGrpSpPr/>
          <p:nvPr/>
        </p:nvGrpSpPr>
        <p:grpSpPr>
          <a:xfrm>
            <a:off x="583454" y="267537"/>
            <a:ext cx="8450052" cy="628623"/>
            <a:chOff x="1188845" y="4532232"/>
            <a:chExt cx="8450052" cy="628623"/>
          </a:xfrm>
        </p:grpSpPr>
        <p:sp>
          <p:nvSpPr>
            <p:cNvPr id="10" name="AutoShape 5"/>
            <p:cNvSpPr>
              <a:spLocks noChangeArrowheads="1"/>
            </p:cNvSpPr>
            <p:nvPr/>
          </p:nvSpPr>
          <p:spPr bwMode="auto">
            <a:xfrm>
              <a:off x="1863322" y="4598506"/>
              <a:ext cx="7775575" cy="455184"/>
            </a:xfrm>
            <a:prstGeom prst="roundRect">
              <a:avLst>
                <a:gd name="adj" fmla="val 16667"/>
              </a:avLst>
            </a:prstGeom>
            <a:solidFill>
              <a:srgbClr val="FFFFFF"/>
            </a:solidFill>
            <a:ln w="9525">
              <a:solidFill>
                <a:srgbClr val="000000"/>
              </a:solidFill>
              <a:round/>
              <a:headEnd/>
              <a:tailEnd/>
            </a:ln>
          </p:spPr>
          <p:txBody>
            <a:bodyPr lIns="74295" tIns="8890" rIns="74295" bIns="8890"/>
            <a:lstStyle/>
            <a:p>
              <a:r>
                <a:rPr lang="ja-JP" altLang="en-US" sz="2400" dirty="0">
                  <a:latin typeface="HG創英角ｺﾞｼｯｸUB" panose="020B0909000000000000" pitchFamily="49" charset="-128"/>
                  <a:ea typeface="HG創英角ｺﾞｼｯｸUB" panose="020B0909000000000000" pitchFamily="49" charset="-128"/>
                </a:rPr>
                <a:t>　</a:t>
              </a:r>
              <a:r>
                <a:rPr lang="ja-JP" altLang="en-US" sz="2800" dirty="0">
                  <a:latin typeface="HG創英角ｺﾞｼｯｸUB" panose="020B0909000000000000" pitchFamily="49" charset="-128"/>
                  <a:ea typeface="HG創英角ｺﾞｼｯｸUB" panose="020B0909000000000000" pitchFamily="49" charset="-128"/>
                </a:rPr>
                <a:t>児童生徒の心をつなぐ</a:t>
              </a:r>
            </a:p>
          </p:txBody>
        </p:sp>
        <p:sp>
          <p:nvSpPr>
            <p:cNvPr id="11" name="Oval 11"/>
            <p:cNvSpPr>
              <a:spLocks noChangeArrowheads="1"/>
            </p:cNvSpPr>
            <p:nvPr/>
          </p:nvSpPr>
          <p:spPr bwMode="auto">
            <a:xfrm>
              <a:off x="1188845" y="4532232"/>
              <a:ext cx="674478" cy="628623"/>
            </a:xfrm>
            <a:prstGeom prst="ellipse">
              <a:avLst/>
            </a:prstGeom>
            <a:solidFill>
              <a:srgbClr val="FF99FF"/>
            </a:solidFill>
            <a:ln w="9525">
              <a:solidFill>
                <a:srgbClr val="000000"/>
              </a:solidFill>
              <a:round/>
              <a:headEnd/>
              <a:tailEnd/>
            </a:ln>
          </p:spPr>
          <p:txBody>
            <a:bodyPr lIns="74295" tIns="8890" rIns="74295" bIns="8890"/>
            <a:lstStyle/>
            <a:p>
              <a:pPr algn="just">
                <a:spcBef>
                  <a:spcPts val="350"/>
                </a:spcBef>
              </a:pPr>
              <a:r>
                <a:rPr lang="en-US" altLang="ja-JP" sz="2800" dirty="0">
                  <a:latin typeface="Century" pitchFamily="18" charset="0"/>
                  <a:ea typeface="ＭＳ 明朝" pitchFamily="17" charset="-128"/>
                  <a:cs typeface="ＭＳ Ｐゴシック" charset="-128"/>
                </a:rPr>
                <a:t>Ⅳ</a:t>
              </a:r>
              <a:endParaRPr lang="ja-JP" altLang="ja-JP" sz="2800" dirty="0">
                <a:ea typeface="ＭＳ 明朝" pitchFamily="17" charset="-128"/>
                <a:cs typeface="ＭＳ Ｐゴシック" charset="-128"/>
              </a:endParaRPr>
            </a:p>
          </p:txBody>
        </p:sp>
      </p:grpSp>
    </p:spTree>
    <p:extLst>
      <p:ext uri="{BB962C8B-B14F-4D97-AF65-F5344CB8AC3E}">
        <p14:creationId xmlns:p14="http://schemas.microsoft.com/office/powerpoint/2010/main" val="2870633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83454" y="966140"/>
            <a:ext cx="9981383" cy="610733"/>
          </a:xfrm>
        </p:spPr>
        <p:txBody>
          <a:bodyPr>
            <a:normAutofit fontScale="90000"/>
          </a:bodyPr>
          <a:lstStyle/>
          <a:p>
            <a:pPr algn="l"/>
            <a:r>
              <a:rPr lang="ja-JP" altLang="en-US" sz="4000" dirty="0"/>
              <a:t>学習規律・生活規律の設定</a:t>
            </a:r>
            <a:r>
              <a:rPr lang="zh-TW" altLang="en-US" sz="4000" dirty="0">
                <a:solidFill>
                  <a:srgbClr val="FF0000"/>
                </a:solidFill>
              </a:rPr>
              <a:t>（授業中）</a:t>
            </a:r>
            <a:endParaRPr kumimoji="1" lang="ja-JP" altLang="en-US" sz="4000" dirty="0">
              <a:solidFill>
                <a:srgbClr val="FF0000"/>
              </a:solidFill>
            </a:endParaRPr>
          </a:p>
        </p:txBody>
      </p:sp>
      <p:sp>
        <p:nvSpPr>
          <p:cNvPr id="3" name="サブタイトル 2"/>
          <p:cNvSpPr>
            <a:spLocks noGrp="1"/>
          </p:cNvSpPr>
          <p:nvPr>
            <p:ph type="subTitle" idx="1"/>
          </p:nvPr>
        </p:nvSpPr>
        <p:spPr>
          <a:xfrm>
            <a:off x="1231642" y="1716833"/>
            <a:ext cx="8416212" cy="4161453"/>
          </a:xfrm>
          <a:ln w="38100">
            <a:solidFill>
              <a:schemeClr val="accent2">
                <a:lumMod val="50000"/>
              </a:schemeClr>
            </a:solidFill>
          </a:ln>
        </p:spPr>
        <p:txBody>
          <a:bodyPr>
            <a:normAutofit/>
          </a:bodyPr>
          <a:lstStyle/>
          <a:p>
            <a:pPr algn="l"/>
            <a:r>
              <a:rPr lang="ja-JP" altLang="en-US" sz="3200" dirty="0" smtClean="0"/>
              <a:t>①正しい姿勢，起立・着座の仕方</a:t>
            </a:r>
            <a:endParaRPr lang="en-US" altLang="ja-JP" sz="3200" dirty="0" smtClean="0"/>
          </a:p>
          <a:p>
            <a:pPr algn="l"/>
            <a:r>
              <a:rPr lang="ja-JP" altLang="en-US" sz="3200" dirty="0" smtClean="0"/>
              <a:t>②やむを得ず離席する場合のルール</a:t>
            </a:r>
            <a:endParaRPr lang="en-US" altLang="ja-JP" sz="3200" dirty="0" smtClean="0"/>
          </a:p>
          <a:p>
            <a:pPr algn="l"/>
            <a:r>
              <a:rPr lang="ja-JP" altLang="en-US" sz="3200" dirty="0" smtClean="0"/>
              <a:t>③忘れ物の申告のタイミング・方法</a:t>
            </a:r>
            <a:endParaRPr lang="en-US" altLang="ja-JP" sz="3200" dirty="0" smtClean="0"/>
          </a:p>
          <a:p>
            <a:pPr algn="l"/>
            <a:r>
              <a:rPr lang="ja-JP" altLang="en-US" sz="3200" dirty="0" smtClean="0"/>
              <a:t>④話の聴き方、挙手の方法</a:t>
            </a:r>
            <a:endParaRPr lang="en-US" altLang="ja-JP" sz="3200" dirty="0" smtClean="0"/>
          </a:p>
          <a:p>
            <a:pPr algn="l"/>
            <a:r>
              <a:rPr lang="ja-JP" altLang="en-US" sz="3200" dirty="0" smtClean="0"/>
              <a:t>⑤級友の名前の呼び方、指名されたときの返事</a:t>
            </a:r>
            <a:endParaRPr lang="en-US" altLang="ja-JP" sz="3200" dirty="0" smtClean="0"/>
          </a:p>
          <a:p>
            <a:pPr algn="l"/>
            <a:r>
              <a:rPr lang="ja-JP" altLang="en-US" sz="3200" dirty="0" smtClean="0"/>
              <a:t>⑥机上の用具の置き方、ノートの取り方</a:t>
            </a:r>
            <a:endParaRPr lang="en-US" altLang="ja-JP" sz="3200" dirty="0" smtClean="0"/>
          </a:p>
          <a:p>
            <a:pPr algn="l"/>
            <a:r>
              <a:rPr lang="ja-JP" altLang="en-US" sz="3200" dirty="0" smtClean="0"/>
              <a:t>⑦私語の禁止教室移動の際のルール</a:t>
            </a:r>
            <a:endParaRPr lang="en-US" altLang="ja-JP" sz="3200" dirty="0" smtClean="0"/>
          </a:p>
        </p:txBody>
      </p:sp>
      <p:pic>
        <p:nvPicPr>
          <p:cNvPr id="5" name="図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94908" y="4005061"/>
            <a:ext cx="2397092" cy="1873225"/>
          </a:xfrm>
          <a:prstGeom prst="rect">
            <a:avLst/>
          </a:prstGeom>
        </p:spPr>
      </p:pic>
      <p:sp>
        <p:nvSpPr>
          <p:cNvPr id="4" name="スライド番号プレースホルダー 3"/>
          <p:cNvSpPr>
            <a:spLocks noGrp="1"/>
          </p:cNvSpPr>
          <p:nvPr>
            <p:ph type="sldNum" sz="quarter" idx="12"/>
          </p:nvPr>
        </p:nvSpPr>
        <p:spPr/>
        <p:txBody>
          <a:bodyPr/>
          <a:lstStyle/>
          <a:p>
            <a:fld id="{5DE7A549-C890-48AF-A539-B9E6EF455443}" type="slidenum">
              <a:rPr kumimoji="1" lang="ja-JP" altLang="en-US" smtClean="0"/>
              <a:t>35</a:t>
            </a:fld>
            <a:endParaRPr kumimoji="1" lang="ja-JP" altLang="en-US"/>
          </a:p>
        </p:txBody>
      </p:sp>
      <p:grpSp>
        <p:nvGrpSpPr>
          <p:cNvPr id="12" name="グループ化 11"/>
          <p:cNvGrpSpPr/>
          <p:nvPr/>
        </p:nvGrpSpPr>
        <p:grpSpPr>
          <a:xfrm>
            <a:off x="583454" y="289054"/>
            <a:ext cx="8450052" cy="628623"/>
            <a:chOff x="1188845" y="4532232"/>
            <a:chExt cx="8450052" cy="628623"/>
          </a:xfrm>
        </p:grpSpPr>
        <p:sp>
          <p:nvSpPr>
            <p:cNvPr id="13" name="AutoShape 5"/>
            <p:cNvSpPr>
              <a:spLocks noChangeArrowheads="1"/>
            </p:cNvSpPr>
            <p:nvPr/>
          </p:nvSpPr>
          <p:spPr bwMode="auto">
            <a:xfrm>
              <a:off x="1863322" y="4598506"/>
              <a:ext cx="7775575" cy="455184"/>
            </a:xfrm>
            <a:prstGeom prst="roundRect">
              <a:avLst>
                <a:gd name="adj" fmla="val 16667"/>
              </a:avLst>
            </a:prstGeom>
            <a:solidFill>
              <a:srgbClr val="FFFFFF"/>
            </a:solidFill>
            <a:ln w="9525">
              <a:solidFill>
                <a:srgbClr val="000000"/>
              </a:solidFill>
              <a:round/>
              <a:headEnd/>
              <a:tailEnd/>
            </a:ln>
          </p:spPr>
          <p:txBody>
            <a:bodyPr lIns="74295" tIns="8890" rIns="74295" bIns="8890"/>
            <a:lstStyle/>
            <a:p>
              <a:r>
                <a:rPr lang="ja-JP" altLang="en-US" sz="2400" dirty="0">
                  <a:latin typeface="HG創英角ｺﾞｼｯｸUB" panose="020B0909000000000000" pitchFamily="49" charset="-128"/>
                  <a:ea typeface="HG創英角ｺﾞｼｯｸUB" panose="020B0909000000000000" pitchFamily="49" charset="-128"/>
                </a:rPr>
                <a:t>　</a:t>
              </a:r>
              <a:r>
                <a:rPr lang="ja-JP" altLang="en-US" sz="2800" dirty="0">
                  <a:latin typeface="HG創英角ｺﾞｼｯｸUB" panose="020B0909000000000000" pitchFamily="49" charset="-128"/>
                  <a:ea typeface="HG創英角ｺﾞｼｯｸUB" panose="020B0909000000000000" pitchFamily="49" charset="-128"/>
                </a:rPr>
                <a:t>児童生徒の心をつなぐ</a:t>
              </a:r>
            </a:p>
          </p:txBody>
        </p:sp>
        <p:sp>
          <p:nvSpPr>
            <p:cNvPr id="14" name="Oval 11"/>
            <p:cNvSpPr>
              <a:spLocks noChangeArrowheads="1"/>
            </p:cNvSpPr>
            <p:nvPr/>
          </p:nvSpPr>
          <p:spPr bwMode="auto">
            <a:xfrm>
              <a:off x="1188845" y="4532232"/>
              <a:ext cx="674478" cy="628623"/>
            </a:xfrm>
            <a:prstGeom prst="ellipse">
              <a:avLst/>
            </a:prstGeom>
            <a:solidFill>
              <a:srgbClr val="FF99FF"/>
            </a:solidFill>
            <a:ln w="9525">
              <a:solidFill>
                <a:srgbClr val="000000"/>
              </a:solidFill>
              <a:round/>
              <a:headEnd/>
              <a:tailEnd/>
            </a:ln>
          </p:spPr>
          <p:txBody>
            <a:bodyPr lIns="74295" tIns="8890" rIns="74295" bIns="8890"/>
            <a:lstStyle/>
            <a:p>
              <a:pPr algn="just">
                <a:spcBef>
                  <a:spcPts val="350"/>
                </a:spcBef>
              </a:pPr>
              <a:r>
                <a:rPr lang="en-US" altLang="ja-JP" sz="2800" dirty="0">
                  <a:latin typeface="Century" pitchFamily="18" charset="0"/>
                  <a:ea typeface="ＭＳ 明朝" pitchFamily="17" charset="-128"/>
                  <a:cs typeface="ＭＳ Ｐゴシック" charset="-128"/>
                </a:rPr>
                <a:t>Ⅳ</a:t>
              </a:r>
              <a:endParaRPr lang="ja-JP" altLang="ja-JP" sz="2800" dirty="0">
                <a:ea typeface="ＭＳ 明朝" pitchFamily="17" charset="-128"/>
                <a:cs typeface="ＭＳ Ｐゴシック" charset="-128"/>
              </a:endParaRPr>
            </a:p>
          </p:txBody>
        </p:sp>
      </p:grpSp>
    </p:spTree>
    <p:extLst>
      <p:ext uri="{BB962C8B-B14F-4D97-AF65-F5344CB8AC3E}">
        <p14:creationId xmlns:p14="http://schemas.microsoft.com/office/powerpoint/2010/main" val="4090957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83454" y="966140"/>
            <a:ext cx="11285084" cy="610733"/>
          </a:xfrm>
        </p:spPr>
        <p:txBody>
          <a:bodyPr>
            <a:normAutofit fontScale="90000"/>
          </a:bodyPr>
          <a:lstStyle/>
          <a:p>
            <a:pPr algn="l"/>
            <a:r>
              <a:rPr lang="ja-JP" altLang="en-US" sz="4000" dirty="0"/>
              <a:t>学習規律・生活規律の設定</a:t>
            </a:r>
            <a:r>
              <a:rPr lang="zh-TW" altLang="en-US" sz="4000" dirty="0">
                <a:solidFill>
                  <a:srgbClr val="FF0000"/>
                </a:solidFill>
              </a:rPr>
              <a:t>（持</a:t>
            </a:r>
            <a:r>
              <a:rPr lang="ja-JP" altLang="en-US" sz="4000" dirty="0">
                <a:solidFill>
                  <a:srgbClr val="FF0000"/>
                </a:solidFill>
              </a:rPr>
              <a:t>ち</a:t>
            </a:r>
            <a:r>
              <a:rPr lang="zh-TW" altLang="en-US" sz="4000" dirty="0" smtClean="0">
                <a:solidFill>
                  <a:srgbClr val="FF0000"/>
                </a:solidFill>
              </a:rPr>
              <a:t>物</a:t>
            </a:r>
            <a:r>
              <a:rPr lang="ja-JP" altLang="en-US" sz="4000" dirty="0" err="1">
                <a:solidFill>
                  <a:srgbClr val="FF0000"/>
                </a:solidFill>
              </a:rPr>
              <a:t>、</a:t>
            </a:r>
            <a:r>
              <a:rPr lang="ja-JP" altLang="en-US" sz="4000" dirty="0">
                <a:solidFill>
                  <a:srgbClr val="FF0000"/>
                </a:solidFill>
              </a:rPr>
              <a:t>教育環境整備など</a:t>
            </a:r>
            <a:r>
              <a:rPr lang="zh-TW" altLang="en-US" sz="4000" dirty="0" smtClean="0">
                <a:solidFill>
                  <a:srgbClr val="FF0000"/>
                </a:solidFill>
              </a:rPr>
              <a:t>）</a:t>
            </a:r>
            <a:endParaRPr kumimoji="1" lang="ja-JP" altLang="en-US" sz="4000" dirty="0">
              <a:solidFill>
                <a:srgbClr val="FF0000"/>
              </a:solidFill>
            </a:endParaRPr>
          </a:p>
        </p:txBody>
      </p:sp>
      <p:sp>
        <p:nvSpPr>
          <p:cNvPr id="3" name="サブタイトル 2"/>
          <p:cNvSpPr>
            <a:spLocks noGrp="1"/>
          </p:cNvSpPr>
          <p:nvPr>
            <p:ph type="subTitle" idx="1"/>
          </p:nvPr>
        </p:nvSpPr>
        <p:spPr>
          <a:xfrm>
            <a:off x="1231641" y="1716833"/>
            <a:ext cx="10636897" cy="4702628"/>
          </a:xfrm>
          <a:ln w="38100">
            <a:solidFill>
              <a:schemeClr val="accent2">
                <a:lumMod val="50000"/>
              </a:schemeClr>
            </a:solidFill>
          </a:ln>
        </p:spPr>
        <p:txBody>
          <a:bodyPr>
            <a:normAutofit/>
          </a:bodyPr>
          <a:lstStyle/>
          <a:p>
            <a:pPr algn="l"/>
            <a:r>
              <a:rPr lang="ja-JP" altLang="en-US" sz="3200" dirty="0"/>
              <a:t>①机上に置いて良い</a:t>
            </a:r>
            <a:r>
              <a:rPr lang="ja-JP" altLang="en-US" sz="3200" dirty="0" smtClean="0"/>
              <a:t>持ち物</a:t>
            </a:r>
            <a:endParaRPr lang="en-US" altLang="ja-JP" sz="3200" dirty="0" smtClean="0"/>
          </a:p>
          <a:p>
            <a:pPr algn="l"/>
            <a:r>
              <a:rPr lang="ja-JP" altLang="en-US" sz="3200" dirty="0" smtClean="0"/>
              <a:t>②使用</a:t>
            </a:r>
            <a:r>
              <a:rPr lang="ja-JP" altLang="en-US" sz="3200" dirty="0"/>
              <a:t>を許可する</a:t>
            </a:r>
            <a:r>
              <a:rPr lang="ja-JP" altLang="en-US" sz="3200" dirty="0" smtClean="0"/>
              <a:t>文房具</a:t>
            </a:r>
            <a:endParaRPr lang="en-US" altLang="ja-JP" sz="3200" dirty="0" smtClean="0"/>
          </a:p>
          <a:p>
            <a:pPr algn="l"/>
            <a:r>
              <a:rPr lang="ja-JP" altLang="en-US" sz="3200" dirty="0" smtClean="0"/>
              <a:t>③学校</a:t>
            </a:r>
            <a:r>
              <a:rPr lang="ja-JP" altLang="en-US" sz="3200" dirty="0"/>
              <a:t>に持ってきて良い</a:t>
            </a:r>
            <a:r>
              <a:rPr lang="ja-JP" altLang="en-US" sz="3200" dirty="0" smtClean="0"/>
              <a:t>もの</a:t>
            </a:r>
            <a:endParaRPr lang="ja-JP" altLang="en-US" sz="3200" dirty="0"/>
          </a:p>
          <a:p>
            <a:pPr algn="l"/>
            <a:r>
              <a:rPr lang="ja-JP" altLang="en-US" sz="3200" dirty="0" smtClean="0"/>
              <a:t>④用具</a:t>
            </a:r>
            <a:r>
              <a:rPr lang="ja-JP" altLang="en-US" sz="3200" dirty="0"/>
              <a:t>への</a:t>
            </a:r>
            <a:r>
              <a:rPr lang="ja-JP" altLang="en-US" sz="3200" dirty="0" smtClean="0"/>
              <a:t>記名</a:t>
            </a:r>
            <a:endParaRPr lang="en-US" altLang="ja-JP" sz="3200" dirty="0" smtClean="0"/>
          </a:p>
          <a:p>
            <a:pPr algn="l"/>
            <a:r>
              <a:rPr lang="ja-JP" altLang="en-US" sz="3200" dirty="0" smtClean="0"/>
              <a:t>⑤掲示物</a:t>
            </a:r>
            <a:r>
              <a:rPr lang="ja-JP" altLang="en-US" sz="3200" dirty="0"/>
              <a:t>の内容・掲示場所</a:t>
            </a:r>
            <a:endParaRPr lang="en-US" altLang="ja-JP" sz="3200" dirty="0"/>
          </a:p>
          <a:p>
            <a:pPr algn="l"/>
            <a:r>
              <a:rPr lang="ja-JP" altLang="en-US" sz="3200" dirty="0" smtClean="0"/>
              <a:t>⑥清掃</a:t>
            </a:r>
            <a:r>
              <a:rPr lang="ja-JP" altLang="en-US" sz="3200" dirty="0"/>
              <a:t>の方法・徹底の度合い</a:t>
            </a:r>
            <a:endParaRPr lang="en-US" altLang="ja-JP" sz="3200" dirty="0"/>
          </a:p>
          <a:p>
            <a:pPr algn="l"/>
            <a:r>
              <a:rPr lang="ja-JP" altLang="en-US" sz="3200" dirty="0" smtClean="0"/>
              <a:t>⑦ロッカー</a:t>
            </a:r>
            <a:r>
              <a:rPr lang="ja-JP" altLang="en-US" sz="3200" dirty="0"/>
              <a:t>や机の引き出しの使い方，机のフックの使い方</a:t>
            </a:r>
            <a:endParaRPr lang="en-US" altLang="ja-JP" sz="3200" dirty="0"/>
          </a:p>
          <a:p>
            <a:pPr algn="l"/>
            <a:r>
              <a:rPr lang="ja-JP" altLang="en-US" sz="3200" dirty="0" smtClean="0"/>
              <a:t>⑧靴箱</a:t>
            </a:r>
            <a:r>
              <a:rPr lang="ja-JP" altLang="en-US" sz="3200" dirty="0"/>
              <a:t>の使い方、傘の立て方、給食の支度・片付け</a:t>
            </a:r>
            <a:endParaRPr lang="en-US" altLang="ja-JP" sz="3200" dirty="0"/>
          </a:p>
          <a:p>
            <a:pPr algn="l"/>
            <a:endParaRPr lang="en-US" altLang="ja-JP" sz="3200" dirty="0" smtClean="0"/>
          </a:p>
        </p:txBody>
      </p:sp>
      <p:pic>
        <p:nvPicPr>
          <p:cNvPr id="5" name="図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80695" y="1967453"/>
            <a:ext cx="2572023" cy="2399274"/>
          </a:xfrm>
          <a:prstGeom prst="rect">
            <a:avLst/>
          </a:prstGeom>
        </p:spPr>
      </p:pic>
      <p:sp>
        <p:nvSpPr>
          <p:cNvPr id="4" name="スライド番号プレースホルダー 3"/>
          <p:cNvSpPr>
            <a:spLocks noGrp="1"/>
          </p:cNvSpPr>
          <p:nvPr>
            <p:ph type="sldNum" sz="quarter" idx="12"/>
          </p:nvPr>
        </p:nvSpPr>
        <p:spPr/>
        <p:txBody>
          <a:bodyPr/>
          <a:lstStyle/>
          <a:p>
            <a:fld id="{5DE7A549-C890-48AF-A539-B9E6EF455443}" type="slidenum">
              <a:rPr kumimoji="1" lang="ja-JP" altLang="en-US" smtClean="0"/>
              <a:t>36</a:t>
            </a:fld>
            <a:endParaRPr kumimoji="1" lang="ja-JP" altLang="en-US"/>
          </a:p>
        </p:txBody>
      </p:sp>
      <p:grpSp>
        <p:nvGrpSpPr>
          <p:cNvPr id="9" name="グループ化 8"/>
          <p:cNvGrpSpPr/>
          <p:nvPr/>
        </p:nvGrpSpPr>
        <p:grpSpPr>
          <a:xfrm>
            <a:off x="583454" y="337517"/>
            <a:ext cx="8450052" cy="628623"/>
            <a:chOff x="1188845" y="4532232"/>
            <a:chExt cx="8450052" cy="628623"/>
          </a:xfrm>
        </p:grpSpPr>
        <p:sp>
          <p:nvSpPr>
            <p:cNvPr id="10" name="AutoShape 5"/>
            <p:cNvSpPr>
              <a:spLocks noChangeArrowheads="1"/>
            </p:cNvSpPr>
            <p:nvPr/>
          </p:nvSpPr>
          <p:spPr bwMode="auto">
            <a:xfrm>
              <a:off x="1863322" y="4598506"/>
              <a:ext cx="7775575" cy="455184"/>
            </a:xfrm>
            <a:prstGeom prst="roundRect">
              <a:avLst>
                <a:gd name="adj" fmla="val 16667"/>
              </a:avLst>
            </a:prstGeom>
            <a:solidFill>
              <a:srgbClr val="FFFFFF"/>
            </a:solidFill>
            <a:ln w="9525">
              <a:solidFill>
                <a:srgbClr val="000000"/>
              </a:solidFill>
              <a:round/>
              <a:headEnd/>
              <a:tailEnd/>
            </a:ln>
          </p:spPr>
          <p:txBody>
            <a:bodyPr lIns="74295" tIns="8890" rIns="74295" bIns="8890"/>
            <a:lstStyle/>
            <a:p>
              <a:r>
                <a:rPr lang="ja-JP" altLang="en-US" sz="2400" dirty="0">
                  <a:latin typeface="HG創英角ｺﾞｼｯｸUB" panose="020B0909000000000000" pitchFamily="49" charset="-128"/>
                  <a:ea typeface="HG創英角ｺﾞｼｯｸUB" panose="020B0909000000000000" pitchFamily="49" charset="-128"/>
                </a:rPr>
                <a:t>　</a:t>
              </a:r>
              <a:r>
                <a:rPr lang="ja-JP" altLang="en-US" sz="2800" dirty="0">
                  <a:latin typeface="HG創英角ｺﾞｼｯｸUB" panose="020B0909000000000000" pitchFamily="49" charset="-128"/>
                  <a:ea typeface="HG創英角ｺﾞｼｯｸUB" panose="020B0909000000000000" pitchFamily="49" charset="-128"/>
                </a:rPr>
                <a:t>児童生徒の心をつなぐ</a:t>
              </a:r>
            </a:p>
          </p:txBody>
        </p:sp>
        <p:sp>
          <p:nvSpPr>
            <p:cNvPr id="11" name="Oval 11"/>
            <p:cNvSpPr>
              <a:spLocks noChangeArrowheads="1"/>
            </p:cNvSpPr>
            <p:nvPr/>
          </p:nvSpPr>
          <p:spPr bwMode="auto">
            <a:xfrm>
              <a:off x="1188845" y="4532232"/>
              <a:ext cx="674478" cy="628623"/>
            </a:xfrm>
            <a:prstGeom prst="ellipse">
              <a:avLst/>
            </a:prstGeom>
            <a:solidFill>
              <a:srgbClr val="FF99FF"/>
            </a:solidFill>
            <a:ln w="9525">
              <a:solidFill>
                <a:srgbClr val="000000"/>
              </a:solidFill>
              <a:round/>
              <a:headEnd/>
              <a:tailEnd/>
            </a:ln>
          </p:spPr>
          <p:txBody>
            <a:bodyPr lIns="74295" tIns="8890" rIns="74295" bIns="8890"/>
            <a:lstStyle/>
            <a:p>
              <a:pPr algn="just">
                <a:spcBef>
                  <a:spcPts val="350"/>
                </a:spcBef>
              </a:pPr>
              <a:r>
                <a:rPr lang="en-US" altLang="ja-JP" sz="2800" dirty="0">
                  <a:latin typeface="Century" pitchFamily="18" charset="0"/>
                  <a:ea typeface="ＭＳ 明朝" pitchFamily="17" charset="-128"/>
                  <a:cs typeface="ＭＳ Ｐゴシック" charset="-128"/>
                </a:rPr>
                <a:t>Ⅳ</a:t>
              </a:r>
              <a:endParaRPr lang="ja-JP" altLang="ja-JP" sz="2800" dirty="0">
                <a:ea typeface="ＭＳ 明朝" pitchFamily="17" charset="-128"/>
                <a:cs typeface="ＭＳ Ｐゴシック" charset="-128"/>
              </a:endParaRPr>
            </a:p>
          </p:txBody>
        </p:sp>
      </p:grpSp>
    </p:spTree>
    <p:extLst>
      <p:ext uri="{BB962C8B-B14F-4D97-AF65-F5344CB8AC3E}">
        <p14:creationId xmlns:p14="http://schemas.microsoft.com/office/powerpoint/2010/main" val="435886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583454" y="321739"/>
            <a:ext cx="8450052" cy="628623"/>
            <a:chOff x="1188845" y="4532232"/>
            <a:chExt cx="8450052" cy="628623"/>
          </a:xfrm>
        </p:grpSpPr>
        <p:sp>
          <p:nvSpPr>
            <p:cNvPr id="7" name="AutoShape 5"/>
            <p:cNvSpPr>
              <a:spLocks noChangeArrowheads="1"/>
            </p:cNvSpPr>
            <p:nvPr/>
          </p:nvSpPr>
          <p:spPr bwMode="auto">
            <a:xfrm>
              <a:off x="1863322" y="4598506"/>
              <a:ext cx="7775575" cy="455184"/>
            </a:xfrm>
            <a:prstGeom prst="roundRect">
              <a:avLst>
                <a:gd name="adj" fmla="val 16667"/>
              </a:avLst>
            </a:prstGeom>
            <a:solidFill>
              <a:srgbClr val="FFFFFF"/>
            </a:solidFill>
            <a:ln w="9525">
              <a:solidFill>
                <a:srgbClr val="000000"/>
              </a:solidFill>
              <a:round/>
              <a:headEnd/>
              <a:tailEnd/>
            </a:ln>
          </p:spPr>
          <p:txBody>
            <a:bodyPr lIns="74295" tIns="8890" rIns="74295" bIns="8890"/>
            <a:lstStyle/>
            <a:p>
              <a:r>
                <a:rPr lang="ja-JP" altLang="en-US" sz="2400" dirty="0">
                  <a:latin typeface="HG創英角ｺﾞｼｯｸUB" panose="020B0909000000000000" pitchFamily="49" charset="-128"/>
                  <a:ea typeface="HG創英角ｺﾞｼｯｸUB" panose="020B0909000000000000" pitchFamily="49" charset="-128"/>
                </a:rPr>
                <a:t>　</a:t>
              </a:r>
              <a:r>
                <a:rPr lang="ja-JP" altLang="en-US" sz="2800" dirty="0">
                  <a:latin typeface="HG創英角ｺﾞｼｯｸUB" panose="020B0909000000000000" pitchFamily="49" charset="-128"/>
                  <a:ea typeface="HG創英角ｺﾞｼｯｸUB" panose="020B0909000000000000" pitchFamily="49" charset="-128"/>
                </a:rPr>
                <a:t>児童生徒の心をつなぐ</a:t>
              </a:r>
            </a:p>
          </p:txBody>
        </p:sp>
        <p:sp>
          <p:nvSpPr>
            <p:cNvPr id="8" name="Oval 11"/>
            <p:cNvSpPr>
              <a:spLocks noChangeArrowheads="1"/>
            </p:cNvSpPr>
            <p:nvPr/>
          </p:nvSpPr>
          <p:spPr bwMode="auto">
            <a:xfrm>
              <a:off x="1188845" y="4532232"/>
              <a:ext cx="674478" cy="628623"/>
            </a:xfrm>
            <a:prstGeom prst="ellipse">
              <a:avLst/>
            </a:prstGeom>
            <a:solidFill>
              <a:srgbClr val="FF99FF"/>
            </a:solidFill>
            <a:ln w="9525">
              <a:solidFill>
                <a:srgbClr val="000000"/>
              </a:solidFill>
              <a:round/>
              <a:headEnd/>
              <a:tailEnd/>
            </a:ln>
          </p:spPr>
          <p:txBody>
            <a:bodyPr lIns="74295" tIns="8890" rIns="74295" bIns="8890"/>
            <a:lstStyle/>
            <a:p>
              <a:pPr algn="just">
                <a:spcBef>
                  <a:spcPts val="350"/>
                </a:spcBef>
              </a:pPr>
              <a:r>
                <a:rPr lang="en-US" altLang="ja-JP" sz="2800" dirty="0">
                  <a:latin typeface="Century" pitchFamily="18" charset="0"/>
                  <a:ea typeface="ＭＳ 明朝" pitchFamily="17" charset="-128"/>
                  <a:cs typeface="ＭＳ Ｐゴシック" charset="-128"/>
                </a:rPr>
                <a:t>Ⅳ</a:t>
              </a:r>
              <a:endParaRPr lang="ja-JP" altLang="ja-JP" sz="2800" dirty="0">
                <a:ea typeface="ＭＳ 明朝" pitchFamily="17" charset="-128"/>
                <a:cs typeface="ＭＳ Ｐゴシック" charset="-128"/>
              </a:endParaRPr>
            </a:p>
          </p:txBody>
        </p:sp>
      </p:grpSp>
      <p:sp>
        <p:nvSpPr>
          <p:cNvPr id="2" name="スライド番号プレースホルダー 1"/>
          <p:cNvSpPr>
            <a:spLocks noGrp="1"/>
          </p:cNvSpPr>
          <p:nvPr>
            <p:ph type="sldNum" sz="quarter" idx="12"/>
          </p:nvPr>
        </p:nvSpPr>
        <p:spPr/>
        <p:txBody>
          <a:bodyPr/>
          <a:lstStyle/>
          <a:p>
            <a:fld id="{5DE7A549-C890-48AF-A539-B9E6EF455443}" type="slidenum">
              <a:rPr kumimoji="1" lang="ja-JP" altLang="en-US" smtClean="0"/>
              <a:t>37</a:t>
            </a:fld>
            <a:endParaRPr kumimoji="1" lang="ja-JP" altLang="en-US"/>
          </a:p>
        </p:txBody>
      </p:sp>
      <p:pic>
        <p:nvPicPr>
          <p:cNvPr id="3" name="図 2"/>
          <p:cNvPicPr>
            <a:picLocks noChangeAspect="1"/>
          </p:cNvPicPr>
          <p:nvPr/>
        </p:nvPicPr>
        <p:blipFill>
          <a:blip r:embed="rId3"/>
          <a:stretch>
            <a:fillRect/>
          </a:stretch>
        </p:blipFill>
        <p:spPr>
          <a:xfrm>
            <a:off x="920693" y="1016636"/>
            <a:ext cx="9993955" cy="5704839"/>
          </a:xfrm>
          <a:prstGeom prst="rect">
            <a:avLst/>
          </a:prstGeom>
        </p:spPr>
      </p:pic>
    </p:spTree>
    <p:extLst>
      <p:ext uri="{BB962C8B-B14F-4D97-AF65-F5344CB8AC3E}">
        <p14:creationId xmlns:p14="http://schemas.microsoft.com/office/powerpoint/2010/main" val="1978789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397881" y="1303096"/>
            <a:ext cx="7642986" cy="5554903"/>
          </a:xfrm>
          <a:prstGeom prst="rect">
            <a:avLst/>
          </a:prstGeom>
        </p:spPr>
      </p:pic>
      <p:grpSp>
        <p:nvGrpSpPr>
          <p:cNvPr id="6" name="グループ化 5"/>
          <p:cNvGrpSpPr/>
          <p:nvPr/>
        </p:nvGrpSpPr>
        <p:grpSpPr>
          <a:xfrm>
            <a:off x="590815" y="167533"/>
            <a:ext cx="8450052" cy="628623"/>
            <a:chOff x="1188845" y="4532232"/>
            <a:chExt cx="8450052" cy="628623"/>
          </a:xfrm>
        </p:grpSpPr>
        <p:sp>
          <p:nvSpPr>
            <p:cNvPr id="7" name="AutoShape 5"/>
            <p:cNvSpPr>
              <a:spLocks noChangeArrowheads="1"/>
            </p:cNvSpPr>
            <p:nvPr/>
          </p:nvSpPr>
          <p:spPr bwMode="auto">
            <a:xfrm>
              <a:off x="1863322" y="4598506"/>
              <a:ext cx="7775575" cy="455184"/>
            </a:xfrm>
            <a:prstGeom prst="roundRect">
              <a:avLst>
                <a:gd name="adj" fmla="val 16667"/>
              </a:avLst>
            </a:prstGeom>
            <a:solidFill>
              <a:srgbClr val="FFFFFF"/>
            </a:solidFill>
            <a:ln w="9525">
              <a:solidFill>
                <a:srgbClr val="000000"/>
              </a:solidFill>
              <a:round/>
              <a:headEnd/>
              <a:tailEnd/>
            </a:ln>
          </p:spPr>
          <p:txBody>
            <a:bodyPr lIns="74295" tIns="8890" rIns="74295" bIns="8890"/>
            <a:lstStyle/>
            <a:p>
              <a:r>
                <a:rPr lang="ja-JP" altLang="en-US" sz="2400" dirty="0">
                  <a:latin typeface="HG創英角ｺﾞｼｯｸUB" panose="020B0909000000000000" pitchFamily="49" charset="-128"/>
                  <a:ea typeface="HG創英角ｺﾞｼｯｸUB" panose="020B0909000000000000" pitchFamily="49" charset="-128"/>
                </a:rPr>
                <a:t>　</a:t>
              </a:r>
              <a:r>
                <a:rPr lang="ja-JP" altLang="en-US" sz="2800" dirty="0">
                  <a:latin typeface="HG創英角ｺﾞｼｯｸUB" panose="020B0909000000000000" pitchFamily="49" charset="-128"/>
                  <a:ea typeface="HG創英角ｺﾞｼｯｸUB" panose="020B0909000000000000" pitchFamily="49" charset="-128"/>
                </a:rPr>
                <a:t>児童生徒の心をつなぐ</a:t>
              </a:r>
            </a:p>
          </p:txBody>
        </p:sp>
        <p:sp>
          <p:nvSpPr>
            <p:cNvPr id="8" name="Oval 11"/>
            <p:cNvSpPr>
              <a:spLocks noChangeArrowheads="1"/>
            </p:cNvSpPr>
            <p:nvPr/>
          </p:nvSpPr>
          <p:spPr bwMode="auto">
            <a:xfrm>
              <a:off x="1188845" y="4532232"/>
              <a:ext cx="674478" cy="628623"/>
            </a:xfrm>
            <a:prstGeom prst="ellipse">
              <a:avLst/>
            </a:prstGeom>
            <a:solidFill>
              <a:srgbClr val="FF99FF"/>
            </a:solidFill>
            <a:ln w="9525">
              <a:solidFill>
                <a:srgbClr val="000000"/>
              </a:solidFill>
              <a:round/>
              <a:headEnd/>
              <a:tailEnd/>
            </a:ln>
          </p:spPr>
          <p:txBody>
            <a:bodyPr lIns="74295" tIns="8890" rIns="74295" bIns="8890"/>
            <a:lstStyle/>
            <a:p>
              <a:pPr algn="just">
                <a:spcBef>
                  <a:spcPts val="350"/>
                </a:spcBef>
              </a:pPr>
              <a:r>
                <a:rPr lang="en-US" altLang="ja-JP" sz="2800" dirty="0">
                  <a:latin typeface="Century" pitchFamily="18" charset="0"/>
                  <a:ea typeface="ＭＳ 明朝" pitchFamily="17" charset="-128"/>
                  <a:cs typeface="ＭＳ Ｐゴシック" charset="-128"/>
                </a:rPr>
                <a:t>Ⅳ</a:t>
              </a:r>
              <a:endParaRPr lang="ja-JP" altLang="ja-JP" sz="2800" dirty="0">
                <a:ea typeface="ＭＳ 明朝" pitchFamily="17" charset="-128"/>
                <a:cs typeface="ＭＳ Ｐゴシック" charset="-128"/>
              </a:endParaRPr>
            </a:p>
          </p:txBody>
        </p:sp>
      </p:grpSp>
      <p:sp>
        <p:nvSpPr>
          <p:cNvPr id="9" name="テキスト ボックス 8"/>
          <p:cNvSpPr txBox="1"/>
          <p:nvPr/>
        </p:nvSpPr>
        <p:spPr>
          <a:xfrm>
            <a:off x="1114396" y="917839"/>
            <a:ext cx="907674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2000" dirty="0"/>
              <a:t>　</a:t>
            </a:r>
            <a:r>
              <a:rPr lang="ja-JP" altLang="en-US" sz="3200" b="1" dirty="0"/>
              <a:t>小・中学校</a:t>
            </a:r>
            <a:r>
              <a:rPr lang="ja-JP" altLang="en-US" sz="3200" b="1" dirty="0" smtClean="0"/>
              <a:t>教員に</a:t>
            </a:r>
            <a:r>
              <a:rPr lang="ja-JP" altLang="en-US" sz="3200" b="1" dirty="0"/>
              <a:t>よるティームティーチングの成果</a:t>
            </a:r>
            <a:endParaRPr lang="ja-JP" altLang="en-US" b="1" dirty="0"/>
          </a:p>
        </p:txBody>
      </p:sp>
      <p:sp>
        <p:nvSpPr>
          <p:cNvPr id="2" name="スライド番号プレースホルダー 1"/>
          <p:cNvSpPr>
            <a:spLocks noGrp="1"/>
          </p:cNvSpPr>
          <p:nvPr>
            <p:ph type="sldNum" sz="quarter" idx="12"/>
          </p:nvPr>
        </p:nvSpPr>
        <p:spPr/>
        <p:txBody>
          <a:bodyPr/>
          <a:lstStyle/>
          <a:p>
            <a:fld id="{5DE7A549-C890-48AF-A539-B9E6EF455443}" type="slidenum">
              <a:rPr kumimoji="1" lang="ja-JP" altLang="en-US" smtClean="0"/>
              <a:t>38</a:t>
            </a:fld>
            <a:endParaRPr kumimoji="1" lang="ja-JP" altLang="en-US"/>
          </a:p>
        </p:txBody>
      </p:sp>
    </p:spTree>
    <p:extLst>
      <p:ext uri="{BB962C8B-B14F-4D97-AF65-F5344CB8AC3E}">
        <p14:creationId xmlns:p14="http://schemas.microsoft.com/office/powerpoint/2010/main" val="2708795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31641" y="1716833"/>
            <a:ext cx="10636897" cy="4758612"/>
          </a:xfrm>
          <a:ln w="38100">
            <a:solidFill>
              <a:schemeClr val="accent2">
                <a:lumMod val="50000"/>
              </a:schemeClr>
            </a:solidFill>
          </a:ln>
        </p:spPr>
        <p:txBody>
          <a:bodyPr>
            <a:normAutofit/>
          </a:bodyPr>
          <a:lstStyle/>
          <a:p>
            <a:pPr algn="l"/>
            <a:r>
              <a:rPr lang="ja-JP" altLang="en-US" sz="4000" dirty="0"/>
              <a:t>① 既習事項の</a:t>
            </a:r>
            <a:r>
              <a:rPr lang="ja-JP" altLang="en-US" sz="4000" dirty="0" smtClean="0"/>
              <a:t>確認</a:t>
            </a:r>
            <a:endParaRPr lang="ja-JP" altLang="en-US" sz="4000" dirty="0"/>
          </a:p>
          <a:p>
            <a:pPr algn="l"/>
            <a:r>
              <a:rPr lang="ja-JP" altLang="en-US" sz="4000" dirty="0"/>
              <a:t>② 学習</a:t>
            </a:r>
            <a:r>
              <a:rPr lang="ja-JP" altLang="en-US" sz="4000" dirty="0" smtClean="0"/>
              <a:t>の</a:t>
            </a:r>
            <a:r>
              <a:rPr lang="ja-JP" altLang="en-US" sz="4000" dirty="0" smtClean="0">
                <a:solidFill>
                  <a:srgbClr val="FF0000"/>
                </a:solidFill>
              </a:rPr>
              <a:t>め</a:t>
            </a:r>
            <a:r>
              <a:rPr lang="ja-JP" altLang="en-US" sz="4000" dirty="0">
                <a:solidFill>
                  <a:srgbClr val="FF0000"/>
                </a:solidFill>
              </a:rPr>
              <a:t>あ</a:t>
            </a:r>
            <a:r>
              <a:rPr lang="ja-JP" altLang="en-US" sz="4000" dirty="0" smtClean="0">
                <a:solidFill>
                  <a:srgbClr val="FF0000"/>
                </a:solidFill>
              </a:rPr>
              <a:t>て</a:t>
            </a:r>
            <a:r>
              <a:rPr lang="ja-JP" altLang="en-US" sz="4000" dirty="0">
                <a:solidFill>
                  <a:srgbClr val="FF0000"/>
                </a:solidFill>
              </a:rPr>
              <a:t>・目標の明確な提示</a:t>
            </a:r>
          </a:p>
          <a:p>
            <a:pPr algn="l"/>
            <a:r>
              <a:rPr lang="ja-JP" altLang="en-US" sz="4000" dirty="0"/>
              <a:t>③ 教員の説明，自力解決，ペアやグループで</a:t>
            </a:r>
            <a:r>
              <a:rPr lang="ja-JP" altLang="en-US" sz="4000" dirty="0" smtClean="0"/>
              <a:t>の</a:t>
            </a:r>
            <a:endParaRPr lang="en-US" altLang="ja-JP" sz="4000" dirty="0" smtClean="0"/>
          </a:p>
          <a:p>
            <a:pPr algn="l"/>
            <a:r>
              <a:rPr lang="ja-JP" altLang="en-US" sz="4000" dirty="0"/>
              <a:t>　</a:t>
            </a:r>
            <a:r>
              <a:rPr lang="ja-JP" altLang="en-US" sz="4000" dirty="0" smtClean="0"/>
              <a:t>　交流，</a:t>
            </a:r>
            <a:r>
              <a:rPr lang="ja-JP" altLang="en-US" sz="4000" dirty="0"/>
              <a:t>全体交流</a:t>
            </a:r>
            <a:r>
              <a:rPr lang="ja-JP" altLang="en-US" sz="4000" dirty="0" smtClean="0"/>
              <a:t>，問題</a:t>
            </a:r>
            <a:r>
              <a:rPr lang="ja-JP" altLang="en-US" sz="4000" dirty="0"/>
              <a:t>演習</a:t>
            </a:r>
          </a:p>
          <a:p>
            <a:pPr algn="l"/>
            <a:r>
              <a:rPr lang="ja-JP" altLang="en-US" sz="4000" dirty="0"/>
              <a:t>④ 授業終末の学習の</a:t>
            </a:r>
            <a:r>
              <a:rPr lang="ja-JP" altLang="en-US" sz="4000" dirty="0">
                <a:solidFill>
                  <a:srgbClr val="FF0000"/>
                </a:solidFill>
              </a:rPr>
              <a:t>まとめと振り返り</a:t>
            </a:r>
            <a:r>
              <a:rPr lang="ja-JP" altLang="en-US" sz="4000" dirty="0"/>
              <a:t>の</a:t>
            </a:r>
            <a:r>
              <a:rPr lang="ja-JP" altLang="en-US" sz="4000" dirty="0" smtClean="0"/>
              <a:t>時間　</a:t>
            </a:r>
            <a:endParaRPr lang="en-US" altLang="ja-JP" sz="4000" dirty="0" smtClean="0"/>
          </a:p>
          <a:p>
            <a:pPr algn="l"/>
            <a:r>
              <a:rPr lang="ja-JP" altLang="en-US" sz="4000" dirty="0"/>
              <a:t>　</a:t>
            </a:r>
            <a:r>
              <a:rPr lang="ja-JP" altLang="en-US" sz="4000" dirty="0" smtClean="0"/>
              <a:t>　（</a:t>
            </a:r>
            <a:r>
              <a:rPr lang="ja-JP" altLang="en-US" sz="4000" dirty="0"/>
              <a:t>理解できたこと</a:t>
            </a:r>
            <a:r>
              <a:rPr lang="ja-JP" altLang="en-US" sz="4000" dirty="0" smtClean="0"/>
              <a:t>と</a:t>
            </a:r>
            <a:endParaRPr lang="en-US" altLang="ja-JP" sz="4000" dirty="0" smtClean="0"/>
          </a:p>
          <a:p>
            <a:pPr algn="l"/>
            <a:r>
              <a:rPr lang="ja-JP" altLang="en-US" sz="4000" dirty="0"/>
              <a:t>　</a:t>
            </a:r>
            <a:r>
              <a:rPr lang="ja-JP" altLang="en-US" sz="4000" dirty="0" smtClean="0"/>
              <a:t>　　理解できなかった</a:t>
            </a:r>
            <a:r>
              <a:rPr lang="ja-JP" altLang="en-US" sz="4000" dirty="0"/>
              <a:t>ことの整理）</a:t>
            </a:r>
            <a:endParaRPr kumimoji="1" lang="ja-JP" altLang="en-US" sz="4000" dirty="0"/>
          </a:p>
        </p:txBody>
      </p:sp>
      <p:sp>
        <p:nvSpPr>
          <p:cNvPr id="6" name="タイトル 1"/>
          <p:cNvSpPr txBox="1">
            <a:spLocks/>
          </p:cNvSpPr>
          <p:nvPr/>
        </p:nvSpPr>
        <p:spPr>
          <a:xfrm>
            <a:off x="583454" y="1106100"/>
            <a:ext cx="6545134" cy="610733"/>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4000" dirty="0">
              <a:solidFill>
                <a:srgbClr val="FF0000"/>
              </a:solidFill>
            </a:endParaRPr>
          </a:p>
        </p:txBody>
      </p:sp>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74611" y="331981"/>
            <a:ext cx="2280090" cy="1323709"/>
          </a:xfrm>
          <a:prstGeom prst="rect">
            <a:avLst/>
          </a:prstGeom>
        </p:spPr>
      </p:pic>
      <p:sp>
        <p:nvSpPr>
          <p:cNvPr id="2" name="スライド番号プレースホルダー 1"/>
          <p:cNvSpPr>
            <a:spLocks noGrp="1"/>
          </p:cNvSpPr>
          <p:nvPr>
            <p:ph type="sldNum" sz="quarter" idx="12"/>
          </p:nvPr>
        </p:nvSpPr>
        <p:spPr/>
        <p:txBody>
          <a:bodyPr/>
          <a:lstStyle/>
          <a:p>
            <a:fld id="{5DE7A549-C890-48AF-A539-B9E6EF455443}" type="slidenum">
              <a:rPr kumimoji="1" lang="ja-JP" altLang="en-US" smtClean="0"/>
              <a:t>39</a:t>
            </a:fld>
            <a:endParaRPr kumimoji="1" lang="ja-JP" altLang="en-US"/>
          </a:p>
        </p:txBody>
      </p:sp>
      <p:grpSp>
        <p:nvGrpSpPr>
          <p:cNvPr id="10" name="グループ化 9"/>
          <p:cNvGrpSpPr/>
          <p:nvPr/>
        </p:nvGrpSpPr>
        <p:grpSpPr>
          <a:xfrm>
            <a:off x="583454" y="273265"/>
            <a:ext cx="4456380" cy="661577"/>
            <a:chOff x="1205531" y="5317213"/>
            <a:chExt cx="4456380" cy="661577"/>
          </a:xfrm>
        </p:grpSpPr>
        <p:sp>
          <p:nvSpPr>
            <p:cNvPr id="11" name="AutoShape 6"/>
            <p:cNvSpPr>
              <a:spLocks noChangeArrowheads="1"/>
            </p:cNvSpPr>
            <p:nvPr/>
          </p:nvSpPr>
          <p:spPr bwMode="auto">
            <a:xfrm>
              <a:off x="1863323" y="5398071"/>
              <a:ext cx="3798588" cy="548541"/>
            </a:xfrm>
            <a:prstGeom prst="roundRect">
              <a:avLst>
                <a:gd name="adj" fmla="val 16667"/>
              </a:avLst>
            </a:prstGeom>
            <a:solidFill>
              <a:srgbClr val="FFFFFF"/>
            </a:solidFill>
            <a:ln w="9525">
              <a:solidFill>
                <a:srgbClr val="000000"/>
              </a:solidFill>
              <a:round/>
              <a:headEnd/>
              <a:tailEnd/>
            </a:ln>
          </p:spPr>
          <p:txBody>
            <a:bodyPr lIns="74295" tIns="8890" rIns="74295" bIns="8890"/>
            <a:lstStyle/>
            <a:p>
              <a:r>
                <a:rPr lang="ja-JP" altLang="en-US" sz="2400" dirty="0">
                  <a:latin typeface="HG創英角ｺﾞｼｯｸUB" panose="020B0909000000000000" pitchFamily="49" charset="-128"/>
                  <a:ea typeface="HG創英角ｺﾞｼｯｸUB" panose="020B0909000000000000" pitchFamily="49" charset="-128"/>
                </a:rPr>
                <a:t>　</a:t>
              </a:r>
              <a:r>
                <a:rPr lang="ja-JP" altLang="en-US" sz="2800" dirty="0">
                  <a:latin typeface="HG創英角ｺﾞｼｯｸUB" panose="020B0909000000000000" pitchFamily="49" charset="-128"/>
                  <a:ea typeface="HG創英角ｺﾞｼｯｸUB" panose="020B0909000000000000" pitchFamily="49" charset="-128"/>
                </a:rPr>
                <a:t>指導</a:t>
              </a:r>
              <a:r>
                <a:rPr lang="ja-JP" altLang="en-US" sz="2800" dirty="0" smtClean="0">
                  <a:latin typeface="HG創英角ｺﾞｼｯｸUB" panose="020B0909000000000000" pitchFamily="49" charset="-128"/>
                  <a:ea typeface="HG創英角ｺﾞｼｯｸUB" panose="020B0909000000000000" pitchFamily="49" charset="-128"/>
                </a:rPr>
                <a:t>の一貫性の確保</a:t>
              </a:r>
              <a:endParaRPr lang="ja-JP" altLang="en-US" sz="2800" dirty="0">
                <a:latin typeface="HG創英角ｺﾞｼｯｸUB" panose="020B0909000000000000" pitchFamily="49" charset="-128"/>
                <a:ea typeface="HG創英角ｺﾞｼｯｸUB" panose="020B0909000000000000" pitchFamily="49" charset="-128"/>
              </a:endParaRPr>
            </a:p>
          </p:txBody>
        </p:sp>
        <p:sp>
          <p:nvSpPr>
            <p:cNvPr id="12" name="Oval 12"/>
            <p:cNvSpPr>
              <a:spLocks noChangeArrowheads="1"/>
            </p:cNvSpPr>
            <p:nvPr/>
          </p:nvSpPr>
          <p:spPr bwMode="auto">
            <a:xfrm>
              <a:off x="1205531" y="5317213"/>
              <a:ext cx="674478" cy="661577"/>
            </a:xfrm>
            <a:prstGeom prst="ellipse">
              <a:avLst/>
            </a:prstGeom>
            <a:solidFill>
              <a:srgbClr val="FFC000"/>
            </a:solidFill>
            <a:ln w="9525">
              <a:solidFill>
                <a:srgbClr val="000000"/>
              </a:solidFill>
              <a:round/>
              <a:headEnd/>
              <a:tailEnd/>
            </a:ln>
          </p:spPr>
          <p:txBody>
            <a:bodyPr lIns="74295" tIns="8890" rIns="74295" bIns="8890"/>
            <a:lstStyle/>
            <a:p>
              <a:pPr algn="ctr">
                <a:spcBef>
                  <a:spcPts val="350"/>
                </a:spcBef>
              </a:pPr>
              <a:r>
                <a:rPr lang="en-US" altLang="ja-JP" sz="3200" dirty="0">
                  <a:latin typeface="Century" pitchFamily="18" charset="0"/>
                  <a:ea typeface="ＭＳ 明朝" pitchFamily="17" charset="-128"/>
                  <a:cs typeface="ＭＳ Ｐゴシック" charset="-128"/>
                </a:rPr>
                <a:t>Ⅴ</a:t>
              </a:r>
              <a:endParaRPr lang="ja-JP" altLang="ja-JP" sz="3200" dirty="0">
                <a:ea typeface="ＭＳ 明朝" pitchFamily="17" charset="-128"/>
                <a:cs typeface="ＭＳ Ｐゴシック" charset="-128"/>
              </a:endParaRPr>
            </a:p>
          </p:txBody>
        </p:sp>
      </p:grpSp>
      <p:sp>
        <p:nvSpPr>
          <p:cNvPr id="13" name="テキスト ボックス 12"/>
          <p:cNvSpPr txBox="1"/>
          <p:nvPr/>
        </p:nvSpPr>
        <p:spPr>
          <a:xfrm>
            <a:off x="1257932" y="983522"/>
            <a:ext cx="6222069"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2000" b="1" dirty="0"/>
              <a:t>　</a:t>
            </a:r>
            <a:r>
              <a:rPr lang="ja-JP" altLang="en-US" sz="3200" b="1" dirty="0"/>
              <a:t>授業における指導</a:t>
            </a:r>
            <a:r>
              <a:rPr lang="zh-TW" altLang="en-US" sz="3200" b="1" dirty="0">
                <a:solidFill>
                  <a:srgbClr val="FF0000"/>
                </a:solidFill>
              </a:rPr>
              <a:t>（指導方法等）</a:t>
            </a:r>
            <a:endParaRPr lang="ja-JP" altLang="en-US" sz="3200" b="1" dirty="0">
              <a:solidFill>
                <a:srgbClr val="FF0000"/>
              </a:solidFill>
            </a:endParaRPr>
          </a:p>
        </p:txBody>
      </p:sp>
    </p:spTree>
    <p:extLst>
      <p:ext uri="{BB962C8B-B14F-4D97-AF65-F5344CB8AC3E}">
        <p14:creationId xmlns:p14="http://schemas.microsoft.com/office/powerpoint/2010/main" val="3701006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p:cNvPr>
          <p:cNvSpPr/>
          <p:nvPr/>
        </p:nvSpPr>
        <p:spPr>
          <a:xfrm>
            <a:off x="583454" y="133668"/>
            <a:ext cx="4980220" cy="69251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eaLnBrk="1" hangingPunct="1">
              <a:defRPr/>
            </a:pPr>
            <a:r>
              <a:rPr lang="ja-JP" altLang="en-US" sz="4000" b="1" dirty="0" smtClean="0">
                <a:solidFill>
                  <a:prstClr val="black"/>
                </a:solidFill>
                <a:latin typeface="+mn-ea"/>
              </a:rPr>
              <a:t>１　</a:t>
            </a:r>
            <a:r>
              <a:rPr lang="ja-JP" altLang="en-US" sz="4000" b="1" dirty="0">
                <a:solidFill>
                  <a:prstClr val="black"/>
                </a:solidFill>
                <a:latin typeface="+mn-ea"/>
              </a:rPr>
              <a:t>子供</a:t>
            </a:r>
            <a:r>
              <a:rPr lang="ja-JP" altLang="en-US" sz="4000" b="1" dirty="0" smtClean="0">
                <a:solidFill>
                  <a:prstClr val="black"/>
                </a:solidFill>
                <a:latin typeface="+mn-ea"/>
              </a:rPr>
              <a:t>たちの意識</a:t>
            </a:r>
            <a:endParaRPr lang="en-US" altLang="ja-JP" sz="4000" b="1" dirty="0">
              <a:solidFill>
                <a:prstClr val="black"/>
              </a:solidFill>
              <a:latin typeface="+mn-ea"/>
            </a:endParaRPr>
          </a:p>
        </p:txBody>
      </p:sp>
      <p:sp>
        <p:nvSpPr>
          <p:cNvPr id="3" name="タイトル 1"/>
          <p:cNvSpPr>
            <a:spLocks noGrp="1"/>
          </p:cNvSpPr>
          <p:nvPr>
            <p:ph type="title"/>
          </p:nvPr>
        </p:nvSpPr>
        <p:spPr>
          <a:xfrm>
            <a:off x="1023680" y="922543"/>
            <a:ext cx="8640960" cy="720080"/>
          </a:xfr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kumimoji="1" lang="ja-JP" altLang="en-US" sz="3200" dirty="0" smtClean="0">
                <a:effectLst/>
                <a:latin typeface="HGS創英角ｺﾞｼｯｸUB" panose="020B0900000000000000" pitchFamily="50" charset="-128"/>
                <a:ea typeface="HGS創英角ｺﾞｼｯｸUB" panose="020B0900000000000000" pitchFamily="50" charset="-128"/>
              </a:rPr>
              <a:t>中学校入学前に小学生が抱く期待・不安</a:t>
            </a:r>
            <a:endParaRPr kumimoji="1" lang="ja-JP" altLang="en-US" sz="3200" dirty="0">
              <a:effectLst/>
              <a:latin typeface="HGS創英角ｺﾞｼｯｸUB" panose="020B0900000000000000" pitchFamily="50" charset="-128"/>
              <a:ea typeface="HGS創英角ｺﾞｼｯｸUB" panose="020B0900000000000000" pitchFamily="50" charset="-128"/>
            </a:endParaRPr>
          </a:p>
        </p:txBody>
      </p:sp>
      <p:sp>
        <p:nvSpPr>
          <p:cNvPr id="6" name="コンテンツ プレースホルダー 2"/>
          <p:cNvSpPr txBox="1">
            <a:spLocks/>
          </p:cNvSpPr>
          <p:nvPr/>
        </p:nvSpPr>
        <p:spPr bwMode="auto">
          <a:xfrm>
            <a:off x="1023680" y="1790803"/>
            <a:ext cx="9664640" cy="4359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70000"/>
              <a:buFont typeface="Wingdings 2" pitchFamily="18" charset="2"/>
              <a:buChar char=""/>
              <a:defRPr kumimoji="1"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kumimoji="1"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kumimoji="1"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kumimoji="1"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umimoji="1"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1"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1"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1" sz="1400" kern="1200" baseline="0">
                <a:solidFill>
                  <a:schemeClr val="tx2"/>
                </a:solidFill>
                <a:latin typeface="+mn-lt"/>
                <a:ea typeface="+mn-ea"/>
                <a:cs typeface="+mn-cs"/>
              </a:defRPr>
            </a:lvl9pPr>
          </a:lstStyle>
          <a:p>
            <a:pPr marL="0" indent="0">
              <a:lnSpc>
                <a:spcPts val="4200"/>
              </a:lnSpc>
              <a:spcBef>
                <a:spcPts val="0"/>
              </a:spcBef>
              <a:buFont typeface="Wingdings 2" pitchFamily="18" charset="2"/>
              <a:buNone/>
            </a:pPr>
            <a:r>
              <a:rPr lang="ja-JP" altLang="en-US" b="1" dirty="0" smtClean="0">
                <a:latin typeface="+mj-ea"/>
                <a:ea typeface="+mj-ea"/>
              </a:rPr>
              <a:t>①　中学校の授業では、教科によって先生が変わること</a:t>
            </a:r>
          </a:p>
          <a:p>
            <a:pPr marL="0" indent="0">
              <a:lnSpc>
                <a:spcPts val="4200"/>
              </a:lnSpc>
              <a:spcBef>
                <a:spcPts val="0"/>
              </a:spcBef>
              <a:buFont typeface="Wingdings 2" pitchFamily="18" charset="2"/>
              <a:buNone/>
            </a:pPr>
            <a:r>
              <a:rPr lang="ja-JP" altLang="en-US" b="1" dirty="0" smtClean="0">
                <a:latin typeface="+mj-ea"/>
                <a:ea typeface="+mj-ea"/>
              </a:rPr>
              <a:t>②　中学校の授業では、新しい教科が加わること</a:t>
            </a:r>
          </a:p>
          <a:p>
            <a:pPr marL="0" indent="0">
              <a:lnSpc>
                <a:spcPts val="4200"/>
              </a:lnSpc>
              <a:spcBef>
                <a:spcPts val="0"/>
              </a:spcBef>
              <a:buFont typeface="Wingdings 2" pitchFamily="18" charset="2"/>
              <a:buNone/>
            </a:pPr>
            <a:r>
              <a:rPr lang="ja-JP" altLang="en-US" b="1" dirty="0" smtClean="0">
                <a:latin typeface="+mj-ea"/>
                <a:ea typeface="+mj-ea"/>
              </a:rPr>
              <a:t>③　中学校の先生に出会うこと　</a:t>
            </a:r>
          </a:p>
          <a:p>
            <a:pPr marL="0" indent="0">
              <a:lnSpc>
                <a:spcPts val="4200"/>
              </a:lnSpc>
              <a:spcBef>
                <a:spcPts val="0"/>
              </a:spcBef>
              <a:buFont typeface="Wingdings 2" pitchFamily="18" charset="2"/>
              <a:buNone/>
            </a:pPr>
            <a:r>
              <a:rPr lang="ja-JP" altLang="en-US" b="1" dirty="0" smtClean="0">
                <a:latin typeface="+mj-ea"/>
                <a:ea typeface="+mj-ea"/>
              </a:rPr>
              <a:t>④　部活動に入ること</a:t>
            </a:r>
          </a:p>
          <a:p>
            <a:pPr marL="0" indent="0">
              <a:lnSpc>
                <a:spcPts val="4200"/>
              </a:lnSpc>
              <a:spcBef>
                <a:spcPts val="0"/>
              </a:spcBef>
              <a:buFont typeface="Wingdings 2" pitchFamily="18" charset="2"/>
              <a:buNone/>
            </a:pPr>
            <a:r>
              <a:rPr lang="ja-JP" altLang="en-US" b="1" dirty="0" smtClean="0">
                <a:latin typeface="+mj-ea"/>
                <a:ea typeface="+mj-ea"/>
              </a:rPr>
              <a:t>⑤　新しい友達・仲間に出会うこと</a:t>
            </a:r>
          </a:p>
          <a:p>
            <a:pPr marL="0" indent="0">
              <a:lnSpc>
                <a:spcPts val="4200"/>
              </a:lnSpc>
              <a:spcBef>
                <a:spcPts val="0"/>
              </a:spcBef>
              <a:buFont typeface="Wingdings 2" pitchFamily="18" charset="2"/>
              <a:buNone/>
            </a:pPr>
            <a:r>
              <a:rPr lang="ja-JP" altLang="en-US" b="1" dirty="0" smtClean="0">
                <a:latin typeface="+mj-ea"/>
                <a:ea typeface="+mj-ea"/>
              </a:rPr>
              <a:t>⑥　新しい先輩に出会うこと</a:t>
            </a:r>
          </a:p>
          <a:p>
            <a:pPr marL="0" indent="0">
              <a:lnSpc>
                <a:spcPts val="4200"/>
              </a:lnSpc>
              <a:spcBef>
                <a:spcPts val="0"/>
              </a:spcBef>
              <a:buFont typeface="Wingdings 2" pitchFamily="18" charset="2"/>
              <a:buNone/>
            </a:pPr>
            <a:r>
              <a:rPr lang="ja-JP" altLang="en-US" b="1" dirty="0" smtClean="0">
                <a:latin typeface="+mj-ea"/>
                <a:ea typeface="+mj-ea"/>
              </a:rPr>
              <a:t>⑦　その他</a:t>
            </a:r>
          </a:p>
          <a:p>
            <a:pPr marL="0" indent="0">
              <a:lnSpc>
                <a:spcPts val="4200"/>
              </a:lnSpc>
              <a:spcBef>
                <a:spcPts val="0"/>
              </a:spcBef>
              <a:buFont typeface="Wingdings 2" pitchFamily="18" charset="2"/>
              <a:buNone/>
            </a:pPr>
            <a:r>
              <a:rPr lang="ja-JP" altLang="en-US" b="1" dirty="0" smtClean="0">
                <a:latin typeface="+mj-ea"/>
                <a:ea typeface="+mj-ea"/>
              </a:rPr>
              <a:t>⑧　特になし</a:t>
            </a:r>
            <a:endParaRPr lang="ja-JP" altLang="en-US" b="1" dirty="0">
              <a:latin typeface="+mj-ea"/>
              <a:ea typeface="+mj-ea"/>
            </a:endParaRPr>
          </a:p>
        </p:txBody>
      </p:sp>
      <p:sp>
        <p:nvSpPr>
          <p:cNvPr id="2" name="スライド番号プレースホルダー 1"/>
          <p:cNvSpPr>
            <a:spLocks noGrp="1"/>
          </p:cNvSpPr>
          <p:nvPr>
            <p:ph type="sldNum" sz="quarter" idx="12"/>
          </p:nvPr>
        </p:nvSpPr>
        <p:spPr/>
        <p:txBody>
          <a:bodyPr/>
          <a:lstStyle/>
          <a:p>
            <a:fld id="{5DE7A549-C890-48AF-A539-B9E6EF455443}" type="slidenum">
              <a:rPr kumimoji="1" lang="ja-JP" altLang="en-US" smtClean="0"/>
              <a:t>4</a:t>
            </a:fld>
            <a:endParaRPr kumimoji="1" lang="ja-JP" altLang="en-US"/>
          </a:p>
        </p:txBody>
      </p:sp>
    </p:spTree>
    <p:extLst>
      <p:ext uri="{BB962C8B-B14F-4D97-AF65-F5344CB8AC3E}">
        <p14:creationId xmlns:p14="http://schemas.microsoft.com/office/powerpoint/2010/main" val="3213389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31641" y="1716833"/>
            <a:ext cx="10636897" cy="4236098"/>
          </a:xfrm>
          <a:ln w="38100">
            <a:solidFill>
              <a:schemeClr val="accent2">
                <a:lumMod val="50000"/>
              </a:schemeClr>
            </a:solidFill>
          </a:ln>
        </p:spPr>
        <p:txBody>
          <a:bodyPr>
            <a:normAutofit/>
          </a:bodyPr>
          <a:lstStyle/>
          <a:p>
            <a:pPr algn="l"/>
            <a:r>
              <a:rPr lang="ja-JP" altLang="en-US" sz="4000" dirty="0"/>
              <a:t>① 効果的な</a:t>
            </a:r>
            <a:r>
              <a:rPr lang="ja-JP" altLang="en-US" sz="4000" dirty="0">
                <a:solidFill>
                  <a:srgbClr val="FF0000"/>
                </a:solidFill>
              </a:rPr>
              <a:t>ペア学習</a:t>
            </a:r>
            <a:r>
              <a:rPr lang="ja-JP" altLang="en-US" sz="4000" dirty="0"/>
              <a:t>や</a:t>
            </a:r>
            <a:r>
              <a:rPr lang="ja-JP" altLang="en-US" sz="4000" dirty="0">
                <a:solidFill>
                  <a:srgbClr val="FF0000"/>
                </a:solidFill>
              </a:rPr>
              <a:t>グループ学習</a:t>
            </a:r>
            <a:r>
              <a:rPr lang="ja-JP" altLang="en-US" sz="4000" dirty="0"/>
              <a:t>の</a:t>
            </a:r>
            <a:r>
              <a:rPr lang="ja-JP" altLang="en-US" sz="4000" dirty="0" smtClean="0"/>
              <a:t>進め方　</a:t>
            </a:r>
            <a:endParaRPr lang="en-US" altLang="ja-JP" sz="4000" dirty="0" smtClean="0"/>
          </a:p>
          <a:p>
            <a:pPr algn="l"/>
            <a:r>
              <a:rPr lang="ja-JP" altLang="en-US" sz="4000" dirty="0"/>
              <a:t>　</a:t>
            </a:r>
            <a:r>
              <a:rPr lang="ja-JP" altLang="en-US" sz="4000" dirty="0" smtClean="0"/>
              <a:t> グループ</a:t>
            </a:r>
            <a:r>
              <a:rPr lang="ja-JP" altLang="en-US" sz="4000" dirty="0"/>
              <a:t>分けのパターン，机</a:t>
            </a:r>
            <a:r>
              <a:rPr lang="ja-JP" altLang="en-US" sz="4000" dirty="0" smtClean="0"/>
              <a:t>の配置</a:t>
            </a:r>
            <a:r>
              <a:rPr lang="ja-JP" altLang="en-US" sz="4000" dirty="0"/>
              <a:t>の方法</a:t>
            </a:r>
          </a:p>
          <a:p>
            <a:pPr algn="l"/>
            <a:r>
              <a:rPr lang="ja-JP" altLang="en-US" sz="4000" dirty="0"/>
              <a:t>② 発表の際のいわゆる</a:t>
            </a:r>
            <a:r>
              <a:rPr lang="ja-JP" altLang="en-US" sz="4000" dirty="0">
                <a:solidFill>
                  <a:srgbClr val="FF0000"/>
                </a:solidFill>
              </a:rPr>
              <a:t>「話型」</a:t>
            </a:r>
            <a:r>
              <a:rPr lang="ja-JP" altLang="en-US" sz="4000" dirty="0" smtClean="0"/>
              <a:t>指導や方法</a:t>
            </a:r>
            <a:r>
              <a:rPr lang="ja-JP" altLang="en-US" sz="4000" dirty="0"/>
              <a:t>に</a:t>
            </a:r>
            <a:r>
              <a:rPr lang="ja-JP" altLang="en-US" sz="4000" dirty="0" smtClean="0"/>
              <a:t>関</a:t>
            </a:r>
            <a:endParaRPr lang="en-US" altLang="ja-JP" sz="4000" dirty="0"/>
          </a:p>
          <a:p>
            <a:pPr algn="l"/>
            <a:r>
              <a:rPr lang="ja-JP" altLang="en-US" sz="4000" dirty="0" smtClean="0"/>
              <a:t>　　する</a:t>
            </a:r>
            <a:r>
              <a:rPr lang="ja-JP" altLang="en-US" sz="4000" dirty="0"/>
              <a:t>考え方</a:t>
            </a:r>
          </a:p>
          <a:p>
            <a:pPr algn="l"/>
            <a:r>
              <a:rPr lang="ja-JP" altLang="en-US" sz="4000" dirty="0"/>
              <a:t>③ 他の児童生徒が発言する際の聴き方</a:t>
            </a:r>
          </a:p>
          <a:p>
            <a:pPr algn="l"/>
            <a:r>
              <a:rPr lang="ja-JP" altLang="en-US" sz="4000" dirty="0"/>
              <a:t>④ いわゆる</a:t>
            </a:r>
            <a:r>
              <a:rPr lang="ja-JP" altLang="en-US" sz="4000" dirty="0">
                <a:solidFill>
                  <a:srgbClr val="FF0000"/>
                </a:solidFill>
              </a:rPr>
              <a:t>「思考ツール」</a:t>
            </a:r>
            <a:r>
              <a:rPr lang="ja-JP" altLang="en-US" sz="4000" dirty="0"/>
              <a:t>の活用</a:t>
            </a:r>
            <a:endParaRPr kumimoji="1" lang="ja-JP" altLang="en-US" sz="6000" dirty="0"/>
          </a:p>
        </p:txBody>
      </p:sp>
      <p:pic>
        <p:nvPicPr>
          <p:cNvPr id="8" name="図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6596" y="4984825"/>
            <a:ext cx="2258007" cy="167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5DE7A549-C890-48AF-A539-B9E6EF455443}" type="slidenum">
              <a:rPr kumimoji="1" lang="ja-JP" altLang="en-US" smtClean="0"/>
              <a:t>40</a:t>
            </a:fld>
            <a:endParaRPr kumimoji="1" lang="ja-JP" altLang="en-US"/>
          </a:p>
        </p:txBody>
      </p:sp>
      <p:grpSp>
        <p:nvGrpSpPr>
          <p:cNvPr id="9" name="グループ化 8"/>
          <p:cNvGrpSpPr/>
          <p:nvPr/>
        </p:nvGrpSpPr>
        <p:grpSpPr>
          <a:xfrm>
            <a:off x="583454" y="273265"/>
            <a:ext cx="4456380" cy="661577"/>
            <a:chOff x="1205531" y="5317213"/>
            <a:chExt cx="4456380" cy="661577"/>
          </a:xfrm>
        </p:grpSpPr>
        <p:sp>
          <p:nvSpPr>
            <p:cNvPr id="10" name="AutoShape 6"/>
            <p:cNvSpPr>
              <a:spLocks noChangeArrowheads="1"/>
            </p:cNvSpPr>
            <p:nvPr/>
          </p:nvSpPr>
          <p:spPr bwMode="auto">
            <a:xfrm>
              <a:off x="1863323" y="5398071"/>
              <a:ext cx="3798588" cy="548541"/>
            </a:xfrm>
            <a:prstGeom prst="roundRect">
              <a:avLst>
                <a:gd name="adj" fmla="val 16667"/>
              </a:avLst>
            </a:prstGeom>
            <a:solidFill>
              <a:srgbClr val="FFFFFF"/>
            </a:solidFill>
            <a:ln w="9525">
              <a:solidFill>
                <a:srgbClr val="000000"/>
              </a:solidFill>
              <a:round/>
              <a:headEnd/>
              <a:tailEnd/>
            </a:ln>
          </p:spPr>
          <p:txBody>
            <a:bodyPr lIns="74295" tIns="8890" rIns="74295" bIns="8890"/>
            <a:lstStyle/>
            <a:p>
              <a:r>
                <a:rPr lang="ja-JP" altLang="en-US" sz="2400" dirty="0">
                  <a:latin typeface="HG創英角ｺﾞｼｯｸUB" panose="020B0909000000000000" pitchFamily="49" charset="-128"/>
                  <a:ea typeface="HG創英角ｺﾞｼｯｸUB" panose="020B0909000000000000" pitchFamily="49" charset="-128"/>
                </a:rPr>
                <a:t>　</a:t>
              </a:r>
              <a:r>
                <a:rPr lang="ja-JP" altLang="en-US" sz="2800" dirty="0">
                  <a:latin typeface="HG創英角ｺﾞｼｯｸUB" panose="020B0909000000000000" pitchFamily="49" charset="-128"/>
                  <a:ea typeface="HG創英角ｺﾞｼｯｸUB" panose="020B0909000000000000" pitchFamily="49" charset="-128"/>
                </a:rPr>
                <a:t>指導</a:t>
              </a:r>
              <a:r>
                <a:rPr lang="ja-JP" altLang="en-US" sz="2800" dirty="0" smtClean="0">
                  <a:latin typeface="HG創英角ｺﾞｼｯｸUB" panose="020B0909000000000000" pitchFamily="49" charset="-128"/>
                  <a:ea typeface="HG創英角ｺﾞｼｯｸUB" panose="020B0909000000000000" pitchFamily="49" charset="-128"/>
                </a:rPr>
                <a:t>の一貫性の確保</a:t>
              </a:r>
              <a:endParaRPr lang="ja-JP" altLang="en-US" sz="2800" dirty="0">
                <a:latin typeface="HG創英角ｺﾞｼｯｸUB" panose="020B0909000000000000" pitchFamily="49" charset="-128"/>
                <a:ea typeface="HG創英角ｺﾞｼｯｸUB" panose="020B0909000000000000" pitchFamily="49" charset="-128"/>
              </a:endParaRPr>
            </a:p>
          </p:txBody>
        </p:sp>
        <p:sp>
          <p:nvSpPr>
            <p:cNvPr id="11" name="Oval 12"/>
            <p:cNvSpPr>
              <a:spLocks noChangeArrowheads="1"/>
            </p:cNvSpPr>
            <p:nvPr/>
          </p:nvSpPr>
          <p:spPr bwMode="auto">
            <a:xfrm>
              <a:off x="1205531" y="5317213"/>
              <a:ext cx="674478" cy="661577"/>
            </a:xfrm>
            <a:prstGeom prst="ellipse">
              <a:avLst/>
            </a:prstGeom>
            <a:solidFill>
              <a:srgbClr val="FFC000"/>
            </a:solidFill>
            <a:ln w="9525">
              <a:solidFill>
                <a:srgbClr val="000000"/>
              </a:solidFill>
              <a:round/>
              <a:headEnd/>
              <a:tailEnd/>
            </a:ln>
          </p:spPr>
          <p:txBody>
            <a:bodyPr lIns="74295" tIns="8890" rIns="74295" bIns="8890"/>
            <a:lstStyle/>
            <a:p>
              <a:pPr algn="ctr">
                <a:spcBef>
                  <a:spcPts val="350"/>
                </a:spcBef>
              </a:pPr>
              <a:r>
                <a:rPr lang="en-US" altLang="ja-JP" sz="3200" dirty="0">
                  <a:latin typeface="Century" pitchFamily="18" charset="0"/>
                  <a:ea typeface="ＭＳ 明朝" pitchFamily="17" charset="-128"/>
                  <a:cs typeface="ＭＳ Ｐゴシック" charset="-128"/>
                </a:rPr>
                <a:t>Ⅴ</a:t>
              </a:r>
              <a:endParaRPr lang="ja-JP" altLang="ja-JP" sz="3200" dirty="0">
                <a:ea typeface="ＭＳ 明朝" pitchFamily="17" charset="-128"/>
                <a:cs typeface="ＭＳ Ｐゴシック" charset="-128"/>
              </a:endParaRPr>
            </a:p>
          </p:txBody>
        </p:sp>
      </p:grpSp>
      <p:sp>
        <p:nvSpPr>
          <p:cNvPr id="12" name="テキスト ボックス 11"/>
          <p:cNvSpPr txBox="1"/>
          <p:nvPr/>
        </p:nvSpPr>
        <p:spPr>
          <a:xfrm>
            <a:off x="1257932" y="983522"/>
            <a:ext cx="6222069"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2000" b="1" dirty="0"/>
              <a:t>　</a:t>
            </a:r>
            <a:r>
              <a:rPr lang="ja-JP" altLang="en-US" sz="3200" b="1" dirty="0"/>
              <a:t>授業における指導</a:t>
            </a:r>
            <a:r>
              <a:rPr lang="zh-TW" altLang="en-US" sz="3200" b="1" dirty="0">
                <a:solidFill>
                  <a:srgbClr val="FF0000"/>
                </a:solidFill>
              </a:rPr>
              <a:t>（指導方法等）</a:t>
            </a:r>
            <a:endParaRPr lang="ja-JP" altLang="en-US" sz="3200" b="1" dirty="0">
              <a:solidFill>
                <a:srgbClr val="FF0000"/>
              </a:solidFill>
            </a:endParaRPr>
          </a:p>
        </p:txBody>
      </p:sp>
    </p:spTree>
    <p:extLst>
      <p:ext uri="{BB962C8B-B14F-4D97-AF65-F5344CB8AC3E}">
        <p14:creationId xmlns:p14="http://schemas.microsoft.com/office/powerpoint/2010/main" val="279533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41246" y="1686364"/>
            <a:ext cx="10636897" cy="5035111"/>
          </a:xfrm>
          <a:ln w="38100">
            <a:solidFill>
              <a:schemeClr val="accent2">
                <a:lumMod val="50000"/>
              </a:schemeClr>
            </a:solidFill>
          </a:ln>
        </p:spPr>
        <p:txBody>
          <a:bodyPr>
            <a:noAutofit/>
          </a:bodyPr>
          <a:lstStyle/>
          <a:p>
            <a:pPr algn="l"/>
            <a:r>
              <a:rPr lang="ja-JP" altLang="en-US" sz="3600" dirty="0"/>
              <a:t>① 日付</a:t>
            </a:r>
            <a:r>
              <a:rPr lang="ja-JP" altLang="en-US" sz="3600" dirty="0" smtClean="0"/>
              <a:t>や</a:t>
            </a:r>
            <a:r>
              <a:rPr lang="ja-JP" altLang="en-US" sz="3600" dirty="0" smtClean="0">
                <a:solidFill>
                  <a:srgbClr val="FF0000"/>
                </a:solidFill>
              </a:rPr>
              <a:t>め</a:t>
            </a:r>
            <a:r>
              <a:rPr lang="ja-JP" altLang="en-US" sz="3600" dirty="0">
                <a:solidFill>
                  <a:srgbClr val="FF0000"/>
                </a:solidFill>
              </a:rPr>
              <a:t>あ</a:t>
            </a:r>
            <a:r>
              <a:rPr lang="ja-JP" altLang="en-US" sz="3600" dirty="0" smtClean="0">
                <a:solidFill>
                  <a:srgbClr val="FF0000"/>
                </a:solidFill>
              </a:rPr>
              <a:t>て</a:t>
            </a:r>
            <a:r>
              <a:rPr lang="ja-JP" altLang="en-US" sz="3600" dirty="0" smtClean="0"/>
              <a:t>の書き入れ方</a:t>
            </a:r>
            <a:endParaRPr lang="ja-JP" altLang="en-US" sz="3600" dirty="0"/>
          </a:p>
          <a:p>
            <a:pPr algn="l"/>
            <a:r>
              <a:rPr lang="ja-JP" altLang="en-US" sz="3600" dirty="0"/>
              <a:t>② </a:t>
            </a:r>
            <a:r>
              <a:rPr lang="ja-JP" altLang="en-US" sz="3600" dirty="0">
                <a:solidFill>
                  <a:srgbClr val="FF0000"/>
                </a:solidFill>
              </a:rPr>
              <a:t>板書</a:t>
            </a:r>
            <a:r>
              <a:rPr lang="ja-JP" altLang="en-US" sz="3600" dirty="0"/>
              <a:t>と</a:t>
            </a:r>
            <a:r>
              <a:rPr lang="ja-JP" altLang="en-US" sz="3600" dirty="0">
                <a:solidFill>
                  <a:srgbClr val="FF0000"/>
                </a:solidFill>
              </a:rPr>
              <a:t>学習ノート</a:t>
            </a:r>
            <a:r>
              <a:rPr lang="ja-JP" altLang="en-US" sz="3600" dirty="0"/>
              <a:t>との</a:t>
            </a:r>
            <a:r>
              <a:rPr lang="ja-JP" altLang="en-US" sz="3600" dirty="0" smtClean="0"/>
              <a:t>関係</a:t>
            </a:r>
            <a:endParaRPr lang="en-US" altLang="ja-JP" sz="3600" dirty="0" smtClean="0"/>
          </a:p>
          <a:p>
            <a:pPr algn="l"/>
            <a:r>
              <a:rPr lang="ja-JP" altLang="en-US" sz="3600" dirty="0"/>
              <a:t>　</a:t>
            </a:r>
            <a:r>
              <a:rPr lang="ja-JP" altLang="en-US" sz="3600" dirty="0" smtClean="0"/>
              <a:t>　（</a:t>
            </a:r>
            <a:r>
              <a:rPr lang="ja-JP" altLang="en-US" sz="3600" dirty="0"/>
              <a:t>例：学習ノートの形式に合わせて板書を</a:t>
            </a:r>
            <a:r>
              <a:rPr lang="ja-JP" altLang="en-US" sz="3600" dirty="0" smtClean="0"/>
              <a:t>行う等</a:t>
            </a:r>
            <a:r>
              <a:rPr lang="ja-JP" altLang="en-US" sz="3600" dirty="0"/>
              <a:t>）</a:t>
            </a:r>
          </a:p>
          <a:p>
            <a:pPr algn="l"/>
            <a:r>
              <a:rPr lang="ja-JP" altLang="en-US" sz="3600" dirty="0"/>
              <a:t>③ 自分の意見や他の児童生徒の</a:t>
            </a:r>
            <a:r>
              <a:rPr lang="ja-JP" altLang="en-US" sz="3600" dirty="0">
                <a:solidFill>
                  <a:srgbClr val="FF0000"/>
                </a:solidFill>
              </a:rPr>
              <a:t>意見</a:t>
            </a:r>
            <a:r>
              <a:rPr lang="ja-JP" altLang="en-US" sz="3600" dirty="0"/>
              <a:t>の書き入れ方</a:t>
            </a:r>
          </a:p>
          <a:p>
            <a:pPr algn="l"/>
            <a:r>
              <a:rPr lang="ja-JP" altLang="en-US" sz="3600" dirty="0"/>
              <a:t>④ 授業終末の</a:t>
            </a:r>
            <a:r>
              <a:rPr lang="ja-JP" altLang="en-US" sz="3600" dirty="0">
                <a:solidFill>
                  <a:srgbClr val="FF0000"/>
                </a:solidFill>
              </a:rPr>
              <a:t>振り返り</a:t>
            </a:r>
            <a:r>
              <a:rPr lang="ja-JP" altLang="en-US" sz="3600" dirty="0"/>
              <a:t>の書き入れ方</a:t>
            </a:r>
          </a:p>
          <a:p>
            <a:pPr algn="l"/>
            <a:r>
              <a:rPr lang="ja-JP" altLang="en-US" sz="3600" dirty="0"/>
              <a:t>⑤ 既習事項も含めた知識と知識の関連付けに</a:t>
            </a:r>
            <a:r>
              <a:rPr lang="ja-JP" altLang="en-US" sz="3600" dirty="0" smtClean="0"/>
              <a:t>役立つ</a:t>
            </a:r>
            <a:endParaRPr lang="en-US" altLang="ja-JP" sz="3600" dirty="0" smtClean="0"/>
          </a:p>
          <a:p>
            <a:pPr algn="l"/>
            <a:r>
              <a:rPr lang="ja-JP" altLang="en-US" sz="3600" dirty="0"/>
              <a:t>　</a:t>
            </a:r>
            <a:r>
              <a:rPr lang="ja-JP" altLang="en-US" sz="3600" dirty="0" smtClean="0"/>
              <a:t>　</a:t>
            </a:r>
            <a:r>
              <a:rPr lang="ja-JP" altLang="en-US" sz="3600" dirty="0" smtClean="0">
                <a:solidFill>
                  <a:srgbClr val="FF0000"/>
                </a:solidFill>
              </a:rPr>
              <a:t>学習</a:t>
            </a:r>
            <a:r>
              <a:rPr lang="ja-JP" altLang="en-US" sz="3600" dirty="0">
                <a:solidFill>
                  <a:srgbClr val="FF0000"/>
                </a:solidFill>
              </a:rPr>
              <a:t>ノートの使い方</a:t>
            </a:r>
          </a:p>
          <a:p>
            <a:pPr algn="l"/>
            <a:r>
              <a:rPr lang="ja-JP" altLang="en-US" sz="3600" dirty="0"/>
              <a:t>⑥ 教員によるノートの点検，</a:t>
            </a:r>
            <a:r>
              <a:rPr lang="ja-JP" altLang="en-US" sz="3600" dirty="0">
                <a:solidFill>
                  <a:srgbClr val="FF0000"/>
                </a:solidFill>
              </a:rPr>
              <a:t>コメントの付け方</a:t>
            </a:r>
            <a:r>
              <a:rPr lang="ja-JP" altLang="en-US" sz="3600" dirty="0"/>
              <a:t>等</a:t>
            </a:r>
            <a:endParaRPr kumimoji="1" lang="ja-JP" altLang="en-US" sz="3600" dirty="0"/>
          </a:p>
        </p:txBody>
      </p:sp>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16820" y="-55756"/>
            <a:ext cx="2452510" cy="1750744"/>
          </a:xfrm>
          <a:prstGeom prst="rect">
            <a:avLst/>
          </a:prstGeom>
        </p:spPr>
      </p:pic>
      <p:sp>
        <p:nvSpPr>
          <p:cNvPr id="4" name="スライド番号プレースホルダー 3"/>
          <p:cNvSpPr>
            <a:spLocks noGrp="1"/>
          </p:cNvSpPr>
          <p:nvPr>
            <p:ph type="sldNum" sz="quarter" idx="12"/>
          </p:nvPr>
        </p:nvSpPr>
        <p:spPr/>
        <p:txBody>
          <a:bodyPr/>
          <a:lstStyle/>
          <a:p>
            <a:fld id="{5DE7A549-C890-48AF-A539-B9E6EF455443}" type="slidenum">
              <a:rPr kumimoji="1" lang="ja-JP" altLang="en-US" smtClean="0"/>
              <a:t>41</a:t>
            </a:fld>
            <a:endParaRPr kumimoji="1" lang="ja-JP" altLang="en-US"/>
          </a:p>
        </p:txBody>
      </p:sp>
      <p:grpSp>
        <p:nvGrpSpPr>
          <p:cNvPr id="9" name="グループ化 8"/>
          <p:cNvGrpSpPr/>
          <p:nvPr/>
        </p:nvGrpSpPr>
        <p:grpSpPr>
          <a:xfrm>
            <a:off x="583454" y="273265"/>
            <a:ext cx="4456380" cy="661577"/>
            <a:chOff x="1205531" y="5317213"/>
            <a:chExt cx="4456380" cy="661577"/>
          </a:xfrm>
        </p:grpSpPr>
        <p:sp>
          <p:nvSpPr>
            <p:cNvPr id="10" name="AutoShape 6"/>
            <p:cNvSpPr>
              <a:spLocks noChangeArrowheads="1"/>
            </p:cNvSpPr>
            <p:nvPr/>
          </p:nvSpPr>
          <p:spPr bwMode="auto">
            <a:xfrm>
              <a:off x="1863323" y="5398071"/>
              <a:ext cx="3798588" cy="548541"/>
            </a:xfrm>
            <a:prstGeom prst="roundRect">
              <a:avLst>
                <a:gd name="adj" fmla="val 16667"/>
              </a:avLst>
            </a:prstGeom>
            <a:solidFill>
              <a:srgbClr val="FFFFFF"/>
            </a:solidFill>
            <a:ln w="9525">
              <a:solidFill>
                <a:srgbClr val="000000"/>
              </a:solidFill>
              <a:round/>
              <a:headEnd/>
              <a:tailEnd/>
            </a:ln>
          </p:spPr>
          <p:txBody>
            <a:bodyPr lIns="74295" tIns="8890" rIns="74295" bIns="8890"/>
            <a:lstStyle/>
            <a:p>
              <a:r>
                <a:rPr lang="ja-JP" altLang="en-US" sz="2400" dirty="0">
                  <a:latin typeface="HG創英角ｺﾞｼｯｸUB" panose="020B0909000000000000" pitchFamily="49" charset="-128"/>
                  <a:ea typeface="HG創英角ｺﾞｼｯｸUB" panose="020B0909000000000000" pitchFamily="49" charset="-128"/>
                </a:rPr>
                <a:t>　</a:t>
              </a:r>
              <a:r>
                <a:rPr lang="ja-JP" altLang="en-US" sz="2800" dirty="0">
                  <a:latin typeface="HG創英角ｺﾞｼｯｸUB" panose="020B0909000000000000" pitchFamily="49" charset="-128"/>
                  <a:ea typeface="HG創英角ｺﾞｼｯｸUB" panose="020B0909000000000000" pitchFamily="49" charset="-128"/>
                </a:rPr>
                <a:t>指導</a:t>
              </a:r>
              <a:r>
                <a:rPr lang="ja-JP" altLang="en-US" sz="2800" dirty="0" smtClean="0">
                  <a:latin typeface="HG創英角ｺﾞｼｯｸUB" panose="020B0909000000000000" pitchFamily="49" charset="-128"/>
                  <a:ea typeface="HG創英角ｺﾞｼｯｸUB" panose="020B0909000000000000" pitchFamily="49" charset="-128"/>
                </a:rPr>
                <a:t>の一貫性の確保</a:t>
              </a:r>
              <a:endParaRPr lang="ja-JP" altLang="en-US" sz="2800" dirty="0">
                <a:latin typeface="HG創英角ｺﾞｼｯｸUB" panose="020B0909000000000000" pitchFamily="49" charset="-128"/>
                <a:ea typeface="HG創英角ｺﾞｼｯｸUB" panose="020B0909000000000000" pitchFamily="49" charset="-128"/>
              </a:endParaRPr>
            </a:p>
          </p:txBody>
        </p:sp>
        <p:sp>
          <p:nvSpPr>
            <p:cNvPr id="11" name="Oval 12"/>
            <p:cNvSpPr>
              <a:spLocks noChangeArrowheads="1"/>
            </p:cNvSpPr>
            <p:nvPr/>
          </p:nvSpPr>
          <p:spPr bwMode="auto">
            <a:xfrm>
              <a:off x="1205531" y="5317213"/>
              <a:ext cx="674478" cy="661577"/>
            </a:xfrm>
            <a:prstGeom prst="ellipse">
              <a:avLst/>
            </a:prstGeom>
            <a:solidFill>
              <a:srgbClr val="FFC000"/>
            </a:solidFill>
            <a:ln w="9525">
              <a:solidFill>
                <a:srgbClr val="000000"/>
              </a:solidFill>
              <a:round/>
              <a:headEnd/>
              <a:tailEnd/>
            </a:ln>
          </p:spPr>
          <p:txBody>
            <a:bodyPr lIns="74295" tIns="8890" rIns="74295" bIns="8890"/>
            <a:lstStyle/>
            <a:p>
              <a:pPr algn="ctr">
                <a:spcBef>
                  <a:spcPts val="350"/>
                </a:spcBef>
              </a:pPr>
              <a:r>
                <a:rPr lang="en-US" altLang="ja-JP" sz="3200" dirty="0">
                  <a:latin typeface="Century" pitchFamily="18" charset="0"/>
                  <a:ea typeface="ＭＳ 明朝" pitchFamily="17" charset="-128"/>
                  <a:cs typeface="ＭＳ Ｐゴシック" charset="-128"/>
                </a:rPr>
                <a:t>Ⅴ</a:t>
              </a:r>
              <a:endParaRPr lang="ja-JP" altLang="ja-JP" sz="3200" dirty="0">
                <a:ea typeface="ＭＳ 明朝" pitchFamily="17" charset="-128"/>
                <a:cs typeface="ＭＳ Ｐゴシック" charset="-128"/>
              </a:endParaRPr>
            </a:p>
          </p:txBody>
        </p:sp>
      </p:grpSp>
      <p:sp>
        <p:nvSpPr>
          <p:cNvPr id="12" name="テキスト ボックス 11"/>
          <p:cNvSpPr txBox="1"/>
          <p:nvPr/>
        </p:nvSpPr>
        <p:spPr>
          <a:xfrm>
            <a:off x="1257932" y="983522"/>
            <a:ext cx="7758888"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2000" b="1" dirty="0"/>
              <a:t>　</a:t>
            </a:r>
            <a:r>
              <a:rPr lang="ja-JP" altLang="en-US" sz="3200" b="1" dirty="0"/>
              <a:t>授業における指導</a:t>
            </a:r>
            <a:r>
              <a:rPr lang="zh-TW" altLang="en-US" sz="3200" b="1" dirty="0">
                <a:solidFill>
                  <a:srgbClr val="FF0000"/>
                </a:solidFill>
              </a:rPr>
              <a:t>（</a:t>
            </a:r>
            <a:r>
              <a:rPr lang="ja-JP" altLang="en-US" sz="3200" b="1" dirty="0">
                <a:solidFill>
                  <a:srgbClr val="FF0000"/>
                </a:solidFill>
              </a:rPr>
              <a:t>学習ノート指導の方法</a:t>
            </a:r>
            <a:r>
              <a:rPr lang="zh-TW" altLang="en-US" sz="3200" b="1" dirty="0">
                <a:solidFill>
                  <a:srgbClr val="FF0000"/>
                </a:solidFill>
              </a:rPr>
              <a:t>）</a:t>
            </a:r>
            <a:endParaRPr lang="ja-JP" altLang="en-US" sz="3200" b="1" dirty="0">
              <a:solidFill>
                <a:srgbClr val="FF0000"/>
              </a:solidFill>
            </a:endParaRPr>
          </a:p>
        </p:txBody>
      </p:sp>
    </p:spTree>
    <p:extLst>
      <p:ext uri="{BB962C8B-B14F-4D97-AF65-F5344CB8AC3E}">
        <p14:creationId xmlns:p14="http://schemas.microsoft.com/office/powerpoint/2010/main" val="1119587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57932" y="1649983"/>
            <a:ext cx="10636897" cy="5141167"/>
          </a:xfrm>
          <a:ln w="38100">
            <a:solidFill>
              <a:schemeClr val="accent2">
                <a:lumMod val="50000"/>
              </a:schemeClr>
            </a:solidFill>
          </a:ln>
        </p:spPr>
        <p:txBody>
          <a:bodyPr>
            <a:noAutofit/>
          </a:bodyPr>
          <a:lstStyle/>
          <a:p>
            <a:pPr algn="l"/>
            <a:r>
              <a:rPr lang="ja-JP" altLang="en-US" sz="2800" b="1" dirty="0">
                <a:solidFill>
                  <a:srgbClr val="FF0000"/>
                </a:solidFill>
              </a:rPr>
              <a:t>「</a:t>
            </a:r>
            <a:r>
              <a:rPr lang="ja-JP" altLang="en-US" sz="2800" b="1" dirty="0">
                <a:solidFill>
                  <a:srgbClr val="FF0000"/>
                </a:solidFill>
                <a:latin typeface="+mj-lt"/>
              </a:rPr>
              <a:t>家庭学習の時間の目安</a:t>
            </a:r>
            <a:r>
              <a:rPr lang="ja-JP" altLang="en-US" sz="2800" b="1" dirty="0" smtClean="0">
                <a:solidFill>
                  <a:srgbClr val="FF0000"/>
                </a:solidFill>
                <a:latin typeface="+mj-lt"/>
              </a:rPr>
              <a:t>」</a:t>
            </a:r>
            <a:endParaRPr lang="en-US" altLang="ja-JP" sz="2800" b="1" dirty="0" smtClean="0">
              <a:solidFill>
                <a:srgbClr val="FF0000"/>
              </a:solidFill>
              <a:latin typeface="+mj-lt"/>
            </a:endParaRPr>
          </a:p>
          <a:p>
            <a:pPr algn="l"/>
            <a:r>
              <a:rPr lang="ja-JP" altLang="en-US" sz="2800" b="1" dirty="0" smtClean="0">
                <a:latin typeface="+mj-lt"/>
              </a:rPr>
              <a:t>　</a:t>
            </a:r>
            <a:r>
              <a:rPr lang="en-US" altLang="ja-JP" sz="2800" b="1" dirty="0" smtClean="0">
                <a:latin typeface="+mj-lt"/>
              </a:rPr>
              <a:t>※</a:t>
            </a:r>
            <a:r>
              <a:rPr lang="ja-JP" altLang="en-US" sz="2800" b="1" dirty="0" smtClean="0">
                <a:latin typeface="+mj-lt"/>
              </a:rPr>
              <a:t>小学校</a:t>
            </a:r>
            <a:r>
              <a:rPr lang="ja-JP" altLang="en-US" sz="2800" b="1" dirty="0">
                <a:latin typeface="+mj-lt"/>
              </a:rPr>
              <a:t>段階では「学年</a:t>
            </a:r>
            <a:r>
              <a:rPr lang="en-US" altLang="ja-JP" sz="2800" b="1" dirty="0">
                <a:latin typeface="+mj-lt"/>
              </a:rPr>
              <a:t>×</a:t>
            </a:r>
            <a:r>
              <a:rPr lang="ja-JP" altLang="en-US" sz="2800" b="1" dirty="0">
                <a:latin typeface="+mj-lt"/>
              </a:rPr>
              <a:t>１０分</a:t>
            </a:r>
            <a:r>
              <a:rPr lang="ja-JP" altLang="en-US" sz="2800" b="1" dirty="0" smtClean="0">
                <a:latin typeface="+mj-lt"/>
              </a:rPr>
              <a:t>」</a:t>
            </a:r>
            <a:endParaRPr lang="en-US" altLang="ja-JP" sz="2800" b="1" dirty="0" smtClean="0">
              <a:latin typeface="+mj-lt"/>
            </a:endParaRPr>
          </a:p>
          <a:p>
            <a:pPr algn="l"/>
            <a:r>
              <a:rPr lang="ja-JP" altLang="en-US" sz="2800" b="1" dirty="0">
                <a:latin typeface="+mj-lt"/>
              </a:rPr>
              <a:t>　</a:t>
            </a:r>
            <a:r>
              <a:rPr lang="ja-JP" altLang="en-US" sz="2800" b="1" dirty="0" smtClean="0">
                <a:latin typeface="+mj-lt"/>
              </a:rPr>
              <a:t>　 中学校段階</a:t>
            </a:r>
            <a:r>
              <a:rPr lang="ja-JP" altLang="en-US" sz="2800" b="1" dirty="0">
                <a:latin typeface="+mj-lt"/>
              </a:rPr>
              <a:t>では「学年＋１時間</a:t>
            </a:r>
            <a:r>
              <a:rPr lang="ja-JP" altLang="en-US" sz="2800" b="1" dirty="0" smtClean="0">
                <a:latin typeface="+mj-lt"/>
              </a:rPr>
              <a:t>」</a:t>
            </a:r>
            <a:endParaRPr lang="en-US" altLang="ja-JP" sz="2800" b="1" dirty="0" smtClean="0">
              <a:latin typeface="+mj-lt"/>
            </a:endParaRPr>
          </a:p>
          <a:p>
            <a:pPr algn="l"/>
            <a:r>
              <a:rPr lang="ja-JP" altLang="en-US" sz="2800" b="1" dirty="0" smtClean="0">
                <a:latin typeface="+mj-lt"/>
              </a:rPr>
              <a:t>　  　　を目安にしている学校が全国的にも多い</a:t>
            </a:r>
            <a:endParaRPr lang="en-US" altLang="ja-JP" sz="2800" b="1" dirty="0" smtClean="0">
              <a:latin typeface="+mj-lt"/>
            </a:endParaRPr>
          </a:p>
          <a:p>
            <a:pPr algn="l"/>
            <a:r>
              <a:rPr lang="ja-JP" altLang="en-US" sz="2800" b="1" dirty="0">
                <a:latin typeface="+mj-lt"/>
              </a:rPr>
              <a:t>　</a:t>
            </a:r>
            <a:r>
              <a:rPr lang="en-US" altLang="ja-JP" sz="2800" b="1" dirty="0">
                <a:latin typeface="+mj-lt"/>
              </a:rPr>
              <a:t>※</a:t>
            </a:r>
            <a:r>
              <a:rPr lang="ja-JP" altLang="en-US" sz="2800" b="1" dirty="0" smtClean="0">
                <a:latin typeface="+mj-lt"/>
              </a:rPr>
              <a:t>なだらかに</a:t>
            </a:r>
            <a:r>
              <a:rPr lang="ja-JP" altLang="en-US" sz="2800" b="1" dirty="0">
                <a:latin typeface="+mj-lt"/>
              </a:rPr>
              <a:t>家庭学習</a:t>
            </a:r>
            <a:r>
              <a:rPr lang="ja-JP" altLang="en-US" sz="2800" b="1" dirty="0" smtClean="0">
                <a:latin typeface="+mj-lt"/>
              </a:rPr>
              <a:t>の時間を長く</a:t>
            </a:r>
            <a:r>
              <a:rPr lang="ja-JP" altLang="en-US" sz="2800" b="1" dirty="0">
                <a:latin typeface="+mj-lt"/>
              </a:rPr>
              <a:t>していくという</a:t>
            </a:r>
            <a:r>
              <a:rPr lang="ja-JP" altLang="en-US" sz="2800" b="1" dirty="0" smtClean="0">
                <a:latin typeface="+mj-lt"/>
              </a:rPr>
              <a:t>工夫も</a:t>
            </a:r>
            <a:endParaRPr lang="en-US" altLang="ja-JP" sz="2800" b="1" dirty="0" smtClean="0">
              <a:latin typeface="+mj-lt"/>
            </a:endParaRPr>
          </a:p>
          <a:p>
            <a:pPr algn="l"/>
            <a:r>
              <a:rPr lang="ja-JP" altLang="en-US" sz="2800" b="1" dirty="0" smtClean="0">
                <a:solidFill>
                  <a:srgbClr val="FF0000"/>
                </a:solidFill>
                <a:latin typeface="+mj-lt"/>
              </a:rPr>
              <a:t>「自主</a:t>
            </a:r>
            <a:r>
              <a:rPr lang="ja-JP" altLang="en-US" sz="2800" b="1" dirty="0">
                <a:solidFill>
                  <a:srgbClr val="FF0000"/>
                </a:solidFill>
                <a:latin typeface="+mj-lt"/>
              </a:rPr>
              <a:t>学習ノート」や「家庭学習</a:t>
            </a:r>
            <a:r>
              <a:rPr lang="ja-JP" altLang="en-US" sz="2800" b="1" dirty="0" smtClean="0">
                <a:solidFill>
                  <a:srgbClr val="FF0000"/>
                </a:solidFill>
                <a:latin typeface="+mj-lt"/>
              </a:rPr>
              <a:t>ノート」</a:t>
            </a:r>
            <a:endParaRPr lang="en-US" altLang="ja-JP" sz="2800" b="1" dirty="0" smtClean="0">
              <a:solidFill>
                <a:srgbClr val="FF0000"/>
              </a:solidFill>
              <a:latin typeface="+mj-lt"/>
            </a:endParaRPr>
          </a:p>
          <a:p>
            <a:pPr algn="l"/>
            <a:r>
              <a:rPr lang="ja-JP" altLang="en-US" sz="2800" b="1" dirty="0">
                <a:latin typeface="+mj-lt"/>
              </a:rPr>
              <a:t>　</a:t>
            </a:r>
            <a:r>
              <a:rPr lang="en-US" altLang="ja-JP" sz="2800" b="1" dirty="0" smtClean="0">
                <a:latin typeface="+mj-lt"/>
              </a:rPr>
              <a:t>※</a:t>
            </a:r>
            <a:r>
              <a:rPr lang="ja-JP" altLang="en-US" sz="2800" b="1" dirty="0" smtClean="0">
                <a:latin typeface="+mj-lt"/>
              </a:rPr>
              <a:t>自主</a:t>
            </a:r>
            <a:r>
              <a:rPr lang="ja-JP" altLang="en-US" sz="2800" b="1" dirty="0">
                <a:latin typeface="+mj-lt"/>
              </a:rPr>
              <a:t>学習と教員が出す宿題の比率を</a:t>
            </a:r>
            <a:r>
              <a:rPr lang="ja-JP" altLang="en-US" sz="2800" b="1" dirty="0" smtClean="0">
                <a:latin typeface="+mj-lt"/>
              </a:rPr>
              <a:t>学年ごと</a:t>
            </a:r>
            <a:r>
              <a:rPr lang="ja-JP" altLang="en-US" sz="2800" b="1" dirty="0">
                <a:latin typeface="+mj-lt"/>
              </a:rPr>
              <a:t>に</a:t>
            </a:r>
            <a:r>
              <a:rPr lang="ja-JP" altLang="en-US" sz="2800" b="1" dirty="0" smtClean="0">
                <a:latin typeface="+mj-lt"/>
              </a:rPr>
              <a:t>決めて、義務教</a:t>
            </a:r>
            <a:endParaRPr lang="en-US" altLang="ja-JP" sz="2800" b="1" dirty="0" smtClean="0">
              <a:latin typeface="+mj-lt"/>
            </a:endParaRPr>
          </a:p>
          <a:p>
            <a:pPr algn="l"/>
            <a:r>
              <a:rPr lang="ja-JP" altLang="en-US" sz="2800" b="1" dirty="0">
                <a:latin typeface="+mj-lt"/>
              </a:rPr>
              <a:t>　</a:t>
            </a:r>
            <a:r>
              <a:rPr lang="ja-JP" altLang="en-US" sz="2800" b="1" dirty="0" smtClean="0">
                <a:latin typeface="+mj-lt"/>
              </a:rPr>
              <a:t>　 育</a:t>
            </a:r>
            <a:r>
              <a:rPr lang="ja-JP" altLang="en-US" sz="2800" b="1" dirty="0">
                <a:latin typeface="+mj-lt"/>
              </a:rPr>
              <a:t>９年間を見通して自主学習の時間を段階的に増やしていく</a:t>
            </a:r>
            <a:r>
              <a:rPr lang="ja-JP" altLang="en-US" sz="2800" b="1" dirty="0" smtClean="0">
                <a:latin typeface="+mj-lt"/>
              </a:rPr>
              <a:t>と</a:t>
            </a:r>
            <a:r>
              <a:rPr lang="ja-JP" altLang="en-US" sz="2800" b="1" dirty="0" err="1" smtClean="0">
                <a:latin typeface="+mj-lt"/>
              </a:rPr>
              <a:t>っ</a:t>
            </a:r>
            <a:endParaRPr lang="en-US" altLang="ja-JP" sz="2800" b="1" dirty="0" smtClean="0">
              <a:latin typeface="+mj-lt"/>
            </a:endParaRPr>
          </a:p>
          <a:p>
            <a:pPr algn="l"/>
            <a:r>
              <a:rPr lang="en-US" altLang="ja-JP" sz="2800" b="1" dirty="0">
                <a:latin typeface="+mj-lt"/>
              </a:rPr>
              <a:t> </a:t>
            </a:r>
            <a:r>
              <a:rPr lang="en-US" altLang="ja-JP" sz="2800" b="1" dirty="0" smtClean="0">
                <a:latin typeface="+mj-lt"/>
              </a:rPr>
              <a:t>     </a:t>
            </a:r>
            <a:r>
              <a:rPr lang="ja-JP" altLang="en-US" sz="2800" b="1" dirty="0" smtClean="0">
                <a:latin typeface="+mj-lt"/>
              </a:rPr>
              <a:t>た工夫も</a:t>
            </a:r>
            <a:endParaRPr lang="en-US" altLang="ja-JP" sz="2800" b="1" dirty="0">
              <a:latin typeface="+mj-lt"/>
            </a:endParaRPr>
          </a:p>
          <a:p>
            <a:pPr algn="l"/>
            <a:r>
              <a:rPr lang="ja-JP" altLang="en-US" sz="2800" b="1" dirty="0">
                <a:solidFill>
                  <a:srgbClr val="FF0000"/>
                </a:solidFill>
                <a:latin typeface="+mj-lt"/>
              </a:rPr>
              <a:t>☆</a:t>
            </a:r>
            <a:r>
              <a:rPr lang="ja-JP" altLang="en-US" sz="2800" b="1" dirty="0" smtClean="0">
                <a:solidFill>
                  <a:srgbClr val="FF0000"/>
                </a:solidFill>
                <a:latin typeface="+mj-lt"/>
              </a:rPr>
              <a:t>家庭</a:t>
            </a:r>
            <a:r>
              <a:rPr lang="ja-JP" altLang="en-US" sz="2800" b="1" dirty="0">
                <a:solidFill>
                  <a:srgbClr val="FF0000"/>
                </a:solidFill>
                <a:latin typeface="+mj-lt"/>
              </a:rPr>
              <a:t>学習については，早い段階からの習慣化が重要</a:t>
            </a:r>
            <a:endParaRPr lang="en-US" altLang="ja-JP" sz="2800" b="1" dirty="0" smtClean="0">
              <a:solidFill>
                <a:srgbClr val="FF0000"/>
              </a:solidFill>
              <a:latin typeface="+mj-lt"/>
            </a:endParaRPr>
          </a:p>
        </p:txBody>
      </p:sp>
      <p:pic>
        <p:nvPicPr>
          <p:cNvPr id="5" name="図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9" y="5262465"/>
            <a:ext cx="1137976" cy="13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5DE7A549-C890-48AF-A539-B9E6EF455443}" type="slidenum">
              <a:rPr kumimoji="1" lang="ja-JP" altLang="en-US" smtClean="0"/>
              <a:t>42</a:t>
            </a:fld>
            <a:endParaRPr kumimoji="1" lang="ja-JP" altLang="en-US"/>
          </a:p>
        </p:txBody>
      </p:sp>
      <p:grpSp>
        <p:nvGrpSpPr>
          <p:cNvPr id="9" name="グループ化 8"/>
          <p:cNvGrpSpPr/>
          <p:nvPr/>
        </p:nvGrpSpPr>
        <p:grpSpPr>
          <a:xfrm>
            <a:off x="583454" y="273265"/>
            <a:ext cx="4456380" cy="661577"/>
            <a:chOff x="1205531" y="5317213"/>
            <a:chExt cx="4456380" cy="661577"/>
          </a:xfrm>
        </p:grpSpPr>
        <p:sp>
          <p:nvSpPr>
            <p:cNvPr id="10" name="AutoShape 6"/>
            <p:cNvSpPr>
              <a:spLocks noChangeArrowheads="1"/>
            </p:cNvSpPr>
            <p:nvPr/>
          </p:nvSpPr>
          <p:spPr bwMode="auto">
            <a:xfrm>
              <a:off x="1863323" y="5398071"/>
              <a:ext cx="3798588" cy="548541"/>
            </a:xfrm>
            <a:prstGeom prst="roundRect">
              <a:avLst>
                <a:gd name="adj" fmla="val 16667"/>
              </a:avLst>
            </a:prstGeom>
            <a:solidFill>
              <a:srgbClr val="FFFFFF"/>
            </a:solidFill>
            <a:ln w="9525">
              <a:solidFill>
                <a:srgbClr val="000000"/>
              </a:solidFill>
              <a:round/>
              <a:headEnd/>
              <a:tailEnd/>
            </a:ln>
          </p:spPr>
          <p:txBody>
            <a:bodyPr lIns="74295" tIns="8890" rIns="74295" bIns="8890"/>
            <a:lstStyle/>
            <a:p>
              <a:r>
                <a:rPr lang="ja-JP" altLang="en-US" sz="2400" dirty="0">
                  <a:latin typeface="HG創英角ｺﾞｼｯｸUB" panose="020B0909000000000000" pitchFamily="49" charset="-128"/>
                  <a:ea typeface="HG創英角ｺﾞｼｯｸUB" panose="020B0909000000000000" pitchFamily="49" charset="-128"/>
                </a:rPr>
                <a:t>　</a:t>
              </a:r>
              <a:r>
                <a:rPr lang="ja-JP" altLang="en-US" sz="2800" dirty="0">
                  <a:latin typeface="HG創英角ｺﾞｼｯｸUB" panose="020B0909000000000000" pitchFamily="49" charset="-128"/>
                  <a:ea typeface="HG創英角ｺﾞｼｯｸUB" panose="020B0909000000000000" pitchFamily="49" charset="-128"/>
                </a:rPr>
                <a:t>指導</a:t>
              </a:r>
              <a:r>
                <a:rPr lang="ja-JP" altLang="en-US" sz="2800" dirty="0" smtClean="0">
                  <a:latin typeface="HG創英角ｺﾞｼｯｸUB" panose="020B0909000000000000" pitchFamily="49" charset="-128"/>
                  <a:ea typeface="HG創英角ｺﾞｼｯｸUB" panose="020B0909000000000000" pitchFamily="49" charset="-128"/>
                </a:rPr>
                <a:t>の一貫性の確保</a:t>
              </a:r>
              <a:endParaRPr lang="ja-JP" altLang="en-US" sz="2800" dirty="0">
                <a:latin typeface="HG創英角ｺﾞｼｯｸUB" panose="020B0909000000000000" pitchFamily="49" charset="-128"/>
                <a:ea typeface="HG創英角ｺﾞｼｯｸUB" panose="020B0909000000000000" pitchFamily="49" charset="-128"/>
              </a:endParaRPr>
            </a:p>
          </p:txBody>
        </p:sp>
        <p:sp>
          <p:nvSpPr>
            <p:cNvPr id="11" name="Oval 12"/>
            <p:cNvSpPr>
              <a:spLocks noChangeArrowheads="1"/>
            </p:cNvSpPr>
            <p:nvPr/>
          </p:nvSpPr>
          <p:spPr bwMode="auto">
            <a:xfrm>
              <a:off x="1205531" y="5317213"/>
              <a:ext cx="674478" cy="661577"/>
            </a:xfrm>
            <a:prstGeom prst="ellipse">
              <a:avLst/>
            </a:prstGeom>
            <a:solidFill>
              <a:srgbClr val="FFC000"/>
            </a:solidFill>
            <a:ln w="9525">
              <a:solidFill>
                <a:srgbClr val="000000"/>
              </a:solidFill>
              <a:round/>
              <a:headEnd/>
              <a:tailEnd/>
            </a:ln>
          </p:spPr>
          <p:txBody>
            <a:bodyPr lIns="74295" tIns="8890" rIns="74295" bIns="8890"/>
            <a:lstStyle/>
            <a:p>
              <a:pPr algn="ctr">
                <a:spcBef>
                  <a:spcPts val="350"/>
                </a:spcBef>
              </a:pPr>
              <a:r>
                <a:rPr lang="en-US" altLang="ja-JP" sz="3200" dirty="0">
                  <a:latin typeface="Century" pitchFamily="18" charset="0"/>
                  <a:ea typeface="ＭＳ 明朝" pitchFamily="17" charset="-128"/>
                  <a:cs typeface="ＭＳ Ｐゴシック" charset="-128"/>
                </a:rPr>
                <a:t>Ⅴ</a:t>
              </a:r>
              <a:endParaRPr lang="ja-JP" altLang="ja-JP" sz="3200" dirty="0">
                <a:ea typeface="ＭＳ 明朝" pitchFamily="17" charset="-128"/>
                <a:cs typeface="ＭＳ Ｐゴシック" charset="-128"/>
              </a:endParaRPr>
            </a:p>
          </p:txBody>
        </p:sp>
      </p:grpSp>
      <p:sp>
        <p:nvSpPr>
          <p:cNvPr id="13" name="テキスト ボックス 12"/>
          <p:cNvSpPr txBox="1"/>
          <p:nvPr/>
        </p:nvSpPr>
        <p:spPr>
          <a:xfrm>
            <a:off x="1257932" y="983522"/>
            <a:ext cx="8460226"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2000" b="1" dirty="0"/>
              <a:t>　</a:t>
            </a:r>
            <a:r>
              <a:rPr lang="ja-JP" altLang="en-US" sz="3200" b="1" dirty="0"/>
              <a:t>個別指導や家庭学習に関する指導</a:t>
            </a:r>
            <a:r>
              <a:rPr lang="zh-TW" altLang="en-US" sz="3200" b="1" dirty="0">
                <a:solidFill>
                  <a:srgbClr val="FF0000"/>
                </a:solidFill>
              </a:rPr>
              <a:t>（家庭学習）</a:t>
            </a:r>
            <a:endParaRPr lang="ja-JP" altLang="en-US" sz="3200" b="1" dirty="0">
              <a:solidFill>
                <a:srgbClr val="FF0000"/>
              </a:solidFill>
            </a:endParaRPr>
          </a:p>
        </p:txBody>
      </p:sp>
    </p:spTree>
    <p:extLst>
      <p:ext uri="{BB962C8B-B14F-4D97-AF65-F5344CB8AC3E}">
        <p14:creationId xmlns:p14="http://schemas.microsoft.com/office/powerpoint/2010/main" val="3010412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90" y="4806627"/>
            <a:ext cx="1448635" cy="173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5DE7A549-C890-48AF-A539-B9E6EF455443}" type="slidenum">
              <a:rPr kumimoji="1" lang="ja-JP" altLang="en-US" smtClean="0"/>
              <a:t>43</a:t>
            </a:fld>
            <a:endParaRPr kumimoji="1" lang="ja-JP" altLang="en-US"/>
          </a:p>
        </p:txBody>
      </p:sp>
      <p:grpSp>
        <p:nvGrpSpPr>
          <p:cNvPr id="9" name="グループ化 8"/>
          <p:cNvGrpSpPr/>
          <p:nvPr/>
        </p:nvGrpSpPr>
        <p:grpSpPr>
          <a:xfrm>
            <a:off x="583454" y="273265"/>
            <a:ext cx="4456380" cy="661577"/>
            <a:chOff x="1205531" y="5317213"/>
            <a:chExt cx="4456380" cy="661577"/>
          </a:xfrm>
        </p:grpSpPr>
        <p:sp>
          <p:nvSpPr>
            <p:cNvPr id="10" name="AutoShape 6"/>
            <p:cNvSpPr>
              <a:spLocks noChangeArrowheads="1"/>
            </p:cNvSpPr>
            <p:nvPr/>
          </p:nvSpPr>
          <p:spPr bwMode="auto">
            <a:xfrm>
              <a:off x="1863323" y="5398071"/>
              <a:ext cx="3798588" cy="548541"/>
            </a:xfrm>
            <a:prstGeom prst="roundRect">
              <a:avLst>
                <a:gd name="adj" fmla="val 16667"/>
              </a:avLst>
            </a:prstGeom>
            <a:solidFill>
              <a:srgbClr val="FFFFFF"/>
            </a:solidFill>
            <a:ln w="9525">
              <a:solidFill>
                <a:srgbClr val="000000"/>
              </a:solidFill>
              <a:round/>
              <a:headEnd/>
              <a:tailEnd/>
            </a:ln>
          </p:spPr>
          <p:txBody>
            <a:bodyPr lIns="74295" tIns="8890" rIns="74295" bIns="8890"/>
            <a:lstStyle/>
            <a:p>
              <a:r>
                <a:rPr lang="ja-JP" altLang="en-US" sz="2400" dirty="0">
                  <a:latin typeface="HG創英角ｺﾞｼｯｸUB" panose="020B0909000000000000" pitchFamily="49" charset="-128"/>
                  <a:ea typeface="HG創英角ｺﾞｼｯｸUB" panose="020B0909000000000000" pitchFamily="49" charset="-128"/>
                </a:rPr>
                <a:t>　</a:t>
              </a:r>
              <a:r>
                <a:rPr lang="ja-JP" altLang="en-US" sz="2800" dirty="0">
                  <a:latin typeface="HG創英角ｺﾞｼｯｸUB" panose="020B0909000000000000" pitchFamily="49" charset="-128"/>
                  <a:ea typeface="HG創英角ｺﾞｼｯｸUB" panose="020B0909000000000000" pitchFamily="49" charset="-128"/>
                </a:rPr>
                <a:t>指導</a:t>
              </a:r>
              <a:r>
                <a:rPr lang="ja-JP" altLang="en-US" sz="2800" dirty="0" smtClean="0">
                  <a:latin typeface="HG創英角ｺﾞｼｯｸUB" panose="020B0909000000000000" pitchFamily="49" charset="-128"/>
                  <a:ea typeface="HG創英角ｺﾞｼｯｸUB" panose="020B0909000000000000" pitchFamily="49" charset="-128"/>
                </a:rPr>
                <a:t>の一貫性の確保</a:t>
              </a:r>
              <a:endParaRPr lang="ja-JP" altLang="en-US" sz="2800" dirty="0">
                <a:latin typeface="HG創英角ｺﾞｼｯｸUB" panose="020B0909000000000000" pitchFamily="49" charset="-128"/>
                <a:ea typeface="HG創英角ｺﾞｼｯｸUB" panose="020B0909000000000000" pitchFamily="49" charset="-128"/>
              </a:endParaRPr>
            </a:p>
          </p:txBody>
        </p:sp>
        <p:sp>
          <p:nvSpPr>
            <p:cNvPr id="11" name="Oval 12"/>
            <p:cNvSpPr>
              <a:spLocks noChangeArrowheads="1"/>
            </p:cNvSpPr>
            <p:nvPr/>
          </p:nvSpPr>
          <p:spPr bwMode="auto">
            <a:xfrm>
              <a:off x="1205531" y="5317213"/>
              <a:ext cx="674478" cy="661577"/>
            </a:xfrm>
            <a:prstGeom prst="ellipse">
              <a:avLst/>
            </a:prstGeom>
            <a:solidFill>
              <a:srgbClr val="FFC000"/>
            </a:solidFill>
            <a:ln w="9525">
              <a:solidFill>
                <a:srgbClr val="000000"/>
              </a:solidFill>
              <a:round/>
              <a:headEnd/>
              <a:tailEnd/>
            </a:ln>
          </p:spPr>
          <p:txBody>
            <a:bodyPr lIns="74295" tIns="8890" rIns="74295" bIns="8890"/>
            <a:lstStyle/>
            <a:p>
              <a:pPr algn="ctr">
                <a:spcBef>
                  <a:spcPts val="350"/>
                </a:spcBef>
              </a:pPr>
              <a:r>
                <a:rPr lang="en-US" altLang="ja-JP" sz="3200" dirty="0">
                  <a:latin typeface="Century" pitchFamily="18" charset="0"/>
                  <a:ea typeface="ＭＳ 明朝" pitchFamily="17" charset="-128"/>
                  <a:cs typeface="ＭＳ Ｐゴシック" charset="-128"/>
                </a:rPr>
                <a:t>Ⅴ</a:t>
              </a:r>
              <a:endParaRPr lang="ja-JP" altLang="ja-JP" sz="3200" dirty="0">
                <a:ea typeface="ＭＳ 明朝" pitchFamily="17" charset="-128"/>
                <a:cs typeface="ＭＳ Ｐゴシック" charset="-128"/>
              </a:endParaRPr>
            </a:p>
          </p:txBody>
        </p:sp>
      </p:grpSp>
      <p:sp>
        <p:nvSpPr>
          <p:cNvPr id="12" name="テキスト ボックス 11"/>
          <p:cNvSpPr txBox="1"/>
          <p:nvPr/>
        </p:nvSpPr>
        <p:spPr>
          <a:xfrm>
            <a:off x="1257932" y="983522"/>
            <a:ext cx="905565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2000" b="1" dirty="0"/>
              <a:t>　</a:t>
            </a:r>
            <a:r>
              <a:rPr lang="ja-JP" altLang="en-US" sz="3200" b="1" dirty="0"/>
              <a:t>特別支援教育の充実</a:t>
            </a:r>
            <a:r>
              <a:rPr lang="zh-TW" altLang="en-US" sz="3200" b="1" dirty="0">
                <a:solidFill>
                  <a:srgbClr val="FF0000"/>
                </a:solidFill>
              </a:rPr>
              <a:t>（</a:t>
            </a:r>
            <a:r>
              <a:rPr lang="en-US" altLang="ja-JP" sz="3200" b="1" dirty="0">
                <a:solidFill>
                  <a:srgbClr val="FF0000"/>
                </a:solidFill>
              </a:rPr>
              <a:t>UD</a:t>
            </a:r>
            <a:r>
              <a:rPr lang="ja-JP" altLang="en-US" sz="3200" b="1" dirty="0">
                <a:solidFill>
                  <a:srgbClr val="FF0000"/>
                </a:solidFill>
              </a:rPr>
              <a:t>の視点による授業づくり</a:t>
            </a:r>
            <a:r>
              <a:rPr lang="zh-TW" altLang="en-US" sz="3200" b="1" dirty="0">
                <a:solidFill>
                  <a:srgbClr val="FF0000"/>
                </a:solidFill>
              </a:rPr>
              <a:t>）</a:t>
            </a:r>
            <a:endParaRPr lang="ja-JP" altLang="en-US" sz="3200" b="1" dirty="0">
              <a:solidFill>
                <a:srgbClr val="FF0000"/>
              </a:solidFill>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725" y="1649155"/>
            <a:ext cx="8372475" cy="5227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054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DE7A549-C890-48AF-A539-B9E6EF455443}" type="slidenum">
              <a:rPr kumimoji="1" lang="ja-JP" altLang="en-US" smtClean="0"/>
              <a:t>44</a:t>
            </a:fld>
            <a:endParaRPr kumimoji="1" lang="ja-JP" altLang="en-US"/>
          </a:p>
        </p:txBody>
      </p:sp>
      <p:pic>
        <p:nvPicPr>
          <p:cNvPr id="5" name="図 4"/>
          <p:cNvPicPr>
            <a:picLocks noChangeAspect="1"/>
          </p:cNvPicPr>
          <p:nvPr/>
        </p:nvPicPr>
        <p:blipFill>
          <a:blip r:embed="rId3"/>
          <a:stretch>
            <a:fillRect/>
          </a:stretch>
        </p:blipFill>
        <p:spPr>
          <a:xfrm>
            <a:off x="2091746" y="1363440"/>
            <a:ext cx="7615823" cy="5358035"/>
          </a:xfrm>
          <a:prstGeom prst="rect">
            <a:avLst/>
          </a:prstGeom>
        </p:spPr>
      </p:pic>
      <p:grpSp>
        <p:nvGrpSpPr>
          <p:cNvPr id="6" name="グループ化 5"/>
          <p:cNvGrpSpPr/>
          <p:nvPr/>
        </p:nvGrpSpPr>
        <p:grpSpPr>
          <a:xfrm>
            <a:off x="583454" y="273265"/>
            <a:ext cx="4456380" cy="661577"/>
            <a:chOff x="1205531" y="5317213"/>
            <a:chExt cx="4456380" cy="661577"/>
          </a:xfrm>
        </p:grpSpPr>
        <p:sp>
          <p:nvSpPr>
            <p:cNvPr id="7" name="AutoShape 6"/>
            <p:cNvSpPr>
              <a:spLocks noChangeArrowheads="1"/>
            </p:cNvSpPr>
            <p:nvPr/>
          </p:nvSpPr>
          <p:spPr bwMode="auto">
            <a:xfrm>
              <a:off x="1863323" y="5398071"/>
              <a:ext cx="3798588" cy="548541"/>
            </a:xfrm>
            <a:prstGeom prst="roundRect">
              <a:avLst>
                <a:gd name="adj" fmla="val 16667"/>
              </a:avLst>
            </a:prstGeom>
            <a:solidFill>
              <a:srgbClr val="FFFFFF"/>
            </a:solidFill>
            <a:ln w="9525">
              <a:solidFill>
                <a:srgbClr val="000000"/>
              </a:solidFill>
              <a:round/>
              <a:headEnd/>
              <a:tailEnd/>
            </a:ln>
          </p:spPr>
          <p:txBody>
            <a:bodyPr lIns="74295" tIns="8890" rIns="74295" bIns="8890"/>
            <a:lstStyle/>
            <a:p>
              <a:r>
                <a:rPr lang="ja-JP" altLang="en-US" sz="2400" dirty="0">
                  <a:latin typeface="HG創英角ｺﾞｼｯｸUB" panose="020B0909000000000000" pitchFamily="49" charset="-128"/>
                  <a:ea typeface="HG創英角ｺﾞｼｯｸUB" panose="020B0909000000000000" pitchFamily="49" charset="-128"/>
                </a:rPr>
                <a:t>　</a:t>
              </a:r>
              <a:r>
                <a:rPr lang="ja-JP" altLang="en-US" sz="2800" dirty="0">
                  <a:latin typeface="HG創英角ｺﾞｼｯｸUB" panose="020B0909000000000000" pitchFamily="49" charset="-128"/>
                  <a:ea typeface="HG創英角ｺﾞｼｯｸUB" panose="020B0909000000000000" pitchFamily="49" charset="-128"/>
                </a:rPr>
                <a:t>指導</a:t>
              </a:r>
              <a:r>
                <a:rPr lang="ja-JP" altLang="en-US" sz="2800" dirty="0" smtClean="0">
                  <a:latin typeface="HG創英角ｺﾞｼｯｸUB" panose="020B0909000000000000" pitchFamily="49" charset="-128"/>
                  <a:ea typeface="HG創英角ｺﾞｼｯｸUB" panose="020B0909000000000000" pitchFamily="49" charset="-128"/>
                </a:rPr>
                <a:t>の一貫性の確保</a:t>
              </a:r>
              <a:endParaRPr lang="ja-JP" altLang="en-US" sz="2800" dirty="0">
                <a:latin typeface="HG創英角ｺﾞｼｯｸUB" panose="020B0909000000000000" pitchFamily="49" charset="-128"/>
                <a:ea typeface="HG創英角ｺﾞｼｯｸUB" panose="020B0909000000000000" pitchFamily="49" charset="-128"/>
              </a:endParaRPr>
            </a:p>
          </p:txBody>
        </p:sp>
        <p:sp>
          <p:nvSpPr>
            <p:cNvPr id="8" name="Oval 12"/>
            <p:cNvSpPr>
              <a:spLocks noChangeArrowheads="1"/>
            </p:cNvSpPr>
            <p:nvPr/>
          </p:nvSpPr>
          <p:spPr bwMode="auto">
            <a:xfrm>
              <a:off x="1205531" y="5317213"/>
              <a:ext cx="674478" cy="661577"/>
            </a:xfrm>
            <a:prstGeom prst="ellipse">
              <a:avLst/>
            </a:prstGeom>
            <a:solidFill>
              <a:srgbClr val="FFC000"/>
            </a:solidFill>
            <a:ln w="9525">
              <a:solidFill>
                <a:srgbClr val="000000"/>
              </a:solidFill>
              <a:round/>
              <a:headEnd/>
              <a:tailEnd/>
            </a:ln>
          </p:spPr>
          <p:txBody>
            <a:bodyPr lIns="74295" tIns="8890" rIns="74295" bIns="8890"/>
            <a:lstStyle/>
            <a:p>
              <a:pPr algn="ctr">
                <a:spcBef>
                  <a:spcPts val="350"/>
                </a:spcBef>
              </a:pPr>
              <a:r>
                <a:rPr lang="en-US" altLang="ja-JP" sz="3200" dirty="0">
                  <a:latin typeface="Century" pitchFamily="18" charset="0"/>
                  <a:ea typeface="ＭＳ 明朝" pitchFamily="17" charset="-128"/>
                  <a:cs typeface="ＭＳ Ｐゴシック" charset="-128"/>
                </a:rPr>
                <a:t>Ⅴ</a:t>
              </a:r>
              <a:endParaRPr lang="ja-JP" altLang="ja-JP" sz="3200" dirty="0">
                <a:ea typeface="ＭＳ 明朝" pitchFamily="17" charset="-128"/>
                <a:cs typeface="ＭＳ Ｐゴシック" charset="-128"/>
              </a:endParaRPr>
            </a:p>
          </p:txBody>
        </p:sp>
      </p:grpSp>
      <p:sp>
        <p:nvSpPr>
          <p:cNvPr id="9" name="テキスト ボックス 8"/>
          <p:cNvSpPr txBox="1"/>
          <p:nvPr/>
        </p:nvSpPr>
        <p:spPr>
          <a:xfrm>
            <a:off x="1257932" y="983522"/>
            <a:ext cx="905565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2000" b="1" dirty="0"/>
              <a:t>　</a:t>
            </a:r>
            <a:r>
              <a:rPr lang="ja-JP" altLang="en-US" sz="3200" b="1" dirty="0"/>
              <a:t>特別支援教育の充実</a:t>
            </a:r>
            <a:r>
              <a:rPr lang="zh-TW" altLang="en-US" sz="3200" b="1" dirty="0">
                <a:solidFill>
                  <a:srgbClr val="FF0000"/>
                </a:solidFill>
              </a:rPr>
              <a:t>（</a:t>
            </a:r>
            <a:r>
              <a:rPr lang="en-US" altLang="ja-JP" sz="3200" b="1" dirty="0">
                <a:solidFill>
                  <a:srgbClr val="FF0000"/>
                </a:solidFill>
              </a:rPr>
              <a:t>UD</a:t>
            </a:r>
            <a:r>
              <a:rPr lang="ja-JP" altLang="en-US" sz="3200" b="1" dirty="0">
                <a:solidFill>
                  <a:srgbClr val="FF0000"/>
                </a:solidFill>
              </a:rPr>
              <a:t>の視点による授業づくり</a:t>
            </a:r>
            <a:r>
              <a:rPr lang="zh-TW" altLang="en-US" sz="3200" b="1" dirty="0">
                <a:solidFill>
                  <a:srgbClr val="FF0000"/>
                </a:solidFill>
              </a:rPr>
              <a:t>）</a:t>
            </a:r>
            <a:endParaRPr lang="ja-JP" altLang="en-US" sz="3200" b="1" dirty="0">
              <a:solidFill>
                <a:srgbClr val="FF0000"/>
              </a:solidFill>
            </a:endParaRPr>
          </a:p>
        </p:txBody>
      </p:sp>
    </p:spTree>
    <p:extLst>
      <p:ext uri="{BB962C8B-B14F-4D97-AF65-F5344CB8AC3E}">
        <p14:creationId xmlns:p14="http://schemas.microsoft.com/office/powerpoint/2010/main" val="5119585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2165247" y="979398"/>
            <a:ext cx="7861184" cy="5493434"/>
            <a:chOff x="2682579" y="979398"/>
            <a:chExt cx="7861184" cy="5493434"/>
          </a:xfrm>
        </p:grpSpPr>
        <p:sp>
          <p:nvSpPr>
            <p:cNvPr id="4" name="角丸四角形 3"/>
            <p:cNvSpPr/>
            <p:nvPr/>
          </p:nvSpPr>
          <p:spPr>
            <a:xfrm>
              <a:off x="2682579" y="1603566"/>
              <a:ext cx="4176464" cy="2097739"/>
            </a:xfrm>
            <a:prstGeom prst="roundRect">
              <a:avLst/>
            </a:prstGeom>
          </p:spPr>
          <p:style>
            <a:lnRef idx="2">
              <a:schemeClr val="accent1"/>
            </a:lnRef>
            <a:fillRef idx="1">
              <a:schemeClr val="lt1"/>
            </a:fillRef>
            <a:effectRef idx="0">
              <a:schemeClr val="accent1"/>
            </a:effectRef>
            <a:fontRef idx="minor">
              <a:schemeClr val="dk1"/>
            </a:fontRef>
          </p:style>
          <p:txBody>
            <a:bodyPr lIns="36000" rIns="0" rtlCol="0" anchor="t"/>
            <a:lstStyle/>
            <a:p>
              <a:r>
                <a:rPr lang="ja-JP" altLang="en-US" sz="2000" dirty="0">
                  <a:latin typeface="ＭＳ ゴシック" panose="020B0609070205080204" pitchFamily="49" charset="-128"/>
                  <a:ea typeface="ＭＳ ゴシック" panose="020B0609070205080204" pitchFamily="49" charset="-128"/>
                </a:rPr>
                <a:t>○問題が公表されている</a:t>
              </a:r>
              <a:endParaRPr lang="en-US" altLang="ja-JP" sz="2000" dirty="0">
                <a:latin typeface="ＭＳ ゴシック" panose="020B0609070205080204" pitchFamily="49" charset="-128"/>
                <a:ea typeface="ＭＳ ゴシック" panose="020B0609070205080204" pitchFamily="49" charset="-128"/>
              </a:endParaRPr>
            </a:p>
            <a:p>
              <a:pPr marL="173038" indent="-173038"/>
              <a:r>
                <a:rPr lang="ja-JP" altLang="en-US" sz="2000" dirty="0">
                  <a:latin typeface="ＭＳ ゴシック" panose="020B0609070205080204" pitchFamily="49" charset="-128"/>
                  <a:ea typeface="ＭＳ ゴシック" panose="020B0609070205080204" pitchFamily="49" charset="-128"/>
                </a:rPr>
                <a:t>○今求められている能力や授業をどのようにやっていくのかという視点で授業の仕方の内容を問題としている。</a:t>
              </a:r>
              <a:endParaRPr lang="en-US" altLang="ja-JP" sz="2000" dirty="0">
                <a:latin typeface="ＭＳ ゴシック" panose="020B0609070205080204" pitchFamily="49" charset="-128"/>
                <a:ea typeface="ＭＳ ゴシック" panose="020B0609070205080204" pitchFamily="49" charset="-128"/>
              </a:endParaRPr>
            </a:p>
            <a:p>
              <a:pPr marL="173038" indent="-173038"/>
              <a:r>
                <a:rPr lang="ja-JP" altLang="en-US" sz="2000" dirty="0">
                  <a:latin typeface="ＭＳ ゴシック" panose="020B0609070205080204" pitchFamily="49" charset="-128"/>
                  <a:ea typeface="ＭＳ ゴシック" panose="020B0609070205080204" pitchFamily="49" charset="-128"/>
                </a:rPr>
                <a:t>●調査対象者が毎年違う</a:t>
              </a:r>
            </a:p>
          </p:txBody>
        </p:sp>
        <p:sp>
          <p:nvSpPr>
            <p:cNvPr id="20" name="角丸四角形 19"/>
            <p:cNvSpPr/>
            <p:nvPr/>
          </p:nvSpPr>
          <p:spPr>
            <a:xfrm>
              <a:off x="2843732" y="979398"/>
              <a:ext cx="3830331" cy="6475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2400" b="1" dirty="0">
                  <a:latin typeface="ＭＳ ゴシック" panose="020B0609070205080204" pitchFamily="49" charset="-128"/>
                  <a:ea typeface="ＭＳ ゴシック" panose="020B0609070205080204" pitchFamily="49" charset="-128"/>
                </a:rPr>
                <a:t>全国学力・学習状況調査</a:t>
              </a:r>
            </a:p>
          </p:txBody>
        </p:sp>
        <p:sp>
          <p:nvSpPr>
            <p:cNvPr id="15" name="角丸四角形 14"/>
            <p:cNvSpPr/>
            <p:nvPr/>
          </p:nvSpPr>
          <p:spPr>
            <a:xfrm>
              <a:off x="7231397" y="1603566"/>
              <a:ext cx="3312366" cy="1146253"/>
            </a:xfrm>
            <a:prstGeom prst="roundRect">
              <a:avLst/>
            </a:prstGeom>
          </p:spPr>
          <p:style>
            <a:lnRef idx="2">
              <a:schemeClr val="accent1"/>
            </a:lnRef>
            <a:fillRef idx="1">
              <a:schemeClr val="lt1"/>
            </a:fillRef>
            <a:effectRef idx="0">
              <a:schemeClr val="accent1"/>
            </a:effectRef>
            <a:fontRef idx="minor">
              <a:schemeClr val="dk1"/>
            </a:fontRef>
          </p:style>
          <p:txBody>
            <a:bodyPr lIns="36000" rIns="0" rtlCol="0" anchor="t"/>
            <a:lstStyle/>
            <a:p>
              <a:r>
                <a:rPr lang="ja-JP" altLang="en-US" sz="2000" dirty="0">
                  <a:latin typeface="ＭＳ ゴシック" panose="020B0609070205080204" pitchFamily="49" charset="-128"/>
                  <a:ea typeface="ＭＳ ゴシック" panose="020B0609070205080204" pitchFamily="49" charset="-128"/>
                </a:rPr>
                <a:t>○調査問題の分析・活用</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○学習内容定着の見届け</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○授業の改善・充実</a:t>
              </a:r>
              <a:endParaRPr lang="en-US" altLang="ja-JP" sz="2000" dirty="0">
                <a:latin typeface="ＭＳ ゴシック" panose="020B0609070205080204" pitchFamily="49" charset="-128"/>
                <a:ea typeface="ＭＳ ゴシック" panose="020B0609070205080204" pitchFamily="49" charset="-128"/>
              </a:endParaRPr>
            </a:p>
          </p:txBody>
        </p:sp>
        <p:sp>
          <p:nvSpPr>
            <p:cNvPr id="5" name="右矢印 4"/>
            <p:cNvSpPr/>
            <p:nvPr/>
          </p:nvSpPr>
          <p:spPr>
            <a:xfrm>
              <a:off x="6689320" y="1797096"/>
              <a:ext cx="504054" cy="8681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 name="グループ化 2"/>
            <p:cNvGrpSpPr/>
            <p:nvPr/>
          </p:nvGrpSpPr>
          <p:grpSpPr>
            <a:xfrm>
              <a:off x="2682580" y="3146379"/>
              <a:ext cx="7857689" cy="3326453"/>
              <a:chOff x="1158579" y="3204906"/>
              <a:chExt cx="7857689" cy="3326453"/>
            </a:xfrm>
          </p:grpSpPr>
          <p:sp>
            <p:nvSpPr>
              <p:cNvPr id="11" name="角丸四角形 10"/>
              <p:cNvSpPr/>
              <p:nvPr/>
            </p:nvSpPr>
            <p:spPr>
              <a:xfrm>
                <a:off x="1158579" y="4682154"/>
                <a:ext cx="4176464" cy="1849205"/>
              </a:xfrm>
              <a:prstGeom prst="roundRect">
                <a:avLst/>
              </a:prstGeom>
            </p:spPr>
            <p:style>
              <a:lnRef idx="2">
                <a:schemeClr val="accent1"/>
              </a:lnRef>
              <a:fillRef idx="1">
                <a:schemeClr val="lt1"/>
              </a:fillRef>
              <a:effectRef idx="0">
                <a:schemeClr val="accent1"/>
              </a:effectRef>
              <a:fontRef idx="minor">
                <a:schemeClr val="dk1"/>
              </a:fontRef>
            </p:style>
            <p:txBody>
              <a:bodyPr lIns="36000" rIns="0" rtlCol="0" anchor="t"/>
              <a:lstStyle/>
              <a:p>
                <a:pPr marL="173038" indent="-173038"/>
                <a:r>
                  <a:rPr lang="ja-JP" altLang="en-US" sz="2000" dirty="0">
                    <a:latin typeface="ＭＳ ゴシック" panose="020B0609070205080204" pitchFamily="49" charset="-128"/>
                    <a:ea typeface="ＭＳ ゴシック" panose="020B0609070205080204" pitchFamily="49" charset="-128"/>
                  </a:rPr>
                  <a:t>○児童生徒一人一人の伸びや学校</a:t>
                </a:r>
                <a:endParaRPr lang="en-US" altLang="ja-JP" sz="2000" dirty="0">
                  <a:latin typeface="ＭＳ ゴシック" panose="020B0609070205080204" pitchFamily="49" charset="-128"/>
                  <a:ea typeface="ＭＳ ゴシック" panose="020B0609070205080204" pitchFamily="49" charset="-128"/>
                </a:endParaRPr>
              </a:p>
              <a:p>
                <a:pPr marL="173038" indent="-173038"/>
                <a:r>
                  <a:rPr lang="ja-JP" altLang="en-US" sz="2000" dirty="0">
                    <a:latin typeface="ＭＳ ゴシック" panose="020B0609070205080204" pitchFamily="49" charset="-128"/>
                    <a:ea typeface="ＭＳ ゴシック" panose="020B0609070205080204" pitchFamily="49" charset="-128"/>
                  </a:rPr>
                  <a:t>　の伸びがわかる</a:t>
                </a:r>
                <a:endParaRPr lang="en-US" altLang="ja-JP" sz="2000" dirty="0">
                  <a:latin typeface="ＭＳ ゴシック" panose="020B0609070205080204" pitchFamily="49" charset="-128"/>
                  <a:ea typeface="ＭＳ ゴシック" panose="020B0609070205080204" pitchFamily="49" charset="-128"/>
                </a:endParaRPr>
              </a:p>
              <a:p>
                <a:pPr marL="173038" indent="-173038"/>
                <a:r>
                  <a:rPr lang="ja-JP" altLang="en-US" sz="2000" dirty="0">
                    <a:latin typeface="ＭＳ ゴシック" panose="020B0609070205080204" pitchFamily="49" charset="-128"/>
                    <a:ea typeface="ＭＳ ゴシック" panose="020B0609070205080204" pitchFamily="49" charset="-128"/>
                  </a:rPr>
                  <a:t>○調査対象者を継続してみること</a:t>
                </a:r>
                <a:endParaRPr lang="en-US" altLang="ja-JP" sz="2000" dirty="0">
                  <a:latin typeface="ＭＳ ゴシック" panose="020B0609070205080204" pitchFamily="49" charset="-128"/>
                  <a:ea typeface="ＭＳ ゴシック" panose="020B0609070205080204" pitchFamily="49" charset="-128"/>
                </a:endParaRPr>
              </a:p>
              <a:p>
                <a:pPr marL="173038" indent="-173038"/>
                <a:r>
                  <a:rPr lang="ja-JP" altLang="en-US" sz="2000" dirty="0">
                    <a:latin typeface="ＭＳ ゴシック" panose="020B0609070205080204" pitchFamily="49" charset="-128"/>
                    <a:ea typeface="ＭＳ ゴシック" panose="020B0609070205080204" pitchFamily="49" charset="-128"/>
                  </a:rPr>
                  <a:t>　ができる</a:t>
                </a:r>
                <a:endParaRPr lang="en-US" altLang="ja-JP" sz="2000" dirty="0">
                  <a:latin typeface="ＭＳ ゴシック" panose="020B0609070205080204" pitchFamily="49" charset="-128"/>
                  <a:ea typeface="ＭＳ ゴシック" panose="020B0609070205080204" pitchFamily="49" charset="-128"/>
                </a:endParaRPr>
              </a:p>
              <a:p>
                <a:pPr marL="173038" indent="-173038"/>
                <a:r>
                  <a:rPr lang="ja-JP" altLang="en-US" sz="2000" dirty="0">
                    <a:latin typeface="ＭＳ ゴシック" panose="020B0609070205080204" pitchFamily="49" charset="-128"/>
                    <a:ea typeface="ＭＳ ゴシック" panose="020B0609070205080204" pitchFamily="49" charset="-128"/>
                  </a:rPr>
                  <a:t>●問題が公表されていない</a:t>
                </a:r>
              </a:p>
            </p:txBody>
          </p:sp>
          <p:sp>
            <p:nvSpPr>
              <p:cNvPr id="19" name="角丸四角形 18"/>
              <p:cNvSpPr/>
              <p:nvPr/>
            </p:nvSpPr>
            <p:spPr>
              <a:xfrm>
                <a:off x="1425648" y="4047639"/>
                <a:ext cx="3618499" cy="647551"/>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2400" b="1" dirty="0">
                    <a:latin typeface="ＭＳ ゴシック" panose="020B0609070205080204" pitchFamily="49" charset="-128"/>
                    <a:ea typeface="ＭＳ ゴシック" panose="020B0609070205080204" pitchFamily="49" charset="-128"/>
                  </a:rPr>
                  <a:t>県学力・学習状況調査</a:t>
                </a:r>
              </a:p>
            </p:txBody>
          </p:sp>
          <p:sp>
            <p:nvSpPr>
              <p:cNvPr id="16" name="角丸四角形 15"/>
              <p:cNvSpPr/>
              <p:nvPr/>
            </p:nvSpPr>
            <p:spPr>
              <a:xfrm>
                <a:off x="5703902" y="3204906"/>
                <a:ext cx="3312366" cy="3326453"/>
              </a:xfrm>
              <a:prstGeom prst="roundRect">
                <a:avLst>
                  <a:gd name="adj" fmla="val 9063"/>
                </a:avLst>
              </a:prstGeom>
            </p:spPr>
            <p:style>
              <a:lnRef idx="2">
                <a:schemeClr val="accent1"/>
              </a:lnRef>
              <a:fillRef idx="1">
                <a:schemeClr val="lt1"/>
              </a:fillRef>
              <a:effectRef idx="0">
                <a:schemeClr val="accent1"/>
              </a:effectRef>
              <a:fontRef idx="minor">
                <a:schemeClr val="dk1"/>
              </a:fontRef>
            </p:style>
            <p:txBody>
              <a:bodyPr lIns="0" rIns="0" rtlCol="0" anchor="t"/>
              <a:lstStyle/>
              <a:p>
                <a:r>
                  <a:rPr lang="ja-JP" altLang="en-US" sz="2000" dirty="0">
                    <a:latin typeface="ＭＳ ゴシック" panose="020B0609070205080204" pitchFamily="49" charset="-128"/>
                    <a:ea typeface="ＭＳ ゴシック" panose="020B0609070205080204" pitchFamily="49" charset="-128"/>
                  </a:rPr>
                  <a:t>○調査結果の分析</a:t>
                </a:r>
                <a:endParaRPr lang="en-US" altLang="ja-JP" sz="2000" dirty="0">
                  <a:latin typeface="ＭＳ ゴシック" panose="020B0609070205080204" pitchFamily="49" charset="-128"/>
                  <a:ea typeface="ＭＳ ゴシック" panose="020B0609070205080204" pitchFamily="49" charset="-128"/>
                </a:endParaRPr>
              </a:p>
              <a:p>
                <a:pPr marL="276225" indent="-276225"/>
                <a:r>
                  <a:rPr lang="ja-JP" altLang="en-US" sz="2000" dirty="0">
                    <a:latin typeface="ＭＳ ゴシック" panose="020B0609070205080204" pitchFamily="49" charset="-128"/>
                    <a:ea typeface="ＭＳ ゴシック" panose="020B0609070205080204" pitchFamily="49" charset="-128"/>
                  </a:rPr>
                  <a:t>・学力の伸びと学校の取組</a:t>
                </a:r>
                <a:endParaRPr lang="en-US" altLang="ja-JP" sz="2000" dirty="0">
                  <a:latin typeface="ＭＳ ゴシック" panose="020B0609070205080204" pitchFamily="49" charset="-128"/>
                  <a:ea typeface="ＭＳ ゴシック" panose="020B0609070205080204" pitchFamily="49" charset="-128"/>
                </a:endParaRPr>
              </a:p>
              <a:p>
                <a:pPr marL="276225" indent="-276225"/>
                <a:r>
                  <a:rPr lang="ja-JP" altLang="en-US" sz="2000" dirty="0">
                    <a:latin typeface="ＭＳ ゴシック" panose="020B0609070205080204" pitchFamily="49" charset="-128"/>
                    <a:ea typeface="ＭＳ ゴシック" panose="020B0609070205080204" pitchFamily="49" charset="-128"/>
                  </a:rPr>
                  <a:t>　や指導との関係</a:t>
                </a:r>
                <a:endParaRPr lang="en-US" altLang="ja-JP" sz="2000" dirty="0">
                  <a:latin typeface="ＭＳ ゴシック" panose="020B0609070205080204" pitchFamily="49" charset="-128"/>
                  <a:ea typeface="ＭＳ ゴシック" panose="020B0609070205080204" pitchFamily="49" charset="-128"/>
                </a:endParaRPr>
              </a:p>
              <a:p>
                <a:pPr marL="261938" indent="-261938"/>
                <a:r>
                  <a:rPr lang="ja-JP" altLang="en-US" sz="2000" dirty="0">
                    <a:latin typeface="ＭＳ ゴシック" panose="020B0609070205080204" pitchFamily="49" charset="-128"/>
                    <a:ea typeface="ＭＳ ゴシック" panose="020B0609070205080204" pitchFamily="49" charset="-128"/>
                  </a:rPr>
                  <a:t>○一定期間に実施された取組や指導の成果を客観的に把握</a:t>
                </a:r>
                <a:endParaRPr lang="en-US" altLang="ja-JP" sz="2000" dirty="0">
                  <a:latin typeface="ＭＳ ゴシック" panose="020B0609070205080204" pitchFamily="49" charset="-128"/>
                  <a:ea typeface="ＭＳ ゴシック" panose="020B0609070205080204" pitchFamily="49" charset="-128"/>
                </a:endParaRPr>
              </a:p>
              <a:p>
                <a:pPr marL="182563" indent="-182563"/>
                <a:r>
                  <a:rPr lang="ja-JP" altLang="en-US" sz="2000" dirty="0">
                    <a:latin typeface="ＭＳ ゴシック" panose="020B0609070205080204" pitchFamily="49" charset="-128"/>
                    <a:ea typeface="ＭＳ ゴシック" panose="020B0609070205080204" pitchFamily="49" charset="-128"/>
                  </a:rPr>
                  <a:t>○学力を伸ばした指導方法</a:t>
                </a:r>
                <a:endParaRPr lang="en-US" altLang="ja-JP" sz="2000" dirty="0">
                  <a:latin typeface="ＭＳ ゴシック" panose="020B0609070205080204" pitchFamily="49" charset="-128"/>
                  <a:ea typeface="ＭＳ ゴシック" panose="020B0609070205080204" pitchFamily="49" charset="-128"/>
                </a:endParaRPr>
              </a:p>
              <a:p>
                <a:pPr marL="182563" indent="-182563"/>
                <a:r>
                  <a:rPr lang="ja-JP" altLang="en-US" sz="2000" dirty="0">
                    <a:latin typeface="ＭＳ ゴシック" panose="020B0609070205080204" pitchFamily="49" charset="-128"/>
                    <a:ea typeface="ＭＳ ゴシック" panose="020B0609070205080204" pitchFamily="49" charset="-128"/>
                  </a:rPr>
                  <a:t>　を共有し授業改善・充実</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○質問紙調査から実態把握</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lang="ja-JP" altLang="en-US" sz="1600" dirty="0">
                    <a:latin typeface="ＭＳ ゴシック" panose="020B0609070205080204" pitchFamily="49" charset="-128"/>
                    <a:ea typeface="ＭＳ ゴシック" panose="020B0609070205080204" pitchFamily="49" charset="-128"/>
                  </a:rPr>
                  <a:t>（分析支援プログラムの活用）</a:t>
                </a:r>
                <a:endParaRPr lang="en-US" altLang="ja-JP" sz="1600" dirty="0">
                  <a:latin typeface="ＭＳ ゴシック" panose="020B0609070205080204" pitchFamily="49" charset="-128"/>
                  <a:ea typeface="ＭＳ ゴシック" panose="020B0609070205080204" pitchFamily="49" charset="-128"/>
                </a:endParaRPr>
              </a:p>
            </p:txBody>
          </p:sp>
          <p:sp>
            <p:nvSpPr>
              <p:cNvPr id="14" name="右矢印 13"/>
              <p:cNvSpPr/>
              <p:nvPr/>
            </p:nvSpPr>
            <p:spPr>
              <a:xfrm>
                <a:off x="5177192" y="5172682"/>
                <a:ext cx="504054" cy="8681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grpSp>
      </p:grpSp>
      <p:sp>
        <p:nvSpPr>
          <p:cNvPr id="13" name="額縁 12"/>
          <p:cNvSpPr/>
          <p:nvPr/>
        </p:nvSpPr>
        <p:spPr>
          <a:xfrm>
            <a:off x="909065" y="979398"/>
            <a:ext cx="815716" cy="5376955"/>
          </a:xfrm>
          <a:prstGeom prst="beve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400" dirty="0" smtClean="0">
                <a:latin typeface="HGS創英角ｺﾞｼｯｸUB" panose="020B0900000000000000" pitchFamily="50" charset="-128"/>
                <a:ea typeface="HGS創英角ｺﾞｼｯｸUB" panose="020B0900000000000000" pitchFamily="50" charset="-128"/>
              </a:rPr>
              <a:t>学力</a:t>
            </a:r>
            <a:endParaRPr lang="en-US" altLang="ja-JP" sz="2400" dirty="0">
              <a:latin typeface="HGS創英角ｺﾞｼｯｸUB" panose="020B0900000000000000" pitchFamily="50" charset="-128"/>
              <a:ea typeface="HGS創英角ｺﾞｼｯｸUB" panose="020B0900000000000000" pitchFamily="50" charset="-128"/>
            </a:endParaRPr>
          </a:p>
          <a:p>
            <a:pPr algn="ctr"/>
            <a:r>
              <a:rPr lang="ja-JP" altLang="en-US" sz="2400" dirty="0">
                <a:latin typeface="HGS創英角ｺﾞｼｯｸUB" panose="020B0900000000000000" pitchFamily="50" charset="-128"/>
                <a:ea typeface="HGS創英角ｺﾞｼｯｸUB" panose="020B0900000000000000" pitchFamily="50" charset="-128"/>
              </a:rPr>
              <a:t>・</a:t>
            </a:r>
            <a:endParaRPr lang="en-US" altLang="ja-JP" sz="2400" dirty="0">
              <a:latin typeface="HGS創英角ｺﾞｼｯｸUB" panose="020B0900000000000000" pitchFamily="50" charset="-128"/>
              <a:ea typeface="HGS創英角ｺﾞｼｯｸUB" panose="020B0900000000000000" pitchFamily="50" charset="-128"/>
            </a:endParaRPr>
          </a:p>
          <a:p>
            <a:pPr algn="ctr"/>
            <a:r>
              <a:rPr lang="ja-JP" altLang="en-US" sz="2400" dirty="0">
                <a:latin typeface="HGS創英角ｺﾞｼｯｸUB" panose="020B0900000000000000" pitchFamily="50" charset="-128"/>
                <a:ea typeface="HGS創英角ｺﾞｼｯｸUB" panose="020B0900000000000000" pitchFamily="50" charset="-128"/>
              </a:rPr>
              <a:t>学習状況調査の活用</a:t>
            </a:r>
          </a:p>
        </p:txBody>
      </p:sp>
      <p:sp>
        <p:nvSpPr>
          <p:cNvPr id="21" name="正方形/長方形 20">
            <a:extLst/>
          </p:cNvPr>
          <p:cNvSpPr/>
          <p:nvPr/>
        </p:nvSpPr>
        <p:spPr>
          <a:xfrm>
            <a:off x="583454" y="133668"/>
            <a:ext cx="7534179" cy="69251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eaLnBrk="1" hangingPunct="1">
              <a:defRPr/>
            </a:pPr>
            <a:r>
              <a:rPr lang="ja-JP" altLang="en-US" sz="4000" b="1" dirty="0">
                <a:solidFill>
                  <a:prstClr val="black"/>
                </a:solidFill>
                <a:latin typeface="+mn-ea"/>
              </a:rPr>
              <a:t>４</a:t>
            </a:r>
            <a:r>
              <a:rPr lang="ja-JP" altLang="en-US" sz="4000" b="1" dirty="0" smtClean="0">
                <a:solidFill>
                  <a:prstClr val="black"/>
                </a:solidFill>
                <a:latin typeface="+mn-ea"/>
              </a:rPr>
              <a:t>　小中連携の推進に向けて</a:t>
            </a:r>
            <a:endParaRPr lang="en-US" altLang="ja-JP" sz="4000" b="1" dirty="0">
              <a:solidFill>
                <a:prstClr val="black"/>
              </a:solidFill>
              <a:latin typeface="+mn-ea"/>
            </a:endParaRPr>
          </a:p>
        </p:txBody>
      </p:sp>
      <p:grpSp>
        <p:nvGrpSpPr>
          <p:cNvPr id="22" name="グループ化 2"/>
          <p:cNvGrpSpPr>
            <a:grpSpLocks/>
          </p:cNvGrpSpPr>
          <p:nvPr/>
        </p:nvGrpSpPr>
        <p:grpSpPr bwMode="auto">
          <a:xfrm>
            <a:off x="10022937" y="501132"/>
            <a:ext cx="1906985" cy="1707582"/>
            <a:chOff x="3171558" y="2139508"/>
            <a:chExt cx="2971800" cy="2608589"/>
          </a:xfrm>
        </p:grpSpPr>
        <p:pic>
          <p:nvPicPr>
            <p:cNvPr id="23" name="図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1558" y="2139508"/>
              <a:ext cx="29718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テキスト ボックス 1"/>
            <p:cNvSpPr txBox="1">
              <a:spLocks noChangeArrowheads="1"/>
            </p:cNvSpPr>
            <p:nvPr/>
          </p:nvSpPr>
          <p:spPr bwMode="auto">
            <a:xfrm>
              <a:off x="3628758" y="4396933"/>
              <a:ext cx="2429549" cy="35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100" dirty="0">
                  <a:latin typeface="+mn-ea"/>
                  <a:ea typeface="+mn-ea"/>
                </a:rPr>
                <a:t>埼玉県マスコット</a:t>
              </a:r>
              <a:endParaRPr lang="en-US" altLang="ja-JP" sz="1100" dirty="0">
                <a:latin typeface="+mn-ea"/>
                <a:ea typeface="+mn-ea"/>
              </a:endParaRPr>
            </a:p>
            <a:p>
              <a:pPr>
                <a:spcBef>
                  <a:spcPct val="0"/>
                </a:spcBef>
                <a:buFontTx/>
                <a:buNone/>
              </a:pPr>
              <a:r>
                <a:rPr lang="ja-JP" altLang="en-US" sz="1100" dirty="0" smtClean="0">
                  <a:latin typeface="+mn-ea"/>
                  <a:ea typeface="+mn-ea"/>
                </a:rPr>
                <a:t>コバトン</a:t>
              </a:r>
              <a:r>
                <a:rPr lang="en-US" altLang="ja-JP" sz="1100" dirty="0">
                  <a:latin typeface="+mn-ea"/>
                  <a:ea typeface="+mn-ea"/>
                </a:rPr>
                <a:t>	</a:t>
              </a:r>
              <a:r>
                <a:rPr lang="ja-JP" altLang="en-US" sz="1100" dirty="0" smtClean="0">
                  <a:latin typeface="+mn-ea"/>
                  <a:ea typeface="+mn-ea"/>
                </a:rPr>
                <a:t>　　　　　さいたま</a:t>
              </a:r>
              <a:r>
                <a:rPr lang="ja-JP" altLang="en-US" sz="1100" dirty="0">
                  <a:latin typeface="+mn-ea"/>
                  <a:ea typeface="+mn-ea"/>
                </a:rPr>
                <a:t>っち</a:t>
              </a:r>
            </a:p>
          </p:txBody>
        </p:sp>
      </p:grpSp>
      <p:sp>
        <p:nvSpPr>
          <p:cNvPr id="2" name="スライド番号プレースホルダー 1"/>
          <p:cNvSpPr>
            <a:spLocks noGrp="1"/>
          </p:cNvSpPr>
          <p:nvPr>
            <p:ph type="sldNum" sz="quarter" idx="12"/>
          </p:nvPr>
        </p:nvSpPr>
        <p:spPr/>
        <p:txBody>
          <a:bodyPr/>
          <a:lstStyle/>
          <a:p>
            <a:fld id="{5DE7A549-C890-48AF-A539-B9E6EF455443}" type="slidenum">
              <a:rPr kumimoji="1" lang="ja-JP" altLang="en-US" smtClean="0"/>
              <a:t>45</a:t>
            </a:fld>
            <a:endParaRPr kumimoji="1" lang="ja-JP" altLang="en-US"/>
          </a:p>
        </p:txBody>
      </p:sp>
    </p:spTree>
    <p:extLst>
      <p:ext uri="{BB962C8B-B14F-4D97-AF65-F5344CB8AC3E}">
        <p14:creationId xmlns:p14="http://schemas.microsoft.com/office/powerpoint/2010/main" val="1117412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962758" y="1618635"/>
            <a:ext cx="6011546" cy="505767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HGS創英ﾌﾟﾚｾﾞﾝｽEB" panose="02020800000000000000" pitchFamily="18" charset="-128"/>
                <a:ea typeface="HGS創英ﾌﾟﾚｾﾞﾝｽEB" panose="02020800000000000000" pitchFamily="18" charset="-128"/>
              </a:rPr>
              <a:t>　</a:t>
            </a:r>
            <a:r>
              <a:rPr lang="ja-JP" altLang="en-US" b="1" dirty="0">
                <a:solidFill>
                  <a:schemeClr val="tx1"/>
                </a:solidFill>
                <a:latin typeface="HG正楷書体-PRO" panose="03000600000000000000" pitchFamily="66" charset="-128"/>
                <a:ea typeface="HG正楷書体-PRO" panose="03000600000000000000" pitchFamily="66" charset="-128"/>
              </a:rPr>
              <a:t>赤いテープと白いテープの長さについて、次のことがわかっています。</a:t>
            </a:r>
            <a:endParaRPr lang="en-US" altLang="ja-JP" b="1" dirty="0">
              <a:solidFill>
                <a:schemeClr val="tx1"/>
              </a:solidFill>
              <a:latin typeface="HG正楷書体-PRO" panose="03000600000000000000" pitchFamily="66" charset="-128"/>
              <a:ea typeface="HG正楷書体-PRO" panose="03000600000000000000" pitchFamily="66" charset="-128"/>
            </a:endParaRPr>
          </a:p>
          <a:p>
            <a:endParaRPr lang="en-US" altLang="ja-JP" sz="1050" dirty="0">
              <a:solidFill>
                <a:schemeClr val="tx1"/>
              </a:solidFill>
              <a:latin typeface="HGS創英ﾌﾟﾚｾﾞﾝｽEB" panose="02020800000000000000" pitchFamily="18" charset="-128"/>
              <a:ea typeface="HGS創英ﾌﾟﾚｾﾞﾝｽEB" panose="02020800000000000000" pitchFamily="18" charset="-128"/>
            </a:endParaRPr>
          </a:p>
          <a:p>
            <a:endParaRPr lang="en-US" altLang="ja-JP" sz="1050" dirty="0">
              <a:solidFill>
                <a:schemeClr val="tx1"/>
              </a:solidFill>
              <a:latin typeface="HGS創英ﾌﾟﾚｾﾞﾝｽEB" panose="02020800000000000000" pitchFamily="18" charset="-128"/>
              <a:ea typeface="HGS創英ﾌﾟﾚｾﾞﾝｽEB" panose="02020800000000000000" pitchFamily="18" charset="-128"/>
            </a:endParaRPr>
          </a:p>
          <a:p>
            <a:endParaRPr lang="en-US" altLang="ja-JP" sz="1050" dirty="0">
              <a:solidFill>
                <a:schemeClr val="tx1"/>
              </a:solidFill>
              <a:latin typeface="HGS創英ﾌﾟﾚｾﾞﾝｽEB" panose="02020800000000000000" pitchFamily="18" charset="-128"/>
              <a:ea typeface="HGS創英ﾌﾟﾚｾﾞﾝｽEB" panose="02020800000000000000" pitchFamily="18" charset="-128"/>
            </a:endParaRPr>
          </a:p>
          <a:p>
            <a:endParaRPr lang="en-US" altLang="ja-JP" sz="1050" dirty="0">
              <a:solidFill>
                <a:schemeClr val="tx1"/>
              </a:solidFill>
              <a:latin typeface="HGS創英ﾌﾟﾚｾﾞﾝｽEB" panose="02020800000000000000" pitchFamily="18" charset="-128"/>
              <a:ea typeface="HGS創英ﾌﾟﾚｾﾞﾝｽEB" panose="02020800000000000000" pitchFamily="18" charset="-128"/>
            </a:endParaRPr>
          </a:p>
          <a:p>
            <a:endParaRPr lang="en-US" altLang="ja-JP" sz="1050" dirty="0">
              <a:solidFill>
                <a:schemeClr val="tx1"/>
              </a:solidFill>
              <a:latin typeface="HGS創英ﾌﾟﾚｾﾞﾝｽEB" panose="02020800000000000000" pitchFamily="18" charset="-128"/>
              <a:ea typeface="HGS創英ﾌﾟﾚｾﾞﾝｽEB" panose="02020800000000000000" pitchFamily="18" charset="-128"/>
            </a:endParaRPr>
          </a:p>
          <a:p>
            <a:endParaRPr lang="en-US" altLang="ja-JP" sz="1050" dirty="0">
              <a:solidFill>
                <a:schemeClr val="tx1"/>
              </a:solidFill>
              <a:latin typeface="HGS創英ﾌﾟﾚｾﾞﾝｽEB" panose="02020800000000000000" pitchFamily="18" charset="-128"/>
              <a:ea typeface="HGS創英ﾌﾟﾚｾﾞﾝｽEB" panose="02020800000000000000" pitchFamily="18" charset="-128"/>
            </a:endParaRPr>
          </a:p>
          <a:p>
            <a:r>
              <a:rPr lang="ja-JP" altLang="en-US" b="1" dirty="0">
                <a:solidFill>
                  <a:schemeClr val="tx1"/>
                </a:solidFill>
                <a:latin typeface="HG正楷書体-PRO" panose="03000600000000000000" pitchFamily="66" charset="-128"/>
                <a:ea typeface="HG正楷書体-PRO" panose="03000600000000000000" pitchFamily="66" charset="-128"/>
              </a:rPr>
              <a:t>（１）赤いテープと白いテープの</a:t>
            </a:r>
            <a:endParaRPr lang="en-US" altLang="ja-JP" b="1" dirty="0">
              <a:solidFill>
                <a:schemeClr val="tx1"/>
              </a:solidFill>
              <a:latin typeface="HG正楷書体-PRO" panose="03000600000000000000" pitchFamily="66" charset="-128"/>
              <a:ea typeface="HG正楷書体-PRO" panose="03000600000000000000" pitchFamily="66" charset="-128"/>
            </a:endParaRPr>
          </a:p>
          <a:p>
            <a:r>
              <a:rPr lang="ja-JP" altLang="en-US" b="1" dirty="0">
                <a:solidFill>
                  <a:schemeClr val="tx1"/>
                </a:solidFill>
                <a:latin typeface="HG正楷書体-PRO" panose="03000600000000000000" pitchFamily="66" charset="-128"/>
                <a:ea typeface="HG正楷書体-PRO" panose="03000600000000000000" pitchFamily="66" charset="-128"/>
              </a:rPr>
              <a:t>　　　長さの正しく表している図</a:t>
            </a:r>
            <a:endParaRPr lang="en-US" altLang="ja-JP" b="1" dirty="0">
              <a:solidFill>
                <a:schemeClr val="tx1"/>
              </a:solidFill>
              <a:latin typeface="HG正楷書体-PRO" panose="03000600000000000000" pitchFamily="66" charset="-128"/>
              <a:ea typeface="HG正楷書体-PRO" panose="03000600000000000000" pitchFamily="66" charset="-128"/>
            </a:endParaRPr>
          </a:p>
          <a:p>
            <a:r>
              <a:rPr lang="ja-JP" altLang="en-US" b="1" dirty="0">
                <a:solidFill>
                  <a:schemeClr val="tx1"/>
                </a:solidFill>
                <a:latin typeface="HG正楷書体-PRO" panose="03000600000000000000" pitchFamily="66" charset="-128"/>
                <a:ea typeface="HG正楷書体-PRO" panose="03000600000000000000" pitchFamily="66" charset="-128"/>
              </a:rPr>
              <a:t>　　　はどれですか。</a:t>
            </a:r>
            <a:endParaRPr lang="en-US" altLang="ja-JP" b="1" dirty="0">
              <a:solidFill>
                <a:schemeClr val="tx1"/>
              </a:solidFill>
              <a:latin typeface="HG正楷書体-PRO" panose="03000600000000000000" pitchFamily="66" charset="-128"/>
              <a:ea typeface="HG正楷書体-PRO" panose="03000600000000000000" pitchFamily="66" charset="-128"/>
            </a:endParaRPr>
          </a:p>
          <a:p>
            <a:endParaRPr lang="en-US" altLang="ja-JP" sz="1050" dirty="0">
              <a:solidFill>
                <a:schemeClr val="tx1"/>
              </a:solidFill>
              <a:latin typeface="HGS創英ﾌﾟﾚｾﾞﾝｽEB" panose="02020800000000000000" pitchFamily="18" charset="-128"/>
              <a:ea typeface="HGS創英ﾌﾟﾚｾﾞﾝｽEB" panose="02020800000000000000" pitchFamily="18" charset="-128"/>
            </a:endParaRPr>
          </a:p>
          <a:p>
            <a:endParaRPr lang="en-US" altLang="ja-JP" sz="1050" dirty="0">
              <a:solidFill>
                <a:schemeClr val="tx1"/>
              </a:solidFill>
              <a:latin typeface="HGS創英ﾌﾟﾚｾﾞﾝｽEB" panose="02020800000000000000" pitchFamily="18" charset="-128"/>
              <a:ea typeface="HGS創英ﾌﾟﾚｾﾞﾝｽEB" panose="02020800000000000000" pitchFamily="18" charset="-128"/>
            </a:endParaRPr>
          </a:p>
          <a:p>
            <a:endParaRPr lang="en-US" altLang="ja-JP" sz="1050" dirty="0">
              <a:solidFill>
                <a:schemeClr val="tx1"/>
              </a:solidFill>
              <a:latin typeface="HGS創英ﾌﾟﾚｾﾞﾝｽEB" panose="02020800000000000000" pitchFamily="18" charset="-128"/>
              <a:ea typeface="HGS創英ﾌﾟﾚｾﾞﾝｽEB" panose="02020800000000000000" pitchFamily="18" charset="-128"/>
            </a:endParaRPr>
          </a:p>
          <a:p>
            <a:endParaRPr lang="en-US" altLang="ja-JP" sz="1050" dirty="0">
              <a:solidFill>
                <a:schemeClr val="tx1"/>
              </a:solidFill>
              <a:latin typeface="HGS創英ﾌﾟﾚｾﾞﾝｽEB" panose="02020800000000000000" pitchFamily="18" charset="-128"/>
              <a:ea typeface="HGS創英ﾌﾟﾚｾﾞﾝｽEB" panose="02020800000000000000" pitchFamily="18" charset="-128"/>
            </a:endParaRPr>
          </a:p>
          <a:p>
            <a:endParaRPr lang="en-US" altLang="ja-JP" sz="1050" dirty="0">
              <a:solidFill>
                <a:schemeClr val="tx1"/>
              </a:solidFill>
              <a:latin typeface="HGS創英ﾌﾟﾚｾﾞﾝｽEB" panose="02020800000000000000" pitchFamily="18" charset="-128"/>
              <a:ea typeface="HGS創英ﾌﾟﾚｾﾞﾝｽEB" panose="02020800000000000000" pitchFamily="18" charset="-128"/>
            </a:endParaRPr>
          </a:p>
          <a:p>
            <a:endParaRPr lang="en-US" altLang="ja-JP" sz="1050" dirty="0">
              <a:solidFill>
                <a:schemeClr val="tx1"/>
              </a:solidFill>
              <a:latin typeface="HGS創英ﾌﾟﾚｾﾞﾝｽEB" panose="02020800000000000000" pitchFamily="18" charset="-128"/>
              <a:ea typeface="HGS創英ﾌﾟﾚｾﾞﾝｽEB" panose="02020800000000000000" pitchFamily="18" charset="-128"/>
            </a:endParaRPr>
          </a:p>
          <a:p>
            <a:endParaRPr lang="en-US" altLang="ja-JP" sz="1050" dirty="0">
              <a:solidFill>
                <a:schemeClr val="tx1"/>
              </a:solidFill>
              <a:latin typeface="HGS創英ﾌﾟﾚｾﾞﾝｽEB" panose="02020800000000000000" pitchFamily="18" charset="-128"/>
              <a:ea typeface="HGS創英ﾌﾟﾚｾﾞﾝｽEB" panose="02020800000000000000" pitchFamily="18" charset="-128"/>
            </a:endParaRPr>
          </a:p>
          <a:p>
            <a:endParaRPr lang="en-US" altLang="ja-JP" sz="1050" dirty="0">
              <a:solidFill>
                <a:schemeClr val="tx1"/>
              </a:solidFill>
              <a:latin typeface="HGS創英ﾌﾟﾚｾﾞﾝｽEB" panose="02020800000000000000" pitchFamily="18" charset="-128"/>
              <a:ea typeface="HGS創英ﾌﾟﾚｾﾞﾝｽEB" panose="02020800000000000000" pitchFamily="18" charset="-128"/>
            </a:endParaRPr>
          </a:p>
          <a:p>
            <a:endParaRPr lang="en-US" altLang="ja-JP" sz="1050" dirty="0">
              <a:solidFill>
                <a:schemeClr val="tx1"/>
              </a:solidFill>
              <a:latin typeface="HGS創英ﾌﾟﾚｾﾞﾝｽEB" panose="02020800000000000000" pitchFamily="18" charset="-128"/>
              <a:ea typeface="HGS創英ﾌﾟﾚｾﾞﾝｽEB" panose="02020800000000000000" pitchFamily="18" charset="-128"/>
            </a:endParaRPr>
          </a:p>
          <a:p>
            <a:r>
              <a:rPr lang="ja-JP" altLang="en-US" b="1" dirty="0">
                <a:solidFill>
                  <a:schemeClr val="tx1"/>
                </a:solidFill>
                <a:latin typeface="HG正楷書体-PRO" panose="03000600000000000000" pitchFamily="66" charset="-128"/>
                <a:ea typeface="HG正楷書体-PRO" panose="03000600000000000000" pitchFamily="66" charset="-128"/>
              </a:rPr>
              <a:t>（２）白いテープの長さを求める式を書きましょう。</a:t>
            </a:r>
            <a:endParaRPr lang="en-US" altLang="ja-JP" b="1" dirty="0">
              <a:solidFill>
                <a:schemeClr val="tx1"/>
              </a:solidFill>
              <a:latin typeface="HG正楷書体-PRO" panose="03000600000000000000" pitchFamily="66" charset="-128"/>
              <a:ea typeface="HG正楷書体-PRO" panose="03000600000000000000" pitchFamily="66" charset="-128"/>
            </a:endParaRPr>
          </a:p>
          <a:p>
            <a:endParaRPr lang="en-US" altLang="ja-JP" sz="1050" dirty="0">
              <a:solidFill>
                <a:schemeClr val="tx1"/>
              </a:solidFill>
              <a:latin typeface="HGS創英ﾌﾟﾚｾﾞﾝｽEB" panose="02020800000000000000" pitchFamily="18" charset="-128"/>
              <a:ea typeface="HGS創英ﾌﾟﾚｾﾞﾝｽEB" panose="02020800000000000000" pitchFamily="18" charset="-128"/>
            </a:endParaRPr>
          </a:p>
        </p:txBody>
      </p:sp>
      <p:sp>
        <p:nvSpPr>
          <p:cNvPr id="13" name="正方形/長方形 12"/>
          <p:cNvSpPr/>
          <p:nvPr/>
        </p:nvSpPr>
        <p:spPr>
          <a:xfrm>
            <a:off x="6047984" y="1758790"/>
            <a:ext cx="368105" cy="307075"/>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HGS創英ﾌﾟﾚｾﾞﾝｽEB" panose="02020800000000000000" pitchFamily="18" charset="-128"/>
                <a:ea typeface="HGS創英ﾌﾟﾚｾﾞﾝｽEB" panose="02020800000000000000" pitchFamily="18" charset="-128"/>
              </a:rPr>
              <a:t>３</a:t>
            </a:r>
          </a:p>
        </p:txBody>
      </p:sp>
      <p:sp>
        <p:nvSpPr>
          <p:cNvPr id="3" name="正方形/長方形 2"/>
          <p:cNvSpPr/>
          <p:nvPr/>
        </p:nvSpPr>
        <p:spPr>
          <a:xfrm>
            <a:off x="6047984" y="2852765"/>
            <a:ext cx="5325215" cy="53708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明朝E" panose="02020909000000000000" pitchFamily="17" charset="-128"/>
                <a:ea typeface="HG明朝E" panose="02020909000000000000" pitchFamily="17" charset="-128"/>
              </a:rPr>
              <a:t>赤いテープの長さは１２０㎝です。</a:t>
            </a:r>
            <a:endParaRPr lang="en-US" altLang="ja-JP" sz="1400" dirty="0">
              <a:solidFill>
                <a:schemeClr val="tx1"/>
              </a:solidFill>
              <a:latin typeface="HG明朝E" panose="02020909000000000000" pitchFamily="17" charset="-128"/>
              <a:ea typeface="HG明朝E" panose="02020909000000000000" pitchFamily="17" charset="-128"/>
            </a:endParaRPr>
          </a:p>
          <a:p>
            <a:r>
              <a:rPr lang="ja-JP" altLang="en-US" sz="1400" dirty="0">
                <a:solidFill>
                  <a:schemeClr val="tx1"/>
                </a:solidFill>
                <a:latin typeface="HG明朝E" panose="02020909000000000000" pitchFamily="17" charset="-128"/>
                <a:ea typeface="HG明朝E" panose="02020909000000000000" pitchFamily="17" charset="-128"/>
              </a:rPr>
              <a:t>赤いテープの長さは、白いテープの長さは０．６倍です。</a:t>
            </a:r>
            <a:endParaRPr lang="ja-JP" altLang="en-US" sz="900" dirty="0">
              <a:solidFill>
                <a:schemeClr val="tx1"/>
              </a:solidFill>
              <a:latin typeface="HG明朝E" panose="02020909000000000000" pitchFamily="17" charset="-128"/>
              <a:ea typeface="HG明朝E" panose="02020909000000000000" pitchFamily="17" charset="-128"/>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6063" y="3448279"/>
            <a:ext cx="2378127" cy="2147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4" cstate="print"/>
          <a:srcRect/>
          <a:stretch>
            <a:fillRect/>
          </a:stretch>
        </p:blipFill>
        <p:spPr bwMode="auto">
          <a:xfrm>
            <a:off x="963608" y="5596264"/>
            <a:ext cx="768187" cy="1219344"/>
          </a:xfrm>
          <a:prstGeom prst="rect">
            <a:avLst/>
          </a:prstGeom>
          <a:noFill/>
          <a:ln w="9525">
            <a:noFill/>
            <a:miter lim="800000"/>
            <a:headEnd/>
            <a:tailEnd/>
          </a:ln>
        </p:spPr>
      </p:pic>
      <p:sp>
        <p:nvSpPr>
          <p:cNvPr id="18" name="正方形/長方形 17"/>
          <p:cNvSpPr/>
          <p:nvPr/>
        </p:nvSpPr>
        <p:spPr>
          <a:xfrm>
            <a:off x="122956" y="1618635"/>
            <a:ext cx="5389292" cy="225815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a:solidFill>
                <a:schemeClr val="bg1"/>
              </a:solidFill>
              <a:latin typeface="HGS創英ﾌﾟﾚｾﾞﾝｽEB" panose="02020800000000000000" pitchFamily="18" charset="-128"/>
              <a:ea typeface="HGS創英ﾌﾟﾚｾﾞﾝｽEB" panose="02020800000000000000" pitchFamily="18" charset="-128"/>
            </a:endParaRPr>
          </a:p>
          <a:p>
            <a:endParaRPr lang="en-US" altLang="ja-JP" sz="1050" dirty="0">
              <a:solidFill>
                <a:schemeClr val="bg1"/>
              </a:solidFill>
              <a:latin typeface="HGS創英ﾌﾟﾚｾﾞﾝｽEB" panose="02020800000000000000" pitchFamily="18" charset="-128"/>
              <a:ea typeface="HGS創英ﾌﾟﾚｾﾞﾝｽEB" panose="02020800000000000000" pitchFamily="18" charset="-128"/>
            </a:endParaRPr>
          </a:p>
          <a:p>
            <a:endParaRPr lang="en-US" altLang="ja-JP" sz="1050" dirty="0">
              <a:solidFill>
                <a:schemeClr val="bg1"/>
              </a:solidFill>
              <a:latin typeface="HGS創英ﾌﾟﾚｾﾞﾝｽEB" panose="02020800000000000000" pitchFamily="18" charset="-128"/>
              <a:ea typeface="HGS創英ﾌﾟﾚｾﾞﾝｽEB" panose="02020800000000000000" pitchFamily="18" charset="-128"/>
            </a:endParaRPr>
          </a:p>
          <a:p>
            <a:endParaRPr lang="en-US" altLang="ja-JP" sz="1050" dirty="0">
              <a:solidFill>
                <a:schemeClr val="bg1"/>
              </a:solidFill>
              <a:latin typeface="HGS創英ﾌﾟﾚｾﾞﾝｽEB" panose="02020800000000000000" pitchFamily="18" charset="-128"/>
              <a:ea typeface="HGS創英ﾌﾟﾚｾﾞﾝｽEB" panose="02020800000000000000" pitchFamily="18" charset="-128"/>
            </a:endParaRPr>
          </a:p>
          <a:p>
            <a:endParaRPr lang="en-US" altLang="ja-JP" sz="1050" dirty="0">
              <a:solidFill>
                <a:schemeClr val="bg1"/>
              </a:solidFill>
              <a:latin typeface="HGS創英ﾌﾟﾚｾﾞﾝｽEB" panose="02020800000000000000" pitchFamily="18" charset="-128"/>
              <a:ea typeface="HGS創英ﾌﾟﾚｾﾞﾝｽEB" panose="02020800000000000000" pitchFamily="18" charset="-128"/>
            </a:endParaRPr>
          </a:p>
          <a:p>
            <a:endParaRPr lang="en-US" altLang="ja-JP" sz="1050" dirty="0">
              <a:solidFill>
                <a:schemeClr val="bg1"/>
              </a:solidFill>
              <a:latin typeface="HGS創英ﾌﾟﾚｾﾞﾝｽEB" panose="02020800000000000000" pitchFamily="18" charset="-128"/>
              <a:ea typeface="HGS創英ﾌﾟﾚｾﾞﾝｽEB" panose="02020800000000000000" pitchFamily="18" charset="-128"/>
            </a:endParaRPr>
          </a:p>
          <a:p>
            <a:endParaRPr lang="en-US" altLang="ja-JP" sz="1050" dirty="0">
              <a:solidFill>
                <a:schemeClr val="bg1"/>
              </a:solidFill>
              <a:latin typeface="HGS創英ﾌﾟﾚｾﾞﾝｽEB" panose="02020800000000000000" pitchFamily="18" charset="-128"/>
              <a:ea typeface="HGS創英ﾌﾟﾚｾﾞﾝｽEB" panose="02020800000000000000" pitchFamily="18" charset="-128"/>
            </a:endParaRPr>
          </a:p>
          <a:p>
            <a:endParaRPr lang="en-US" altLang="ja-JP" sz="1050" b="1" dirty="0">
              <a:solidFill>
                <a:schemeClr val="tx1"/>
              </a:solidFill>
              <a:latin typeface="HG正楷書体-PRO" panose="03000600000000000000" pitchFamily="66" charset="-128"/>
              <a:ea typeface="HG正楷書体-PRO" panose="03000600000000000000" pitchFamily="66" charset="-128"/>
            </a:endParaRPr>
          </a:p>
          <a:p>
            <a:r>
              <a:rPr lang="ja-JP" altLang="en-US" b="1" dirty="0">
                <a:solidFill>
                  <a:schemeClr val="tx1"/>
                </a:solidFill>
                <a:latin typeface="HG正楷書体-PRO" panose="03000600000000000000" pitchFamily="66" charset="-128"/>
                <a:ea typeface="HG正楷書体-PRO" panose="03000600000000000000" pitchFamily="66" charset="-128"/>
              </a:rPr>
              <a:t>（２）赤いテープと白いテープの長さについて、次の</a:t>
            </a:r>
            <a:r>
              <a:rPr lang="ja-JP" altLang="en-US" b="1" dirty="0" smtClean="0">
                <a:solidFill>
                  <a:schemeClr val="tx1"/>
                </a:solidFill>
                <a:latin typeface="HG正楷書体-PRO" panose="03000600000000000000" pitchFamily="66" charset="-128"/>
                <a:ea typeface="HG正楷書体-PRO" panose="03000600000000000000" pitchFamily="66" charset="-128"/>
              </a:rPr>
              <a:t>ことがわ</a:t>
            </a:r>
            <a:r>
              <a:rPr lang="ja-JP" altLang="en-US" b="1" dirty="0">
                <a:solidFill>
                  <a:schemeClr val="tx1"/>
                </a:solidFill>
                <a:latin typeface="HG正楷書体-PRO" panose="03000600000000000000" pitchFamily="66" charset="-128"/>
                <a:ea typeface="HG正楷書体-PRO" panose="03000600000000000000" pitchFamily="66" charset="-128"/>
              </a:rPr>
              <a:t>かっています。</a:t>
            </a:r>
            <a:endParaRPr lang="en-US" altLang="ja-JP" b="1" dirty="0">
              <a:solidFill>
                <a:schemeClr val="tx1"/>
              </a:solidFill>
              <a:latin typeface="HG正楷書体-PRO" panose="03000600000000000000" pitchFamily="66" charset="-128"/>
              <a:ea typeface="HG正楷書体-PRO" panose="03000600000000000000" pitchFamily="66" charset="-128"/>
            </a:endParaRPr>
          </a:p>
          <a:p>
            <a:endParaRPr lang="en-US" altLang="ja-JP" sz="1050" b="1" dirty="0">
              <a:solidFill>
                <a:schemeClr val="tx1"/>
              </a:solidFill>
              <a:latin typeface="HG正楷書体-PRO" panose="03000600000000000000" pitchFamily="66" charset="-128"/>
              <a:ea typeface="HG正楷書体-PRO" panose="03000600000000000000" pitchFamily="66" charset="-128"/>
            </a:endParaRPr>
          </a:p>
          <a:p>
            <a:endParaRPr lang="en-US" altLang="ja-JP" sz="1050" b="1" dirty="0">
              <a:solidFill>
                <a:schemeClr val="tx1"/>
              </a:solidFill>
              <a:latin typeface="HG正楷書体-PRO" panose="03000600000000000000" pitchFamily="66" charset="-128"/>
              <a:ea typeface="HG正楷書体-PRO" panose="03000600000000000000" pitchFamily="66" charset="-128"/>
            </a:endParaRPr>
          </a:p>
          <a:p>
            <a:endParaRPr lang="en-US" altLang="ja-JP" sz="1050" b="1" dirty="0">
              <a:solidFill>
                <a:schemeClr val="tx1"/>
              </a:solidFill>
              <a:latin typeface="HG正楷書体-PRO" panose="03000600000000000000" pitchFamily="66" charset="-128"/>
              <a:ea typeface="HG正楷書体-PRO" panose="03000600000000000000" pitchFamily="66" charset="-128"/>
            </a:endParaRPr>
          </a:p>
          <a:p>
            <a:endParaRPr lang="en-US" altLang="ja-JP" sz="1050" b="1" dirty="0">
              <a:solidFill>
                <a:schemeClr val="tx1"/>
              </a:solidFill>
              <a:latin typeface="HG正楷書体-PRO" panose="03000600000000000000" pitchFamily="66" charset="-128"/>
              <a:ea typeface="HG正楷書体-PRO" panose="03000600000000000000" pitchFamily="66" charset="-128"/>
            </a:endParaRPr>
          </a:p>
          <a:p>
            <a:endParaRPr lang="en-US" altLang="ja-JP" sz="1050" b="1" dirty="0">
              <a:solidFill>
                <a:schemeClr val="tx1"/>
              </a:solidFill>
              <a:latin typeface="HG正楷書体-PRO" panose="03000600000000000000" pitchFamily="66" charset="-128"/>
              <a:ea typeface="HG正楷書体-PRO" panose="03000600000000000000" pitchFamily="66" charset="-128"/>
            </a:endParaRPr>
          </a:p>
          <a:p>
            <a:endParaRPr lang="en-US" altLang="ja-JP" sz="1050" b="1" dirty="0">
              <a:solidFill>
                <a:schemeClr val="tx1"/>
              </a:solidFill>
              <a:latin typeface="HG正楷書体-PRO" panose="03000600000000000000" pitchFamily="66" charset="-128"/>
              <a:ea typeface="HG正楷書体-PRO" panose="03000600000000000000" pitchFamily="66" charset="-128"/>
            </a:endParaRPr>
          </a:p>
          <a:p>
            <a:r>
              <a:rPr lang="ja-JP" altLang="en-US" sz="1050" b="1" dirty="0">
                <a:solidFill>
                  <a:schemeClr val="tx1"/>
                </a:solidFill>
                <a:latin typeface="HG正楷書体-PRO" panose="03000600000000000000" pitchFamily="66" charset="-128"/>
                <a:ea typeface="HG正楷書体-PRO" panose="03000600000000000000" pitchFamily="66" charset="-128"/>
              </a:rPr>
              <a:t>　　　</a:t>
            </a:r>
            <a:r>
              <a:rPr lang="ja-JP" altLang="en-US" b="1" dirty="0">
                <a:solidFill>
                  <a:schemeClr val="tx1"/>
                </a:solidFill>
                <a:latin typeface="HG正楷書体-PRO" panose="03000600000000000000" pitchFamily="66" charset="-128"/>
                <a:ea typeface="HG正楷書体-PRO" panose="03000600000000000000" pitchFamily="66" charset="-128"/>
              </a:rPr>
              <a:t>白いテープの長さを求める式を書きましょう。</a:t>
            </a:r>
            <a:endParaRPr lang="en-US" altLang="ja-JP" b="1" dirty="0">
              <a:solidFill>
                <a:schemeClr val="tx1"/>
              </a:solidFill>
              <a:latin typeface="HG正楷書体-PRO" panose="03000600000000000000" pitchFamily="66" charset="-128"/>
              <a:ea typeface="HG正楷書体-PRO" panose="03000600000000000000" pitchFamily="66" charset="-128"/>
            </a:endParaRPr>
          </a:p>
          <a:p>
            <a:endParaRPr lang="en-US" altLang="ja-JP" sz="1050" b="1" dirty="0">
              <a:solidFill>
                <a:schemeClr val="tx1"/>
              </a:solidFill>
              <a:latin typeface="HG正楷書体-PRO" panose="03000600000000000000" pitchFamily="66" charset="-128"/>
              <a:ea typeface="HG正楷書体-PRO" panose="03000600000000000000" pitchFamily="66" charset="-128"/>
            </a:endParaRPr>
          </a:p>
          <a:p>
            <a:endParaRPr lang="en-US" altLang="ja-JP" sz="1050" dirty="0">
              <a:solidFill>
                <a:schemeClr val="bg1"/>
              </a:solidFill>
              <a:latin typeface="HG正楷書体-PRO" panose="03000600000000000000" pitchFamily="66" charset="-128"/>
              <a:ea typeface="HG正楷書体-PRO" panose="03000600000000000000" pitchFamily="66" charset="-128"/>
            </a:endParaRPr>
          </a:p>
          <a:p>
            <a:endParaRPr lang="en-US" altLang="ja-JP" sz="1050" dirty="0">
              <a:solidFill>
                <a:schemeClr val="bg1"/>
              </a:solidFill>
              <a:latin typeface="HGS創英ﾌﾟﾚｾﾞﾝｽEB" panose="02020800000000000000" pitchFamily="18" charset="-128"/>
              <a:ea typeface="HGS創英ﾌﾟﾚｾﾞﾝｽEB" panose="02020800000000000000" pitchFamily="18" charset="-128"/>
            </a:endParaRPr>
          </a:p>
          <a:p>
            <a:endParaRPr lang="en-US" altLang="ja-JP" sz="1050" dirty="0">
              <a:solidFill>
                <a:schemeClr val="bg1"/>
              </a:solidFill>
              <a:latin typeface="HGS創英ﾌﾟﾚｾﾞﾝｽEB" panose="02020800000000000000" pitchFamily="18" charset="-128"/>
              <a:ea typeface="HGS創英ﾌﾟﾚｾﾞﾝｽEB" panose="02020800000000000000" pitchFamily="18" charset="-128"/>
            </a:endParaRPr>
          </a:p>
          <a:p>
            <a:endParaRPr lang="en-US" altLang="ja-JP" sz="1050" dirty="0">
              <a:solidFill>
                <a:schemeClr val="bg1"/>
              </a:solidFill>
              <a:latin typeface="HGS創英ﾌﾟﾚｾﾞﾝｽEB" panose="02020800000000000000" pitchFamily="18" charset="-128"/>
              <a:ea typeface="HGS創英ﾌﾟﾚｾﾞﾝｽEB" panose="02020800000000000000" pitchFamily="18" charset="-128"/>
            </a:endParaRPr>
          </a:p>
        </p:txBody>
      </p:sp>
      <p:sp>
        <p:nvSpPr>
          <p:cNvPr id="19" name="正方形/長方形 18"/>
          <p:cNvSpPr/>
          <p:nvPr/>
        </p:nvSpPr>
        <p:spPr>
          <a:xfrm>
            <a:off x="315849" y="1745521"/>
            <a:ext cx="368105" cy="307075"/>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HGS創英ﾌﾟﾚｾﾞﾝｽEB" panose="02020800000000000000" pitchFamily="18" charset="-128"/>
                <a:ea typeface="HGS創英ﾌﾟﾚｾﾞﾝｽEB" panose="02020800000000000000" pitchFamily="18" charset="-128"/>
              </a:rPr>
              <a:t>２</a:t>
            </a:r>
          </a:p>
        </p:txBody>
      </p:sp>
      <p:sp>
        <p:nvSpPr>
          <p:cNvPr id="22" name="正方形/長方形 21"/>
          <p:cNvSpPr/>
          <p:nvPr/>
        </p:nvSpPr>
        <p:spPr>
          <a:xfrm>
            <a:off x="412376" y="2692603"/>
            <a:ext cx="5056960" cy="66256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明朝E" panose="02020909000000000000" pitchFamily="17" charset="-128"/>
                <a:ea typeface="HG明朝E" panose="02020909000000000000" pitchFamily="17" charset="-128"/>
              </a:rPr>
              <a:t>赤いテープの長さはａ㎝です。</a:t>
            </a:r>
            <a:endParaRPr lang="en-US" altLang="ja-JP" sz="1400" dirty="0">
              <a:solidFill>
                <a:schemeClr val="tx1"/>
              </a:solidFill>
              <a:latin typeface="HG明朝E" panose="02020909000000000000" pitchFamily="17" charset="-128"/>
              <a:ea typeface="HG明朝E" panose="02020909000000000000" pitchFamily="17" charset="-128"/>
            </a:endParaRPr>
          </a:p>
          <a:p>
            <a:r>
              <a:rPr lang="ja-JP" altLang="en-US" sz="1400" dirty="0">
                <a:solidFill>
                  <a:schemeClr val="tx1"/>
                </a:solidFill>
                <a:latin typeface="HG明朝E" panose="02020909000000000000" pitchFamily="17" charset="-128"/>
                <a:ea typeface="HG明朝E" panose="02020909000000000000" pitchFamily="17" charset="-128"/>
              </a:rPr>
              <a:t>赤いテープの長さは、白いテープの長さの　　 倍です。</a:t>
            </a:r>
          </a:p>
        </p:txBody>
      </p:sp>
      <p:sp>
        <p:nvSpPr>
          <p:cNvPr id="7" name="テキスト ボックス 6"/>
          <p:cNvSpPr txBox="1"/>
          <p:nvPr/>
        </p:nvSpPr>
        <p:spPr>
          <a:xfrm>
            <a:off x="3923443" y="2857362"/>
            <a:ext cx="338554" cy="276999"/>
          </a:xfrm>
          <a:prstGeom prst="rect">
            <a:avLst/>
          </a:prstGeom>
          <a:noFill/>
        </p:spPr>
        <p:txBody>
          <a:bodyPr wrap="none" rtlCol="0">
            <a:spAutoFit/>
          </a:bodyPr>
          <a:lstStyle/>
          <a:p>
            <a:r>
              <a:rPr lang="ja-JP" altLang="en-US" sz="1200" dirty="0">
                <a:latin typeface="HG明朝E" panose="02020909000000000000" pitchFamily="17" charset="-128"/>
                <a:ea typeface="HG明朝E" panose="02020909000000000000" pitchFamily="17" charset="-128"/>
              </a:rPr>
              <a:t>３</a:t>
            </a:r>
          </a:p>
        </p:txBody>
      </p:sp>
      <p:sp>
        <p:nvSpPr>
          <p:cNvPr id="24" name="テキスト ボックス 23"/>
          <p:cNvSpPr txBox="1"/>
          <p:nvPr/>
        </p:nvSpPr>
        <p:spPr>
          <a:xfrm>
            <a:off x="3923443" y="3108254"/>
            <a:ext cx="338554" cy="276999"/>
          </a:xfrm>
          <a:prstGeom prst="rect">
            <a:avLst/>
          </a:prstGeom>
          <a:noFill/>
          <a:ln>
            <a:noFill/>
          </a:ln>
        </p:spPr>
        <p:txBody>
          <a:bodyPr wrap="none" rtlCol="0">
            <a:spAutoFit/>
          </a:bodyPr>
          <a:lstStyle/>
          <a:p>
            <a:r>
              <a:rPr lang="ja-JP" altLang="en-US" sz="1200" dirty="0">
                <a:solidFill>
                  <a:sysClr val="windowText" lastClr="000000"/>
                </a:solidFill>
                <a:latin typeface="HG明朝E" panose="02020909000000000000" pitchFamily="17" charset="-128"/>
                <a:ea typeface="HG明朝E" panose="02020909000000000000" pitchFamily="17" charset="-128"/>
              </a:rPr>
              <a:t>５</a:t>
            </a:r>
          </a:p>
        </p:txBody>
      </p:sp>
      <p:cxnSp>
        <p:nvCxnSpPr>
          <p:cNvPr id="21" name="直線コネクタ 20"/>
          <p:cNvCxnSpPr/>
          <p:nvPr/>
        </p:nvCxnSpPr>
        <p:spPr>
          <a:xfrm flipV="1">
            <a:off x="3974523" y="3121307"/>
            <a:ext cx="24062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星 24 25"/>
          <p:cNvSpPr/>
          <p:nvPr/>
        </p:nvSpPr>
        <p:spPr>
          <a:xfrm>
            <a:off x="6543871" y="4437731"/>
            <a:ext cx="1465672" cy="966284"/>
          </a:xfrm>
          <a:prstGeom prst="star24">
            <a:avLst>
              <a:gd name="adj" fmla="val 4246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dirty="0">
                <a:solidFill>
                  <a:schemeClr val="bg1"/>
                </a:solidFill>
                <a:latin typeface="HGS創英角ﾎﾟｯﾌﾟ体" panose="040B0A00000000000000" pitchFamily="50" charset="-128"/>
                <a:ea typeface="HGS創英角ﾎﾟｯﾌﾟ体" panose="040B0A00000000000000" pitchFamily="50" charset="-128"/>
              </a:rPr>
              <a:t>正答率</a:t>
            </a:r>
            <a:endParaRPr lang="en-US" altLang="ja-JP" dirty="0">
              <a:solidFill>
                <a:schemeClr val="bg1"/>
              </a:solidFill>
              <a:latin typeface="HGS創英角ﾎﾟｯﾌﾟ体" panose="040B0A00000000000000" pitchFamily="50" charset="-128"/>
              <a:ea typeface="HGS創英角ﾎﾟｯﾌﾟ体" panose="040B0A00000000000000" pitchFamily="50" charset="-128"/>
            </a:endParaRPr>
          </a:p>
          <a:p>
            <a:pPr algn="ctr"/>
            <a:r>
              <a:rPr lang="ja-JP" altLang="en-US" dirty="0">
                <a:solidFill>
                  <a:schemeClr val="bg1"/>
                </a:solidFill>
                <a:latin typeface="HGS創英角ﾎﾟｯﾌﾟ体" panose="040B0A00000000000000" pitchFamily="50" charset="-128"/>
                <a:ea typeface="HGS創英角ﾎﾟｯﾌﾟ体" panose="040B0A00000000000000" pitchFamily="50" charset="-128"/>
              </a:rPr>
              <a:t>３４％</a:t>
            </a:r>
          </a:p>
        </p:txBody>
      </p:sp>
      <p:sp>
        <p:nvSpPr>
          <p:cNvPr id="32" name="星 24 31"/>
          <p:cNvSpPr/>
          <p:nvPr/>
        </p:nvSpPr>
        <p:spPr>
          <a:xfrm>
            <a:off x="10508632" y="6013131"/>
            <a:ext cx="1465672" cy="890382"/>
          </a:xfrm>
          <a:prstGeom prst="star24">
            <a:avLst>
              <a:gd name="adj" fmla="val 4246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dirty="0">
                <a:solidFill>
                  <a:schemeClr val="bg1"/>
                </a:solidFill>
                <a:latin typeface="HGS創英角ﾎﾟｯﾌﾟ体" panose="040B0A00000000000000" pitchFamily="50" charset="-128"/>
                <a:ea typeface="HGS創英角ﾎﾟｯﾌﾟ体" panose="040B0A00000000000000" pitchFamily="50" charset="-128"/>
              </a:rPr>
              <a:t>正答率</a:t>
            </a:r>
            <a:endParaRPr lang="en-US" altLang="ja-JP" dirty="0">
              <a:solidFill>
                <a:schemeClr val="bg1"/>
              </a:solidFill>
              <a:latin typeface="HGS創英角ﾎﾟｯﾌﾟ体" panose="040B0A00000000000000" pitchFamily="50" charset="-128"/>
              <a:ea typeface="HGS創英角ﾎﾟｯﾌﾟ体" panose="040B0A00000000000000" pitchFamily="50" charset="-128"/>
            </a:endParaRPr>
          </a:p>
          <a:p>
            <a:pPr algn="ctr"/>
            <a:r>
              <a:rPr lang="ja-JP" altLang="en-US" dirty="0">
                <a:solidFill>
                  <a:schemeClr val="bg1"/>
                </a:solidFill>
                <a:latin typeface="HGS創英角ﾎﾟｯﾌﾟ体" panose="040B0A00000000000000" pitchFamily="50" charset="-128"/>
                <a:ea typeface="HGS創英角ﾎﾟｯﾌﾟ体" panose="040B0A00000000000000" pitchFamily="50" charset="-128"/>
              </a:rPr>
              <a:t>４１％</a:t>
            </a:r>
          </a:p>
        </p:txBody>
      </p:sp>
      <p:sp>
        <p:nvSpPr>
          <p:cNvPr id="33" name="正方形/長方形 32"/>
          <p:cNvSpPr/>
          <p:nvPr/>
        </p:nvSpPr>
        <p:spPr>
          <a:xfrm>
            <a:off x="6579618" y="1752555"/>
            <a:ext cx="1394179" cy="3070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latin typeface="HGS創英角ﾎﾟｯﾌﾟ体" panose="040B0A00000000000000" pitchFamily="50" charset="-128"/>
                <a:ea typeface="HGS創英角ﾎﾟｯﾌﾟ体" panose="040B0A00000000000000" pitchFamily="50" charset="-128"/>
              </a:rPr>
              <a:t>Ｈ２４算数Ａ</a:t>
            </a:r>
          </a:p>
        </p:txBody>
      </p:sp>
      <p:sp>
        <p:nvSpPr>
          <p:cNvPr id="20" name="正方形/長方形 19"/>
          <p:cNvSpPr/>
          <p:nvPr/>
        </p:nvSpPr>
        <p:spPr>
          <a:xfrm>
            <a:off x="805839" y="1745520"/>
            <a:ext cx="1393644" cy="3070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latin typeface="HGS創英角ﾎﾟｯﾌﾟ体" panose="040B0A00000000000000" pitchFamily="50" charset="-128"/>
                <a:ea typeface="HGS創英角ﾎﾟｯﾌﾟ体" panose="040B0A00000000000000" pitchFamily="50" charset="-128"/>
              </a:rPr>
              <a:t>Ｈ２７数学Ａ</a:t>
            </a:r>
          </a:p>
        </p:txBody>
      </p:sp>
      <p:sp>
        <p:nvSpPr>
          <p:cNvPr id="16" name="角丸四角形吹き出し 15"/>
          <p:cNvSpPr/>
          <p:nvPr/>
        </p:nvSpPr>
        <p:spPr>
          <a:xfrm>
            <a:off x="1997453" y="4157166"/>
            <a:ext cx="3157364" cy="1855965"/>
          </a:xfrm>
          <a:prstGeom prst="wedgeRoundRectCallout">
            <a:avLst>
              <a:gd name="adj1" fmla="val -51373"/>
              <a:gd name="adj2" fmla="val 7214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dirty="0">
                <a:latin typeface="HGS創英角ﾎﾟｯﾌﾟ体" panose="040B0A00000000000000" pitchFamily="50" charset="-128"/>
                <a:ea typeface="HGS創英角ﾎﾟｯﾌﾟ体" panose="040B0A00000000000000" pitchFamily="50" charset="-128"/>
              </a:rPr>
              <a:t>小学校</a:t>
            </a:r>
            <a:endParaRPr lang="en-US" altLang="ja-JP" dirty="0">
              <a:latin typeface="HGS創英角ﾎﾟｯﾌﾟ体" panose="040B0A00000000000000" pitchFamily="50" charset="-128"/>
              <a:ea typeface="HGS創英角ﾎﾟｯﾌﾟ体" panose="040B0A00000000000000" pitchFamily="50" charset="-128"/>
            </a:endParaRPr>
          </a:p>
          <a:p>
            <a:r>
              <a:rPr lang="ja-JP" altLang="en-US" dirty="0">
                <a:latin typeface="HGS創英角ﾎﾟｯﾌﾟ体" panose="040B0A00000000000000" pitchFamily="50" charset="-128"/>
                <a:ea typeface="HGS創英角ﾎﾟｯﾌﾟ体" panose="040B0A00000000000000" pitchFamily="50" charset="-128"/>
              </a:rPr>
              <a:t>　図よりも式の方ができて</a:t>
            </a:r>
            <a:endParaRPr lang="en-US" altLang="ja-JP" dirty="0">
              <a:latin typeface="HGS創英角ﾎﾟｯﾌﾟ体" panose="040B0A00000000000000" pitchFamily="50" charset="-128"/>
              <a:ea typeface="HGS創英角ﾎﾟｯﾌﾟ体" panose="040B0A00000000000000" pitchFamily="50" charset="-128"/>
            </a:endParaRPr>
          </a:p>
          <a:p>
            <a:r>
              <a:rPr lang="ja-JP" altLang="en-US" dirty="0">
                <a:latin typeface="HGS創英角ﾎﾟｯﾌﾟ体" panose="040B0A00000000000000" pitchFamily="50" charset="-128"/>
                <a:ea typeface="HGS創英角ﾎﾟｯﾌﾟ体" panose="040B0A00000000000000" pitchFamily="50" charset="-128"/>
              </a:rPr>
              <a:t>　いるのは？</a:t>
            </a:r>
            <a:endParaRPr lang="en-US" altLang="ja-JP" dirty="0">
              <a:latin typeface="HGS創英角ﾎﾟｯﾌﾟ体" panose="040B0A00000000000000" pitchFamily="50" charset="-128"/>
              <a:ea typeface="HGS創英角ﾎﾟｯﾌﾟ体" panose="040B0A00000000000000" pitchFamily="50" charset="-128"/>
            </a:endParaRPr>
          </a:p>
          <a:p>
            <a:r>
              <a:rPr lang="ja-JP" altLang="en-US" dirty="0">
                <a:latin typeface="HGS創英角ﾎﾟｯﾌﾟ体" panose="040B0A00000000000000" pitchFamily="50" charset="-128"/>
                <a:ea typeface="HGS創英角ﾎﾟｯﾌﾟ体" panose="040B0A00000000000000" pitchFamily="50" charset="-128"/>
              </a:rPr>
              <a:t>中学校</a:t>
            </a:r>
            <a:endParaRPr lang="en-US" altLang="ja-JP" dirty="0">
              <a:latin typeface="HGS創英角ﾎﾟｯﾌﾟ体" panose="040B0A00000000000000" pitchFamily="50" charset="-128"/>
              <a:ea typeface="HGS創英角ﾎﾟｯﾌﾟ体" panose="040B0A00000000000000" pitchFamily="50" charset="-128"/>
            </a:endParaRPr>
          </a:p>
          <a:p>
            <a:r>
              <a:rPr lang="ja-JP" altLang="en-US" dirty="0">
                <a:latin typeface="HGS創英角ﾎﾟｯﾌﾟ体" panose="040B0A00000000000000" pitchFamily="50" charset="-128"/>
                <a:ea typeface="HGS創英角ﾎﾟｯﾌﾟ体" panose="040B0A00000000000000" pitchFamily="50" charset="-128"/>
              </a:rPr>
              <a:t>　正答率が小学校よりも</a:t>
            </a:r>
            <a:endParaRPr lang="en-US" altLang="ja-JP" dirty="0">
              <a:latin typeface="HGS創英角ﾎﾟｯﾌﾟ体" panose="040B0A00000000000000" pitchFamily="50" charset="-128"/>
              <a:ea typeface="HGS創英角ﾎﾟｯﾌﾟ体" panose="040B0A00000000000000" pitchFamily="50" charset="-128"/>
            </a:endParaRPr>
          </a:p>
          <a:p>
            <a:r>
              <a:rPr lang="ja-JP" altLang="en-US" dirty="0">
                <a:latin typeface="HGS創英角ﾎﾟｯﾌﾟ体" panose="040B0A00000000000000" pitchFamily="50" charset="-128"/>
                <a:ea typeface="HGS創英角ﾎﾟｯﾌﾟ体" panose="040B0A00000000000000" pitchFamily="50" charset="-128"/>
              </a:rPr>
              <a:t>　低い理由は？</a:t>
            </a:r>
            <a:endParaRPr lang="en-US" altLang="ja-JP" dirty="0">
              <a:latin typeface="HGS創英角ﾎﾟｯﾌﾟ体" panose="040B0A00000000000000" pitchFamily="50" charset="-128"/>
              <a:ea typeface="HGS創英角ﾎﾟｯﾌﾟ体" panose="040B0A00000000000000" pitchFamily="50" charset="-128"/>
            </a:endParaRPr>
          </a:p>
        </p:txBody>
      </p:sp>
      <p:sp>
        <p:nvSpPr>
          <p:cNvPr id="23" name="星 24 22"/>
          <p:cNvSpPr/>
          <p:nvPr/>
        </p:nvSpPr>
        <p:spPr>
          <a:xfrm>
            <a:off x="266123" y="3794832"/>
            <a:ext cx="1465672" cy="994051"/>
          </a:xfrm>
          <a:prstGeom prst="star24">
            <a:avLst>
              <a:gd name="adj" fmla="val 4246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dirty="0">
                <a:solidFill>
                  <a:schemeClr val="bg1"/>
                </a:solidFill>
                <a:latin typeface="HGS創英角ﾎﾟｯﾌﾟ体" panose="040B0A00000000000000" pitchFamily="50" charset="-128"/>
                <a:ea typeface="HGS創英角ﾎﾟｯﾌﾟ体" panose="040B0A00000000000000" pitchFamily="50" charset="-128"/>
              </a:rPr>
              <a:t>正答率</a:t>
            </a:r>
            <a:endParaRPr lang="en-US" altLang="ja-JP" dirty="0">
              <a:solidFill>
                <a:schemeClr val="bg1"/>
              </a:solidFill>
              <a:latin typeface="HGS創英角ﾎﾟｯﾌﾟ体" panose="040B0A00000000000000" pitchFamily="50" charset="-128"/>
              <a:ea typeface="HGS創英角ﾎﾟｯﾌﾟ体" panose="040B0A00000000000000" pitchFamily="50" charset="-128"/>
            </a:endParaRPr>
          </a:p>
          <a:p>
            <a:pPr algn="ctr"/>
            <a:r>
              <a:rPr lang="ja-JP" altLang="en-US" dirty="0">
                <a:solidFill>
                  <a:schemeClr val="bg1"/>
                </a:solidFill>
                <a:latin typeface="HGS創英角ﾎﾟｯﾌﾟ体" panose="040B0A00000000000000" pitchFamily="50" charset="-128"/>
                <a:ea typeface="HGS創英角ﾎﾟｯﾌﾟ体" panose="040B0A00000000000000" pitchFamily="50" charset="-128"/>
              </a:rPr>
              <a:t>２４％</a:t>
            </a:r>
          </a:p>
        </p:txBody>
      </p:sp>
      <p:sp>
        <p:nvSpPr>
          <p:cNvPr id="28" name="正方形/長方形 27">
            <a:extLst/>
          </p:cNvPr>
          <p:cNvSpPr/>
          <p:nvPr/>
        </p:nvSpPr>
        <p:spPr>
          <a:xfrm>
            <a:off x="583454" y="133668"/>
            <a:ext cx="7534179" cy="69251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eaLnBrk="1" hangingPunct="1">
              <a:defRPr/>
            </a:pPr>
            <a:r>
              <a:rPr lang="ja-JP" altLang="en-US" sz="4000" b="1" dirty="0">
                <a:solidFill>
                  <a:prstClr val="black"/>
                </a:solidFill>
                <a:latin typeface="+mn-ea"/>
              </a:rPr>
              <a:t>４</a:t>
            </a:r>
            <a:r>
              <a:rPr lang="ja-JP" altLang="en-US" sz="4000" b="1" dirty="0" smtClean="0">
                <a:solidFill>
                  <a:prstClr val="black"/>
                </a:solidFill>
                <a:latin typeface="+mn-ea"/>
              </a:rPr>
              <a:t>　小中連携の推進に向けて</a:t>
            </a:r>
            <a:endParaRPr lang="en-US" altLang="ja-JP" sz="4000" b="1" dirty="0">
              <a:solidFill>
                <a:prstClr val="black"/>
              </a:solidFill>
              <a:latin typeface="+mn-ea"/>
            </a:endParaRPr>
          </a:p>
        </p:txBody>
      </p:sp>
      <p:sp>
        <p:nvSpPr>
          <p:cNvPr id="34" name="角丸四角形 33"/>
          <p:cNvSpPr/>
          <p:nvPr/>
        </p:nvSpPr>
        <p:spPr>
          <a:xfrm>
            <a:off x="583454" y="1008004"/>
            <a:ext cx="4571363" cy="40804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sz="2400" b="1" dirty="0">
                <a:latin typeface="ＭＳ ゴシック" panose="020B0609070205080204" pitchFamily="49" charset="-128"/>
                <a:ea typeface="ＭＳ ゴシック" panose="020B0609070205080204" pitchFamily="49" charset="-128"/>
              </a:rPr>
              <a:t>全国学力・学習状況</a:t>
            </a:r>
            <a:r>
              <a:rPr lang="ja-JP" altLang="en-US" sz="2400" b="1" dirty="0" smtClean="0">
                <a:latin typeface="ＭＳ ゴシック" panose="020B0609070205080204" pitchFamily="49" charset="-128"/>
                <a:ea typeface="ＭＳ ゴシック" panose="020B0609070205080204" pitchFamily="49" charset="-128"/>
              </a:rPr>
              <a:t>調査の活用</a:t>
            </a:r>
            <a:endParaRPr lang="ja-JP" altLang="en-US" sz="2400" b="1"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5DE7A549-C890-48AF-A539-B9E6EF455443}" type="slidenum">
              <a:rPr kumimoji="1" lang="ja-JP" altLang="en-US" smtClean="0"/>
              <a:t>46</a:t>
            </a:fld>
            <a:endParaRPr kumimoji="1" lang="ja-JP" altLang="en-US"/>
          </a:p>
        </p:txBody>
      </p:sp>
    </p:spTree>
    <p:extLst>
      <p:ext uri="{BB962C8B-B14F-4D97-AF65-F5344CB8AC3E}">
        <p14:creationId xmlns:p14="http://schemas.microsoft.com/office/powerpoint/2010/main" val="1217324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783835\Desktop\推進ガイド　表紙.jpg"/>
          <p:cNvPicPr>
            <a:picLocks noChangeAspect="1" noChangeArrowheads="1"/>
          </p:cNvPicPr>
          <p:nvPr/>
        </p:nvPicPr>
        <p:blipFill>
          <a:blip r:embed="rId3" cstate="print"/>
          <a:srcRect/>
          <a:stretch>
            <a:fillRect/>
          </a:stretch>
        </p:blipFill>
        <p:spPr bwMode="auto">
          <a:xfrm>
            <a:off x="8781738" y="1622204"/>
            <a:ext cx="3348221" cy="4734146"/>
          </a:xfrm>
          <a:prstGeom prst="rect">
            <a:avLst/>
          </a:prstGeom>
          <a:noFill/>
          <a:ln w="9525">
            <a:noFill/>
            <a:miter lim="800000"/>
            <a:headEnd/>
            <a:tailEnd/>
          </a:ln>
        </p:spPr>
      </p:pic>
      <p:sp>
        <p:nvSpPr>
          <p:cNvPr id="7171" name="コンテンツ プレースホルダー 2"/>
          <p:cNvSpPr>
            <a:spLocks noGrp="1"/>
          </p:cNvSpPr>
          <p:nvPr>
            <p:ph idx="1"/>
          </p:nvPr>
        </p:nvSpPr>
        <p:spPr>
          <a:xfrm>
            <a:off x="583455" y="1033770"/>
            <a:ext cx="8027145" cy="1631051"/>
          </a:xfrm>
          <a:prstGeom prst="rect">
            <a:avLst/>
          </a:prstGeom>
          <a:solidFill>
            <a:srgbClr val="FFC000"/>
          </a:solidFill>
        </p:spPr>
        <p:txBody>
          <a:bodyPr>
            <a:noAutofit/>
          </a:bodyPr>
          <a:lstStyle/>
          <a:p>
            <a:pPr marL="0" indent="0">
              <a:lnSpc>
                <a:spcPts val="6000"/>
              </a:lnSpc>
              <a:buNone/>
              <a:defRPr/>
            </a:pPr>
            <a:r>
              <a:rPr lang="ja-JP" altLang="en-US" sz="4000" dirty="0">
                <a:latin typeface="+mj-ea"/>
                <a:ea typeface="+mj-ea"/>
              </a:rPr>
              <a:t> </a:t>
            </a:r>
            <a:r>
              <a:rPr lang="ja-JP" altLang="en-US" sz="4000" dirty="0" smtClean="0">
                <a:latin typeface="+mj-ea"/>
                <a:ea typeface="+mj-ea"/>
              </a:rPr>
              <a:t>小中連携は</a:t>
            </a:r>
            <a:endParaRPr lang="en-US" altLang="ja-JP" sz="4000" dirty="0">
              <a:latin typeface="+mj-ea"/>
              <a:ea typeface="+mj-ea"/>
            </a:endParaRPr>
          </a:p>
          <a:p>
            <a:pPr marL="0" indent="0">
              <a:lnSpc>
                <a:spcPts val="6000"/>
              </a:lnSpc>
              <a:buNone/>
              <a:defRPr/>
            </a:pPr>
            <a:r>
              <a:rPr lang="ja-JP" altLang="en-US" sz="4000" dirty="0">
                <a:latin typeface="+mj-ea"/>
                <a:ea typeface="+mj-ea"/>
              </a:rPr>
              <a:t>  「目的」ではなく「</a:t>
            </a:r>
            <a:r>
              <a:rPr lang="ja-JP" altLang="en-US" sz="4000" dirty="0" smtClean="0">
                <a:latin typeface="+mj-ea"/>
                <a:ea typeface="+mj-ea"/>
              </a:rPr>
              <a:t>手法・手段」</a:t>
            </a:r>
            <a:r>
              <a:rPr lang="ja-JP" altLang="en-US" sz="4000" dirty="0">
                <a:latin typeface="+mj-ea"/>
                <a:ea typeface="+mj-ea"/>
              </a:rPr>
              <a:t>である</a:t>
            </a:r>
          </a:p>
        </p:txBody>
      </p:sp>
      <p:sp>
        <p:nvSpPr>
          <p:cNvPr id="4" name="テキスト ボックス 3"/>
          <p:cNvSpPr txBox="1"/>
          <p:nvPr/>
        </p:nvSpPr>
        <p:spPr>
          <a:xfrm>
            <a:off x="583456" y="2958198"/>
            <a:ext cx="7110886" cy="1631216"/>
          </a:xfrm>
          <a:prstGeom prst="rect">
            <a:avLst/>
          </a:prstGeom>
          <a:solidFill>
            <a:srgbClr val="FFC00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ts val="6000"/>
              </a:lnSpc>
              <a:spcBef>
                <a:spcPct val="50000"/>
              </a:spcBef>
              <a:defRPr/>
            </a:pPr>
            <a:r>
              <a:rPr lang="ja-JP" altLang="en-US" dirty="0">
                <a:latin typeface="+mj-ea"/>
                <a:ea typeface="+mj-ea"/>
              </a:rPr>
              <a:t>　</a:t>
            </a:r>
            <a:r>
              <a:rPr lang="ja-JP" altLang="en-US" sz="4000" dirty="0">
                <a:latin typeface="+mj-ea"/>
                <a:ea typeface="+mj-ea"/>
              </a:rPr>
              <a:t>アイデア次第で</a:t>
            </a:r>
            <a:endParaRPr lang="en-US" altLang="ja-JP" sz="4000" dirty="0">
              <a:latin typeface="+mj-ea"/>
              <a:ea typeface="+mj-ea"/>
            </a:endParaRPr>
          </a:p>
          <a:p>
            <a:pPr>
              <a:lnSpc>
                <a:spcPts val="6000"/>
              </a:lnSpc>
              <a:defRPr/>
            </a:pPr>
            <a:r>
              <a:rPr lang="ja-JP" altLang="en-US" sz="4000" dirty="0" smtClean="0">
                <a:latin typeface="+mj-ea"/>
                <a:ea typeface="+mj-ea"/>
              </a:rPr>
              <a:t>いろいろ</a:t>
            </a:r>
            <a:r>
              <a:rPr lang="ja-JP" altLang="en-US" sz="4000" dirty="0">
                <a:latin typeface="+mj-ea"/>
                <a:ea typeface="+mj-ea"/>
              </a:rPr>
              <a:t>な広がりが期待できる</a:t>
            </a:r>
          </a:p>
        </p:txBody>
      </p:sp>
      <p:sp>
        <p:nvSpPr>
          <p:cNvPr id="6" name="テキスト ボックス 5"/>
          <p:cNvSpPr txBox="1"/>
          <p:nvPr/>
        </p:nvSpPr>
        <p:spPr>
          <a:xfrm>
            <a:off x="583455" y="4882791"/>
            <a:ext cx="6039999" cy="1525418"/>
          </a:xfrm>
          <a:prstGeom prst="rect">
            <a:avLst/>
          </a:prstGeom>
          <a:solidFill>
            <a:srgbClr val="FFC000"/>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ts val="6000"/>
              </a:lnSpc>
              <a:spcBef>
                <a:spcPct val="50000"/>
              </a:spcBef>
              <a:defRPr/>
            </a:pPr>
            <a:r>
              <a:rPr lang="ja-JP" altLang="en-US" dirty="0">
                <a:latin typeface="+mj-ea"/>
                <a:ea typeface="+mj-ea"/>
              </a:rPr>
              <a:t>　</a:t>
            </a:r>
            <a:r>
              <a:rPr lang="ja-JP" altLang="en-US" sz="4000" dirty="0">
                <a:latin typeface="+mj-ea"/>
                <a:ea typeface="+mj-ea"/>
              </a:rPr>
              <a:t>究極</a:t>
            </a:r>
            <a:r>
              <a:rPr lang="ja-JP" altLang="en-US" sz="4000" dirty="0" smtClean="0">
                <a:latin typeface="+mj-ea"/>
                <a:ea typeface="+mj-ea"/>
              </a:rPr>
              <a:t>の小中連携</a:t>
            </a:r>
            <a:r>
              <a:rPr lang="ja-JP" altLang="en-US" sz="4000" smtClean="0">
                <a:latin typeface="+mj-ea"/>
                <a:ea typeface="+mj-ea"/>
              </a:rPr>
              <a:t>は、小中</a:t>
            </a:r>
            <a:r>
              <a:rPr lang="ja-JP" altLang="en-US" sz="4000" dirty="0" smtClean="0">
                <a:latin typeface="+mj-ea"/>
                <a:ea typeface="+mj-ea"/>
              </a:rPr>
              <a:t>一貫教育である</a:t>
            </a:r>
            <a:endParaRPr lang="ja-JP" altLang="en-US" sz="4000" dirty="0">
              <a:latin typeface="+mj-ea"/>
              <a:ea typeface="+mj-ea"/>
            </a:endParaRPr>
          </a:p>
        </p:txBody>
      </p:sp>
      <p:sp>
        <p:nvSpPr>
          <p:cNvPr id="9" name="正方形/長方形 8">
            <a:extLst/>
          </p:cNvPr>
          <p:cNvSpPr/>
          <p:nvPr/>
        </p:nvSpPr>
        <p:spPr>
          <a:xfrm>
            <a:off x="583455" y="133668"/>
            <a:ext cx="2339628" cy="69251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eaLnBrk="1" hangingPunct="1">
              <a:defRPr/>
            </a:pPr>
            <a:r>
              <a:rPr lang="ja-JP" altLang="en-US" sz="4000" b="1" dirty="0" smtClean="0">
                <a:solidFill>
                  <a:prstClr val="black"/>
                </a:solidFill>
                <a:latin typeface="+mn-ea"/>
              </a:rPr>
              <a:t>むすびに</a:t>
            </a:r>
            <a:endParaRPr lang="en-US" altLang="ja-JP" sz="4000" b="1" dirty="0">
              <a:solidFill>
                <a:prstClr val="black"/>
              </a:solidFill>
              <a:latin typeface="+mn-ea"/>
            </a:endParaRPr>
          </a:p>
        </p:txBody>
      </p:sp>
      <p:pic>
        <p:nvPicPr>
          <p:cNvPr id="11" name="Picture 8" descr="S:\13義務教育指導課\1390課共有\◆◆◆◆◆Ｈ３０年度◆◆◆◆◆\★ファイルキャビネット（H30）\24 学力向上\コバトンイラスト集\08 コバトン＆さいたまっち\53-1-1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794592" y="4589413"/>
            <a:ext cx="1816008" cy="185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5DE7A549-C890-48AF-A539-B9E6EF455443}" type="slidenum">
              <a:rPr kumimoji="1" lang="ja-JP" altLang="en-US" smtClean="0"/>
              <a:t>47</a:t>
            </a:fld>
            <a:endParaRPr kumimoji="1" lang="ja-JP" altLang="en-US"/>
          </a:p>
        </p:txBody>
      </p:sp>
    </p:spTree>
    <p:extLst>
      <p:ext uri="{BB962C8B-B14F-4D97-AF65-F5344CB8AC3E}">
        <p14:creationId xmlns:p14="http://schemas.microsoft.com/office/powerpoint/2010/main" val="2649099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テキスト ボックス 1"/>
          <p:cNvSpPr txBox="1">
            <a:spLocks noChangeArrowheads="1"/>
          </p:cNvSpPr>
          <p:nvPr/>
        </p:nvSpPr>
        <p:spPr bwMode="auto">
          <a:xfrm>
            <a:off x="1919288" y="870315"/>
            <a:ext cx="8280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4800" dirty="0"/>
              <a:t>ご清聴ありがとうございました</a:t>
            </a:r>
          </a:p>
        </p:txBody>
      </p:sp>
      <p:pic>
        <p:nvPicPr>
          <p:cNvPr id="49155" name="Picture 2" descr="C:\Users\724470\Desktop\コバトンなど\5-1-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663" y="2302215"/>
            <a:ext cx="151765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テキスト ボックス 1"/>
          <p:cNvSpPr txBox="1">
            <a:spLocks noChangeArrowheads="1"/>
          </p:cNvSpPr>
          <p:nvPr/>
        </p:nvSpPr>
        <p:spPr bwMode="auto">
          <a:xfrm>
            <a:off x="4938713" y="5016111"/>
            <a:ext cx="2241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100" dirty="0">
                <a:latin typeface="AR丸ゴシック体M" pitchFamily="49" charset="-128"/>
                <a:ea typeface="AR丸ゴシック体M" pitchFamily="49" charset="-128"/>
              </a:rPr>
              <a:t>埼玉県マスコット　コバトン　　　　</a:t>
            </a:r>
          </a:p>
        </p:txBody>
      </p:sp>
      <p:sp>
        <p:nvSpPr>
          <p:cNvPr id="2" name="スライド番号プレースホルダー 1"/>
          <p:cNvSpPr>
            <a:spLocks noGrp="1"/>
          </p:cNvSpPr>
          <p:nvPr>
            <p:ph type="sldNum" sz="quarter" idx="12"/>
          </p:nvPr>
        </p:nvSpPr>
        <p:spPr/>
        <p:txBody>
          <a:bodyPr/>
          <a:lstStyle/>
          <a:p>
            <a:fld id="{5DE7A549-C890-48AF-A539-B9E6EF455443}" type="slidenum">
              <a:rPr kumimoji="1" lang="ja-JP" altLang="en-US" smtClean="0"/>
              <a:t>48</a:t>
            </a:fld>
            <a:endParaRPr kumimoji="1" lang="ja-JP" altLang="en-US"/>
          </a:p>
        </p:txBody>
      </p:sp>
    </p:spTree>
    <p:extLst>
      <p:ext uri="{BB962C8B-B14F-4D97-AF65-F5344CB8AC3E}">
        <p14:creationId xmlns:p14="http://schemas.microsoft.com/office/powerpoint/2010/main" val="2804144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p:cNvPr>
          <p:cNvSpPr/>
          <p:nvPr/>
        </p:nvSpPr>
        <p:spPr>
          <a:xfrm>
            <a:off x="583454" y="133668"/>
            <a:ext cx="4980220" cy="69251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eaLnBrk="1" hangingPunct="1">
              <a:defRPr/>
            </a:pPr>
            <a:r>
              <a:rPr lang="ja-JP" altLang="en-US" sz="4000" b="1" dirty="0" smtClean="0">
                <a:solidFill>
                  <a:prstClr val="black"/>
                </a:solidFill>
                <a:latin typeface="+mn-ea"/>
              </a:rPr>
              <a:t>１　</a:t>
            </a:r>
            <a:r>
              <a:rPr lang="ja-JP" altLang="en-US" sz="4000" b="1" dirty="0">
                <a:solidFill>
                  <a:prstClr val="black"/>
                </a:solidFill>
                <a:latin typeface="+mn-ea"/>
              </a:rPr>
              <a:t>子供</a:t>
            </a:r>
            <a:r>
              <a:rPr lang="ja-JP" altLang="en-US" sz="4000" b="1" dirty="0" smtClean="0">
                <a:solidFill>
                  <a:prstClr val="black"/>
                </a:solidFill>
                <a:latin typeface="+mn-ea"/>
              </a:rPr>
              <a:t>たちの意識</a:t>
            </a:r>
            <a:endParaRPr lang="en-US" altLang="ja-JP" sz="4000" b="1" dirty="0">
              <a:solidFill>
                <a:prstClr val="black"/>
              </a:solidFill>
              <a:latin typeface="+mn-ea"/>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3680" y="1733952"/>
            <a:ext cx="4846396" cy="5101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0857" y="1772545"/>
            <a:ext cx="4873334" cy="513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4567424" y="6003984"/>
            <a:ext cx="1302652" cy="66235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ysClr val="windowText" lastClr="000000"/>
                </a:solidFill>
                <a:latin typeface="HGS創英角ｺﾞｼｯｸUB" panose="020B0900000000000000" pitchFamily="50" charset="-128"/>
                <a:ea typeface="HGS創英角ｺﾞｼｯｸUB" panose="020B0900000000000000" pitchFamily="50" charset="-128"/>
              </a:rPr>
              <a:t>期待</a:t>
            </a:r>
            <a:endParaRPr kumimoji="1" lang="ja-JP" altLang="en-US" sz="3600" dirty="0">
              <a:solidFill>
                <a:sysClr val="windowText" lastClr="000000"/>
              </a:solidFill>
              <a:latin typeface="HGS創英角ｺﾞｼｯｸUB" panose="020B0900000000000000" pitchFamily="50" charset="-128"/>
              <a:ea typeface="HGS創英角ｺﾞｼｯｸUB" panose="020B0900000000000000" pitchFamily="50" charset="-128"/>
            </a:endParaRPr>
          </a:p>
        </p:txBody>
      </p:sp>
      <p:sp>
        <p:nvSpPr>
          <p:cNvPr id="9" name="正方形/長方形 8"/>
          <p:cNvSpPr/>
          <p:nvPr/>
        </p:nvSpPr>
        <p:spPr>
          <a:xfrm>
            <a:off x="10371539" y="6003984"/>
            <a:ext cx="1302652" cy="6623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ysClr val="windowText" lastClr="000000"/>
                </a:solidFill>
                <a:latin typeface="HGS創英角ｺﾞｼｯｸUB" panose="020B0900000000000000" pitchFamily="50" charset="-128"/>
                <a:ea typeface="HGS創英角ｺﾞｼｯｸUB" panose="020B0900000000000000" pitchFamily="50" charset="-128"/>
              </a:rPr>
              <a:t>不安</a:t>
            </a:r>
            <a:endParaRPr kumimoji="1" lang="ja-JP" altLang="en-US" sz="3600" dirty="0">
              <a:solidFill>
                <a:sysClr val="windowText" lastClr="000000"/>
              </a:solidFill>
              <a:latin typeface="HGS創英角ｺﾞｼｯｸUB" panose="020B0900000000000000" pitchFamily="50" charset="-128"/>
              <a:ea typeface="HGS創英角ｺﾞｼｯｸUB" panose="020B0900000000000000" pitchFamily="50" charset="-128"/>
            </a:endParaRPr>
          </a:p>
        </p:txBody>
      </p:sp>
      <p:sp>
        <p:nvSpPr>
          <p:cNvPr id="10" name="タイトル 1"/>
          <p:cNvSpPr>
            <a:spLocks noGrp="1"/>
          </p:cNvSpPr>
          <p:nvPr>
            <p:ph type="title"/>
          </p:nvPr>
        </p:nvSpPr>
        <p:spPr>
          <a:xfrm>
            <a:off x="1023680" y="917020"/>
            <a:ext cx="8640960" cy="720080"/>
          </a:xfr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kumimoji="1" lang="ja-JP" altLang="en-US" sz="3200" dirty="0" smtClean="0">
                <a:effectLst/>
                <a:latin typeface="HGS創英角ｺﾞｼｯｸUB" panose="020B0900000000000000" pitchFamily="50" charset="-128"/>
                <a:ea typeface="HGS創英角ｺﾞｼｯｸUB" panose="020B0900000000000000" pitchFamily="50" charset="-128"/>
              </a:rPr>
              <a:t>中学校入学前に小学生が抱く期待・不安</a:t>
            </a:r>
            <a:endParaRPr kumimoji="1" lang="ja-JP" altLang="en-US" sz="3200" dirty="0">
              <a:effectLst/>
              <a:latin typeface="HGS創英角ｺﾞｼｯｸUB" panose="020B0900000000000000" pitchFamily="50" charset="-128"/>
              <a:ea typeface="HGS創英角ｺﾞｼｯｸUB" panose="020B0900000000000000" pitchFamily="50" charset="-128"/>
            </a:endParaRPr>
          </a:p>
        </p:txBody>
      </p:sp>
      <p:sp>
        <p:nvSpPr>
          <p:cNvPr id="2" name="スライド番号プレースホルダー 1"/>
          <p:cNvSpPr>
            <a:spLocks noGrp="1"/>
          </p:cNvSpPr>
          <p:nvPr>
            <p:ph type="sldNum" sz="quarter" idx="12"/>
          </p:nvPr>
        </p:nvSpPr>
        <p:spPr/>
        <p:txBody>
          <a:bodyPr/>
          <a:lstStyle/>
          <a:p>
            <a:fld id="{5DE7A549-C890-48AF-A539-B9E6EF455443}" type="slidenum">
              <a:rPr kumimoji="1" lang="ja-JP" altLang="en-US" smtClean="0"/>
              <a:t>5</a:t>
            </a:fld>
            <a:endParaRPr kumimoji="1" lang="ja-JP" altLang="en-US"/>
          </a:p>
        </p:txBody>
      </p:sp>
    </p:spTree>
    <p:extLst>
      <p:ext uri="{BB962C8B-B14F-4D97-AF65-F5344CB8AC3E}">
        <p14:creationId xmlns:p14="http://schemas.microsoft.com/office/powerpoint/2010/main" val="2685029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2"/>
          <p:cNvSpPr txBox="1">
            <a:spLocks/>
          </p:cNvSpPr>
          <p:nvPr/>
        </p:nvSpPr>
        <p:spPr bwMode="auto">
          <a:xfrm>
            <a:off x="217548" y="1725479"/>
            <a:ext cx="10980104" cy="47873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70000"/>
              <a:buFont typeface="Wingdings 2" pitchFamily="18" charset="2"/>
              <a:buChar char=""/>
              <a:defRPr kumimoji="1"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kumimoji="1"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kumimoji="1"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kumimoji="1"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umimoji="1"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1"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1"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1" sz="1400" kern="1200" baseline="0">
                <a:solidFill>
                  <a:schemeClr val="tx2"/>
                </a:solidFill>
                <a:latin typeface="+mn-lt"/>
                <a:ea typeface="+mn-ea"/>
                <a:cs typeface="+mn-cs"/>
              </a:defRPr>
            </a:lvl9pPr>
          </a:lstStyle>
          <a:p>
            <a:pPr marL="0" marR="0" lvl="0" indent="0" algn="l" defTabSz="914400" rtl="0" eaLnBrk="1" fontAlgn="base" latinLnBrk="0" hangingPunct="1">
              <a:lnSpc>
                <a:spcPts val="3200"/>
              </a:lnSpc>
              <a:spcBef>
                <a:spcPct val="20000"/>
              </a:spcBef>
              <a:spcAft>
                <a:spcPct val="0"/>
              </a:spcAft>
              <a:buClr>
                <a:srgbClr val="F0A22E"/>
              </a:buClr>
              <a:buSzPct val="70000"/>
              <a:buFont typeface="Wingdings 2" pitchFamily="18" charset="2"/>
              <a:buNone/>
              <a:tabLst/>
              <a:defRPr/>
            </a:pPr>
            <a:r>
              <a:rPr kumimoji="1" lang="ja-JP" altLang="en-US" b="0" i="0" u="none" strike="noStrike" kern="1200" cap="none" spc="0" normalizeH="0" baseline="0" noProof="0" dirty="0" smtClean="0">
                <a:ln>
                  <a:noFill/>
                </a:ln>
                <a:effectLst/>
                <a:uLnTx/>
                <a:uFillTx/>
                <a:ea typeface="HGｺﾞｼｯｸE" panose="020B0909000000000000" pitchFamily="49" charset="-128"/>
                <a:cs typeface="+mn-cs"/>
              </a:rPr>
              <a:t>①　中学校の授業では、教科によって先生が変わること</a:t>
            </a:r>
          </a:p>
          <a:p>
            <a:pPr marL="0" marR="0" lvl="0" indent="0" algn="l" defTabSz="914400" rtl="0" eaLnBrk="1" fontAlgn="base" latinLnBrk="0" hangingPunct="1">
              <a:lnSpc>
                <a:spcPts val="3200"/>
              </a:lnSpc>
              <a:spcBef>
                <a:spcPct val="20000"/>
              </a:spcBef>
              <a:spcAft>
                <a:spcPct val="0"/>
              </a:spcAft>
              <a:buClr>
                <a:srgbClr val="F0A22E"/>
              </a:buClr>
              <a:buSzPct val="70000"/>
              <a:buFont typeface="Wingdings 2" pitchFamily="18" charset="2"/>
              <a:buNone/>
              <a:tabLst/>
              <a:defRPr/>
            </a:pPr>
            <a:r>
              <a:rPr kumimoji="1" lang="ja-JP" altLang="en-US" b="0" i="0" u="none" strike="noStrike" kern="1200" cap="none" spc="0" normalizeH="0" baseline="0" noProof="0" dirty="0" smtClean="0">
                <a:ln>
                  <a:noFill/>
                </a:ln>
                <a:effectLst/>
                <a:uLnTx/>
                <a:uFillTx/>
                <a:ea typeface="HGｺﾞｼｯｸE" panose="020B0909000000000000" pitchFamily="49" charset="-128"/>
                <a:cs typeface="+mn-cs"/>
              </a:rPr>
              <a:t>②　授業の進め方が違うこと</a:t>
            </a:r>
          </a:p>
          <a:p>
            <a:pPr marL="0" marR="0" lvl="0" indent="0" algn="l" defTabSz="914400" rtl="0" eaLnBrk="1" fontAlgn="base" latinLnBrk="0" hangingPunct="1">
              <a:lnSpc>
                <a:spcPts val="3200"/>
              </a:lnSpc>
              <a:spcBef>
                <a:spcPct val="20000"/>
              </a:spcBef>
              <a:spcAft>
                <a:spcPct val="0"/>
              </a:spcAft>
              <a:buClr>
                <a:srgbClr val="F0A22E"/>
              </a:buClr>
              <a:buSzPct val="70000"/>
              <a:buFont typeface="Wingdings 2" pitchFamily="18" charset="2"/>
              <a:buNone/>
              <a:tabLst/>
              <a:defRPr/>
            </a:pPr>
            <a:r>
              <a:rPr kumimoji="1" lang="ja-JP" altLang="en-US" b="0" i="0" u="none" strike="noStrike" kern="1200" cap="none" spc="0" normalizeH="0" baseline="0" noProof="0" dirty="0" smtClean="0">
                <a:ln>
                  <a:noFill/>
                </a:ln>
                <a:effectLst/>
                <a:uLnTx/>
                <a:uFillTx/>
                <a:ea typeface="HGｺﾞｼｯｸE" panose="020B0909000000000000" pitchFamily="49" charset="-128"/>
                <a:cs typeface="+mn-cs"/>
              </a:rPr>
              <a:t>③　新しい教科（英語など）の内容が難しいこと</a:t>
            </a:r>
          </a:p>
          <a:p>
            <a:pPr marL="0" marR="0" lvl="0" indent="0" algn="l" defTabSz="914400" rtl="0" eaLnBrk="1" fontAlgn="base" latinLnBrk="0" hangingPunct="1">
              <a:lnSpc>
                <a:spcPts val="3200"/>
              </a:lnSpc>
              <a:spcBef>
                <a:spcPct val="20000"/>
              </a:spcBef>
              <a:spcAft>
                <a:spcPct val="0"/>
              </a:spcAft>
              <a:buClr>
                <a:srgbClr val="F0A22E"/>
              </a:buClr>
              <a:buSzPct val="70000"/>
              <a:buFont typeface="Wingdings 2" pitchFamily="18" charset="2"/>
              <a:buNone/>
              <a:tabLst/>
              <a:defRPr/>
            </a:pPr>
            <a:r>
              <a:rPr kumimoji="1" lang="ja-JP" altLang="en-US" b="0" i="0" u="none" strike="noStrike" kern="1200" cap="none" spc="0" normalizeH="0" baseline="0" noProof="0" dirty="0" smtClean="0">
                <a:ln>
                  <a:noFill/>
                </a:ln>
                <a:effectLst/>
                <a:uLnTx/>
                <a:uFillTx/>
                <a:ea typeface="HGｺﾞｼｯｸE" panose="020B0909000000000000" pitchFamily="49" charset="-128"/>
                <a:cs typeface="+mn-cs"/>
              </a:rPr>
              <a:t>④　定期テストのこと</a:t>
            </a:r>
          </a:p>
          <a:p>
            <a:pPr marL="0" marR="0" lvl="0" indent="0" algn="l" defTabSz="914400" rtl="0" eaLnBrk="1" fontAlgn="base" latinLnBrk="0" hangingPunct="1">
              <a:lnSpc>
                <a:spcPts val="3200"/>
              </a:lnSpc>
              <a:spcBef>
                <a:spcPct val="20000"/>
              </a:spcBef>
              <a:spcAft>
                <a:spcPct val="0"/>
              </a:spcAft>
              <a:buClr>
                <a:srgbClr val="F0A22E"/>
              </a:buClr>
              <a:buSzPct val="70000"/>
              <a:buFont typeface="Wingdings 2" pitchFamily="18" charset="2"/>
              <a:buNone/>
              <a:tabLst/>
              <a:defRPr/>
            </a:pPr>
            <a:r>
              <a:rPr kumimoji="1" lang="ja-JP" altLang="en-US" b="0" i="0" u="none" strike="noStrike" kern="1200" cap="none" spc="0" normalizeH="0" baseline="0" noProof="0" dirty="0" smtClean="0">
                <a:ln>
                  <a:noFill/>
                </a:ln>
                <a:effectLst/>
                <a:uLnTx/>
                <a:uFillTx/>
                <a:ea typeface="HGｺﾞｼｯｸE" panose="020B0909000000000000" pitchFamily="49" charset="-128"/>
                <a:cs typeface="+mn-cs"/>
              </a:rPr>
              <a:t>⑤　学校生活のきまりが違うこと</a:t>
            </a:r>
          </a:p>
          <a:p>
            <a:pPr marL="0" marR="0" lvl="0" indent="0" algn="l" defTabSz="914400" rtl="0" eaLnBrk="1" fontAlgn="base" latinLnBrk="0" hangingPunct="1">
              <a:lnSpc>
                <a:spcPts val="3200"/>
              </a:lnSpc>
              <a:spcBef>
                <a:spcPct val="20000"/>
              </a:spcBef>
              <a:spcAft>
                <a:spcPct val="0"/>
              </a:spcAft>
              <a:buClr>
                <a:srgbClr val="F0A22E"/>
              </a:buClr>
              <a:buSzPct val="70000"/>
              <a:buFont typeface="Wingdings 2" pitchFamily="18" charset="2"/>
              <a:buNone/>
              <a:tabLst/>
              <a:defRPr/>
            </a:pPr>
            <a:r>
              <a:rPr kumimoji="1" lang="ja-JP" altLang="en-US" b="0" i="0" u="none" strike="noStrike" kern="1200" cap="none" spc="0" normalizeH="0" baseline="0" noProof="0" dirty="0" smtClean="0">
                <a:ln>
                  <a:noFill/>
                </a:ln>
                <a:effectLst/>
                <a:uLnTx/>
                <a:uFillTx/>
                <a:ea typeface="HGｺﾞｼｯｸE" panose="020B0909000000000000" pitchFamily="49" charset="-128"/>
                <a:cs typeface="+mn-cs"/>
              </a:rPr>
              <a:t>⑥　部活動の練習が厳しいこと</a:t>
            </a:r>
          </a:p>
          <a:p>
            <a:pPr marL="0" marR="0" lvl="0" indent="0" algn="l" defTabSz="914400" rtl="0" eaLnBrk="1" fontAlgn="base" latinLnBrk="0" hangingPunct="1">
              <a:lnSpc>
                <a:spcPts val="3200"/>
              </a:lnSpc>
              <a:spcBef>
                <a:spcPct val="20000"/>
              </a:spcBef>
              <a:spcAft>
                <a:spcPct val="0"/>
              </a:spcAft>
              <a:buClr>
                <a:srgbClr val="F0A22E"/>
              </a:buClr>
              <a:buSzPct val="70000"/>
              <a:buFont typeface="Wingdings 2" pitchFamily="18" charset="2"/>
              <a:buNone/>
              <a:tabLst/>
              <a:defRPr/>
            </a:pPr>
            <a:r>
              <a:rPr kumimoji="1" lang="ja-JP" altLang="en-US" b="0" i="0" u="none" strike="noStrike" kern="1200" cap="none" spc="0" normalizeH="0" baseline="0" noProof="0" dirty="0" smtClean="0">
                <a:ln>
                  <a:noFill/>
                </a:ln>
                <a:effectLst/>
                <a:uLnTx/>
                <a:uFillTx/>
                <a:ea typeface="HGｺﾞｼｯｸE" panose="020B0909000000000000" pitchFamily="49" charset="-128"/>
                <a:cs typeface="+mn-cs"/>
              </a:rPr>
              <a:t>⑦　友達との人間関係づくり</a:t>
            </a:r>
          </a:p>
          <a:p>
            <a:pPr marL="0" marR="0" lvl="0" indent="0" algn="l" defTabSz="914400" rtl="0" eaLnBrk="1" fontAlgn="base" latinLnBrk="0" hangingPunct="1">
              <a:lnSpc>
                <a:spcPts val="3200"/>
              </a:lnSpc>
              <a:spcBef>
                <a:spcPct val="20000"/>
              </a:spcBef>
              <a:spcAft>
                <a:spcPct val="0"/>
              </a:spcAft>
              <a:buClr>
                <a:srgbClr val="F0A22E"/>
              </a:buClr>
              <a:buSzPct val="70000"/>
              <a:buFont typeface="Wingdings 2" pitchFamily="18" charset="2"/>
              <a:buNone/>
              <a:tabLst/>
              <a:defRPr/>
            </a:pPr>
            <a:r>
              <a:rPr kumimoji="1" lang="ja-JP" altLang="en-US" b="0" i="0" u="none" strike="noStrike" kern="1200" cap="none" spc="0" normalizeH="0" baseline="0" noProof="0" dirty="0" smtClean="0">
                <a:ln>
                  <a:noFill/>
                </a:ln>
                <a:effectLst/>
                <a:uLnTx/>
                <a:uFillTx/>
                <a:ea typeface="HGｺﾞｼｯｸE" panose="020B0909000000000000" pitchFamily="49" charset="-128"/>
                <a:cs typeface="+mn-cs"/>
              </a:rPr>
              <a:t>⑧　先輩との人間関係づくり</a:t>
            </a:r>
          </a:p>
          <a:p>
            <a:pPr marL="0" marR="0" lvl="0" indent="0" algn="l" defTabSz="914400" rtl="0" eaLnBrk="1" fontAlgn="base" latinLnBrk="0" hangingPunct="1">
              <a:lnSpc>
                <a:spcPts val="3200"/>
              </a:lnSpc>
              <a:spcBef>
                <a:spcPct val="20000"/>
              </a:spcBef>
              <a:spcAft>
                <a:spcPct val="0"/>
              </a:spcAft>
              <a:buClr>
                <a:srgbClr val="F0A22E"/>
              </a:buClr>
              <a:buSzPct val="70000"/>
              <a:buFont typeface="Wingdings 2" pitchFamily="18" charset="2"/>
              <a:buNone/>
              <a:tabLst/>
              <a:defRPr/>
            </a:pPr>
            <a:r>
              <a:rPr kumimoji="1" lang="ja-JP" altLang="en-US" b="0" i="0" u="none" strike="noStrike" kern="1200" cap="none" spc="0" normalizeH="0" baseline="0" noProof="0" dirty="0" smtClean="0">
                <a:ln>
                  <a:noFill/>
                </a:ln>
                <a:effectLst/>
                <a:uLnTx/>
                <a:uFillTx/>
                <a:ea typeface="HGｺﾞｼｯｸE" panose="020B0909000000000000" pitchFamily="49" charset="-128"/>
                <a:cs typeface="+mn-cs"/>
              </a:rPr>
              <a:t>⑨　その他</a:t>
            </a:r>
          </a:p>
          <a:p>
            <a:pPr marL="0" marR="0" lvl="0" indent="0" algn="l" defTabSz="914400" rtl="0" eaLnBrk="1" fontAlgn="base" latinLnBrk="0" hangingPunct="1">
              <a:lnSpc>
                <a:spcPts val="3200"/>
              </a:lnSpc>
              <a:spcBef>
                <a:spcPct val="20000"/>
              </a:spcBef>
              <a:spcAft>
                <a:spcPct val="0"/>
              </a:spcAft>
              <a:buClr>
                <a:srgbClr val="F0A22E"/>
              </a:buClr>
              <a:buSzPct val="70000"/>
              <a:buFont typeface="Wingdings 2" pitchFamily="18" charset="2"/>
              <a:buNone/>
              <a:tabLst/>
              <a:defRPr/>
            </a:pPr>
            <a:r>
              <a:rPr kumimoji="1" lang="ja-JP" altLang="en-US" b="0" i="0" u="none" strike="noStrike" kern="1200" cap="none" spc="0" normalizeH="0" baseline="0" noProof="0" dirty="0" smtClean="0">
                <a:ln>
                  <a:noFill/>
                </a:ln>
                <a:effectLst/>
                <a:uLnTx/>
                <a:uFillTx/>
                <a:ea typeface="HGｺﾞｼｯｸE" panose="020B0909000000000000" pitchFamily="49" charset="-128"/>
                <a:cs typeface="+mn-cs"/>
              </a:rPr>
              <a:t>⑩　特になし</a:t>
            </a:r>
          </a:p>
          <a:p>
            <a:pPr marL="342900" marR="0" lvl="0" indent="-342900" algn="l" defTabSz="914400" rtl="0" eaLnBrk="1" fontAlgn="base" latinLnBrk="0" hangingPunct="1">
              <a:lnSpc>
                <a:spcPts val="3200"/>
              </a:lnSpc>
              <a:spcBef>
                <a:spcPct val="20000"/>
              </a:spcBef>
              <a:spcAft>
                <a:spcPct val="0"/>
              </a:spcAft>
              <a:buClr>
                <a:srgbClr val="F0A22E"/>
              </a:buClr>
              <a:buSzPct val="70000"/>
              <a:buFont typeface="Wingdings 2" pitchFamily="18" charset="2"/>
              <a:buChar char=""/>
              <a:tabLst/>
              <a:defRPr/>
            </a:pPr>
            <a:endParaRPr kumimoji="1" lang="ja-JP" altLang="en-US" sz="2400" b="0" i="0" u="none" strike="noStrike" kern="1200" cap="none" spc="0" normalizeH="0" baseline="0" noProof="0" dirty="0">
              <a:ln>
                <a:noFill/>
              </a:ln>
              <a:solidFill>
                <a:srgbClr val="4E3B30"/>
              </a:solidFill>
              <a:effectLst/>
              <a:uLnTx/>
              <a:uFillTx/>
              <a:latin typeface="Franklin Gothic Book"/>
              <a:ea typeface="HGｺﾞｼｯｸE" panose="020B0909000000000000" pitchFamily="49" charset="-128"/>
              <a:cs typeface="+mn-cs"/>
            </a:endParaRPr>
          </a:p>
        </p:txBody>
      </p:sp>
      <p:sp>
        <p:nvSpPr>
          <p:cNvPr id="5" name="正方形/長方形 4">
            <a:extLst/>
          </p:cNvPr>
          <p:cNvSpPr/>
          <p:nvPr/>
        </p:nvSpPr>
        <p:spPr>
          <a:xfrm>
            <a:off x="583454" y="133668"/>
            <a:ext cx="4980220" cy="69251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eaLnBrk="1" hangingPunct="1">
              <a:defRPr/>
            </a:pPr>
            <a:r>
              <a:rPr lang="ja-JP" altLang="en-US" sz="4000" b="1" dirty="0" smtClean="0">
                <a:solidFill>
                  <a:prstClr val="black"/>
                </a:solidFill>
                <a:latin typeface="+mn-ea"/>
              </a:rPr>
              <a:t>１　</a:t>
            </a:r>
            <a:r>
              <a:rPr lang="ja-JP" altLang="en-US" sz="4000" b="1" dirty="0">
                <a:solidFill>
                  <a:prstClr val="black"/>
                </a:solidFill>
                <a:latin typeface="+mn-ea"/>
              </a:rPr>
              <a:t>子供</a:t>
            </a:r>
            <a:r>
              <a:rPr lang="ja-JP" altLang="en-US" sz="4000" b="1" dirty="0" smtClean="0">
                <a:solidFill>
                  <a:prstClr val="black"/>
                </a:solidFill>
                <a:latin typeface="+mn-ea"/>
              </a:rPr>
              <a:t>たちの意識</a:t>
            </a:r>
            <a:endParaRPr lang="en-US" altLang="ja-JP" sz="4000" b="1" dirty="0">
              <a:solidFill>
                <a:prstClr val="black"/>
              </a:solidFill>
              <a:latin typeface="+mn-ea"/>
            </a:endParaRP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4787" y="1637100"/>
            <a:ext cx="3976688" cy="5063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10549417" y="6038495"/>
            <a:ext cx="1302652" cy="6623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ysClr val="windowText" lastClr="000000"/>
                </a:solidFill>
                <a:latin typeface="HGS創英角ｺﾞｼｯｸUB" panose="020B0900000000000000" pitchFamily="50" charset="-128"/>
                <a:ea typeface="HGS創英角ｺﾞｼｯｸUB" panose="020B0900000000000000" pitchFamily="50" charset="-128"/>
              </a:rPr>
              <a:t>不安</a:t>
            </a:r>
            <a:endParaRPr kumimoji="1" lang="ja-JP" altLang="en-US" sz="3600" dirty="0">
              <a:solidFill>
                <a:sysClr val="windowText" lastClr="000000"/>
              </a:solidFill>
              <a:latin typeface="HGS創英角ｺﾞｼｯｸUB" panose="020B0900000000000000" pitchFamily="50" charset="-128"/>
              <a:ea typeface="HGS創英角ｺﾞｼｯｸUB" panose="020B0900000000000000" pitchFamily="50" charset="-128"/>
            </a:endParaRPr>
          </a:p>
        </p:txBody>
      </p:sp>
      <p:sp>
        <p:nvSpPr>
          <p:cNvPr id="10" name="タイトル 1"/>
          <p:cNvSpPr>
            <a:spLocks noGrp="1"/>
          </p:cNvSpPr>
          <p:nvPr>
            <p:ph type="title"/>
          </p:nvPr>
        </p:nvSpPr>
        <p:spPr>
          <a:xfrm>
            <a:off x="1023680" y="917020"/>
            <a:ext cx="8640960" cy="720080"/>
          </a:xfr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lang="ja-JP" altLang="en-US" sz="3200" dirty="0">
                <a:latin typeface="HGS創英角ｺﾞｼｯｸUB" panose="020B0900000000000000" pitchFamily="50" charset="-128"/>
                <a:ea typeface="HGS創英角ｺﾞｼｯｸUB" panose="020B0900000000000000" pitchFamily="50" charset="-128"/>
              </a:rPr>
              <a:t>中学校入学後に抱く</a:t>
            </a:r>
            <a:r>
              <a:rPr lang="ja-JP" altLang="en-US" sz="3200" dirty="0" smtClean="0">
                <a:latin typeface="HGS創英角ｺﾞｼｯｸUB" panose="020B0900000000000000" pitchFamily="50" charset="-128"/>
                <a:ea typeface="HGS創英角ｺﾞｼｯｸUB" panose="020B0900000000000000" pitchFamily="50" charset="-128"/>
              </a:rPr>
              <a:t>不安</a:t>
            </a:r>
            <a:endParaRPr kumimoji="1" lang="ja-JP" altLang="en-US" sz="3200" dirty="0">
              <a:effectLst/>
              <a:latin typeface="HGS創英角ｺﾞｼｯｸUB" panose="020B0900000000000000" pitchFamily="50" charset="-128"/>
              <a:ea typeface="HGS創英角ｺﾞｼｯｸUB" panose="020B0900000000000000" pitchFamily="50" charset="-128"/>
            </a:endParaRPr>
          </a:p>
        </p:txBody>
      </p:sp>
      <p:sp>
        <p:nvSpPr>
          <p:cNvPr id="2" name="スライド番号プレースホルダー 1"/>
          <p:cNvSpPr>
            <a:spLocks noGrp="1"/>
          </p:cNvSpPr>
          <p:nvPr>
            <p:ph type="sldNum" sz="quarter" idx="12"/>
          </p:nvPr>
        </p:nvSpPr>
        <p:spPr/>
        <p:txBody>
          <a:bodyPr/>
          <a:lstStyle/>
          <a:p>
            <a:fld id="{5DE7A549-C890-48AF-A539-B9E6EF455443}" type="slidenum">
              <a:rPr kumimoji="1" lang="ja-JP" altLang="en-US" smtClean="0"/>
              <a:t>6</a:t>
            </a:fld>
            <a:endParaRPr kumimoji="1" lang="ja-JP" altLang="en-US"/>
          </a:p>
        </p:txBody>
      </p:sp>
    </p:spTree>
    <p:extLst>
      <p:ext uri="{BB962C8B-B14F-4D97-AF65-F5344CB8AC3E}">
        <p14:creationId xmlns:p14="http://schemas.microsoft.com/office/powerpoint/2010/main" val="1069014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349758" y="1027086"/>
            <a:ext cx="4105275" cy="5570566"/>
            <a:chOff x="0" y="786"/>
            <a:chExt cx="2426" cy="3386"/>
          </a:xfrm>
        </p:grpSpPr>
        <p:sp>
          <p:nvSpPr>
            <p:cNvPr id="9246" name="Rectangle 4"/>
            <p:cNvSpPr>
              <a:spLocks noChangeArrowheads="1"/>
            </p:cNvSpPr>
            <p:nvPr/>
          </p:nvSpPr>
          <p:spPr bwMode="auto">
            <a:xfrm>
              <a:off x="0" y="3884"/>
              <a:ext cx="454" cy="288"/>
            </a:xfrm>
            <a:prstGeom prst="rect">
              <a:avLst/>
            </a:prstGeom>
            <a:solidFill>
              <a:srgbClr val="00CCFF"/>
            </a:solidFill>
            <a:ln w="9525" algn="ctr">
              <a:noFill/>
              <a:miter lim="800000"/>
              <a:headEnd/>
              <a:tailEnd/>
            </a:ln>
          </p:spPr>
          <p:txBody>
            <a:bodyPr anchor="ctr">
              <a:spAutoFit/>
            </a:bodyPr>
            <a:lstStyle/>
            <a:p>
              <a:r>
                <a:rPr lang="ja-JP" altLang="en-US" sz="2400"/>
                <a:t>小１</a:t>
              </a:r>
            </a:p>
          </p:txBody>
        </p:sp>
        <p:sp>
          <p:nvSpPr>
            <p:cNvPr id="9247" name="Rectangle 5"/>
            <p:cNvSpPr>
              <a:spLocks noChangeAspect="1" noChangeArrowheads="1"/>
            </p:cNvSpPr>
            <p:nvPr/>
          </p:nvSpPr>
          <p:spPr bwMode="auto">
            <a:xfrm>
              <a:off x="431" y="3793"/>
              <a:ext cx="454" cy="379"/>
            </a:xfrm>
            <a:prstGeom prst="rect">
              <a:avLst/>
            </a:prstGeom>
            <a:solidFill>
              <a:srgbClr val="00CCFF"/>
            </a:solidFill>
            <a:ln w="9525" algn="ctr">
              <a:noFill/>
              <a:miter lim="800000"/>
              <a:headEnd/>
              <a:tailEnd/>
            </a:ln>
          </p:spPr>
          <p:txBody>
            <a:bodyPr anchor="ctr"/>
            <a:lstStyle/>
            <a:p>
              <a:r>
                <a:rPr lang="ja-JP" altLang="en-US" sz="2400"/>
                <a:t>小２</a:t>
              </a:r>
            </a:p>
          </p:txBody>
        </p:sp>
        <p:sp>
          <p:nvSpPr>
            <p:cNvPr id="9248" name="Rectangle 6"/>
            <p:cNvSpPr>
              <a:spLocks noChangeAspect="1" noChangeArrowheads="1"/>
            </p:cNvSpPr>
            <p:nvPr/>
          </p:nvSpPr>
          <p:spPr bwMode="auto">
            <a:xfrm>
              <a:off x="839" y="3657"/>
              <a:ext cx="454" cy="515"/>
            </a:xfrm>
            <a:prstGeom prst="rect">
              <a:avLst/>
            </a:prstGeom>
            <a:solidFill>
              <a:srgbClr val="00CCFF"/>
            </a:solidFill>
            <a:ln w="9525" algn="ctr">
              <a:noFill/>
              <a:miter lim="800000"/>
              <a:headEnd/>
              <a:tailEnd/>
            </a:ln>
          </p:spPr>
          <p:txBody>
            <a:bodyPr vert="eaVert" anchor="ctr"/>
            <a:lstStyle/>
            <a:p>
              <a:r>
                <a:rPr lang="ja-JP" altLang="en-US" sz="2400" dirty="0"/>
                <a:t>小３</a:t>
              </a:r>
            </a:p>
          </p:txBody>
        </p:sp>
        <p:sp>
          <p:nvSpPr>
            <p:cNvPr id="9249" name="Rectangle 7"/>
            <p:cNvSpPr>
              <a:spLocks noChangeAspect="1" noChangeArrowheads="1"/>
            </p:cNvSpPr>
            <p:nvPr/>
          </p:nvSpPr>
          <p:spPr bwMode="auto">
            <a:xfrm>
              <a:off x="1156" y="3521"/>
              <a:ext cx="454" cy="651"/>
            </a:xfrm>
            <a:prstGeom prst="rect">
              <a:avLst/>
            </a:prstGeom>
            <a:solidFill>
              <a:srgbClr val="00CCFF"/>
            </a:solidFill>
            <a:ln w="9525" algn="ctr">
              <a:noFill/>
              <a:miter lim="800000"/>
              <a:headEnd/>
              <a:tailEnd/>
            </a:ln>
          </p:spPr>
          <p:txBody>
            <a:bodyPr vert="eaVert" anchor="ctr"/>
            <a:lstStyle/>
            <a:p>
              <a:r>
                <a:rPr lang="ja-JP" altLang="en-US" sz="2400"/>
                <a:t>小４</a:t>
              </a:r>
            </a:p>
          </p:txBody>
        </p:sp>
        <p:sp>
          <p:nvSpPr>
            <p:cNvPr id="9250" name="Rectangle 8"/>
            <p:cNvSpPr>
              <a:spLocks noChangeAspect="1" noChangeArrowheads="1"/>
            </p:cNvSpPr>
            <p:nvPr/>
          </p:nvSpPr>
          <p:spPr bwMode="auto">
            <a:xfrm>
              <a:off x="1474" y="3067"/>
              <a:ext cx="454" cy="1105"/>
            </a:xfrm>
            <a:prstGeom prst="rect">
              <a:avLst/>
            </a:prstGeom>
            <a:solidFill>
              <a:srgbClr val="00CCFF"/>
            </a:solidFill>
            <a:ln w="9525" algn="ctr">
              <a:noFill/>
              <a:miter lim="800000"/>
              <a:headEnd/>
              <a:tailEnd/>
            </a:ln>
          </p:spPr>
          <p:txBody>
            <a:bodyPr vert="eaVert" anchor="ctr"/>
            <a:lstStyle/>
            <a:p>
              <a:r>
                <a:rPr lang="ja-JP" altLang="en-US" sz="2400"/>
                <a:t>小５</a:t>
              </a:r>
            </a:p>
          </p:txBody>
        </p:sp>
        <p:sp>
          <p:nvSpPr>
            <p:cNvPr id="9251" name="Rectangle 9"/>
            <p:cNvSpPr>
              <a:spLocks noChangeAspect="1" noChangeArrowheads="1"/>
            </p:cNvSpPr>
            <p:nvPr/>
          </p:nvSpPr>
          <p:spPr bwMode="auto">
            <a:xfrm>
              <a:off x="1791" y="2523"/>
              <a:ext cx="454" cy="1649"/>
            </a:xfrm>
            <a:prstGeom prst="rect">
              <a:avLst/>
            </a:prstGeom>
            <a:solidFill>
              <a:srgbClr val="00CCFF"/>
            </a:solidFill>
            <a:ln w="9525" algn="ctr">
              <a:noFill/>
              <a:miter lim="800000"/>
              <a:headEnd/>
              <a:tailEnd/>
            </a:ln>
          </p:spPr>
          <p:txBody>
            <a:bodyPr vert="eaVert" anchor="ctr"/>
            <a:lstStyle/>
            <a:p>
              <a:r>
                <a:rPr lang="ja-JP" altLang="en-US" sz="2400"/>
                <a:t>小６</a:t>
              </a:r>
            </a:p>
          </p:txBody>
        </p:sp>
        <p:sp>
          <p:nvSpPr>
            <p:cNvPr id="9252" name="Rectangle 10"/>
            <p:cNvSpPr>
              <a:spLocks noChangeAspect="1" noChangeArrowheads="1"/>
            </p:cNvSpPr>
            <p:nvPr/>
          </p:nvSpPr>
          <p:spPr bwMode="auto">
            <a:xfrm>
              <a:off x="2109" y="786"/>
              <a:ext cx="317" cy="3386"/>
            </a:xfrm>
            <a:prstGeom prst="rect">
              <a:avLst/>
            </a:prstGeom>
            <a:solidFill>
              <a:srgbClr val="00CCFF"/>
            </a:solidFill>
            <a:ln w="9525" algn="ctr">
              <a:noFill/>
              <a:miter lim="800000"/>
              <a:headEnd/>
              <a:tailEnd/>
            </a:ln>
          </p:spPr>
          <p:txBody>
            <a:bodyPr vert="eaVert" anchor="ctr"/>
            <a:lstStyle/>
            <a:p>
              <a:r>
                <a:rPr lang="ja-JP" altLang="en-US" sz="2400"/>
                <a:t>中１</a:t>
              </a:r>
            </a:p>
          </p:txBody>
        </p:sp>
      </p:grpSp>
      <p:grpSp>
        <p:nvGrpSpPr>
          <p:cNvPr id="3" name="Group 14"/>
          <p:cNvGrpSpPr>
            <a:grpSpLocks/>
          </p:cNvGrpSpPr>
          <p:nvPr/>
        </p:nvGrpSpPr>
        <p:grpSpPr bwMode="auto">
          <a:xfrm>
            <a:off x="6383339" y="2276476"/>
            <a:ext cx="4105275" cy="4346576"/>
            <a:chOff x="0" y="1434"/>
            <a:chExt cx="2426" cy="2738"/>
          </a:xfrm>
        </p:grpSpPr>
        <p:sp>
          <p:nvSpPr>
            <p:cNvPr id="9239" name="Rectangle 15"/>
            <p:cNvSpPr>
              <a:spLocks noChangeArrowheads="1"/>
            </p:cNvSpPr>
            <p:nvPr/>
          </p:nvSpPr>
          <p:spPr bwMode="auto">
            <a:xfrm>
              <a:off x="0" y="3884"/>
              <a:ext cx="454" cy="288"/>
            </a:xfrm>
            <a:prstGeom prst="rect">
              <a:avLst/>
            </a:prstGeom>
            <a:solidFill>
              <a:srgbClr val="00CCFF"/>
            </a:solidFill>
            <a:ln w="9525" algn="ctr">
              <a:noFill/>
              <a:miter lim="800000"/>
              <a:headEnd/>
              <a:tailEnd/>
            </a:ln>
          </p:spPr>
          <p:txBody>
            <a:bodyPr anchor="ctr">
              <a:spAutoFit/>
            </a:bodyPr>
            <a:lstStyle/>
            <a:p>
              <a:r>
                <a:rPr lang="ja-JP" altLang="en-US" sz="2400"/>
                <a:t>小１</a:t>
              </a:r>
            </a:p>
          </p:txBody>
        </p:sp>
        <p:sp>
          <p:nvSpPr>
            <p:cNvPr id="9240" name="Rectangle 16"/>
            <p:cNvSpPr>
              <a:spLocks noChangeAspect="1" noChangeArrowheads="1"/>
            </p:cNvSpPr>
            <p:nvPr/>
          </p:nvSpPr>
          <p:spPr bwMode="auto">
            <a:xfrm>
              <a:off x="431" y="3793"/>
              <a:ext cx="454" cy="379"/>
            </a:xfrm>
            <a:prstGeom prst="rect">
              <a:avLst/>
            </a:prstGeom>
            <a:solidFill>
              <a:srgbClr val="00CCFF"/>
            </a:solidFill>
            <a:ln w="9525" algn="ctr">
              <a:noFill/>
              <a:miter lim="800000"/>
              <a:headEnd/>
              <a:tailEnd/>
            </a:ln>
          </p:spPr>
          <p:txBody>
            <a:bodyPr anchor="ctr"/>
            <a:lstStyle/>
            <a:p>
              <a:r>
                <a:rPr lang="ja-JP" altLang="en-US" sz="2400"/>
                <a:t>小２</a:t>
              </a:r>
            </a:p>
          </p:txBody>
        </p:sp>
        <p:sp>
          <p:nvSpPr>
            <p:cNvPr id="9241" name="Rectangle 17"/>
            <p:cNvSpPr>
              <a:spLocks noChangeAspect="1" noChangeArrowheads="1"/>
            </p:cNvSpPr>
            <p:nvPr/>
          </p:nvSpPr>
          <p:spPr bwMode="auto">
            <a:xfrm>
              <a:off x="839" y="3657"/>
              <a:ext cx="454" cy="515"/>
            </a:xfrm>
            <a:prstGeom prst="rect">
              <a:avLst/>
            </a:prstGeom>
            <a:solidFill>
              <a:srgbClr val="00CCFF"/>
            </a:solidFill>
            <a:ln w="9525" algn="ctr">
              <a:noFill/>
              <a:miter lim="800000"/>
              <a:headEnd/>
              <a:tailEnd/>
            </a:ln>
          </p:spPr>
          <p:txBody>
            <a:bodyPr vert="eaVert" anchor="ctr"/>
            <a:lstStyle/>
            <a:p>
              <a:r>
                <a:rPr lang="ja-JP" altLang="en-US" sz="2400"/>
                <a:t>小３</a:t>
              </a:r>
            </a:p>
          </p:txBody>
        </p:sp>
        <p:sp>
          <p:nvSpPr>
            <p:cNvPr id="9242" name="Rectangle 18"/>
            <p:cNvSpPr>
              <a:spLocks noChangeAspect="1" noChangeArrowheads="1"/>
            </p:cNvSpPr>
            <p:nvPr/>
          </p:nvSpPr>
          <p:spPr bwMode="auto">
            <a:xfrm>
              <a:off x="1156" y="3521"/>
              <a:ext cx="454" cy="651"/>
            </a:xfrm>
            <a:prstGeom prst="rect">
              <a:avLst/>
            </a:prstGeom>
            <a:solidFill>
              <a:srgbClr val="00CCFF"/>
            </a:solidFill>
            <a:ln w="9525" algn="ctr">
              <a:noFill/>
              <a:miter lim="800000"/>
              <a:headEnd/>
              <a:tailEnd/>
            </a:ln>
          </p:spPr>
          <p:txBody>
            <a:bodyPr vert="eaVert" anchor="ctr"/>
            <a:lstStyle/>
            <a:p>
              <a:r>
                <a:rPr lang="ja-JP" altLang="en-US" sz="2400"/>
                <a:t>小４</a:t>
              </a:r>
            </a:p>
          </p:txBody>
        </p:sp>
        <p:sp>
          <p:nvSpPr>
            <p:cNvPr id="9243" name="Rectangle 19"/>
            <p:cNvSpPr>
              <a:spLocks noChangeAspect="1" noChangeArrowheads="1"/>
            </p:cNvSpPr>
            <p:nvPr/>
          </p:nvSpPr>
          <p:spPr bwMode="auto">
            <a:xfrm>
              <a:off x="1474" y="3067"/>
              <a:ext cx="454" cy="1105"/>
            </a:xfrm>
            <a:prstGeom prst="rect">
              <a:avLst/>
            </a:prstGeom>
            <a:solidFill>
              <a:srgbClr val="00CCFF"/>
            </a:solidFill>
            <a:ln w="9525" algn="ctr">
              <a:noFill/>
              <a:miter lim="800000"/>
              <a:headEnd/>
              <a:tailEnd/>
            </a:ln>
          </p:spPr>
          <p:txBody>
            <a:bodyPr vert="eaVert" anchor="ctr"/>
            <a:lstStyle/>
            <a:p>
              <a:r>
                <a:rPr lang="ja-JP" altLang="en-US" sz="2400"/>
                <a:t>小５</a:t>
              </a:r>
            </a:p>
          </p:txBody>
        </p:sp>
        <p:sp>
          <p:nvSpPr>
            <p:cNvPr id="9244" name="Rectangle 20"/>
            <p:cNvSpPr>
              <a:spLocks noChangeAspect="1" noChangeArrowheads="1"/>
            </p:cNvSpPr>
            <p:nvPr/>
          </p:nvSpPr>
          <p:spPr bwMode="auto">
            <a:xfrm>
              <a:off x="1791" y="2523"/>
              <a:ext cx="454" cy="1649"/>
            </a:xfrm>
            <a:prstGeom prst="rect">
              <a:avLst/>
            </a:prstGeom>
            <a:solidFill>
              <a:srgbClr val="00CCFF"/>
            </a:solidFill>
            <a:ln w="9525" algn="ctr">
              <a:noFill/>
              <a:miter lim="800000"/>
              <a:headEnd/>
              <a:tailEnd/>
            </a:ln>
          </p:spPr>
          <p:txBody>
            <a:bodyPr vert="eaVert" anchor="ctr"/>
            <a:lstStyle/>
            <a:p>
              <a:r>
                <a:rPr lang="ja-JP" altLang="en-US" sz="2400"/>
                <a:t>小６</a:t>
              </a:r>
            </a:p>
          </p:txBody>
        </p:sp>
        <p:sp>
          <p:nvSpPr>
            <p:cNvPr id="9245" name="Rectangle 21"/>
            <p:cNvSpPr>
              <a:spLocks noChangeAspect="1" noChangeArrowheads="1"/>
            </p:cNvSpPr>
            <p:nvPr/>
          </p:nvSpPr>
          <p:spPr bwMode="auto">
            <a:xfrm>
              <a:off x="2109" y="1434"/>
              <a:ext cx="317" cy="2722"/>
            </a:xfrm>
            <a:prstGeom prst="rect">
              <a:avLst/>
            </a:prstGeom>
            <a:solidFill>
              <a:srgbClr val="00CCFF"/>
            </a:solidFill>
            <a:ln w="9525" algn="ctr">
              <a:noFill/>
              <a:miter lim="800000"/>
              <a:headEnd/>
              <a:tailEnd/>
            </a:ln>
          </p:spPr>
          <p:txBody>
            <a:bodyPr vert="eaVert" anchor="ctr"/>
            <a:lstStyle/>
            <a:p>
              <a:r>
                <a:rPr lang="ja-JP" altLang="en-US" sz="2400"/>
                <a:t>中１</a:t>
              </a:r>
            </a:p>
          </p:txBody>
        </p:sp>
      </p:grpSp>
      <p:sp>
        <p:nvSpPr>
          <p:cNvPr id="346143" name="AutoShape 31"/>
          <p:cNvSpPr>
            <a:spLocks noChangeArrowheads="1"/>
          </p:cNvSpPr>
          <p:nvPr/>
        </p:nvSpPr>
        <p:spPr bwMode="auto">
          <a:xfrm>
            <a:off x="1967047" y="1049925"/>
            <a:ext cx="2951559" cy="1162050"/>
          </a:xfrm>
          <a:prstGeom prst="rightArrow">
            <a:avLst>
              <a:gd name="adj1" fmla="val 50000"/>
              <a:gd name="adj2" fmla="val 59019"/>
            </a:avLst>
          </a:prstGeom>
          <a:solidFill>
            <a:srgbClr val="FF9900"/>
          </a:solidFill>
          <a:ln w="9525" algn="ctr">
            <a:noFill/>
            <a:miter lim="800000"/>
            <a:headEnd/>
            <a:tailEnd/>
          </a:ln>
        </p:spPr>
        <p:txBody>
          <a:bodyPr wrap="square" anchor="ctr">
            <a:spAutoFit/>
          </a:bodyPr>
          <a:lstStyle/>
          <a:p>
            <a:r>
              <a:rPr lang="ja-JP" altLang="en-US" sz="3200" dirty="0"/>
              <a:t>大きな段差？</a:t>
            </a:r>
          </a:p>
        </p:txBody>
      </p:sp>
      <p:sp>
        <p:nvSpPr>
          <p:cNvPr id="346154" name="AutoShape 42"/>
          <p:cNvSpPr>
            <a:spLocks noChangeArrowheads="1"/>
          </p:cNvSpPr>
          <p:nvPr/>
        </p:nvSpPr>
        <p:spPr bwMode="auto">
          <a:xfrm>
            <a:off x="6127598" y="1232715"/>
            <a:ext cx="3577010" cy="796469"/>
          </a:xfrm>
          <a:prstGeom prst="cloud">
            <a:avLst/>
          </a:prstGeom>
          <a:solidFill>
            <a:srgbClr val="FFFF00"/>
          </a:solidFill>
          <a:ln w="9525" algn="ctr">
            <a:noFill/>
            <a:miter lim="800000"/>
            <a:headEnd/>
            <a:tailEnd/>
          </a:ln>
        </p:spPr>
        <p:txBody>
          <a:bodyPr wrap="square" anchor="ctr">
            <a:spAutoFit/>
          </a:bodyPr>
          <a:lstStyle/>
          <a:p>
            <a:r>
              <a:rPr lang="ja-JP" altLang="en-US" sz="2800" dirty="0" smtClean="0"/>
              <a:t>　　小中連携</a:t>
            </a:r>
            <a:endParaRPr lang="ja-JP" altLang="en-US" sz="2800" dirty="0"/>
          </a:p>
        </p:txBody>
      </p:sp>
      <p:sp>
        <p:nvSpPr>
          <p:cNvPr id="9231" name="AutoShape 44"/>
          <p:cNvSpPr>
            <a:spLocks noChangeArrowheads="1"/>
          </p:cNvSpPr>
          <p:nvPr/>
        </p:nvSpPr>
        <p:spPr bwMode="auto">
          <a:xfrm>
            <a:off x="1339658" y="2375226"/>
            <a:ext cx="3239290" cy="1448874"/>
          </a:xfrm>
          <a:prstGeom prst="roundRect">
            <a:avLst>
              <a:gd name="adj" fmla="val 16667"/>
            </a:avLst>
          </a:prstGeom>
          <a:solidFill>
            <a:srgbClr val="FF99CC"/>
          </a:solidFill>
          <a:ln w="9525" algn="ctr">
            <a:noFill/>
            <a:round/>
            <a:headEnd/>
            <a:tailEnd/>
          </a:ln>
        </p:spPr>
        <p:txBody>
          <a:bodyPr anchor="ctr"/>
          <a:lstStyle/>
          <a:p>
            <a:r>
              <a:rPr lang="ja-JP" altLang="en-US" sz="2400" dirty="0"/>
              <a:t>変化があるのは当然　</a:t>
            </a:r>
          </a:p>
          <a:p>
            <a:r>
              <a:rPr lang="ja-JP" altLang="en-US" sz="2400" dirty="0">
                <a:solidFill>
                  <a:schemeClr val="bg2">
                    <a:lumMod val="60000"/>
                    <a:lumOff val="40000"/>
                  </a:schemeClr>
                </a:solidFill>
              </a:rPr>
              <a:t>→段差を乗り越える</a:t>
            </a:r>
            <a:endParaRPr lang="en-US" altLang="ja-JP" sz="2400" dirty="0">
              <a:solidFill>
                <a:schemeClr val="bg2">
                  <a:lumMod val="60000"/>
                  <a:lumOff val="40000"/>
                </a:schemeClr>
              </a:solidFill>
            </a:endParaRPr>
          </a:p>
          <a:p>
            <a:r>
              <a:rPr lang="ja-JP" altLang="en-US" sz="2400" dirty="0">
                <a:solidFill>
                  <a:schemeClr val="bg2">
                    <a:lumMod val="60000"/>
                    <a:lumOff val="40000"/>
                  </a:schemeClr>
                </a:solidFill>
              </a:rPr>
              <a:t>    ことも必要</a:t>
            </a:r>
          </a:p>
        </p:txBody>
      </p:sp>
      <p:sp>
        <p:nvSpPr>
          <p:cNvPr id="346157" name="AutoShape 45"/>
          <p:cNvSpPr>
            <a:spLocks noChangeArrowheads="1"/>
          </p:cNvSpPr>
          <p:nvPr/>
        </p:nvSpPr>
        <p:spPr bwMode="auto">
          <a:xfrm>
            <a:off x="5865197" y="2370670"/>
            <a:ext cx="3839411" cy="1459129"/>
          </a:xfrm>
          <a:prstGeom prst="roundRect">
            <a:avLst>
              <a:gd name="adj" fmla="val 16667"/>
            </a:avLst>
          </a:prstGeom>
          <a:solidFill>
            <a:srgbClr val="FF99CC"/>
          </a:solidFill>
          <a:ln w="9525" algn="ctr">
            <a:noFill/>
            <a:round/>
            <a:headEnd/>
            <a:tailEnd/>
          </a:ln>
        </p:spPr>
        <p:txBody>
          <a:bodyPr anchor="ctr"/>
          <a:lstStyle/>
          <a:p>
            <a:r>
              <a:rPr lang="ja-JP" altLang="en-US" sz="2400" dirty="0"/>
              <a:t>小学校と中学校をつなぐ</a:t>
            </a:r>
            <a:endParaRPr lang="en-US" altLang="ja-JP" sz="2400" dirty="0"/>
          </a:p>
          <a:p>
            <a:r>
              <a:rPr lang="ja-JP" altLang="en-US" sz="2400" dirty="0"/>
              <a:t>効果的な指導円滑な接続</a:t>
            </a:r>
            <a:endParaRPr lang="en-US" altLang="ja-JP" sz="2400" dirty="0"/>
          </a:p>
          <a:p>
            <a:r>
              <a:rPr lang="ja-JP" altLang="en-US" sz="2400" dirty="0">
                <a:solidFill>
                  <a:schemeClr val="bg2">
                    <a:lumMod val="60000"/>
                    <a:lumOff val="40000"/>
                  </a:schemeClr>
                </a:solidFill>
              </a:rPr>
              <a:t>→段差を乗り越える力</a:t>
            </a:r>
          </a:p>
        </p:txBody>
      </p:sp>
      <p:cxnSp>
        <p:nvCxnSpPr>
          <p:cNvPr id="38" name="曲線コネクタ 37"/>
          <p:cNvCxnSpPr>
            <a:stCxn id="9239" idx="0"/>
          </p:cNvCxnSpPr>
          <p:nvPr/>
        </p:nvCxnSpPr>
        <p:spPr bwMode="auto">
          <a:xfrm>
            <a:off x="6816080" y="6165304"/>
            <a:ext cx="914400" cy="914400"/>
          </a:xfrm>
          <a:prstGeom prst="curvedConnector3">
            <a:avLst/>
          </a:prstGeom>
          <a:solidFill>
            <a:schemeClr val="accent1"/>
          </a:solidFill>
          <a:ln w="9525" cap="flat" cmpd="sng" algn="ctr">
            <a:noFill/>
            <a:prstDash val="solid"/>
            <a:round/>
            <a:headEnd type="none" w="med" len="med"/>
            <a:tailEnd type="none" w="med" len="med"/>
          </a:ln>
          <a:effectLst/>
        </p:spPr>
      </p:cxnSp>
      <p:sp>
        <p:nvSpPr>
          <p:cNvPr id="30" name="正方形/長方形 29">
            <a:extLst/>
          </p:cNvPr>
          <p:cNvSpPr/>
          <p:nvPr/>
        </p:nvSpPr>
        <p:spPr>
          <a:xfrm>
            <a:off x="583454" y="133668"/>
            <a:ext cx="4980220" cy="69251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eaLnBrk="1" hangingPunct="1">
              <a:defRPr/>
            </a:pPr>
            <a:r>
              <a:rPr lang="ja-JP" altLang="en-US" sz="4000" b="1" dirty="0" smtClean="0">
                <a:solidFill>
                  <a:prstClr val="black"/>
                </a:solidFill>
                <a:latin typeface="+mn-ea"/>
              </a:rPr>
              <a:t>１　</a:t>
            </a:r>
            <a:r>
              <a:rPr lang="ja-JP" altLang="en-US" sz="4000" b="1" dirty="0">
                <a:solidFill>
                  <a:prstClr val="black"/>
                </a:solidFill>
                <a:latin typeface="+mn-ea"/>
              </a:rPr>
              <a:t>子供</a:t>
            </a:r>
            <a:r>
              <a:rPr lang="ja-JP" altLang="en-US" sz="4000" b="1" dirty="0" smtClean="0">
                <a:solidFill>
                  <a:prstClr val="black"/>
                </a:solidFill>
                <a:latin typeface="+mn-ea"/>
              </a:rPr>
              <a:t>たちの意識</a:t>
            </a:r>
            <a:endParaRPr lang="en-US" altLang="ja-JP" sz="4000" b="1" dirty="0">
              <a:solidFill>
                <a:prstClr val="black"/>
              </a:solidFill>
              <a:latin typeface="+mn-ea"/>
            </a:endParaRPr>
          </a:p>
        </p:txBody>
      </p:sp>
      <p:sp>
        <p:nvSpPr>
          <p:cNvPr id="4" name="スライド番号プレースホルダー 3"/>
          <p:cNvSpPr>
            <a:spLocks noGrp="1"/>
          </p:cNvSpPr>
          <p:nvPr>
            <p:ph type="sldNum" sz="quarter" idx="12"/>
          </p:nvPr>
        </p:nvSpPr>
        <p:spPr/>
        <p:txBody>
          <a:bodyPr/>
          <a:lstStyle/>
          <a:p>
            <a:fld id="{5DE7A549-C890-48AF-A539-B9E6EF455443}" type="slidenum">
              <a:rPr kumimoji="1" lang="ja-JP" altLang="en-US" smtClean="0"/>
              <a:t>7</a:t>
            </a:fld>
            <a:endParaRPr kumimoji="1" lang="ja-JP" altLang="en-US"/>
          </a:p>
        </p:txBody>
      </p:sp>
    </p:spTree>
    <p:extLst>
      <p:ext uri="{BB962C8B-B14F-4D97-AF65-F5344CB8AC3E}">
        <p14:creationId xmlns:p14="http://schemas.microsoft.com/office/powerpoint/2010/main" val="1608674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135096" y="923869"/>
            <a:ext cx="7921625" cy="1107996"/>
          </a:xfrm>
          <a:prstGeom prst="rect">
            <a:avLst/>
          </a:prstGeom>
          <a:solidFill>
            <a:schemeClr val="accent6">
              <a:lumMod val="40000"/>
              <a:lumOff val="60000"/>
            </a:schemeClr>
          </a:solidFill>
        </p:spPr>
        <p:txBody>
          <a:bodyPr>
            <a:spAutoFit/>
          </a:bodyPr>
          <a:lstStyle/>
          <a:p>
            <a:pPr algn="ctr">
              <a:lnSpc>
                <a:spcPts val="3000"/>
              </a:lnSpc>
              <a:spcBef>
                <a:spcPct val="50000"/>
              </a:spcBef>
              <a:defRPr/>
            </a:pPr>
            <a:r>
              <a:rPr lang="ja-JP" altLang="en-US" sz="3200" i="1" dirty="0">
                <a:latin typeface="+mn-ea"/>
              </a:rPr>
              <a:t>小学校から中学校に進学する際の接続が</a:t>
            </a:r>
            <a:endParaRPr lang="en-US" altLang="ja-JP" sz="3200" i="1" dirty="0">
              <a:latin typeface="+mn-ea"/>
            </a:endParaRPr>
          </a:p>
          <a:p>
            <a:pPr algn="ctr">
              <a:lnSpc>
                <a:spcPts val="3000"/>
              </a:lnSpc>
              <a:spcBef>
                <a:spcPct val="50000"/>
              </a:spcBef>
              <a:defRPr/>
            </a:pPr>
            <a:r>
              <a:rPr lang="ja-JP" altLang="en-US" sz="3200" i="1" dirty="0">
                <a:latin typeface="+mn-ea"/>
              </a:rPr>
              <a:t>円滑なものになっているのか</a:t>
            </a:r>
          </a:p>
        </p:txBody>
      </p:sp>
      <p:sp>
        <p:nvSpPr>
          <p:cNvPr id="15" name="テキスト ボックス 24"/>
          <p:cNvSpPr txBox="1">
            <a:spLocks noChangeArrowheads="1"/>
          </p:cNvSpPr>
          <p:nvPr/>
        </p:nvSpPr>
        <p:spPr bwMode="auto">
          <a:xfrm>
            <a:off x="1135096" y="2474802"/>
            <a:ext cx="6810438" cy="3990836"/>
          </a:xfrm>
          <a:prstGeom prst="rect">
            <a:avLst/>
          </a:prstGeom>
          <a:noFill/>
          <a:ln w="9525">
            <a:noFill/>
            <a:miter lim="800000"/>
            <a:headEnd/>
            <a:tailEnd/>
          </a:ln>
        </p:spPr>
        <p:txBody>
          <a:bodyPr wrap="square">
            <a:spAutoFit/>
          </a:bodyPr>
          <a:lstStyle/>
          <a:p>
            <a:pPr hangingPunct="0">
              <a:lnSpc>
                <a:spcPts val="2800"/>
              </a:lnSpc>
              <a:spcBef>
                <a:spcPts val="1800"/>
              </a:spcBef>
            </a:pPr>
            <a:r>
              <a:rPr lang="ja-JP" altLang="ja-JP" sz="4000" dirty="0">
                <a:latin typeface="+mj-ea"/>
                <a:ea typeface="+mj-ea"/>
              </a:rPr>
              <a:t>○</a:t>
            </a:r>
            <a:r>
              <a:rPr lang="ja-JP" altLang="en-US" sz="4000" dirty="0">
                <a:latin typeface="+mj-ea"/>
                <a:ea typeface="+mj-ea"/>
              </a:rPr>
              <a:t>　学習指導面</a:t>
            </a:r>
            <a:r>
              <a:rPr lang="ja-JP" altLang="ja-JP" sz="4000" dirty="0">
                <a:latin typeface="+mj-ea"/>
                <a:ea typeface="+mj-ea"/>
              </a:rPr>
              <a:t>　</a:t>
            </a:r>
            <a:endParaRPr lang="en-US" altLang="ja-JP" sz="4000" dirty="0">
              <a:latin typeface="+mj-ea"/>
              <a:ea typeface="+mj-ea"/>
            </a:endParaRPr>
          </a:p>
          <a:p>
            <a:pPr hangingPunct="0">
              <a:lnSpc>
                <a:spcPts val="2800"/>
              </a:lnSpc>
              <a:spcBef>
                <a:spcPts val="1800"/>
              </a:spcBef>
            </a:pPr>
            <a:r>
              <a:rPr lang="ja-JP" altLang="en-US" sz="4000" dirty="0">
                <a:latin typeface="+mj-ea"/>
                <a:ea typeface="+mj-ea"/>
              </a:rPr>
              <a:t>　　・授業形態の違い</a:t>
            </a:r>
            <a:endParaRPr lang="en-US" altLang="ja-JP" sz="4000" dirty="0">
              <a:latin typeface="+mj-ea"/>
              <a:ea typeface="+mj-ea"/>
            </a:endParaRPr>
          </a:p>
          <a:p>
            <a:pPr hangingPunct="0">
              <a:lnSpc>
                <a:spcPts val="2800"/>
              </a:lnSpc>
              <a:spcBef>
                <a:spcPts val="1800"/>
              </a:spcBef>
            </a:pPr>
            <a:r>
              <a:rPr lang="ja-JP" altLang="en-US" sz="4000" dirty="0">
                <a:latin typeface="+mj-ea"/>
                <a:ea typeface="+mj-ea"/>
              </a:rPr>
              <a:t>　　・学習指導上の課題の共有</a:t>
            </a:r>
            <a:endParaRPr lang="ja-JP" altLang="ja-JP" sz="4000" dirty="0">
              <a:latin typeface="+mj-ea"/>
              <a:ea typeface="+mj-ea"/>
            </a:endParaRPr>
          </a:p>
          <a:p>
            <a:pPr hangingPunct="0">
              <a:lnSpc>
                <a:spcPts val="2800"/>
              </a:lnSpc>
              <a:spcBef>
                <a:spcPts val="1800"/>
              </a:spcBef>
            </a:pPr>
            <a:endParaRPr lang="en-US" altLang="ja-JP" sz="4000" dirty="0" smtClean="0">
              <a:latin typeface="+mj-ea"/>
              <a:ea typeface="+mj-ea"/>
            </a:endParaRPr>
          </a:p>
          <a:p>
            <a:pPr hangingPunct="0">
              <a:lnSpc>
                <a:spcPts val="2800"/>
              </a:lnSpc>
              <a:spcBef>
                <a:spcPts val="1800"/>
              </a:spcBef>
            </a:pPr>
            <a:r>
              <a:rPr lang="ja-JP" altLang="ja-JP" sz="4000" dirty="0" smtClean="0">
                <a:latin typeface="+mj-ea"/>
                <a:ea typeface="+mj-ea"/>
              </a:rPr>
              <a:t>○</a:t>
            </a:r>
            <a:r>
              <a:rPr lang="ja-JP" altLang="en-US" sz="4000" dirty="0">
                <a:latin typeface="+mj-ea"/>
                <a:ea typeface="+mj-ea"/>
              </a:rPr>
              <a:t>　生徒指導面</a:t>
            </a:r>
            <a:endParaRPr lang="en-US" altLang="ja-JP" sz="4000" dirty="0">
              <a:latin typeface="+mj-ea"/>
              <a:ea typeface="+mj-ea"/>
            </a:endParaRPr>
          </a:p>
          <a:p>
            <a:pPr hangingPunct="0">
              <a:lnSpc>
                <a:spcPts val="2800"/>
              </a:lnSpc>
              <a:spcBef>
                <a:spcPts val="1800"/>
              </a:spcBef>
            </a:pPr>
            <a:r>
              <a:rPr lang="ja-JP" altLang="en-US" sz="4000" dirty="0">
                <a:latin typeface="+mj-ea"/>
                <a:ea typeface="+mj-ea"/>
              </a:rPr>
              <a:t>　　・生徒指導上の課題の共有</a:t>
            </a:r>
            <a:endParaRPr lang="en-US" altLang="ja-JP" sz="4000" dirty="0">
              <a:latin typeface="+mj-ea"/>
              <a:ea typeface="+mj-ea"/>
            </a:endParaRPr>
          </a:p>
          <a:p>
            <a:pPr hangingPunct="0">
              <a:lnSpc>
                <a:spcPts val="2800"/>
              </a:lnSpc>
              <a:spcBef>
                <a:spcPts val="1800"/>
              </a:spcBef>
            </a:pPr>
            <a:r>
              <a:rPr lang="ja-JP" altLang="en-US" sz="4000" dirty="0">
                <a:latin typeface="+mj-ea"/>
                <a:ea typeface="+mj-ea"/>
              </a:rPr>
              <a:t>　　・生徒指導の方法の違い</a:t>
            </a:r>
            <a:endParaRPr lang="ja-JP" altLang="ja-JP" sz="4000" dirty="0">
              <a:latin typeface="+mj-ea"/>
              <a:ea typeface="+mj-ea"/>
            </a:endParaRPr>
          </a:p>
        </p:txBody>
      </p:sp>
      <p:pic>
        <p:nvPicPr>
          <p:cNvPr id="14341" name="Picture 2"/>
          <p:cNvPicPr>
            <a:picLocks noChangeAspect="1" noChangeArrowheads="1"/>
          </p:cNvPicPr>
          <p:nvPr/>
        </p:nvPicPr>
        <p:blipFill>
          <a:blip r:embed="rId3" cstate="print"/>
          <a:srcRect/>
          <a:stretch>
            <a:fillRect/>
          </a:stretch>
        </p:blipFill>
        <p:spPr bwMode="auto">
          <a:xfrm>
            <a:off x="8351261" y="2129553"/>
            <a:ext cx="2483517" cy="2135013"/>
          </a:xfrm>
          <a:prstGeom prst="rect">
            <a:avLst/>
          </a:prstGeom>
          <a:noFill/>
          <a:ln w="9525" algn="ctr">
            <a:noFill/>
            <a:miter lim="800000"/>
            <a:headEnd/>
            <a:tailEnd/>
          </a:ln>
        </p:spPr>
      </p:pic>
      <p:pic>
        <p:nvPicPr>
          <p:cNvPr id="14342" name="Picture 3"/>
          <p:cNvPicPr>
            <a:picLocks noChangeAspect="1" noChangeArrowheads="1"/>
          </p:cNvPicPr>
          <p:nvPr/>
        </p:nvPicPr>
        <p:blipFill>
          <a:blip r:embed="rId4" cstate="print"/>
          <a:srcRect/>
          <a:stretch>
            <a:fillRect/>
          </a:stretch>
        </p:blipFill>
        <p:spPr bwMode="auto">
          <a:xfrm>
            <a:off x="8626838" y="4563265"/>
            <a:ext cx="2646266" cy="2158210"/>
          </a:xfrm>
          <a:prstGeom prst="rect">
            <a:avLst/>
          </a:prstGeom>
          <a:noFill/>
          <a:ln w="9525" algn="ctr">
            <a:noFill/>
            <a:miter lim="800000"/>
            <a:headEnd/>
            <a:tailEnd/>
          </a:ln>
        </p:spPr>
      </p:pic>
      <p:sp>
        <p:nvSpPr>
          <p:cNvPr id="13" name="正方形/長方形 12">
            <a:extLst/>
          </p:cNvPr>
          <p:cNvSpPr/>
          <p:nvPr/>
        </p:nvSpPr>
        <p:spPr>
          <a:xfrm>
            <a:off x="583454" y="133668"/>
            <a:ext cx="6651204" cy="69251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ja-JP" altLang="en-US" sz="4000" b="1" dirty="0">
                <a:solidFill>
                  <a:prstClr val="black"/>
                </a:solidFill>
                <a:latin typeface="+mn-ea"/>
              </a:rPr>
              <a:t>２</a:t>
            </a:r>
            <a:r>
              <a:rPr lang="ja-JP" altLang="en-US" sz="4000" b="1" dirty="0" smtClean="0">
                <a:solidFill>
                  <a:prstClr val="black"/>
                </a:solidFill>
                <a:latin typeface="+mn-ea"/>
              </a:rPr>
              <a:t>　</a:t>
            </a:r>
            <a:r>
              <a:rPr lang="ja-JP" altLang="en-US" sz="4000" b="1" dirty="0">
                <a:solidFill>
                  <a:prstClr val="black"/>
                </a:solidFill>
                <a:latin typeface="+mn-ea"/>
              </a:rPr>
              <a:t>なぜ</a:t>
            </a:r>
            <a:r>
              <a:rPr lang="ja-JP" altLang="en-US" sz="4000" b="1" dirty="0" smtClean="0">
                <a:solidFill>
                  <a:prstClr val="black"/>
                </a:solidFill>
                <a:latin typeface="+mn-ea"/>
              </a:rPr>
              <a:t>小中連携な</a:t>
            </a:r>
            <a:r>
              <a:rPr lang="ja-JP" altLang="en-US" sz="4000" b="1" dirty="0">
                <a:solidFill>
                  <a:prstClr val="black"/>
                </a:solidFill>
                <a:latin typeface="+mn-ea"/>
              </a:rPr>
              <a:t>のか</a:t>
            </a:r>
            <a:endParaRPr lang="en-US" altLang="ja-JP" sz="4000" b="1" dirty="0">
              <a:solidFill>
                <a:prstClr val="black"/>
              </a:solidFill>
              <a:latin typeface="+mn-ea"/>
            </a:endParaRPr>
          </a:p>
        </p:txBody>
      </p:sp>
      <p:sp>
        <p:nvSpPr>
          <p:cNvPr id="2" name="スライド番号プレースホルダー 1"/>
          <p:cNvSpPr>
            <a:spLocks noGrp="1"/>
          </p:cNvSpPr>
          <p:nvPr>
            <p:ph type="sldNum" sz="quarter" idx="12"/>
          </p:nvPr>
        </p:nvSpPr>
        <p:spPr/>
        <p:txBody>
          <a:bodyPr/>
          <a:lstStyle/>
          <a:p>
            <a:fld id="{5DE7A549-C890-48AF-A539-B9E6EF455443}" type="slidenum">
              <a:rPr kumimoji="1" lang="ja-JP" altLang="en-US" smtClean="0"/>
              <a:t>8</a:t>
            </a:fld>
            <a:endParaRPr kumimoji="1" lang="ja-JP" altLang="en-US"/>
          </a:p>
        </p:txBody>
      </p:sp>
    </p:spTree>
    <p:extLst>
      <p:ext uri="{BB962C8B-B14F-4D97-AF65-F5344CB8AC3E}">
        <p14:creationId xmlns:p14="http://schemas.microsoft.com/office/powerpoint/2010/main" val="3905379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p:cNvPr>
          <p:cNvSpPr/>
          <p:nvPr/>
        </p:nvSpPr>
        <p:spPr>
          <a:xfrm>
            <a:off x="583454" y="133668"/>
            <a:ext cx="6651204" cy="69251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ja-JP" altLang="en-US" sz="4000" b="1" dirty="0">
                <a:solidFill>
                  <a:prstClr val="black"/>
                </a:solidFill>
                <a:latin typeface="+mn-ea"/>
              </a:rPr>
              <a:t>２</a:t>
            </a:r>
            <a:r>
              <a:rPr lang="ja-JP" altLang="en-US" sz="4000" b="1" dirty="0" smtClean="0">
                <a:solidFill>
                  <a:prstClr val="black"/>
                </a:solidFill>
                <a:latin typeface="+mn-ea"/>
              </a:rPr>
              <a:t>　</a:t>
            </a:r>
            <a:r>
              <a:rPr lang="ja-JP" altLang="en-US" sz="4000" b="1" dirty="0">
                <a:solidFill>
                  <a:prstClr val="black"/>
                </a:solidFill>
                <a:latin typeface="+mn-ea"/>
              </a:rPr>
              <a:t>なぜ</a:t>
            </a:r>
            <a:r>
              <a:rPr lang="ja-JP" altLang="en-US" sz="4000" b="1" dirty="0" smtClean="0">
                <a:solidFill>
                  <a:prstClr val="black"/>
                </a:solidFill>
                <a:latin typeface="+mn-ea"/>
              </a:rPr>
              <a:t>小中連携な</a:t>
            </a:r>
            <a:r>
              <a:rPr lang="ja-JP" altLang="en-US" sz="4000" b="1" dirty="0">
                <a:solidFill>
                  <a:prstClr val="black"/>
                </a:solidFill>
                <a:latin typeface="+mn-ea"/>
              </a:rPr>
              <a:t>のか</a:t>
            </a:r>
            <a:endParaRPr lang="en-US" altLang="ja-JP" sz="4000" b="1" dirty="0">
              <a:solidFill>
                <a:prstClr val="black"/>
              </a:solidFill>
              <a:latin typeface="+mn-ea"/>
            </a:endParaRPr>
          </a:p>
        </p:txBody>
      </p:sp>
      <p:pic>
        <p:nvPicPr>
          <p:cNvPr id="2" name="図 1"/>
          <p:cNvPicPr>
            <a:picLocks noChangeAspect="1"/>
          </p:cNvPicPr>
          <p:nvPr/>
        </p:nvPicPr>
        <p:blipFill>
          <a:blip r:embed="rId3"/>
          <a:stretch>
            <a:fillRect/>
          </a:stretch>
        </p:blipFill>
        <p:spPr>
          <a:xfrm>
            <a:off x="1553286" y="1578780"/>
            <a:ext cx="8084240" cy="5242124"/>
          </a:xfrm>
          <a:prstGeom prst="rect">
            <a:avLst/>
          </a:prstGeom>
        </p:spPr>
      </p:pic>
      <p:sp>
        <p:nvSpPr>
          <p:cNvPr id="5" name="テキスト ボックス 4"/>
          <p:cNvSpPr txBox="1"/>
          <p:nvPr/>
        </p:nvSpPr>
        <p:spPr>
          <a:xfrm>
            <a:off x="583454" y="971648"/>
            <a:ext cx="3838387" cy="461665"/>
          </a:xfrm>
          <a:prstGeom prst="rect">
            <a:avLst/>
          </a:prstGeom>
          <a:solidFill>
            <a:srgbClr val="00B0F0"/>
          </a:solidFill>
          <a:ln>
            <a:solidFill>
              <a:srgbClr val="E6FEEE"/>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50000"/>
              </a:spcBef>
              <a:defRPr/>
            </a:pPr>
            <a:r>
              <a:rPr lang="ja-JP" altLang="en-US" sz="2400" b="1" dirty="0"/>
              <a:t>埼玉県に見られる</a:t>
            </a:r>
            <a:r>
              <a:rPr lang="ja-JP" altLang="en-US" sz="2400" b="1" dirty="0" smtClean="0"/>
              <a:t>課題</a:t>
            </a:r>
            <a:r>
              <a:rPr lang="ja-JP" altLang="en-US" sz="2400" b="1" dirty="0"/>
              <a:t>①</a:t>
            </a:r>
          </a:p>
        </p:txBody>
      </p:sp>
      <p:sp>
        <p:nvSpPr>
          <p:cNvPr id="3" name="スライド番号プレースホルダー 2"/>
          <p:cNvSpPr>
            <a:spLocks noGrp="1"/>
          </p:cNvSpPr>
          <p:nvPr>
            <p:ph type="sldNum" sz="quarter" idx="12"/>
          </p:nvPr>
        </p:nvSpPr>
        <p:spPr/>
        <p:txBody>
          <a:bodyPr/>
          <a:lstStyle/>
          <a:p>
            <a:fld id="{5DE7A549-C890-48AF-A539-B9E6EF455443}" type="slidenum">
              <a:rPr kumimoji="1" lang="ja-JP" altLang="en-US" smtClean="0"/>
              <a:t>9</a:t>
            </a:fld>
            <a:endParaRPr kumimoji="1" lang="ja-JP" altLang="en-US"/>
          </a:p>
        </p:txBody>
      </p:sp>
    </p:spTree>
    <p:extLst>
      <p:ext uri="{BB962C8B-B14F-4D97-AF65-F5344CB8AC3E}">
        <p14:creationId xmlns:p14="http://schemas.microsoft.com/office/powerpoint/2010/main" val="35404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Overr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AB5B470C-206A-4E43-B23E-49149D8042C3}" vid="{18EB2EDB-8088-4B5C-9601-5A76D6698FA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トラベル">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トラベル">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トラベル">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1376</TotalTime>
  <Words>1349</Words>
  <Application>Microsoft Office PowerPoint</Application>
  <PresentationFormat>ワイド画面</PresentationFormat>
  <Paragraphs>605</Paragraphs>
  <Slides>48</Slides>
  <Notes>48</Notes>
  <HiddenSlides>0</HiddenSlides>
  <MMClips>0</MMClips>
  <ScaleCrop>false</ScaleCrop>
  <HeadingPairs>
    <vt:vector size="8" baseType="variant">
      <vt:variant>
        <vt:lpstr>使用されているフォント</vt:lpstr>
      </vt:variant>
      <vt:variant>
        <vt:i4>22</vt:i4>
      </vt:variant>
      <vt:variant>
        <vt:lpstr>テーマ</vt:lpstr>
      </vt:variant>
      <vt:variant>
        <vt:i4>1</vt:i4>
      </vt:variant>
      <vt:variant>
        <vt:lpstr>埋め込まれた OLE サーバー</vt:lpstr>
      </vt:variant>
      <vt:variant>
        <vt:i4>1</vt:i4>
      </vt:variant>
      <vt:variant>
        <vt:lpstr>スライド タイトル</vt:lpstr>
      </vt:variant>
      <vt:variant>
        <vt:i4>48</vt:i4>
      </vt:variant>
    </vt:vector>
  </HeadingPairs>
  <TitlesOfParts>
    <vt:vector size="72" baseType="lpstr">
      <vt:lpstr>AR丸ゴシック体M</vt:lpstr>
      <vt:lpstr>HGP創英角ｺﾞｼｯｸUB</vt:lpstr>
      <vt:lpstr>HGS創英ﾌﾟﾚｾﾞﾝｽEB</vt:lpstr>
      <vt:lpstr>HGS創英角ｺﾞｼｯｸUB</vt:lpstr>
      <vt:lpstr>HGS創英角ﾎﾟｯﾌﾟ体</vt:lpstr>
      <vt:lpstr>HGｺﾞｼｯｸE</vt:lpstr>
      <vt:lpstr>HG丸ｺﾞｼｯｸM-PRO</vt:lpstr>
      <vt:lpstr>HG正楷書体-PRO</vt:lpstr>
      <vt:lpstr>HG創英角ｺﾞｼｯｸUB</vt:lpstr>
      <vt:lpstr>HG明朝E</vt:lpstr>
      <vt:lpstr>ＭＳ Ｐゴシック</vt:lpstr>
      <vt:lpstr>ＭＳ Ｐ明朝</vt:lpstr>
      <vt:lpstr>ＭＳ ゴシック</vt:lpstr>
      <vt:lpstr>ＭＳ 明朝</vt:lpstr>
      <vt:lpstr>メイリオ</vt:lpstr>
      <vt:lpstr>游ゴシック</vt:lpstr>
      <vt:lpstr>Arial</vt:lpstr>
      <vt:lpstr>Calibri</vt:lpstr>
      <vt:lpstr>Century</vt:lpstr>
      <vt:lpstr>Franklin Gothic Book</vt:lpstr>
      <vt:lpstr>Times New Roman</vt:lpstr>
      <vt:lpstr>Wingdings 2</vt:lpstr>
      <vt:lpstr>Office テーマ</vt:lpstr>
      <vt:lpstr>グラフ</vt:lpstr>
      <vt:lpstr>PowerPoint プレゼンテーション</vt:lpstr>
      <vt:lpstr>なぜ、小中連携を 推進するのですか？</vt:lpstr>
      <vt:lpstr>PowerPoint プレゼンテーション</vt:lpstr>
      <vt:lpstr>中学校入学前に小学生が抱く期待・不安</vt:lpstr>
      <vt:lpstr>中学校入学前に小学生が抱く期待・不安</vt:lpstr>
      <vt:lpstr>中学校入学後に抱く不安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平成２８・２９年度学年別暴力行為加害児童生徒数</vt:lpstr>
      <vt:lpstr>PowerPoint プレゼンテーション</vt:lpstr>
      <vt:lpstr>小中連携</vt:lpstr>
      <vt:lpstr>PowerPoint プレゼンテーション</vt:lpstr>
      <vt:lpstr>PowerPoint プレゼンテーション</vt:lpstr>
      <vt:lpstr>PowerPoint プレゼンテーション</vt:lpstr>
      <vt:lpstr>○「わからないことでも自分の力で答えを見つけられるよう、 　　勉強したい」（モデル校８地区）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・中学生による小学生への学習支援 ・中学校入学前の部活動体験 ・小・中合同避難訓練 ・朝の挨拶運動 ・運動会、体育祭への参加　など</vt:lpstr>
      <vt:lpstr>PowerPoint プレゼンテーション</vt:lpstr>
      <vt:lpstr>学習規律・生活規律の設定（授業前後）</vt:lpstr>
      <vt:lpstr>学習規律・生活規律の設定（授業中）</vt:lpstr>
      <vt:lpstr>学習規律・生活規律の設定（持ち物、教育環境整備など）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埼玉県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埼玉県</dc:creator>
  <cp:lastModifiedBy>埼玉県</cp:lastModifiedBy>
  <cp:revision>156</cp:revision>
  <cp:lastPrinted>2019-08-16T08:05:42Z</cp:lastPrinted>
  <dcterms:created xsi:type="dcterms:W3CDTF">2019-07-20T01:55:18Z</dcterms:created>
  <dcterms:modified xsi:type="dcterms:W3CDTF">2020-03-21T02:31:01Z</dcterms:modified>
</cp:coreProperties>
</file>