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8" r:id="rId3"/>
  </p:sldIdLst>
  <p:sldSz cx="9601200" cy="12801600" type="A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130" autoAdjust="0"/>
  </p:normalViewPr>
  <p:slideViewPr>
    <p:cSldViewPr snapToGrid="0">
      <p:cViewPr varScale="1">
        <p:scale>
          <a:sx n="42" d="100"/>
          <a:sy n="42" d="100"/>
        </p:scale>
        <p:origin x="642" y="78"/>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F45B0C2C-5D7C-472C-B376-C11030F507A3}" type="datetimeFigureOut">
              <a:rPr kumimoji="1" lang="ja-JP" altLang="en-US" smtClean="0"/>
              <a:t>2023/2/27</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9800"/>
            <a:ext cx="5389563" cy="38862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4188"/>
            <a:ext cx="2919412" cy="495300"/>
          </a:xfrm>
          <a:prstGeom prst="rect">
            <a:avLst/>
          </a:prstGeom>
        </p:spPr>
        <p:txBody>
          <a:bodyPr vert="horz" lIns="91440" tIns="45720" rIns="91440" bIns="45720" rtlCol="0" anchor="b"/>
          <a:lstStyle>
            <a:lvl1pPr algn="r">
              <a:defRPr sz="1200"/>
            </a:lvl1pPr>
          </a:lstStyle>
          <a:p>
            <a:fld id="{7C870F53-5FB5-40A2-9D4B-5344596D2992}" type="slidenum">
              <a:rPr kumimoji="1" lang="ja-JP" altLang="en-US" smtClean="0"/>
              <a:t>‹#›</a:t>
            </a:fld>
            <a:endParaRPr kumimoji="1" lang="ja-JP" altLang="en-US"/>
          </a:p>
        </p:txBody>
      </p:sp>
    </p:spTree>
    <p:extLst>
      <p:ext uri="{BB962C8B-B14F-4D97-AF65-F5344CB8AC3E}">
        <p14:creationId xmlns:p14="http://schemas.microsoft.com/office/powerpoint/2010/main" val="4166325859"/>
      </p:ext>
    </p:extLst>
  </p:cSld>
  <p:clrMap bg1="lt1" tx1="dk1" bg2="lt2" tx2="dk2" accent1="accent1" accent2="accent2" accent3="accent3" accent4="accent4" accent5="accent5" accent6="accent6" hlink="hlink" folHlink="folHlink"/>
  <p:notesStyle>
    <a:lvl1pPr marL="0" algn="l" defTabSz="1221692" rtl="0" eaLnBrk="1" latinLnBrk="0" hangingPunct="1">
      <a:defRPr kumimoji="1" sz="1604" kern="1200">
        <a:solidFill>
          <a:schemeClr val="tx1"/>
        </a:solidFill>
        <a:latin typeface="+mn-lt"/>
        <a:ea typeface="+mn-ea"/>
        <a:cs typeface="+mn-cs"/>
      </a:defRPr>
    </a:lvl1pPr>
    <a:lvl2pPr marL="610845" algn="l" defTabSz="1221692" rtl="0" eaLnBrk="1" latinLnBrk="0" hangingPunct="1">
      <a:defRPr kumimoji="1" sz="1604" kern="1200">
        <a:solidFill>
          <a:schemeClr val="tx1"/>
        </a:solidFill>
        <a:latin typeface="+mn-lt"/>
        <a:ea typeface="+mn-ea"/>
        <a:cs typeface="+mn-cs"/>
      </a:defRPr>
    </a:lvl2pPr>
    <a:lvl3pPr marL="1221692" algn="l" defTabSz="1221692" rtl="0" eaLnBrk="1" latinLnBrk="0" hangingPunct="1">
      <a:defRPr kumimoji="1" sz="1604" kern="1200">
        <a:solidFill>
          <a:schemeClr val="tx1"/>
        </a:solidFill>
        <a:latin typeface="+mn-lt"/>
        <a:ea typeface="+mn-ea"/>
        <a:cs typeface="+mn-cs"/>
      </a:defRPr>
    </a:lvl3pPr>
    <a:lvl4pPr marL="1832539" algn="l" defTabSz="1221692" rtl="0" eaLnBrk="1" latinLnBrk="0" hangingPunct="1">
      <a:defRPr kumimoji="1" sz="1604" kern="1200">
        <a:solidFill>
          <a:schemeClr val="tx1"/>
        </a:solidFill>
        <a:latin typeface="+mn-lt"/>
        <a:ea typeface="+mn-ea"/>
        <a:cs typeface="+mn-cs"/>
      </a:defRPr>
    </a:lvl4pPr>
    <a:lvl5pPr marL="2443384" algn="l" defTabSz="1221692" rtl="0" eaLnBrk="1" latinLnBrk="0" hangingPunct="1">
      <a:defRPr kumimoji="1" sz="1604" kern="1200">
        <a:solidFill>
          <a:schemeClr val="tx1"/>
        </a:solidFill>
        <a:latin typeface="+mn-lt"/>
        <a:ea typeface="+mn-ea"/>
        <a:cs typeface="+mn-cs"/>
      </a:defRPr>
    </a:lvl5pPr>
    <a:lvl6pPr marL="3054231" algn="l" defTabSz="1221692" rtl="0" eaLnBrk="1" latinLnBrk="0" hangingPunct="1">
      <a:defRPr kumimoji="1" sz="1604" kern="1200">
        <a:solidFill>
          <a:schemeClr val="tx1"/>
        </a:solidFill>
        <a:latin typeface="+mn-lt"/>
        <a:ea typeface="+mn-ea"/>
        <a:cs typeface="+mn-cs"/>
      </a:defRPr>
    </a:lvl6pPr>
    <a:lvl7pPr marL="3665077" algn="l" defTabSz="1221692" rtl="0" eaLnBrk="1" latinLnBrk="0" hangingPunct="1">
      <a:defRPr kumimoji="1" sz="1604" kern="1200">
        <a:solidFill>
          <a:schemeClr val="tx1"/>
        </a:solidFill>
        <a:latin typeface="+mn-lt"/>
        <a:ea typeface="+mn-ea"/>
        <a:cs typeface="+mn-cs"/>
      </a:defRPr>
    </a:lvl7pPr>
    <a:lvl8pPr marL="4275923" algn="l" defTabSz="1221692" rtl="0" eaLnBrk="1" latinLnBrk="0" hangingPunct="1">
      <a:defRPr kumimoji="1" sz="1604" kern="1200">
        <a:solidFill>
          <a:schemeClr val="tx1"/>
        </a:solidFill>
        <a:latin typeface="+mn-lt"/>
        <a:ea typeface="+mn-ea"/>
        <a:cs typeface="+mn-cs"/>
      </a:defRPr>
    </a:lvl8pPr>
    <a:lvl9pPr marL="4886769" algn="l" defTabSz="1221692"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9313" y="1233488"/>
            <a:ext cx="24971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C870F53-5FB5-40A2-9D4B-5344596D2992}" type="slidenum">
              <a:rPr kumimoji="1" lang="ja-JP" altLang="en-US" smtClean="0"/>
              <a:t>1</a:t>
            </a:fld>
            <a:endParaRPr kumimoji="1" lang="ja-JP" altLang="en-US"/>
          </a:p>
        </p:txBody>
      </p:sp>
    </p:spTree>
    <p:extLst>
      <p:ext uri="{BB962C8B-B14F-4D97-AF65-F5344CB8AC3E}">
        <p14:creationId xmlns:p14="http://schemas.microsoft.com/office/powerpoint/2010/main" val="4189086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2013" y="1238250"/>
            <a:ext cx="2506662" cy="3343275"/>
          </a:xfrm>
        </p:spPr>
      </p:sp>
      <p:sp>
        <p:nvSpPr>
          <p:cNvPr id="3" name="ノート プレースホルダー 2"/>
          <p:cNvSpPr>
            <a:spLocks noGrp="1"/>
          </p:cNvSpPr>
          <p:nvPr>
            <p:ph type="body" idx="1"/>
          </p:nvPr>
        </p:nvSpPr>
        <p:spPr/>
        <p:txBody>
          <a:bodyPr/>
          <a:lstStyle/>
          <a:p>
            <a:r>
              <a:rPr kumimoji="1" lang="en-US" altLang="ja-JP" dirty="0"/>
              <a:t>0</a:t>
            </a:r>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A11B1DE-2D57-4703-83D8-A0B6B3E171C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48920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1023078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903757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903851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2321820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1137562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9643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244807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381836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2009962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4027785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3B3E65-452A-476B-8F0D-B47C7C3FF11F}" type="datetimeFigureOut">
              <a:rPr kumimoji="1" lang="ja-JP" altLang="en-US" smtClean="0"/>
              <a:t>2023/2/27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257843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203B3E65-452A-476B-8F0D-B47C7C3FF11F}" type="datetimeFigureOut">
              <a:rPr kumimoji="1" lang="ja-JP" altLang="en-US" smtClean="0"/>
              <a:t>2023/2/27</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A3D294F-FB92-4C0A-AC6D-3E86728A6504}" type="slidenum">
              <a:rPr kumimoji="1" lang="ja-JP" altLang="en-US" smtClean="0"/>
              <a:t>‹#›</a:t>
            </a:fld>
            <a:endParaRPr kumimoji="1" lang="ja-JP" altLang="en-US"/>
          </a:p>
        </p:txBody>
      </p:sp>
    </p:spTree>
    <p:extLst>
      <p:ext uri="{BB962C8B-B14F-4D97-AF65-F5344CB8AC3E}">
        <p14:creationId xmlns:p14="http://schemas.microsoft.com/office/powerpoint/2010/main" val="27305500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四角形: 角を丸くする 144">
            <a:extLst>
              <a:ext uri="{FF2B5EF4-FFF2-40B4-BE49-F238E27FC236}">
                <a16:creationId xmlns:a16="http://schemas.microsoft.com/office/drawing/2014/main" id="{08F0188F-A9A0-4819-A81A-71639CC7E500}"/>
              </a:ext>
            </a:extLst>
          </p:cNvPr>
          <p:cNvSpPr/>
          <p:nvPr/>
        </p:nvSpPr>
        <p:spPr>
          <a:xfrm>
            <a:off x="554940" y="4534315"/>
            <a:ext cx="8627746" cy="1024808"/>
          </a:xfrm>
          <a:prstGeom prst="roundRect">
            <a:avLst>
              <a:gd name="adj" fmla="val 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357" dirty="0"/>
          </a:p>
        </p:txBody>
      </p:sp>
      <p:sp>
        <p:nvSpPr>
          <p:cNvPr id="146" name="四角形: 角を丸くする 145">
            <a:extLst>
              <a:ext uri="{FF2B5EF4-FFF2-40B4-BE49-F238E27FC236}">
                <a16:creationId xmlns:a16="http://schemas.microsoft.com/office/drawing/2014/main" id="{D6DC2F10-2003-4130-9E15-105F139DFCA6}"/>
              </a:ext>
            </a:extLst>
          </p:cNvPr>
          <p:cNvSpPr/>
          <p:nvPr/>
        </p:nvSpPr>
        <p:spPr>
          <a:xfrm>
            <a:off x="554940" y="5580395"/>
            <a:ext cx="8627746" cy="1024808"/>
          </a:xfrm>
          <a:prstGeom prst="roundRect">
            <a:avLst>
              <a:gd name="adj" fmla="val 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357" dirty="0"/>
          </a:p>
        </p:txBody>
      </p:sp>
      <p:sp>
        <p:nvSpPr>
          <p:cNvPr id="147" name="四角形: 角を丸くする 146">
            <a:extLst>
              <a:ext uri="{FF2B5EF4-FFF2-40B4-BE49-F238E27FC236}">
                <a16:creationId xmlns:a16="http://schemas.microsoft.com/office/drawing/2014/main" id="{9A281BD2-FE40-4AB6-92D7-EF305EA4840A}"/>
              </a:ext>
            </a:extLst>
          </p:cNvPr>
          <p:cNvSpPr/>
          <p:nvPr/>
        </p:nvSpPr>
        <p:spPr>
          <a:xfrm>
            <a:off x="554940" y="6630554"/>
            <a:ext cx="8627746" cy="1385344"/>
          </a:xfrm>
          <a:prstGeom prst="roundRect">
            <a:avLst>
              <a:gd name="adj" fmla="val 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357" dirty="0"/>
          </a:p>
        </p:txBody>
      </p:sp>
      <p:sp>
        <p:nvSpPr>
          <p:cNvPr id="148" name="四角形: 角を丸くする 147">
            <a:extLst>
              <a:ext uri="{FF2B5EF4-FFF2-40B4-BE49-F238E27FC236}">
                <a16:creationId xmlns:a16="http://schemas.microsoft.com/office/drawing/2014/main" id="{25ADA225-F70E-40E3-9D9B-593EF32FB314}"/>
              </a:ext>
            </a:extLst>
          </p:cNvPr>
          <p:cNvSpPr/>
          <p:nvPr/>
        </p:nvSpPr>
        <p:spPr>
          <a:xfrm>
            <a:off x="554940" y="8035685"/>
            <a:ext cx="8627746" cy="1208327"/>
          </a:xfrm>
          <a:prstGeom prst="roundRect">
            <a:avLst>
              <a:gd name="adj" fmla="val 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357" dirty="0"/>
          </a:p>
        </p:txBody>
      </p:sp>
      <p:sp>
        <p:nvSpPr>
          <p:cNvPr id="149" name="四角形: 角を丸くする 148">
            <a:extLst>
              <a:ext uri="{FF2B5EF4-FFF2-40B4-BE49-F238E27FC236}">
                <a16:creationId xmlns:a16="http://schemas.microsoft.com/office/drawing/2014/main" id="{6D2F3C8F-58F3-443E-AEED-528F69153F4D}"/>
              </a:ext>
            </a:extLst>
          </p:cNvPr>
          <p:cNvSpPr/>
          <p:nvPr/>
        </p:nvSpPr>
        <p:spPr>
          <a:xfrm>
            <a:off x="554940" y="9265920"/>
            <a:ext cx="8627746" cy="1875154"/>
          </a:xfrm>
          <a:prstGeom prst="roundRect">
            <a:avLst>
              <a:gd name="adj" fmla="val 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357" dirty="0"/>
          </a:p>
        </p:txBody>
      </p:sp>
      <p:sp>
        <p:nvSpPr>
          <p:cNvPr id="7" name="テキスト ボックス 6">
            <a:extLst>
              <a:ext uri="{FF2B5EF4-FFF2-40B4-BE49-F238E27FC236}">
                <a16:creationId xmlns:a16="http://schemas.microsoft.com/office/drawing/2014/main" id="{D5765D72-8EBB-43B1-8E21-0E0CB743A1F0}"/>
              </a:ext>
            </a:extLst>
          </p:cNvPr>
          <p:cNvSpPr txBox="1"/>
          <p:nvPr/>
        </p:nvSpPr>
        <p:spPr>
          <a:xfrm>
            <a:off x="412922" y="440232"/>
            <a:ext cx="5382216" cy="410625"/>
          </a:xfrm>
          <a:prstGeom prst="rect">
            <a:avLst/>
          </a:prstGeom>
          <a:noFill/>
        </p:spPr>
        <p:txBody>
          <a:bodyPr wrap="square" rtlCol="0">
            <a:spAutoFit/>
          </a:bodyPr>
          <a:lstStyle/>
          <a:p>
            <a:r>
              <a:rPr kumimoji="1" lang="ja-JP" altLang="en-US" sz="1034" dirty="0"/>
              <a:t>　高圧ガス保安法において、冷凍設備（第一種製造者）を設置する事業者が確認すべき事項を抜粋しました。保安教育、定期点検等に御活用ください。</a:t>
            </a:r>
            <a:endParaRPr kumimoji="1" lang="en-US" altLang="ja-JP" sz="1034" dirty="0"/>
          </a:p>
        </p:txBody>
      </p:sp>
      <p:sp>
        <p:nvSpPr>
          <p:cNvPr id="38" name="四角形: 角を丸くする 37">
            <a:extLst>
              <a:ext uri="{FF2B5EF4-FFF2-40B4-BE49-F238E27FC236}">
                <a16:creationId xmlns:a16="http://schemas.microsoft.com/office/drawing/2014/main" id="{5C4B0A11-0DE0-4262-A135-224FC4845296}"/>
              </a:ext>
            </a:extLst>
          </p:cNvPr>
          <p:cNvSpPr/>
          <p:nvPr/>
        </p:nvSpPr>
        <p:spPr>
          <a:xfrm>
            <a:off x="554940" y="1245673"/>
            <a:ext cx="8627746" cy="3263234"/>
          </a:xfrm>
          <a:prstGeom prst="roundRect">
            <a:avLst>
              <a:gd name="adj" fmla="val 0"/>
            </a:avLst>
          </a:prstGeom>
          <a:solidFill>
            <a:schemeClr val="accent1">
              <a:lumMod val="20000"/>
              <a:lumOff val="8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357" dirty="0"/>
          </a:p>
        </p:txBody>
      </p:sp>
      <p:sp>
        <p:nvSpPr>
          <p:cNvPr id="42" name="四角形: 角を丸くする 41">
            <a:extLst>
              <a:ext uri="{FF2B5EF4-FFF2-40B4-BE49-F238E27FC236}">
                <a16:creationId xmlns:a16="http://schemas.microsoft.com/office/drawing/2014/main" id="{C38DEDE2-A613-496E-8B9B-742A6DACE5B0}"/>
              </a:ext>
            </a:extLst>
          </p:cNvPr>
          <p:cNvSpPr/>
          <p:nvPr/>
        </p:nvSpPr>
        <p:spPr>
          <a:xfrm>
            <a:off x="5361901" y="12503294"/>
            <a:ext cx="3796100" cy="279138"/>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63" dirty="0">
                <a:solidFill>
                  <a:sysClr val="windowText" lastClr="000000"/>
                </a:solidFill>
              </a:rPr>
              <a:t>令和５年２月　埼玉県危機管理防災部化学保安課作成</a:t>
            </a:r>
            <a:endParaRPr kumimoji="1" lang="en-US" altLang="ja-JP" sz="1163" dirty="0">
              <a:solidFill>
                <a:sysClr val="windowText" lastClr="000000"/>
              </a:solidFill>
            </a:endParaRPr>
          </a:p>
        </p:txBody>
      </p:sp>
      <p:sp>
        <p:nvSpPr>
          <p:cNvPr id="6" name="四角形: 角を丸くする 5">
            <a:extLst>
              <a:ext uri="{FF2B5EF4-FFF2-40B4-BE49-F238E27FC236}">
                <a16:creationId xmlns:a16="http://schemas.microsoft.com/office/drawing/2014/main" id="{E6DAFAD4-A3EC-40DD-B0E5-0743ABB4BE3D}"/>
              </a:ext>
            </a:extLst>
          </p:cNvPr>
          <p:cNvSpPr/>
          <p:nvPr/>
        </p:nvSpPr>
        <p:spPr>
          <a:xfrm>
            <a:off x="405059" y="53238"/>
            <a:ext cx="5191540" cy="399207"/>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9" b="1" dirty="0"/>
              <a:t> 冷凍設備（第一種製造者）　チェックリスト </a:t>
            </a:r>
          </a:p>
        </p:txBody>
      </p:sp>
      <p:graphicFrame>
        <p:nvGraphicFramePr>
          <p:cNvPr id="13" name="表 12">
            <a:extLst>
              <a:ext uri="{FF2B5EF4-FFF2-40B4-BE49-F238E27FC236}">
                <a16:creationId xmlns:a16="http://schemas.microsoft.com/office/drawing/2014/main" id="{CE2B3ECF-A95C-4707-AF1F-21014AEC0766}"/>
              </a:ext>
            </a:extLst>
          </p:cNvPr>
          <p:cNvGraphicFramePr>
            <a:graphicFrameLocks noGrp="1"/>
          </p:cNvGraphicFramePr>
          <p:nvPr>
            <p:extLst>
              <p:ext uri="{D42A27DB-BD31-4B8C-83A1-F6EECF244321}">
                <p14:modId xmlns:p14="http://schemas.microsoft.com/office/powerpoint/2010/main" val="2497752189"/>
              </p:ext>
            </p:extLst>
          </p:nvPr>
        </p:nvGraphicFramePr>
        <p:xfrm>
          <a:off x="5767390" y="53251"/>
          <a:ext cx="3351193" cy="602096"/>
        </p:xfrm>
        <a:graphic>
          <a:graphicData uri="http://schemas.openxmlformats.org/drawingml/2006/table">
            <a:tbl>
              <a:tblPr bandRow="1">
                <a:tableStyleId>{69012ECD-51FC-41F1-AA8D-1B2483CD663E}</a:tableStyleId>
              </a:tblPr>
              <a:tblGrid>
                <a:gridCol w="1247870">
                  <a:extLst>
                    <a:ext uri="{9D8B030D-6E8A-4147-A177-3AD203B41FA5}">
                      <a16:colId xmlns:a16="http://schemas.microsoft.com/office/drawing/2014/main" val="2113039688"/>
                    </a:ext>
                  </a:extLst>
                </a:gridCol>
                <a:gridCol w="2103323">
                  <a:extLst>
                    <a:ext uri="{9D8B030D-6E8A-4147-A177-3AD203B41FA5}">
                      <a16:colId xmlns:a16="http://schemas.microsoft.com/office/drawing/2014/main" val="3715806409"/>
                    </a:ext>
                  </a:extLst>
                </a:gridCol>
              </a:tblGrid>
              <a:tr h="295422">
                <a:tc>
                  <a:txBody>
                    <a:bodyPr/>
                    <a:lstStyle/>
                    <a:p>
                      <a:r>
                        <a:rPr kumimoji="1" lang="ja-JP" altLang="en-US" sz="900" b="1" dirty="0"/>
                        <a:t>点検日　：</a:t>
                      </a:r>
                    </a:p>
                  </a:txBody>
                  <a:tcPr marL="118169" marR="118169" marT="59084" marB="59084" anchor="ctr">
                    <a:lnL w="19050" cap="flat" cmpd="sng" algn="ctr">
                      <a:solidFill>
                        <a:schemeClr val="accent1"/>
                      </a:solidFill>
                      <a:prstDash val="solid"/>
                      <a:round/>
                      <a:headEnd type="none" w="med" len="med"/>
                      <a:tailEnd type="none" w="med" len="med"/>
                    </a:lnL>
                    <a:lnR>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endParaRPr kumimoji="1" lang="ja-JP" altLang="en-US" sz="1200" dirty="0"/>
                    </a:p>
                  </a:txBody>
                  <a:tcPr marL="118169" marR="118169" marT="59084" marB="59084" anchor="ctr">
                    <a:lnL>
                      <a:noFill/>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79179174"/>
                  </a:ext>
                </a:extLst>
              </a:tr>
              <a:tr h="295422">
                <a:tc>
                  <a:txBody>
                    <a:bodyPr/>
                    <a:lstStyle/>
                    <a:p>
                      <a:r>
                        <a:rPr kumimoji="1" lang="ja-JP" altLang="en-US" sz="900" b="1" dirty="0"/>
                        <a:t>点検者　：</a:t>
                      </a:r>
                    </a:p>
                  </a:txBody>
                  <a:tcPr marL="118169" marR="118169" marT="59084" marB="59084" anchor="ctr">
                    <a:lnL w="19050" cap="flat" cmpd="sng" algn="ctr">
                      <a:solidFill>
                        <a:schemeClr val="accent1"/>
                      </a:solidFill>
                      <a:prstDash val="solid"/>
                      <a:round/>
                      <a:headEnd type="none" w="med" len="med"/>
                      <a:tailEnd type="none" w="med" len="med"/>
                    </a:lnL>
                    <a:lnR>
                      <a:noFill/>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tc>
                  <a:txBody>
                    <a:bodyPr/>
                    <a:lstStyle/>
                    <a:p>
                      <a:endParaRPr kumimoji="1" lang="ja-JP" altLang="en-US" sz="1200" dirty="0"/>
                    </a:p>
                  </a:txBody>
                  <a:tcPr marL="118169" marR="118169" marT="59084" marB="59084">
                    <a:lnL>
                      <a:noFill/>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277332956"/>
                  </a:ext>
                </a:extLst>
              </a:tr>
            </a:tbl>
          </a:graphicData>
        </a:graphic>
      </p:graphicFrame>
      <p:sp>
        <p:nvSpPr>
          <p:cNvPr id="69" name="テキスト ボックス 68">
            <a:extLst>
              <a:ext uri="{FF2B5EF4-FFF2-40B4-BE49-F238E27FC236}">
                <a16:creationId xmlns:a16="http://schemas.microsoft.com/office/drawing/2014/main" id="{B3215B1F-E263-4DE6-AC0E-265EA128FA3B}"/>
              </a:ext>
            </a:extLst>
          </p:cNvPr>
          <p:cNvSpPr txBox="1"/>
          <p:nvPr/>
        </p:nvSpPr>
        <p:spPr>
          <a:xfrm>
            <a:off x="-2509195" y="1209774"/>
            <a:ext cx="662810" cy="772013"/>
          </a:xfrm>
          <a:prstGeom prst="rect">
            <a:avLst/>
          </a:prstGeom>
          <a:noFill/>
        </p:spPr>
        <p:txBody>
          <a:bodyPr vert="eaVert" wrap="square" rtlCol="0">
            <a:spAutoFit/>
          </a:bodyPr>
          <a:lstStyle/>
          <a:p>
            <a:endParaRPr kumimoji="1" lang="ja-JP" altLang="en-US" sz="3107" dirty="0"/>
          </a:p>
        </p:txBody>
      </p:sp>
      <p:graphicFrame>
        <p:nvGraphicFramePr>
          <p:cNvPr id="2" name="表 1">
            <a:extLst>
              <a:ext uri="{FF2B5EF4-FFF2-40B4-BE49-F238E27FC236}">
                <a16:creationId xmlns:a16="http://schemas.microsoft.com/office/drawing/2014/main" id="{B62EE1E9-22EE-4AD4-8687-9E441F6062C4}"/>
              </a:ext>
            </a:extLst>
          </p:cNvPr>
          <p:cNvGraphicFramePr>
            <a:graphicFrameLocks noGrp="1"/>
          </p:cNvGraphicFramePr>
          <p:nvPr>
            <p:extLst>
              <p:ext uri="{D42A27DB-BD31-4B8C-83A1-F6EECF244321}">
                <p14:modId xmlns:p14="http://schemas.microsoft.com/office/powerpoint/2010/main" val="528127625"/>
              </p:ext>
            </p:extLst>
          </p:nvPr>
        </p:nvGraphicFramePr>
        <p:xfrm>
          <a:off x="738617" y="1269072"/>
          <a:ext cx="8365288" cy="3215872"/>
        </p:xfrm>
        <a:graphic>
          <a:graphicData uri="http://schemas.openxmlformats.org/drawingml/2006/table">
            <a:tbl>
              <a:tblPr firstCol="1" lastCol="1" bandRow="1"/>
              <a:tblGrid>
                <a:gridCol w="5727831">
                  <a:extLst>
                    <a:ext uri="{9D8B030D-6E8A-4147-A177-3AD203B41FA5}">
                      <a16:colId xmlns:a16="http://schemas.microsoft.com/office/drawing/2014/main" val="373674288"/>
                    </a:ext>
                  </a:extLst>
                </a:gridCol>
                <a:gridCol w="344658">
                  <a:extLst>
                    <a:ext uri="{9D8B030D-6E8A-4147-A177-3AD203B41FA5}">
                      <a16:colId xmlns:a16="http://schemas.microsoft.com/office/drawing/2014/main" val="3346234856"/>
                    </a:ext>
                  </a:extLst>
                </a:gridCol>
                <a:gridCol w="468624">
                  <a:extLst>
                    <a:ext uri="{9D8B030D-6E8A-4147-A177-3AD203B41FA5}">
                      <a16:colId xmlns:a16="http://schemas.microsoft.com/office/drawing/2014/main" val="3728156175"/>
                    </a:ext>
                  </a:extLst>
                </a:gridCol>
                <a:gridCol w="1824175">
                  <a:extLst>
                    <a:ext uri="{9D8B030D-6E8A-4147-A177-3AD203B41FA5}">
                      <a16:colId xmlns:a16="http://schemas.microsoft.com/office/drawing/2014/main" val="2224725451"/>
                    </a:ext>
                  </a:extLst>
                </a:gridCol>
              </a:tblGrid>
              <a:tr h="472674">
                <a:tc>
                  <a:txBody>
                    <a:bodyPr/>
                    <a:lstStyle/>
                    <a:p>
                      <a:r>
                        <a:rPr kumimoji="1" lang="ja-JP" altLang="en-US" sz="1200" b="1" dirty="0"/>
                        <a:t>火気等の制限</a:t>
                      </a:r>
                      <a:endParaRPr kumimoji="1" lang="en-US" altLang="ja-JP" sz="1200" b="1" dirty="0"/>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dirty="0"/>
                        <a:t>冷凍設備の付近に引火性や発火性の物（石油類など）や火気がないか。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nchor="b">
                    <a:lnL w="12700" cmpd="sng">
                      <a:noFill/>
                      <a:prstDash val="solid"/>
                    </a:lnL>
                    <a:lnR w="12700" cmpd="sng">
                      <a:noFill/>
                      <a:prstDash val="solid"/>
                    </a:lnR>
                    <a:solidFill>
                      <a:schemeClr val="bg1"/>
                    </a:solidFill>
                  </a:tcPr>
                </a:tc>
                <a:tc>
                  <a:txBody>
                    <a:bodyPr/>
                    <a:lstStyle/>
                    <a:p>
                      <a:pPr algn="ctr"/>
                      <a:endParaRPr kumimoji="1" lang="en-US" altLang="ja-JP" sz="1200" dirty="0"/>
                    </a:p>
                  </a:txBody>
                  <a:tcPr marL="118169" marR="118169" marT="59084" marB="59084">
                    <a:lnL w="12700" cmpd="sng">
                      <a:noFill/>
                      <a:prstDash val="soli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200" dirty="0"/>
                        <a:t>冷凍則第</a:t>
                      </a:r>
                      <a:r>
                        <a:rPr kumimoji="1" lang="en-US" altLang="ja-JP" sz="1200" dirty="0"/>
                        <a:t>7</a:t>
                      </a:r>
                      <a:r>
                        <a:rPr kumimoji="1" lang="ja-JP" altLang="en-US" sz="1200" dirty="0"/>
                        <a:t>条第</a:t>
                      </a:r>
                      <a:r>
                        <a:rPr kumimoji="1" lang="en-US" altLang="ja-JP" sz="1200" dirty="0"/>
                        <a:t>1</a:t>
                      </a:r>
                      <a:r>
                        <a:rPr kumimoji="1" lang="ja-JP" altLang="en-US" sz="1200" dirty="0"/>
                        <a:t>項第</a:t>
                      </a:r>
                      <a:r>
                        <a:rPr kumimoji="1" lang="en-US" altLang="ja-JP" sz="1200" dirty="0"/>
                        <a:t>1</a:t>
                      </a:r>
                      <a:r>
                        <a:rPr kumimoji="1" lang="ja-JP" altLang="en-US" sz="1200" dirty="0"/>
                        <a:t>号</a:t>
                      </a:r>
                      <a:endParaRPr kumimoji="1" lang="en-US" altLang="ja-JP" sz="1200" dirty="0"/>
                    </a:p>
                    <a:p>
                      <a:r>
                        <a:rPr kumimoji="1" lang="ja-JP" altLang="en-US" sz="1200" dirty="0"/>
                        <a:t>例示基準</a:t>
                      </a:r>
                      <a:r>
                        <a:rPr kumimoji="1" lang="en-US" altLang="ja-JP" sz="1200" dirty="0"/>
                        <a:t>1</a:t>
                      </a:r>
                      <a:r>
                        <a:rPr kumimoji="1" lang="ja-JP" altLang="en-US" sz="1200" dirty="0"/>
                        <a:t>　</a:t>
                      </a:r>
                      <a:endParaRPr kumimoji="1" lang="en-US" altLang="ja-JP" sz="1200" dirty="0"/>
                    </a:p>
                  </a:txBody>
                  <a:tcPr marL="59084" marR="59084"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16998"/>
                  </a:ext>
                </a:extLst>
              </a:tr>
              <a:tr h="472674">
                <a:tc>
                  <a:txBody>
                    <a:bodyPr/>
                    <a:lstStyle/>
                    <a:p>
                      <a:r>
                        <a:rPr kumimoji="1" lang="ja-JP" altLang="en-US" sz="1200" b="1" dirty="0"/>
                        <a:t>消火設備</a:t>
                      </a:r>
                      <a:r>
                        <a:rPr kumimoji="1" lang="ja-JP" altLang="en-US" sz="1200" dirty="0"/>
                        <a:t>（可燃性ガスのみ）</a:t>
                      </a:r>
                      <a:endParaRPr kumimoji="1" lang="en-US" altLang="ja-JP" sz="1200" dirty="0"/>
                    </a:p>
                    <a:p>
                      <a:pPr marL="171450" indent="-171450">
                        <a:buFont typeface="Arial" panose="020B0604020202020204" pitchFamily="34" charset="0"/>
                        <a:buChar char="•"/>
                      </a:pPr>
                      <a:r>
                        <a:rPr kumimoji="1" lang="ja-JP" altLang="en-US" sz="1200" dirty="0"/>
                        <a:t>適切な消火設備を適切な箇所に設けているか。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txBody>
                  <a:tcPr marL="118169" marR="118169" marT="59084" marB="59084">
                    <a:lnL w="12700" cmpd="sng">
                      <a:noFill/>
                      <a:prstDash val="solid"/>
                    </a:lnL>
                    <a:solidFill>
                      <a:schemeClr val="bg1"/>
                    </a:solidFill>
                  </a:tcPr>
                </a:tc>
                <a:tc>
                  <a:txBody>
                    <a:bodyPr/>
                    <a:lstStyle/>
                    <a:p>
                      <a:r>
                        <a:rPr kumimoji="1" lang="ja-JP" altLang="en-US" sz="1200" dirty="0">
                          <a:solidFill>
                            <a:sysClr val="windowText" lastClr="000000"/>
                          </a:solidFill>
                        </a:rPr>
                        <a:t>　</a:t>
                      </a:r>
                      <a:endParaRPr kumimoji="1" lang="en-US" altLang="ja-JP" sz="1200" dirty="0">
                        <a:solidFill>
                          <a:sysClr val="windowText" lastClr="000000"/>
                        </a:solidFill>
                      </a:endParaRPr>
                    </a:p>
                    <a:p>
                      <a:r>
                        <a:rPr kumimoji="1" lang="ja-JP" altLang="en-US" sz="1200" dirty="0">
                          <a:solidFill>
                            <a:sysClr val="windowText" lastClr="000000"/>
                          </a:solidFill>
                        </a:rPr>
                        <a:t>冷凍則第</a:t>
                      </a:r>
                      <a:r>
                        <a:rPr kumimoji="1" lang="en-US" altLang="ja-JP" sz="1200" dirty="0">
                          <a:solidFill>
                            <a:sysClr val="windowText" lastClr="000000"/>
                          </a:solidFill>
                        </a:rPr>
                        <a:t>7</a:t>
                      </a:r>
                      <a:r>
                        <a:rPr kumimoji="1" lang="ja-JP" altLang="en-US" sz="1200" dirty="0">
                          <a:solidFill>
                            <a:sysClr val="windowText" lastClr="000000"/>
                          </a:solidFill>
                        </a:rPr>
                        <a:t>条第</a:t>
                      </a:r>
                      <a:r>
                        <a:rPr kumimoji="1" lang="en-US" altLang="ja-JP" sz="1200" dirty="0">
                          <a:solidFill>
                            <a:sysClr val="windowText" lastClr="000000"/>
                          </a:solidFill>
                        </a:rPr>
                        <a:t>1</a:t>
                      </a:r>
                      <a:r>
                        <a:rPr kumimoji="1" lang="ja-JP" altLang="en-US" sz="1200" dirty="0">
                          <a:solidFill>
                            <a:sysClr val="windowText" lastClr="000000"/>
                          </a:solidFill>
                        </a:rPr>
                        <a:t>項第</a:t>
                      </a:r>
                      <a:r>
                        <a:rPr kumimoji="1" lang="en-US" altLang="ja-JP" sz="1200" dirty="0">
                          <a:solidFill>
                            <a:sysClr val="windowText" lastClr="000000"/>
                          </a:solidFill>
                        </a:rPr>
                        <a:t>12</a:t>
                      </a:r>
                      <a:r>
                        <a:rPr kumimoji="1" lang="ja-JP" altLang="en-US" sz="1200" dirty="0">
                          <a:solidFill>
                            <a:sysClr val="windowText" lastClr="000000"/>
                          </a:solidFill>
                        </a:rPr>
                        <a:t>号</a:t>
                      </a:r>
                      <a:endParaRPr kumimoji="1" lang="ja-JP" altLang="en-US" sz="1200" dirty="0"/>
                    </a:p>
                  </a:txBody>
                  <a:tcPr marL="59084" marR="59084" marT="59084" marB="590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87423241"/>
                  </a:ext>
                </a:extLst>
              </a:tr>
              <a:tr h="1358939">
                <a:tc>
                  <a:txBody>
                    <a:bodyPr/>
                    <a:lstStyle/>
                    <a:p>
                      <a:r>
                        <a:rPr kumimoji="1" lang="ja-JP" altLang="en-US" sz="1200" b="1" dirty="0"/>
                        <a:t>バルブ等の適切な操作</a:t>
                      </a:r>
                      <a:endParaRPr kumimoji="1" lang="en-US" altLang="ja-JP" sz="1200" b="1" dirty="0"/>
                    </a:p>
                    <a:p>
                      <a:pPr marL="171450" indent="-171450">
                        <a:buFont typeface="Arial" panose="020B0604020202020204" pitchFamily="34" charset="0"/>
                        <a:buChar char="•"/>
                      </a:pPr>
                      <a:r>
                        <a:rPr kumimoji="1" lang="ja-JP" altLang="en-US" sz="1200" dirty="0"/>
                        <a:t>手動操作するバルブは開閉方向を表示しているか。　　　　　　　　　　　　　　　　　　　　　</a:t>
                      </a:r>
                      <a:endParaRPr kumimoji="1" lang="en-US" altLang="ja-JP" sz="1200" dirty="0"/>
                    </a:p>
                    <a:p>
                      <a:pPr marL="171450" indent="-171450">
                        <a:buFont typeface="Arial" panose="020B0604020202020204" pitchFamily="34" charset="0"/>
                        <a:buChar char="•"/>
                      </a:pPr>
                      <a:r>
                        <a:rPr kumimoji="1" lang="ja-JP" altLang="en-US" sz="1200" dirty="0"/>
                        <a:t>保安上重要なバルブ（安全弁の元弁、緊急放出弁など）を明示しているか。　　　　　　</a:t>
                      </a:r>
                      <a:endParaRPr kumimoji="1" lang="en-US" altLang="ja-JP" sz="1200" dirty="0"/>
                    </a:p>
                    <a:p>
                      <a:pPr marL="171450" indent="-171450">
                        <a:buFont typeface="Arial" panose="020B0604020202020204" pitchFamily="34" charset="0"/>
                        <a:buChar char="•"/>
                      </a:pPr>
                      <a:r>
                        <a:rPr kumimoji="1" lang="ja-JP" altLang="en-US" sz="1200" dirty="0"/>
                        <a:t>通常使用しない保安上重要なバルブ（安全弁の元弁など）は誤操作防止措置を実施したか。</a:t>
                      </a:r>
                      <a:endParaRPr kumimoji="1" lang="en-US" altLang="ja-JP" sz="1200" dirty="0"/>
                    </a:p>
                    <a:p>
                      <a:pPr marL="171450" indent="-171450">
                        <a:buFont typeface="Arial" panose="020B0604020202020204" pitchFamily="34" charset="0"/>
                        <a:buChar char="•"/>
                      </a:pPr>
                      <a:r>
                        <a:rPr kumimoji="1" lang="ja-JP" altLang="en-US" sz="1200" dirty="0"/>
                        <a:t>配管にガス種・流れ方向を明示しているか。</a:t>
                      </a:r>
                      <a:endParaRPr kumimoji="1" lang="en-US" altLang="ja-JP" sz="1200" dirty="0"/>
                    </a:p>
                    <a:p>
                      <a:pPr marL="171450" indent="-171450">
                        <a:buFont typeface="Arial" panose="020B0604020202020204" pitchFamily="34" charset="0"/>
                        <a:buChar char="•"/>
                      </a:pPr>
                      <a:r>
                        <a:rPr kumimoji="1" lang="ja-JP" altLang="en-US" sz="1200" dirty="0"/>
                        <a:t>バルブを操作するための空間・照度を確保しているか。</a:t>
                      </a:r>
                      <a:endParaRPr kumimoji="1" lang="en-US" altLang="ja-JP" sz="1200" dirty="0"/>
                    </a:p>
                  </a:txBody>
                  <a:tcPr marL="59084" marR="59084" marT="59084" marB="59084">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txBody>
                  <a:tcPr marL="118169" marR="118169" marT="59084" marB="59084">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200" dirty="0"/>
                    </a:p>
                  </a:txBody>
                  <a:tcPr marL="118169" marR="118169" marT="59084" marB="59084">
                    <a:lnL w="12700" cap="flat" cmpd="sng" algn="ctr">
                      <a:noFill/>
                      <a:prstDash val="solid"/>
                      <a:round/>
                      <a:headEnd type="none" w="med" len="med"/>
                      <a:tailEnd type="none" w="med" len="me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　</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7</a:t>
                      </a:r>
                      <a:r>
                        <a:rPr kumimoji="1" lang="ja-JP" altLang="en-US" sz="1200" dirty="0">
                          <a:solidFill>
                            <a:sysClr val="windowText" lastClr="000000"/>
                          </a:solidFill>
                        </a:rPr>
                        <a:t>条第</a:t>
                      </a:r>
                      <a:r>
                        <a:rPr kumimoji="1" lang="en-US" altLang="ja-JP" sz="1200" dirty="0">
                          <a:solidFill>
                            <a:sysClr val="windowText" lastClr="000000"/>
                          </a:solidFill>
                        </a:rPr>
                        <a:t>1</a:t>
                      </a:r>
                      <a:r>
                        <a:rPr kumimoji="1" lang="ja-JP" altLang="en-US" sz="1200" dirty="0">
                          <a:solidFill>
                            <a:sysClr val="windowText" lastClr="000000"/>
                          </a:solidFill>
                        </a:rPr>
                        <a:t>項第</a:t>
                      </a:r>
                      <a:r>
                        <a:rPr kumimoji="1" lang="en-US" altLang="ja-JP" sz="1200" dirty="0">
                          <a:solidFill>
                            <a:sysClr val="windowText" lastClr="000000"/>
                          </a:solidFill>
                        </a:rPr>
                        <a:t>17</a:t>
                      </a:r>
                      <a:r>
                        <a:rPr kumimoji="1" lang="ja-JP" altLang="en-US" sz="1200" dirty="0">
                          <a:solidFill>
                            <a:sysClr val="windowText" lastClr="000000"/>
                          </a:solidFill>
                        </a:rPr>
                        <a:t>号</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9</a:t>
                      </a:r>
                      <a:r>
                        <a:rPr kumimoji="1" lang="ja-JP" altLang="en-US" sz="1200" dirty="0">
                          <a:solidFill>
                            <a:sysClr val="windowText" lastClr="000000"/>
                          </a:solidFill>
                        </a:rPr>
                        <a:t>条第</a:t>
                      </a:r>
                      <a:r>
                        <a:rPr kumimoji="1" lang="en-US" altLang="ja-JP" sz="1200" dirty="0">
                          <a:solidFill>
                            <a:sysClr val="windowText" lastClr="000000"/>
                          </a:solidFill>
                        </a:rPr>
                        <a:t>1</a:t>
                      </a:r>
                      <a:r>
                        <a:rPr kumimoji="1" lang="ja-JP" altLang="en-US" sz="1200" dirty="0">
                          <a:solidFill>
                            <a:sysClr val="windowText" lastClr="000000"/>
                          </a:solidFill>
                        </a:rPr>
                        <a:t>号　</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例示基準</a:t>
                      </a:r>
                      <a:r>
                        <a:rPr kumimoji="1" lang="en-US" altLang="ja-JP" sz="1200" dirty="0">
                          <a:solidFill>
                            <a:sysClr val="windowText" lastClr="000000"/>
                          </a:solidFill>
                        </a:rPr>
                        <a:t>15</a:t>
                      </a:r>
                    </a:p>
                  </a:txBody>
                  <a:tcPr marL="59084" marR="59084" marT="59084" marB="59084">
                    <a:solidFill>
                      <a:schemeClr val="bg1"/>
                    </a:solidFill>
                  </a:tcPr>
                </a:tc>
                <a:extLst>
                  <a:ext uri="{0D108BD9-81ED-4DB2-BD59-A6C34878D82A}">
                    <a16:rowId xmlns:a16="http://schemas.microsoft.com/office/drawing/2014/main" val="1376217809"/>
                  </a:ext>
                </a:extLst>
              </a:tr>
              <a:tr h="827180">
                <a:tc>
                  <a:txBody>
                    <a:bodyPr/>
                    <a:lstStyle/>
                    <a:p>
                      <a:r>
                        <a:rPr kumimoji="1" lang="ja-JP" altLang="en-US" sz="1200" b="1" dirty="0">
                          <a:solidFill>
                            <a:sysClr val="windowText" lastClr="000000"/>
                          </a:solidFill>
                        </a:rPr>
                        <a:t>除害設備に係る保護具</a:t>
                      </a:r>
                      <a:r>
                        <a:rPr kumimoji="1" lang="ja-JP" altLang="en-US" sz="1200" dirty="0">
                          <a:solidFill>
                            <a:sysClr val="windowText" lastClr="000000"/>
                          </a:solidFill>
                        </a:rPr>
                        <a:t>（毒性ガスのみ）</a:t>
                      </a:r>
                      <a:endParaRPr kumimoji="1" lang="en-US" altLang="ja-JP" sz="1200"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必要個数を備えているか。　</a:t>
                      </a:r>
                      <a:endParaRPr kumimoji="1" lang="en-US" altLang="ja-JP" sz="1200" dirty="0">
                        <a:solidFill>
                          <a:sysClr val="windowText" lastClr="000000"/>
                        </a:solidFill>
                      </a:endParaRPr>
                    </a:p>
                    <a:p>
                      <a:pPr marL="0" indent="0">
                        <a:buFont typeface="Arial" panose="020B0604020202020204" pitchFamily="34" charset="0"/>
                        <a:buNone/>
                      </a:pPr>
                      <a:r>
                        <a:rPr kumimoji="1" lang="en-US" altLang="ja-JP" sz="1200" dirty="0">
                          <a:solidFill>
                            <a:sysClr val="windowText" lastClr="000000"/>
                          </a:solidFill>
                        </a:rPr>
                        <a:t>   </a:t>
                      </a:r>
                      <a:r>
                        <a:rPr kumimoji="1" lang="ja-JP" altLang="en-US" sz="1200" dirty="0">
                          <a:solidFill>
                            <a:sysClr val="windowText" lastClr="000000"/>
                          </a:solidFill>
                        </a:rPr>
                        <a:t>（必要個数：作業員数＋予備数 </a:t>
                      </a:r>
                      <a:r>
                        <a:rPr kumimoji="1" lang="en-US" altLang="ja-JP" sz="1200" dirty="0">
                          <a:solidFill>
                            <a:sysClr val="windowText" lastClr="000000"/>
                          </a:solidFill>
                        </a:rPr>
                        <a:t>or </a:t>
                      </a:r>
                      <a:r>
                        <a:rPr kumimoji="1" lang="ja-JP" altLang="en-US" sz="1200" dirty="0">
                          <a:solidFill>
                            <a:sysClr val="windowText" lastClr="000000"/>
                          </a:solidFill>
                        </a:rPr>
                        <a:t>作業員１０人につき３個）</a:t>
                      </a:r>
                      <a:endParaRPr kumimoji="1" lang="en-US" altLang="ja-JP" sz="1200"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着装訓練を３か月に１回以上行っているか。</a:t>
                      </a:r>
                      <a:endParaRPr kumimoji="1" lang="ja-JP" altLang="en-US" sz="1200" dirty="0"/>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p>
                      <a:pPr algn="l"/>
                      <a:endParaRPr kumimoji="1" lang="en-US" altLang="ja-JP" sz="1200" dirty="0"/>
                    </a:p>
                    <a:p>
                      <a:pPr algn="l"/>
                      <a:r>
                        <a:rPr kumimoji="1" lang="ja-JP" altLang="en-US" sz="1200" dirty="0"/>
                        <a:t>□</a:t>
                      </a:r>
                    </a:p>
                  </a:txBody>
                  <a:tcPr marL="118169" marR="118169" marT="59084" marB="59084">
                    <a:lnL w="12700" cmpd="sng">
                      <a:noFill/>
                      <a:prstDash val="solid"/>
                    </a:lnL>
                    <a:lnR w="12700" cmpd="sng">
                      <a:noFill/>
                      <a:prstDash val="solid"/>
                    </a:lnR>
                    <a:lnT w="12700" cap="flat" cmpd="sng" algn="ctr">
                      <a:solidFill>
                        <a:schemeClr val="tx1"/>
                      </a:solidFill>
                      <a:prstDash val="solid"/>
                      <a:round/>
                      <a:headEnd type="none" w="med" len="med"/>
                      <a:tailEnd type="none" w="med" len="med"/>
                    </a:lnT>
                    <a:solidFill>
                      <a:schemeClr val="bg1"/>
                    </a:solidFill>
                  </a:tcPr>
                </a:tc>
                <a:tc>
                  <a:txBody>
                    <a:bodyPr/>
                    <a:lstStyle/>
                    <a:p>
                      <a:pPr algn="ctr"/>
                      <a:endParaRPr kumimoji="1" lang="en-US" altLang="ja-JP" sz="1200" dirty="0"/>
                    </a:p>
                    <a:p>
                      <a:pPr algn="ctr"/>
                      <a:r>
                        <a:rPr kumimoji="1" lang="ja-JP" altLang="en-US" sz="1200" dirty="0"/>
                        <a:t>□</a:t>
                      </a:r>
                      <a:endParaRPr kumimoji="1" lang="en-US" altLang="ja-JP" sz="1200" dirty="0"/>
                    </a:p>
                    <a:p>
                      <a:pPr algn="ctr"/>
                      <a:endParaRPr kumimoji="1" lang="en-US" altLang="ja-JP" sz="1200" dirty="0"/>
                    </a:p>
                    <a:p>
                      <a:pPr algn="ctr"/>
                      <a:r>
                        <a:rPr kumimoji="1" lang="ja-JP" altLang="en-US" sz="1200" dirty="0"/>
                        <a:t>□　</a:t>
                      </a:r>
                    </a:p>
                  </a:txBody>
                  <a:tcPr marL="118169" marR="118169" marT="59084" marB="59084">
                    <a:lnL w="12700" cmpd="sng">
                      <a:noFill/>
                      <a:prstDash val="soli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7</a:t>
                      </a:r>
                      <a:r>
                        <a:rPr kumimoji="1" lang="ja-JP" altLang="en-US" sz="1200" dirty="0">
                          <a:solidFill>
                            <a:sysClr val="windowText" lastClr="000000"/>
                          </a:solidFill>
                        </a:rPr>
                        <a:t>条第</a:t>
                      </a:r>
                      <a:r>
                        <a:rPr kumimoji="1" lang="en-US" altLang="ja-JP" sz="1200" dirty="0">
                          <a:solidFill>
                            <a:sysClr val="windowText" lastClr="000000"/>
                          </a:solidFill>
                        </a:rPr>
                        <a:t>1</a:t>
                      </a:r>
                      <a:r>
                        <a:rPr kumimoji="1" lang="ja-JP" altLang="en-US" sz="1200" dirty="0">
                          <a:solidFill>
                            <a:sysClr val="windowText" lastClr="000000"/>
                          </a:solidFill>
                        </a:rPr>
                        <a:t>項第</a:t>
                      </a:r>
                      <a:r>
                        <a:rPr kumimoji="1" lang="en-US" altLang="ja-JP" sz="1200" dirty="0">
                          <a:solidFill>
                            <a:sysClr val="windowText" lastClr="000000"/>
                          </a:solidFill>
                        </a:rPr>
                        <a:t>16</a:t>
                      </a:r>
                      <a:r>
                        <a:rPr kumimoji="1" lang="ja-JP" altLang="en-US" sz="1200" dirty="0">
                          <a:solidFill>
                            <a:sysClr val="windowText" lastClr="000000"/>
                          </a:solidFill>
                        </a:rPr>
                        <a:t>号　</a:t>
                      </a:r>
                      <a:r>
                        <a:rPr kumimoji="1" lang="en-US" altLang="ja-JP" sz="1200" dirty="0">
                          <a:solidFill>
                            <a:sysClr val="windowText" lastClr="000000"/>
                          </a:solidFill>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例示基準</a:t>
                      </a:r>
                      <a:r>
                        <a:rPr kumimoji="1" lang="en-US" altLang="ja-JP" sz="1200" dirty="0">
                          <a:solidFill>
                            <a:sysClr val="windowText" lastClr="000000"/>
                          </a:solidFill>
                        </a:rPr>
                        <a:t>14</a:t>
                      </a:r>
                    </a:p>
                  </a:txBody>
                  <a:tcPr marL="59084" marR="59084" marT="59084" marB="59084">
                    <a:solidFill>
                      <a:schemeClr val="bg1"/>
                    </a:solidFill>
                  </a:tcPr>
                </a:tc>
                <a:extLst>
                  <a:ext uri="{0D108BD9-81ED-4DB2-BD59-A6C34878D82A}">
                    <a16:rowId xmlns:a16="http://schemas.microsoft.com/office/drawing/2014/main" val="3170871705"/>
                  </a:ext>
                </a:extLst>
              </a:tr>
            </a:tbl>
          </a:graphicData>
        </a:graphic>
      </p:graphicFrame>
      <p:sp>
        <p:nvSpPr>
          <p:cNvPr id="14" name="正方形/長方形 13">
            <a:extLst>
              <a:ext uri="{FF2B5EF4-FFF2-40B4-BE49-F238E27FC236}">
                <a16:creationId xmlns:a16="http://schemas.microsoft.com/office/drawing/2014/main" id="{F393F5CE-94FF-44A1-A9B8-E5DC5AA4DAF6}"/>
              </a:ext>
            </a:extLst>
          </p:cNvPr>
          <p:cNvSpPr/>
          <p:nvPr/>
        </p:nvSpPr>
        <p:spPr>
          <a:xfrm>
            <a:off x="384698" y="1269057"/>
            <a:ext cx="306370" cy="818208"/>
          </a:xfrm>
          <a:prstGeom prst="rect">
            <a:avLst/>
          </a:prstGeom>
          <a:solidFill>
            <a:schemeClr val="accent1"/>
          </a:solidFill>
          <a:ln w="1905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92" b="1" dirty="0">
                <a:solidFill>
                  <a:schemeClr val="bg1"/>
                </a:solidFill>
              </a:rPr>
              <a:t>設備関係</a:t>
            </a:r>
          </a:p>
        </p:txBody>
      </p:sp>
      <p:graphicFrame>
        <p:nvGraphicFramePr>
          <p:cNvPr id="106" name="表 105">
            <a:extLst>
              <a:ext uri="{FF2B5EF4-FFF2-40B4-BE49-F238E27FC236}">
                <a16:creationId xmlns:a16="http://schemas.microsoft.com/office/drawing/2014/main" id="{D12A54B6-4739-4EE7-9310-41C9B449D1B0}"/>
              </a:ext>
            </a:extLst>
          </p:cNvPr>
          <p:cNvGraphicFramePr>
            <a:graphicFrameLocks noGrp="1"/>
          </p:cNvGraphicFramePr>
          <p:nvPr>
            <p:extLst>
              <p:ext uri="{D42A27DB-BD31-4B8C-83A1-F6EECF244321}">
                <p14:modId xmlns:p14="http://schemas.microsoft.com/office/powerpoint/2010/main" val="1552272133"/>
              </p:ext>
            </p:extLst>
          </p:nvPr>
        </p:nvGraphicFramePr>
        <p:xfrm>
          <a:off x="738619" y="4563111"/>
          <a:ext cx="8364850" cy="967856"/>
        </p:xfrm>
        <a:graphic>
          <a:graphicData uri="http://schemas.openxmlformats.org/drawingml/2006/table">
            <a:tbl>
              <a:tblPr firstCol="1" lastCol="1" bandRow="1"/>
              <a:tblGrid>
                <a:gridCol w="5726991">
                  <a:extLst>
                    <a:ext uri="{9D8B030D-6E8A-4147-A177-3AD203B41FA5}">
                      <a16:colId xmlns:a16="http://schemas.microsoft.com/office/drawing/2014/main" val="373674288"/>
                    </a:ext>
                  </a:extLst>
                </a:gridCol>
                <a:gridCol w="344271">
                  <a:extLst>
                    <a:ext uri="{9D8B030D-6E8A-4147-A177-3AD203B41FA5}">
                      <a16:colId xmlns:a16="http://schemas.microsoft.com/office/drawing/2014/main" val="3346234856"/>
                    </a:ext>
                  </a:extLst>
                </a:gridCol>
                <a:gridCol w="469883">
                  <a:extLst>
                    <a:ext uri="{9D8B030D-6E8A-4147-A177-3AD203B41FA5}">
                      <a16:colId xmlns:a16="http://schemas.microsoft.com/office/drawing/2014/main" val="3728156175"/>
                    </a:ext>
                  </a:extLst>
                </a:gridCol>
                <a:gridCol w="1823705">
                  <a:extLst>
                    <a:ext uri="{9D8B030D-6E8A-4147-A177-3AD203B41FA5}">
                      <a16:colId xmlns:a16="http://schemas.microsoft.com/office/drawing/2014/main" val="2224725451"/>
                    </a:ext>
                  </a:extLst>
                </a:gridCol>
              </a:tblGrid>
              <a:tr h="472674">
                <a:tc>
                  <a:txBody>
                    <a:bodyPr/>
                    <a:lstStyle/>
                    <a:p>
                      <a:r>
                        <a:rPr kumimoji="1" lang="ja-JP" altLang="en-US" sz="1200" b="1" dirty="0">
                          <a:solidFill>
                            <a:sysClr val="windowText" lastClr="000000"/>
                          </a:solidFill>
                        </a:rPr>
                        <a:t>日常点検</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en-US" altLang="ja-JP" sz="1200" dirty="0">
                          <a:solidFill>
                            <a:sysClr val="windowText" lastClr="000000"/>
                          </a:solidFill>
                        </a:rPr>
                        <a:t>1</a:t>
                      </a:r>
                      <a:r>
                        <a:rPr kumimoji="1" lang="ja-JP" altLang="en-US" sz="1200" dirty="0">
                          <a:solidFill>
                            <a:sysClr val="windowText" lastClr="000000"/>
                          </a:solidFill>
                        </a:rPr>
                        <a:t>日に</a:t>
                      </a:r>
                      <a:r>
                        <a:rPr kumimoji="1" lang="en-US" altLang="ja-JP" sz="1200" dirty="0">
                          <a:solidFill>
                            <a:sysClr val="windowText" lastClr="000000"/>
                          </a:solidFill>
                        </a:rPr>
                        <a:t>1</a:t>
                      </a:r>
                      <a:r>
                        <a:rPr kumimoji="1" lang="ja-JP" altLang="en-US" sz="1200" dirty="0">
                          <a:solidFill>
                            <a:sysClr val="windowText" lastClr="000000"/>
                          </a:solidFill>
                        </a:rPr>
                        <a:t>回以上当該製造設備の属する製造施設の異常の有無を点検しているか。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lnR w="12700" cap="flat" cmpd="sng" algn="ctr">
                      <a:solidFill>
                        <a:schemeClr val="tx1"/>
                      </a:solidFill>
                      <a:prstDash val="solid"/>
                      <a:round/>
                      <a:headEnd type="none" w="med" len="med"/>
                      <a:tailEnd type="none" w="med" len="med"/>
                    </a:lnR>
                    <a:solidFill>
                      <a:schemeClr val="bg1"/>
                    </a:solidFill>
                  </a:tcPr>
                </a:tc>
                <a:tc>
                  <a:txBody>
                    <a:bodyPr/>
                    <a:lstStyle/>
                    <a:p>
                      <a:endParaRPr kumimoji="1" lang="en-US" altLang="ja-JP" sz="1200" dirty="0"/>
                    </a:p>
                    <a:p>
                      <a:r>
                        <a:rPr kumimoji="1" lang="ja-JP" altLang="en-US" sz="1200" dirty="0"/>
                        <a:t>冷凍則第</a:t>
                      </a:r>
                      <a:r>
                        <a:rPr kumimoji="1" lang="en-US" altLang="ja-JP" sz="1200" dirty="0"/>
                        <a:t>9</a:t>
                      </a:r>
                      <a:r>
                        <a:rPr kumimoji="1" lang="ja-JP" altLang="en-US" sz="1200" dirty="0"/>
                        <a:t>条第</a:t>
                      </a:r>
                      <a:r>
                        <a:rPr kumimoji="1" lang="en-US" altLang="ja-JP" sz="1200" dirty="0"/>
                        <a:t>2</a:t>
                      </a:r>
                      <a:r>
                        <a:rPr kumimoji="1" lang="ja-JP" altLang="en-US" sz="1200" dirty="0"/>
                        <a:t>号　</a:t>
                      </a:r>
                      <a:endParaRPr kumimoji="1" lang="en-US" altLang="ja-JP" sz="1200" dirty="0"/>
                    </a:p>
                  </a:txBody>
                  <a:tcPr marL="59084" marR="59084"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16998"/>
                  </a:ext>
                </a:extLst>
              </a:tr>
              <a:tr h="472674">
                <a:tc>
                  <a:txBody>
                    <a:bodyPr/>
                    <a:lstStyle/>
                    <a:p>
                      <a:r>
                        <a:rPr kumimoji="1" lang="ja-JP" altLang="en-US" sz="1200" b="1" dirty="0">
                          <a:solidFill>
                            <a:sysClr val="windowText" lastClr="000000"/>
                          </a:solidFill>
                        </a:rPr>
                        <a:t>修理時の措置</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事前に作業計画を定め、責任者の監視下で修理等を行っているか。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solidFill>
                      <a:schemeClr val="bg1"/>
                    </a:solidFill>
                  </a:tcPr>
                </a:tc>
                <a:tc>
                  <a:txBody>
                    <a:bodyPr/>
                    <a:lstStyle/>
                    <a:p>
                      <a:r>
                        <a:rPr kumimoji="1" lang="ja-JP" altLang="en-US" sz="1200" dirty="0">
                          <a:solidFill>
                            <a:sysClr val="windowText" lastClr="000000"/>
                          </a:solidFill>
                        </a:rPr>
                        <a:t>冷凍則第</a:t>
                      </a:r>
                      <a:r>
                        <a:rPr kumimoji="1" lang="en-US" altLang="ja-JP" sz="1200" dirty="0">
                          <a:solidFill>
                            <a:sysClr val="windowText" lastClr="000000"/>
                          </a:solidFill>
                        </a:rPr>
                        <a:t>9</a:t>
                      </a:r>
                      <a:r>
                        <a:rPr kumimoji="1" lang="ja-JP" altLang="en-US" sz="1200" dirty="0">
                          <a:solidFill>
                            <a:sysClr val="windowText" lastClr="000000"/>
                          </a:solidFill>
                        </a:rPr>
                        <a:t>条第</a:t>
                      </a:r>
                      <a:r>
                        <a:rPr kumimoji="1" lang="en-US" altLang="ja-JP" sz="1200" dirty="0">
                          <a:solidFill>
                            <a:sysClr val="windowText" lastClr="000000"/>
                          </a:solidFill>
                        </a:rPr>
                        <a:t>3</a:t>
                      </a:r>
                      <a:r>
                        <a:rPr kumimoji="1" lang="ja-JP" altLang="en-US" sz="1200" dirty="0">
                          <a:solidFill>
                            <a:sysClr val="windowText" lastClr="000000"/>
                          </a:solidFill>
                        </a:rPr>
                        <a:t>号</a:t>
                      </a:r>
                      <a:endParaRPr kumimoji="1" lang="en-US" altLang="ja-JP" sz="1200" dirty="0">
                        <a:solidFill>
                          <a:sysClr val="windowText" lastClr="000000"/>
                        </a:solidFill>
                      </a:endParaRPr>
                    </a:p>
                    <a:p>
                      <a:r>
                        <a:rPr kumimoji="1" lang="ja-JP" altLang="en-US" sz="1200" dirty="0">
                          <a:solidFill>
                            <a:sysClr val="windowText" lastClr="000000"/>
                          </a:solidFill>
                        </a:rPr>
                        <a:t>例示基準</a:t>
                      </a:r>
                      <a:r>
                        <a:rPr kumimoji="1" lang="en-US" altLang="ja-JP" sz="1200" dirty="0">
                          <a:solidFill>
                            <a:sysClr val="windowText" lastClr="000000"/>
                          </a:solidFill>
                        </a:rPr>
                        <a:t>16</a:t>
                      </a:r>
                    </a:p>
                  </a:txBody>
                  <a:tcPr marL="59084" marR="59084" marT="59084" marB="590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87423241"/>
                  </a:ext>
                </a:extLst>
              </a:tr>
            </a:tbl>
          </a:graphicData>
        </a:graphic>
      </p:graphicFrame>
      <p:graphicFrame>
        <p:nvGraphicFramePr>
          <p:cNvPr id="107" name="表 106">
            <a:extLst>
              <a:ext uri="{FF2B5EF4-FFF2-40B4-BE49-F238E27FC236}">
                <a16:creationId xmlns:a16="http://schemas.microsoft.com/office/drawing/2014/main" id="{A2528A4D-59F7-4F66-8901-75CB56C6ECA2}"/>
              </a:ext>
            </a:extLst>
          </p:cNvPr>
          <p:cNvGraphicFramePr>
            <a:graphicFrameLocks noGrp="1"/>
          </p:cNvGraphicFramePr>
          <p:nvPr>
            <p:extLst>
              <p:ext uri="{D42A27DB-BD31-4B8C-83A1-F6EECF244321}">
                <p14:modId xmlns:p14="http://schemas.microsoft.com/office/powerpoint/2010/main" val="2162682363"/>
              </p:ext>
            </p:extLst>
          </p:nvPr>
        </p:nvGraphicFramePr>
        <p:xfrm>
          <a:off x="738619" y="5609134"/>
          <a:ext cx="8364850" cy="967856"/>
        </p:xfrm>
        <a:graphic>
          <a:graphicData uri="http://schemas.openxmlformats.org/drawingml/2006/table">
            <a:tbl>
              <a:tblPr firstCol="1" lastCol="1" bandRow="1"/>
              <a:tblGrid>
                <a:gridCol w="5726991">
                  <a:extLst>
                    <a:ext uri="{9D8B030D-6E8A-4147-A177-3AD203B41FA5}">
                      <a16:colId xmlns:a16="http://schemas.microsoft.com/office/drawing/2014/main" val="373674288"/>
                    </a:ext>
                  </a:extLst>
                </a:gridCol>
                <a:gridCol w="344271">
                  <a:extLst>
                    <a:ext uri="{9D8B030D-6E8A-4147-A177-3AD203B41FA5}">
                      <a16:colId xmlns:a16="http://schemas.microsoft.com/office/drawing/2014/main" val="3346234856"/>
                    </a:ext>
                  </a:extLst>
                </a:gridCol>
                <a:gridCol w="469883">
                  <a:extLst>
                    <a:ext uri="{9D8B030D-6E8A-4147-A177-3AD203B41FA5}">
                      <a16:colId xmlns:a16="http://schemas.microsoft.com/office/drawing/2014/main" val="3728156175"/>
                    </a:ext>
                  </a:extLst>
                </a:gridCol>
                <a:gridCol w="1823705">
                  <a:extLst>
                    <a:ext uri="{9D8B030D-6E8A-4147-A177-3AD203B41FA5}">
                      <a16:colId xmlns:a16="http://schemas.microsoft.com/office/drawing/2014/main" val="2224725451"/>
                    </a:ext>
                  </a:extLst>
                </a:gridCol>
              </a:tblGrid>
              <a:tr h="472674">
                <a:tc>
                  <a:txBody>
                    <a:bodyPr/>
                    <a:lstStyle/>
                    <a:p>
                      <a:r>
                        <a:rPr kumimoji="1" lang="ja-JP" altLang="en-US" sz="1200" b="1" dirty="0">
                          <a:solidFill>
                            <a:sysClr val="windowText" lastClr="000000"/>
                          </a:solidFill>
                        </a:rPr>
                        <a:t>危害予防規程</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事業所に則した規程を定め、内容通りに業務・点検・訓練等を実施しているか。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200" dirty="0">
                          <a:solidFill>
                            <a:sysClr val="windowText" lastClr="000000"/>
                          </a:solidFill>
                        </a:rPr>
                        <a:t>冷凍則第</a:t>
                      </a:r>
                      <a:r>
                        <a:rPr kumimoji="1" lang="en-US" altLang="ja-JP" sz="1200" dirty="0">
                          <a:solidFill>
                            <a:sysClr val="windowText" lastClr="000000"/>
                          </a:solidFill>
                        </a:rPr>
                        <a:t>35</a:t>
                      </a:r>
                      <a:r>
                        <a:rPr kumimoji="1" lang="ja-JP" altLang="en-US" sz="1200" dirty="0">
                          <a:solidFill>
                            <a:sysClr val="windowText" lastClr="000000"/>
                          </a:solidFill>
                        </a:rPr>
                        <a:t>条</a:t>
                      </a:r>
                      <a:endParaRPr kumimoji="1" lang="en-US" altLang="ja-JP" sz="1200" dirty="0">
                        <a:solidFill>
                          <a:sysClr val="windowText" lastClr="000000"/>
                        </a:solidFill>
                      </a:endParaRPr>
                    </a:p>
                    <a:p>
                      <a:r>
                        <a:rPr kumimoji="1" lang="en-US" altLang="ja-JP" sz="1200" dirty="0">
                          <a:solidFill>
                            <a:sysClr val="windowText" lastClr="000000"/>
                          </a:solidFill>
                        </a:rPr>
                        <a:t>KHKS</a:t>
                      </a:r>
                      <a:r>
                        <a:rPr kumimoji="1" lang="ja-JP" altLang="en-US" sz="1200" dirty="0">
                          <a:solidFill>
                            <a:sysClr val="windowText" lastClr="000000"/>
                          </a:solidFill>
                        </a:rPr>
                        <a:t> </a:t>
                      </a:r>
                      <a:r>
                        <a:rPr kumimoji="1" lang="en-US" altLang="ja-JP" sz="1200" dirty="0">
                          <a:solidFill>
                            <a:sysClr val="windowText" lastClr="000000"/>
                          </a:solidFill>
                        </a:rPr>
                        <a:t>1301(2020)</a:t>
                      </a:r>
                      <a:r>
                        <a:rPr kumimoji="1" lang="ja-JP" altLang="en-US" sz="1200" dirty="0">
                          <a:solidFill>
                            <a:sysClr val="windowText" lastClr="000000"/>
                          </a:solidFill>
                        </a:rPr>
                        <a:t> </a:t>
                      </a:r>
                      <a:r>
                        <a:rPr kumimoji="1" lang="ja-JP" altLang="en-US" sz="1200" dirty="0"/>
                        <a:t>　</a:t>
                      </a:r>
                      <a:endParaRPr kumimoji="1" lang="en-US" altLang="ja-JP" sz="1200" dirty="0"/>
                    </a:p>
                  </a:txBody>
                  <a:tcPr marL="59084" marR="59084"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16998"/>
                  </a:ext>
                </a:extLst>
              </a:tr>
              <a:tr h="472674">
                <a:tc>
                  <a:txBody>
                    <a:bodyPr/>
                    <a:lstStyle/>
                    <a:p>
                      <a:r>
                        <a:rPr kumimoji="1" lang="ja-JP" altLang="en-US" sz="1200" b="1" dirty="0">
                          <a:solidFill>
                            <a:sysClr val="windowText" lastClr="000000"/>
                          </a:solidFill>
                        </a:rPr>
                        <a:t>保安教育</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事業所に則した保安教育計画を定め、計画通り教育を実施しているか。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高圧ガス保安法第</a:t>
                      </a:r>
                      <a:r>
                        <a:rPr kumimoji="1" lang="en-US" altLang="ja-JP" sz="1200" dirty="0">
                          <a:solidFill>
                            <a:sysClr val="windowText" lastClr="000000"/>
                          </a:solidFill>
                        </a:rPr>
                        <a:t>27</a:t>
                      </a:r>
                      <a:r>
                        <a:rPr kumimoji="1" lang="ja-JP" altLang="en-US" sz="1200" dirty="0">
                          <a:solidFill>
                            <a:sysClr val="windowText" lastClr="000000"/>
                          </a:solidFill>
                        </a:rPr>
                        <a:t>条</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ysClr val="windowText" lastClr="000000"/>
                          </a:solidFill>
                        </a:rPr>
                        <a:t>KHKS</a:t>
                      </a:r>
                      <a:r>
                        <a:rPr kumimoji="1" lang="ja-JP" altLang="en-US" sz="1200" dirty="0">
                          <a:solidFill>
                            <a:sysClr val="windowText" lastClr="000000"/>
                          </a:solidFill>
                        </a:rPr>
                        <a:t> </a:t>
                      </a:r>
                      <a:r>
                        <a:rPr kumimoji="1" lang="en-US" altLang="ja-JP" sz="1200" dirty="0">
                          <a:solidFill>
                            <a:sysClr val="windowText" lastClr="000000"/>
                          </a:solidFill>
                        </a:rPr>
                        <a:t>1305(2016)</a:t>
                      </a:r>
                    </a:p>
                  </a:txBody>
                  <a:tcPr marL="59084" marR="59084" marT="59084" marB="590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87423241"/>
                  </a:ext>
                </a:extLst>
              </a:tr>
            </a:tbl>
          </a:graphicData>
        </a:graphic>
      </p:graphicFrame>
      <p:graphicFrame>
        <p:nvGraphicFramePr>
          <p:cNvPr id="108" name="表 107">
            <a:extLst>
              <a:ext uri="{FF2B5EF4-FFF2-40B4-BE49-F238E27FC236}">
                <a16:creationId xmlns:a16="http://schemas.microsoft.com/office/drawing/2014/main" id="{75DA7690-1C61-4887-A27D-D82A455806E8}"/>
              </a:ext>
            </a:extLst>
          </p:cNvPr>
          <p:cNvGraphicFramePr>
            <a:graphicFrameLocks noGrp="1"/>
          </p:cNvGraphicFramePr>
          <p:nvPr>
            <p:extLst>
              <p:ext uri="{D42A27DB-BD31-4B8C-83A1-F6EECF244321}">
                <p14:modId xmlns:p14="http://schemas.microsoft.com/office/powerpoint/2010/main" val="2439676742"/>
              </p:ext>
            </p:extLst>
          </p:nvPr>
        </p:nvGraphicFramePr>
        <p:xfrm>
          <a:off x="738619" y="6655157"/>
          <a:ext cx="8364850" cy="1333616"/>
        </p:xfrm>
        <a:graphic>
          <a:graphicData uri="http://schemas.openxmlformats.org/drawingml/2006/table">
            <a:tbl>
              <a:tblPr firstCol="1" lastCol="1" bandRow="1"/>
              <a:tblGrid>
                <a:gridCol w="5726991">
                  <a:extLst>
                    <a:ext uri="{9D8B030D-6E8A-4147-A177-3AD203B41FA5}">
                      <a16:colId xmlns:a16="http://schemas.microsoft.com/office/drawing/2014/main" val="373674288"/>
                    </a:ext>
                  </a:extLst>
                </a:gridCol>
                <a:gridCol w="344271">
                  <a:extLst>
                    <a:ext uri="{9D8B030D-6E8A-4147-A177-3AD203B41FA5}">
                      <a16:colId xmlns:a16="http://schemas.microsoft.com/office/drawing/2014/main" val="3346234856"/>
                    </a:ext>
                  </a:extLst>
                </a:gridCol>
                <a:gridCol w="469883">
                  <a:extLst>
                    <a:ext uri="{9D8B030D-6E8A-4147-A177-3AD203B41FA5}">
                      <a16:colId xmlns:a16="http://schemas.microsoft.com/office/drawing/2014/main" val="3728156175"/>
                    </a:ext>
                  </a:extLst>
                </a:gridCol>
                <a:gridCol w="1823705">
                  <a:extLst>
                    <a:ext uri="{9D8B030D-6E8A-4147-A177-3AD203B41FA5}">
                      <a16:colId xmlns:a16="http://schemas.microsoft.com/office/drawing/2014/main" val="2224725451"/>
                    </a:ext>
                  </a:extLst>
                </a:gridCol>
              </a:tblGrid>
              <a:tr h="649927">
                <a:tc>
                  <a:txBody>
                    <a:bodyPr/>
                    <a:lstStyle/>
                    <a:p>
                      <a:r>
                        <a:rPr kumimoji="1" lang="ja-JP" altLang="en-US" sz="1200" b="1" dirty="0">
                          <a:solidFill>
                            <a:sysClr val="windowText" lastClr="000000"/>
                          </a:solidFill>
                        </a:rPr>
                        <a:t>保安検査</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en-US" altLang="ja-JP" sz="1200" dirty="0">
                          <a:solidFill>
                            <a:sysClr val="windowText" lastClr="000000"/>
                          </a:solidFill>
                        </a:rPr>
                        <a:t>3</a:t>
                      </a:r>
                      <a:r>
                        <a:rPr kumimoji="1" lang="ja-JP" altLang="en-US" sz="1200" dirty="0">
                          <a:solidFill>
                            <a:sysClr val="windowText" lastClr="000000"/>
                          </a:solidFill>
                        </a:rPr>
                        <a:t>年に</a:t>
                      </a:r>
                      <a:r>
                        <a:rPr kumimoji="1" lang="en-US" altLang="ja-JP" sz="1200" dirty="0">
                          <a:solidFill>
                            <a:sysClr val="windowText" lastClr="000000"/>
                          </a:solidFill>
                        </a:rPr>
                        <a:t>1</a:t>
                      </a:r>
                      <a:r>
                        <a:rPr kumimoji="1" lang="ja-JP" altLang="en-US" sz="1200" dirty="0">
                          <a:solidFill>
                            <a:sysClr val="windowText" lastClr="000000"/>
                          </a:solidFill>
                        </a:rPr>
                        <a:t>度保安検査を受け、施設が技術上の基準に適合していることを確認しているか。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lnR w="12700" cap="flat" cmpd="sng" algn="ctr">
                      <a:solidFill>
                        <a:schemeClr val="tx1"/>
                      </a:solidFill>
                      <a:prstDash val="solid"/>
                      <a:round/>
                      <a:headEnd type="none" w="med" len="med"/>
                      <a:tailEnd type="none" w="med" len="med"/>
                    </a:lnR>
                    <a:solidFill>
                      <a:schemeClr val="bg1"/>
                    </a:solidFill>
                  </a:tcPr>
                </a:tc>
                <a:tc>
                  <a:txBody>
                    <a:bodyPr/>
                    <a:lstStyle/>
                    <a:p>
                      <a:endParaRPr kumimoji="1" lang="en-US" altLang="ja-JP" sz="1200" dirty="0">
                        <a:solidFill>
                          <a:sysClr val="windowText" lastClr="000000"/>
                        </a:solidFill>
                      </a:endParaRPr>
                    </a:p>
                    <a:p>
                      <a:r>
                        <a:rPr kumimoji="1" lang="ja-JP" altLang="en-US" sz="1200" dirty="0">
                          <a:solidFill>
                            <a:sysClr val="windowText" lastClr="000000"/>
                          </a:solidFill>
                        </a:rPr>
                        <a:t>冷凍則第</a:t>
                      </a:r>
                      <a:r>
                        <a:rPr kumimoji="1" lang="en-US" altLang="ja-JP" sz="1200" dirty="0">
                          <a:solidFill>
                            <a:sysClr val="windowText" lastClr="000000"/>
                          </a:solidFill>
                        </a:rPr>
                        <a:t>40</a:t>
                      </a:r>
                      <a:r>
                        <a:rPr kumimoji="1" lang="ja-JP" altLang="en-US" sz="1200" dirty="0">
                          <a:solidFill>
                            <a:sysClr val="windowText" lastClr="000000"/>
                          </a:solidFill>
                        </a:rPr>
                        <a:t>条</a:t>
                      </a:r>
                      <a:endParaRPr kumimoji="1" lang="en-US" altLang="ja-JP" sz="1200" dirty="0">
                        <a:solidFill>
                          <a:sysClr val="windowText" lastClr="000000"/>
                        </a:solidFill>
                      </a:endParaRPr>
                    </a:p>
                    <a:p>
                      <a:r>
                        <a:rPr kumimoji="1" lang="en-US" altLang="ja-JP" sz="1200" dirty="0">
                          <a:solidFill>
                            <a:sysClr val="windowText" lastClr="000000"/>
                          </a:solidFill>
                        </a:rPr>
                        <a:t>KHKS</a:t>
                      </a:r>
                      <a:r>
                        <a:rPr kumimoji="1" lang="ja-JP" altLang="en-US" sz="1200" dirty="0">
                          <a:solidFill>
                            <a:sysClr val="windowText" lastClr="000000"/>
                          </a:solidFill>
                        </a:rPr>
                        <a:t> </a:t>
                      </a:r>
                      <a:r>
                        <a:rPr kumimoji="1" lang="en-US" altLang="ja-JP" sz="1200" dirty="0">
                          <a:solidFill>
                            <a:sysClr val="windowText" lastClr="000000"/>
                          </a:solidFill>
                        </a:rPr>
                        <a:t>0850-4(2011)</a:t>
                      </a:r>
                      <a:r>
                        <a:rPr kumimoji="1" lang="ja-JP" altLang="en-US" sz="1200" dirty="0">
                          <a:solidFill>
                            <a:sysClr val="windowText" lastClr="000000"/>
                          </a:solidFill>
                        </a:rPr>
                        <a:t> </a:t>
                      </a:r>
                      <a:endParaRPr kumimoji="1" lang="en-US" altLang="ja-JP" sz="1200" dirty="0"/>
                    </a:p>
                  </a:txBody>
                  <a:tcPr marL="59084" marR="59084"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16998"/>
                  </a:ext>
                </a:extLst>
              </a:tr>
              <a:tr h="649927">
                <a:tc>
                  <a:txBody>
                    <a:bodyPr/>
                    <a:lstStyle/>
                    <a:p>
                      <a:r>
                        <a:rPr kumimoji="1" lang="ja-JP" altLang="en-US" sz="1200" b="1" dirty="0">
                          <a:solidFill>
                            <a:sysClr val="windowText" lastClr="000000"/>
                          </a:solidFill>
                        </a:rPr>
                        <a:t>定期自主検査</a:t>
                      </a:r>
                      <a:endParaRPr kumimoji="1" lang="en-US" altLang="ja-JP" sz="1200" dirty="0">
                        <a:solidFill>
                          <a:sysClr val="windowText" lastClr="000000"/>
                        </a:solidFill>
                      </a:endParaRPr>
                    </a:p>
                    <a:p>
                      <a:pPr marL="171450" indent="-171450">
                        <a:buFont typeface="Arial" panose="020B0604020202020204" pitchFamily="34" charset="0"/>
                        <a:buChar char="•"/>
                      </a:pPr>
                      <a:r>
                        <a:rPr kumimoji="1" lang="en-US" altLang="ja-JP" sz="1200" dirty="0">
                          <a:solidFill>
                            <a:sysClr val="windowText" lastClr="000000"/>
                          </a:solidFill>
                        </a:rPr>
                        <a:t>1</a:t>
                      </a:r>
                      <a:r>
                        <a:rPr kumimoji="1" lang="ja-JP" altLang="en-US" sz="1200" dirty="0">
                          <a:solidFill>
                            <a:sysClr val="windowText" lastClr="000000"/>
                          </a:solidFill>
                        </a:rPr>
                        <a:t>年に</a:t>
                      </a:r>
                      <a:r>
                        <a:rPr kumimoji="1" lang="en-US" altLang="ja-JP" sz="1200" dirty="0">
                          <a:solidFill>
                            <a:sysClr val="windowText" lastClr="000000"/>
                          </a:solidFill>
                        </a:rPr>
                        <a:t>1</a:t>
                      </a:r>
                      <a:r>
                        <a:rPr kumimoji="1" lang="ja-JP" altLang="en-US" sz="1200" dirty="0">
                          <a:solidFill>
                            <a:sysClr val="windowText" lastClr="000000"/>
                          </a:solidFill>
                        </a:rPr>
                        <a:t>度保安のための自主検査を行い、施設が技術上の基準に適合していることを確認しているか。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44</a:t>
                      </a:r>
                      <a:r>
                        <a:rPr kumimoji="1" lang="ja-JP" altLang="en-US" sz="1200" dirty="0">
                          <a:solidFill>
                            <a:sysClr val="windowText" lastClr="000000"/>
                          </a:solidFill>
                        </a:rPr>
                        <a:t>条</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ysClr val="windowText" lastClr="000000"/>
                          </a:solidFill>
                        </a:rPr>
                        <a:t>KHKS</a:t>
                      </a:r>
                      <a:r>
                        <a:rPr kumimoji="1" lang="ja-JP" altLang="en-US" sz="1200" dirty="0">
                          <a:solidFill>
                            <a:sysClr val="windowText" lastClr="000000"/>
                          </a:solidFill>
                        </a:rPr>
                        <a:t> </a:t>
                      </a:r>
                      <a:r>
                        <a:rPr kumimoji="1" lang="en-US" altLang="ja-JP" sz="1200" dirty="0">
                          <a:solidFill>
                            <a:sysClr val="windowText" lastClr="000000"/>
                          </a:solidFill>
                        </a:rPr>
                        <a:t>1850-4(2011)</a:t>
                      </a:r>
                      <a:r>
                        <a:rPr kumimoji="1" lang="ja-JP" altLang="en-US" sz="1200" dirty="0">
                          <a:solidFill>
                            <a:sysClr val="windowText" lastClr="000000"/>
                          </a:solidFill>
                        </a:rPr>
                        <a:t> </a:t>
                      </a:r>
                      <a:endParaRPr kumimoji="1" lang="en-US" altLang="ja-JP" sz="1200" dirty="0">
                        <a:solidFill>
                          <a:sysClr val="windowText" lastClr="000000"/>
                        </a:solidFill>
                      </a:endParaRPr>
                    </a:p>
                  </a:txBody>
                  <a:tcPr marL="59084" marR="59084" marT="59084" marB="590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87423241"/>
                  </a:ext>
                </a:extLst>
              </a:tr>
            </a:tbl>
          </a:graphicData>
        </a:graphic>
      </p:graphicFrame>
      <p:graphicFrame>
        <p:nvGraphicFramePr>
          <p:cNvPr id="109" name="表 108">
            <a:extLst>
              <a:ext uri="{FF2B5EF4-FFF2-40B4-BE49-F238E27FC236}">
                <a16:creationId xmlns:a16="http://schemas.microsoft.com/office/drawing/2014/main" id="{4FC0C2FC-1665-490B-BDE5-79BB622B14EE}"/>
              </a:ext>
            </a:extLst>
          </p:cNvPr>
          <p:cNvGraphicFramePr>
            <a:graphicFrameLocks noGrp="1"/>
          </p:cNvGraphicFramePr>
          <p:nvPr>
            <p:extLst>
              <p:ext uri="{D42A27DB-BD31-4B8C-83A1-F6EECF244321}">
                <p14:modId xmlns:p14="http://schemas.microsoft.com/office/powerpoint/2010/main" val="1548498364"/>
              </p:ext>
            </p:extLst>
          </p:nvPr>
        </p:nvGraphicFramePr>
        <p:xfrm>
          <a:off x="738619" y="8066940"/>
          <a:ext cx="8364850" cy="1150736"/>
        </p:xfrm>
        <a:graphic>
          <a:graphicData uri="http://schemas.openxmlformats.org/drawingml/2006/table">
            <a:tbl>
              <a:tblPr firstCol="1" lastCol="1" bandRow="1"/>
              <a:tblGrid>
                <a:gridCol w="5726991">
                  <a:extLst>
                    <a:ext uri="{9D8B030D-6E8A-4147-A177-3AD203B41FA5}">
                      <a16:colId xmlns:a16="http://schemas.microsoft.com/office/drawing/2014/main" val="373674288"/>
                    </a:ext>
                  </a:extLst>
                </a:gridCol>
                <a:gridCol w="344271">
                  <a:extLst>
                    <a:ext uri="{9D8B030D-6E8A-4147-A177-3AD203B41FA5}">
                      <a16:colId xmlns:a16="http://schemas.microsoft.com/office/drawing/2014/main" val="3346234856"/>
                    </a:ext>
                  </a:extLst>
                </a:gridCol>
                <a:gridCol w="469883">
                  <a:extLst>
                    <a:ext uri="{9D8B030D-6E8A-4147-A177-3AD203B41FA5}">
                      <a16:colId xmlns:a16="http://schemas.microsoft.com/office/drawing/2014/main" val="3728156175"/>
                    </a:ext>
                  </a:extLst>
                </a:gridCol>
                <a:gridCol w="1823705">
                  <a:extLst>
                    <a:ext uri="{9D8B030D-6E8A-4147-A177-3AD203B41FA5}">
                      <a16:colId xmlns:a16="http://schemas.microsoft.com/office/drawing/2014/main" val="2224725451"/>
                    </a:ext>
                  </a:extLst>
                </a:gridCol>
              </a:tblGrid>
              <a:tr h="649927">
                <a:tc>
                  <a:txBody>
                    <a:bodyPr/>
                    <a:lstStyle/>
                    <a:p>
                      <a:r>
                        <a:rPr kumimoji="1" lang="ja-JP" altLang="en-US" sz="1200" b="1" dirty="0">
                          <a:solidFill>
                            <a:sysClr val="windowText" lastClr="000000"/>
                          </a:solidFill>
                        </a:rPr>
                        <a:t>異常時の記録</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設備に異常があった年月日とそれに対して行った措置を記録し、保管（</a:t>
                      </a:r>
                      <a:r>
                        <a:rPr kumimoji="1" lang="en-US" altLang="ja-JP" sz="1200" dirty="0">
                          <a:solidFill>
                            <a:sysClr val="windowText" lastClr="000000"/>
                          </a:solidFill>
                        </a:rPr>
                        <a:t>10</a:t>
                      </a:r>
                      <a:r>
                        <a:rPr kumimoji="1" lang="ja-JP" altLang="en-US" sz="1200" dirty="0">
                          <a:solidFill>
                            <a:sysClr val="windowText" lastClr="000000"/>
                          </a:solidFill>
                        </a:rPr>
                        <a:t>年間）しているか。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txBody>
                  <a:tcPr marL="118169" marR="118169" marT="59084" marB="59084">
                    <a:lnL w="12700" cmpd="sng">
                      <a:noFill/>
                      <a:prstDash val="solid"/>
                    </a:lnL>
                    <a:lnR w="12700" cap="flat" cmpd="sng" algn="ctr">
                      <a:solidFill>
                        <a:schemeClr val="tx1"/>
                      </a:solidFill>
                      <a:prstDash val="solid"/>
                      <a:round/>
                      <a:headEnd type="none" w="med" len="med"/>
                      <a:tailEnd type="none" w="med" len="med"/>
                    </a:lnR>
                    <a:solidFill>
                      <a:schemeClr val="bg1"/>
                    </a:solidFill>
                  </a:tcPr>
                </a:tc>
                <a:tc>
                  <a:txBody>
                    <a:bodyPr/>
                    <a:lstStyle/>
                    <a:p>
                      <a:endParaRPr kumimoji="1" lang="en-US" altLang="ja-JP" sz="1200" dirty="0">
                        <a:solidFill>
                          <a:sysClr val="windowText" lastClr="000000"/>
                        </a:solidFill>
                      </a:endParaRPr>
                    </a:p>
                    <a:p>
                      <a:r>
                        <a:rPr kumimoji="1" lang="ja-JP" altLang="en-US" sz="1200" dirty="0">
                          <a:solidFill>
                            <a:sysClr val="windowText" lastClr="000000"/>
                          </a:solidFill>
                        </a:rPr>
                        <a:t>冷凍則第</a:t>
                      </a:r>
                      <a:r>
                        <a:rPr kumimoji="1" lang="en-US" altLang="ja-JP" sz="1200" dirty="0">
                          <a:solidFill>
                            <a:sysClr val="windowText" lastClr="000000"/>
                          </a:solidFill>
                        </a:rPr>
                        <a:t>65</a:t>
                      </a:r>
                      <a:r>
                        <a:rPr kumimoji="1" lang="ja-JP" altLang="en-US" sz="1200" dirty="0">
                          <a:solidFill>
                            <a:sysClr val="windowText" lastClr="000000"/>
                          </a:solidFill>
                        </a:rPr>
                        <a:t>条 </a:t>
                      </a:r>
                      <a:endParaRPr kumimoji="1" lang="en-US" altLang="ja-JP" sz="1200" dirty="0"/>
                    </a:p>
                  </a:txBody>
                  <a:tcPr marL="59084" marR="59084"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16998"/>
                  </a:ext>
                </a:extLst>
              </a:tr>
              <a:tr h="472674">
                <a:tc>
                  <a:txBody>
                    <a:bodyPr/>
                    <a:lstStyle/>
                    <a:p>
                      <a:r>
                        <a:rPr kumimoji="1" lang="ja-JP" altLang="en-US" sz="1200" b="1" dirty="0">
                          <a:solidFill>
                            <a:sysClr val="windowText" lastClr="000000"/>
                          </a:solidFill>
                        </a:rPr>
                        <a:t>機器台帳</a:t>
                      </a:r>
                      <a:endParaRPr kumimoji="1" lang="en-US" altLang="ja-JP" sz="1200"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機器台帳を作成し、機器の履歴（修理・点検・部品交換）等を記録しているか。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異常時の記録と併用可</a:t>
                      </a:r>
                      <a:endParaRPr kumimoji="1" lang="en-US" altLang="ja-JP" sz="1200" dirty="0">
                        <a:solidFill>
                          <a:sysClr val="windowText" lastClr="000000"/>
                        </a:solidFill>
                      </a:endParaRPr>
                    </a:p>
                  </a:txBody>
                  <a:tcPr marL="59084" marR="59084" marT="59084" marB="590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87423241"/>
                  </a:ext>
                </a:extLst>
              </a:tr>
            </a:tbl>
          </a:graphicData>
        </a:graphic>
      </p:graphicFrame>
      <p:graphicFrame>
        <p:nvGraphicFramePr>
          <p:cNvPr id="112" name="表 111">
            <a:extLst>
              <a:ext uri="{FF2B5EF4-FFF2-40B4-BE49-F238E27FC236}">
                <a16:creationId xmlns:a16="http://schemas.microsoft.com/office/drawing/2014/main" id="{C66EB68B-293F-407C-B58A-3D429FC076B2}"/>
              </a:ext>
            </a:extLst>
          </p:cNvPr>
          <p:cNvGraphicFramePr>
            <a:graphicFrameLocks noGrp="1"/>
          </p:cNvGraphicFramePr>
          <p:nvPr>
            <p:extLst>
              <p:ext uri="{D42A27DB-BD31-4B8C-83A1-F6EECF244321}">
                <p14:modId xmlns:p14="http://schemas.microsoft.com/office/powerpoint/2010/main" val="3382625504"/>
              </p:ext>
            </p:extLst>
          </p:nvPr>
        </p:nvGraphicFramePr>
        <p:xfrm>
          <a:off x="738619" y="9295842"/>
          <a:ext cx="8364850" cy="1817544"/>
        </p:xfrm>
        <a:graphic>
          <a:graphicData uri="http://schemas.openxmlformats.org/drawingml/2006/table">
            <a:tbl>
              <a:tblPr firstCol="1" lastCol="1" bandRow="1"/>
              <a:tblGrid>
                <a:gridCol w="5726991">
                  <a:extLst>
                    <a:ext uri="{9D8B030D-6E8A-4147-A177-3AD203B41FA5}">
                      <a16:colId xmlns:a16="http://schemas.microsoft.com/office/drawing/2014/main" val="373674288"/>
                    </a:ext>
                  </a:extLst>
                </a:gridCol>
                <a:gridCol w="344271">
                  <a:extLst>
                    <a:ext uri="{9D8B030D-6E8A-4147-A177-3AD203B41FA5}">
                      <a16:colId xmlns:a16="http://schemas.microsoft.com/office/drawing/2014/main" val="3346234856"/>
                    </a:ext>
                  </a:extLst>
                </a:gridCol>
                <a:gridCol w="469883">
                  <a:extLst>
                    <a:ext uri="{9D8B030D-6E8A-4147-A177-3AD203B41FA5}">
                      <a16:colId xmlns:a16="http://schemas.microsoft.com/office/drawing/2014/main" val="3728156175"/>
                    </a:ext>
                  </a:extLst>
                </a:gridCol>
                <a:gridCol w="1823705">
                  <a:extLst>
                    <a:ext uri="{9D8B030D-6E8A-4147-A177-3AD203B41FA5}">
                      <a16:colId xmlns:a16="http://schemas.microsoft.com/office/drawing/2014/main" val="2224725451"/>
                    </a:ext>
                  </a:extLst>
                </a:gridCol>
              </a:tblGrid>
              <a:tr h="472674">
                <a:tc>
                  <a:txBody>
                    <a:bodyPr/>
                    <a:lstStyle/>
                    <a:p>
                      <a:r>
                        <a:rPr kumimoji="1" lang="ja-JP" altLang="en-US" sz="1200" b="1" dirty="0">
                          <a:solidFill>
                            <a:sysClr val="windowText" lastClr="000000"/>
                          </a:solidFill>
                        </a:rPr>
                        <a:t>届出・申請</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冷凍設備の設置、廃止、更新、修理等の際、必要な届出・申請をしているか。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marL="118169" marR="118169" marT="59084" marB="59084">
                    <a:lnL w="12700" cmpd="sng">
                      <a:noFill/>
                      <a:prstDash val="solid"/>
                    </a:lnL>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200" dirty="0">
                          <a:solidFill>
                            <a:sysClr val="windowText" lastClr="000000"/>
                          </a:solidFill>
                        </a:rPr>
                        <a:t>冷凍則第</a:t>
                      </a:r>
                      <a:r>
                        <a:rPr kumimoji="1" lang="en-US" altLang="ja-JP" sz="1200" dirty="0">
                          <a:solidFill>
                            <a:sysClr val="windowText" lastClr="000000"/>
                          </a:solidFill>
                        </a:rPr>
                        <a:t>16</a:t>
                      </a:r>
                      <a:r>
                        <a:rPr kumimoji="1" lang="ja-JP" altLang="en-US" sz="1200" dirty="0">
                          <a:solidFill>
                            <a:sysClr val="windowText" lastClr="000000"/>
                          </a:solidFill>
                        </a:rPr>
                        <a:t>条</a:t>
                      </a:r>
                      <a:endParaRPr kumimoji="1" lang="en-US" altLang="ja-JP" sz="1200" dirty="0">
                        <a:solidFill>
                          <a:sysClr val="windowText" lastClr="000000"/>
                        </a:solidFill>
                      </a:endParaRPr>
                    </a:p>
                    <a:p>
                      <a:r>
                        <a:rPr kumimoji="1" lang="ja-JP" altLang="en-US" sz="1200" dirty="0">
                          <a:solidFill>
                            <a:sysClr val="windowText" lastClr="000000"/>
                          </a:solidFill>
                        </a:rPr>
                        <a:t>冷凍則第</a:t>
                      </a:r>
                      <a:r>
                        <a:rPr kumimoji="1" lang="en-US" altLang="ja-JP" sz="1200" dirty="0">
                          <a:solidFill>
                            <a:sysClr val="windowText" lastClr="000000"/>
                          </a:solidFill>
                        </a:rPr>
                        <a:t>17</a:t>
                      </a:r>
                      <a:r>
                        <a:rPr kumimoji="1" lang="ja-JP" altLang="en-US" sz="1200" dirty="0">
                          <a:solidFill>
                            <a:sysClr val="windowText" lastClr="000000"/>
                          </a:solidFill>
                        </a:rPr>
                        <a:t>条等</a:t>
                      </a:r>
                      <a:endParaRPr kumimoji="1" lang="en-US" altLang="ja-JP" sz="1000" dirty="0"/>
                    </a:p>
                  </a:txBody>
                  <a:tcPr marL="59084" marR="59084" marT="59084" marB="590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59116998"/>
                  </a:ext>
                </a:extLst>
              </a:tr>
              <a:tr h="827180">
                <a:tc>
                  <a:txBody>
                    <a:bodyPr/>
                    <a:lstStyle/>
                    <a:p>
                      <a:r>
                        <a:rPr kumimoji="1" lang="ja-JP" altLang="en-US" sz="1200" b="1" dirty="0">
                          <a:solidFill>
                            <a:sysClr val="windowText" lastClr="000000"/>
                          </a:solidFill>
                        </a:rPr>
                        <a:t>責任者選解任の届出</a:t>
                      </a:r>
                      <a:endParaRPr kumimoji="1" lang="en-US" altLang="ja-JP" sz="1200" b="1"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（ユニット・指定設備以外）冷凍保安責任者及び代理者（要免状）を選任し、選解任の届出をしているか。</a:t>
                      </a:r>
                      <a:endParaRPr kumimoji="1" lang="en-US" altLang="ja-JP" sz="1200"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（ユニットのみ）取扱責任者及び代理者を選任し、選解任の届出をしているか。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p>
                      <a:pPr algn="l"/>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txBody>
                  <a:tcPr marL="118169" marR="118169" marT="59084" marB="59084">
                    <a:lnL w="12700" cmpd="sng">
                      <a:noFill/>
                      <a:prstDash val="soli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36</a:t>
                      </a:r>
                      <a:r>
                        <a:rPr kumimoji="1" lang="ja-JP" altLang="en-US" sz="1200" dirty="0">
                          <a:solidFill>
                            <a:sysClr val="windowText" lastClr="000000"/>
                          </a:solidFill>
                        </a:rPr>
                        <a:t>条第</a:t>
                      </a:r>
                      <a:r>
                        <a:rPr kumimoji="1" lang="en-US" altLang="ja-JP" sz="1200" dirty="0">
                          <a:solidFill>
                            <a:sysClr val="windowText" lastClr="000000"/>
                          </a:solidFill>
                        </a:rPr>
                        <a:t>1</a:t>
                      </a:r>
                      <a:r>
                        <a:rPr kumimoji="1" lang="ja-JP" altLang="en-US" sz="1200" dirty="0">
                          <a:solidFill>
                            <a:sysClr val="windowText" lastClr="000000"/>
                          </a:solidFill>
                        </a:rPr>
                        <a:t>項</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　</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36</a:t>
                      </a:r>
                      <a:r>
                        <a:rPr kumimoji="1" lang="ja-JP" altLang="en-US" sz="1200" dirty="0">
                          <a:solidFill>
                            <a:sysClr val="windowText" lastClr="000000"/>
                          </a:solidFill>
                        </a:rPr>
                        <a:t>条第</a:t>
                      </a:r>
                      <a:r>
                        <a:rPr kumimoji="1" lang="en-US" altLang="ja-JP" sz="1200" dirty="0">
                          <a:solidFill>
                            <a:sysClr val="windowText" lastClr="000000"/>
                          </a:solidFill>
                        </a:rPr>
                        <a:t>2</a:t>
                      </a:r>
                      <a:r>
                        <a:rPr kumimoji="1" lang="ja-JP" altLang="en-US" sz="1200" dirty="0">
                          <a:solidFill>
                            <a:sysClr val="windowText" lastClr="000000"/>
                          </a:solidFill>
                        </a:rPr>
                        <a:t>項</a:t>
                      </a:r>
                      <a:endParaRPr kumimoji="1" lang="en-US" altLang="ja-JP" sz="1200" dirty="0">
                        <a:solidFill>
                          <a:sysClr val="windowText" lastClr="000000"/>
                        </a:solidFill>
                      </a:endParaRPr>
                    </a:p>
                  </a:txBody>
                  <a:tcPr marL="59084" marR="59084" marT="59084" marB="59084">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22169814"/>
                  </a:ext>
                </a:extLst>
              </a:tr>
              <a:tr h="472674">
                <a:tc>
                  <a:txBody>
                    <a:bodyPr/>
                    <a:lstStyle/>
                    <a:p>
                      <a:r>
                        <a:rPr kumimoji="1" lang="ja-JP" altLang="en-US" sz="1200" b="1" dirty="0">
                          <a:solidFill>
                            <a:sysClr val="windowText" lastClr="000000"/>
                          </a:solidFill>
                        </a:rPr>
                        <a:t>事故の報告</a:t>
                      </a:r>
                      <a:r>
                        <a:rPr kumimoji="1" lang="ja-JP" altLang="en-US" sz="1200" dirty="0">
                          <a:solidFill>
                            <a:sysClr val="windowText" lastClr="000000"/>
                          </a:solidFill>
                        </a:rPr>
                        <a:t>（裏面参照）</a:t>
                      </a:r>
                      <a:endParaRPr kumimoji="1" lang="en-US" altLang="ja-JP" sz="1200" dirty="0">
                        <a:solidFill>
                          <a:sysClr val="windowText" lastClr="000000"/>
                        </a:solidFill>
                      </a:endParaRPr>
                    </a:p>
                    <a:p>
                      <a:pPr marL="171450" indent="-171450">
                        <a:buFont typeface="Arial" panose="020B0604020202020204" pitchFamily="34" charset="0"/>
                        <a:buChar char="•"/>
                      </a:pPr>
                      <a:r>
                        <a:rPr kumimoji="1" lang="ja-JP" altLang="en-US" sz="1200" dirty="0">
                          <a:solidFill>
                            <a:sysClr val="windowText" lastClr="000000"/>
                          </a:solidFill>
                        </a:rPr>
                        <a:t>冷媒漏えいなどの事故が発生した場合、管轄行政庁に報告したか。</a:t>
                      </a:r>
                      <a:endParaRPr kumimoji="1" lang="en-US" altLang="ja-JP" sz="1200" dirty="0">
                        <a:solidFill>
                          <a:sysClr val="windowText" lastClr="000000"/>
                        </a:solidFill>
                      </a:endParaRPr>
                    </a:p>
                  </a:txBody>
                  <a:tcPr marL="59084" marR="59084" marT="59084" marB="59084">
                    <a:lnL w="12700" cap="flat" cmpd="sng" algn="ctr">
                      <a:solidFill>
                        <a:schemeClr val="tx1"/>
                      </a:solidFill>
                      <a:prstDash val="solid"/>
                      <a:round/>
                      <a:headEnd type="none" w="med" len="med"/>
                      <a:tailEnd type="none" w="med" len="med"/>
                    </a:lnL>
                    <a:lnR w="12700" cmpd="sng">
                      <a:noFill/>
                      <a:prstDash val="solid"/>
                    </a:lnR>
                    <a:solidFill>
                      <a:schemeClr val="bg1"/>
                    </a:solidFill>
                  </a:tcPr>
                </a:tc>
                <a:tc>
                  <a:txBody>
                    <a:bodyPr/>
                    <a:lstStyle/>
                    <a:p>
                      <a:pPr algn="l"/>
                      <a:endParaRPr kumimoji="1" lang="en-US" altLang="ja-JP" sz="1200" dirty="0"/>
                    </a:p>
                    <a:p>
                      <a:pPr algn="l"/>
                      <a:r>
                        <a:rPr kumimoji="1" lang="ja-JP" altLang="en-US" sz="1200" dirty="0"/>
                        <a:t>□</a:t>
                      </a:r>
                      <a:endParaRPr kumimoji="1" lang="en-US" altLang="ja-JP" sz="1200" dirty="0"/>
                    </a:p>
                  </a:txBody>
                  <a:tcPr marL="118169" marR="118169" marT="59084" marB="59084">
                    <a:lnL w="12700" cmpd="sng">
                      <a:noFill/>
                      <a:prstDash val="solid"/>
                    </a:lnL>
                    <a:lnR w="12700" cmpd="sng">
                      <a:noFill/>
                      <a:prstDash val="solid"/>
                    </a:ln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200"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dirty="0"/>
                        <a:t>□</a:t>
                      </a:r>
                      <a:endParaRPr kumimoji="1" lang="en-US" altLang="ja-JP" sz="1200" dirty="0"/>
                    </a:p>
                  </a:txBody>
                  <a:tcPr marL="118169" marR="118169" marT="59084" marB="59084">
                    <a:lnL w="12700" cmpd="sng">
                      <a:noFill/>
                      <a:prstDash val="solid"/>
                    </a:lnL>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rPr>
                        <a:t>冷凍則第</a:t>
                      </a:r>
                      <a:r>
                        <a:rPr kumimoji="1" lang="en-US" altLang="ja-JP" sz="1200" dirty="0">
                          <a:solidFill>
                            <a:sysClr val="windowText" lastClr="000000"/>
                          </a:solidFill>
                        </a:rPr>
                        <a:t>68</a:t>
                      </a:r>
                      <a:r>
                        <a:rPr kumimoji="1" lang="ja-JP" altLang="en-US" sz="1200" dirty="0">
                          <a:solidFill>
                            <a:sysClr val="windowText" lastClr="000000"/>
                          </a:solidFill>
                        </a:rPr>
                        <a:t>条　</a:t>
                      </a:r>
                      <a:endParaRPr kumimoji="1" lang="en-US" altLang="ja-JP" sz="1200" dirty="0">
                        <a:solidFill>
                          <a:sysClr val="windowText" lastClr="000000"/>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700" dirty="0">
                          <a:solidFill>
                            <a:sysClr val="windowText" lastClr="000000"/>
                          </a:solidFill>
                        </a:rPr>
                        <a:t>高圧ガス・石油コンビナート事故対応要領</a:t>
                      </a:r>
                      <a:endParaRPr kumimoji="1" lang="en-US" altLang="ja-JP" sz="700" dirty="0">
                        <a:solidFill>
                          <a:sysClr val="windowText" lastClr="000000"/>
                        </a:solidFill>
                      </a:endParaRPr>
                    </a:p>
                  </a:txBody>
                  <a:tcPr marL="59084" marR="59084" marT="59084" marB="59084">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887423241"/>
                  </a:ext>
                </a:extLst>
              </a:tr>
            </a:tbl>
          </a:graphicData>
        </a:graphic>
      </p:graphicFrame>
      <p:graphicFrame>
        <p:nvGraphicFramePr>
          <p:cNvPr id="17" name="表 16">
            <a:extLst>
              <a:ext uri="{FF2B5EF4-FFF2-40B4-BE49-F238E27FC236}">
                <a16:creationId xmlns:a16="http://schemas.microsoft.com/office/drawing/2014/main" id="{5625AFDF-DE03-4AFF-8CB8-37543E644C12}"/>
              </a:ext>
            </a:extLst>
          </p:cNvPr>
          <p:cNvGraphicFramePr>
            <a:graphicFrameLocks noGrp="1"/>
          </p:cNvGraphicFramePr>
          <p:nvPr>
            <p:extLst>
              <p:ext uri="{D42A27DB-BD31-4B8C-83A1-F6EECF244321}">
                <p14:modId xmlns:p14="http://schemas.microsoft.com/office/powerpoint/2010/main" val="2640284110"/>
              </p:ext>
            </p:extLst>
          </p:nvPr>
        </p:nvGraphicFramePr>
        <p:xfrm>
          <a:off x="4446846" y="11370850"/>
          <a:ext cx="4711154" cy="1102908"/>
        </p:xfrm>
        <a:graphic>
          <a:graphicData uri="http://schemas.openxmlformats.org/drawingml/2006/table">
            <a:tbl>
              <a:tblPr firstRow="1" bandRow="1">
                <a:tableStyleId>{5940675A-B579-460E-94D1-54222C63F5DA}</a:tableStyleId>
              </a:tblPr>
              <a:tblGrid>
                <a:gridCol w="1515745">
                  <a:extLst>
                    <a:ext uri="{9D8B030D-6E8A-4147-A177-3AD203B41FA5}">
                      <a16:colId xmlns:a16="http://schemas.microsoft.com/office/drawing/2014/main" val="2346554294"/>
                    </a:ext>
                  </a:extLst>
                </a:gridCol>
                <a:gridCol w="2314135">
                  <a:extLst>
                    <a:ext uri="{9D8B030D-6E8A-4147-A177-3AD203B41FA5}">
                      <a16:colId xmlns:a16="http://schemas.microsoft.com/office/drawing/2014/main" val="3363049819"/>
                    </a:ext>
                  </a:extLst>
                </a:gridCol>
                <a:gridCol w="881274">
                  <a:extLst>
                    <a:ext uri="{9D8B030D-6E8A-4147-A177-3AD203B41FA5}">
                      <a16:colId xmlns:a16="http://schemas.microsoft.com/office/drawing/2014/main" val="171960599"/>
                    </a:ext>
                  </a:extLst>
                </a:gridCol>
              </a:tblGrid>
              <a:tr h="275727">
                <a:tc>
                  <a:txBody>
                    <a:bodyPr/>
                    <a:lstStyle/>
                    <a:p>
                      <a:r>
                        <a:rPr kumimoji="1" lang="ja-JP" altLang="en-US" sz="1000" dirty="0"/>
                        <a:t>事業所所在地</a:t>
                      </a:r>
                    </a:p>
                  </a:txBody>
                  <a:tcPr marL="59084" marR="59084" marT="59084" marB="59084">
                    <a:solidFill>
                      <a:schemeClr val="bg2"/>
                    </a:solidFill>
                  </a:tcPr>
                </a:tc>
                <a:tc>
                  <a:txBody>
                    <a:bodyPr/>
                    <a:lstStyle/>
                    <a:p>
                      <a:r>
                        <a:rPr kumimoji="1" lang="ja-JP" altLang="en-US" sz="1000" dirty="0"/>
                        <a:t>管轄行政庁</a:t>
                      </a:r>
                    </a:p>
                  </a:txBody>
                  <a:tcPr marL="59084" marR="59084" marT="59084" marB="59084">
                    <a:solidFill>
                      <a:schemeClr val="bg2"/>
                    </a:solidFill>
                  </a:tcPr>
                </a:tc>
                <a:tc>
                  <a:txBody>
                    <a:bodyPr/>
                    <a:lstStyle/>
                    <a:p>
                      <a:r>
                        <a:rPr kumimoji="1" lang="ja-JP" altLang="en-US" sz="1000" dirty="0"/>
                        <a:t>連絡先</a:t>
                      </a:r>
                    </a:p>
                  </a:txBody>
                  <a:tcPr marL="59084" marR="59084" marT="59084" marB="59084">
                    <a:solidFill>
                      <a:schemeClr val="bg2"/>
                    </a:solidFill>
                  </a:tcPr>
                </a:tc>
                <a:extLst>
                  <a:ext uri="{0D108BD9-81ED-4DB2-BD59-A6C34878D82A}">
                    <a16:rowId xmlns:a16="http://schemas.microsoft.com/office/drawing/2014/main" val="239225263"/>
                  </a:ext>
                </a:extLst>
              </a:tr>
              <a:tr h="275727">
                <a:tc>
                  <a:txBody>
                    <a:bodyPr/>
                    <a:lstStyle/>
                    <a:p>
                      <a:r>
                        <a:rPr kumimoji="1" lang="ja-JP" altLang="en-US" sz="1000" dirty="0"/>
                        <a:t>埼玉県内</a:t>
                      </a:r>
                      <a:r>
                        <a:rPr kumimoji="1" lang="ja-JP" altLang="en-US" sz="500" dirty="0"/>
                        <a:t>（さいたま市・戸田市以外）</a:t>
                      </a:r>
                      <a:endParaRPr kumimoji="1" lang="ja-JP" altLang="en-US" sz="1000" dirty="0"/>
                    </a:p>
                  </a:txBody>
                  <a:tcPr marL="59084" marR="59084" marT="59084" marB="59084"/>
                </a:tc>
                <a:tc>
                  <a:txBody>
                    <a:bodyPr/>
                    <a:lstStyle/>
                    <a:p>
                      <a:r>
                        <a:rPr kumimoji="1" lang="ja-JP" altLang="en-US" sz="1000" dirty="0"/>
                        <a:t>埼玉県危機管理防災部化学保安課</a:t>
                      </a:r>
                    </a:p>
                  </a:txBody>
                  <a:tcPr marL="59084" marR="59084" marT="59084" marB="59084"/>
                </a:tc>
                <a:tc>
                  <a:txBody>
                    <a:bodyPr/>
                    <a:lstStyle/>
                    <a:p>
                      <a:r>
                        <a:rPr kumimoji="1" lang="en-US" altLang="ja-JP" sz="1000" dirty="0"/>
                        <a:t>048-830-8443</a:t>
                      </a:r>
                      <a:endParaRPr kumimoji="1" lang="ja-JP" altLang="en-US" sz="1000" dirty="0"/>
                    </a:p>
                  </a:txBody>
                  <a:tcPr marL="59084" marR="59084" marT="59084" marB="59084"/>
                </a:tc>
                <a:extLst>
                  <a:ext uri="{0D108BD9-81ED-4DB2-BD59-A6C34878D82A}">
                    <a16:rowId xmlns:a16="http://schemas.microsoft.com/office/drawing/2014/main" val="1105788376"/>
                  </a:ext>
                </a:extLst>
              </a:tr>
              <a:tr h="275727">
                <a:tc>
                  <a:txBody>
                    <a:bodyPr/>
                    <a:lstStyle/>
                    <a:p>
                      <a:r>
                        <a:rPr kumimoji="1" lang="ja-JP" altLang="en-US" sz="1000" dirty="0"/>
                        <a:t>さいたま市内</a:t>
                      </a:r>
                    </a:p>
                  </a:txBody>
                  <a:tcPr marL="59084" marR="59084" marT="59084" marB="59084"/>
                </a:tc>
                <a:tc>
                  <a:txBody>
                    <a:bodyPr/>
                    <a:lstStyle/>
                    <a:p>
                      <a:r>
                        <a:rPr kumimoji="1" lang="ja-JP" altLang="en-US" sz="1000" dirty="0"/>
                        <a:t>さいたま市消防局予防部査察指導課</a:t>
                      </a:r>
                    </a:p>
                  </a:txBody>
                  <a:tcPr marL="59084" marR="59084" marT="59084" marB="59084"/>
                </a:tc>
                <a:tc>
                  <a:txBody>
                    <a:bodyPr/>
                    <a:lstStyle/>
                    <a:p>
                      <a:r>
                        <a:rPr kumimoji="1" lang="en-US" altLang="ja-JP" sz="1000" dirty="0"/>
                        <a:t>048-833-7487</a:t>
                      </a:r>
                      <a:endParaRPr kumimoji="1" lang="ja-JP" altLang="en-US" sz="1000" dirty="0"/>
                    </a:p>
                  </a:txBody>
                  <a:tcPr marL="59084" marR="59084" marT="59084" marB="59084"/>
                </a:tc>
                <a:extLst>
                  <a:ext uri="{0D108BD9-81ED-4DB2-BD59-A6C34878D82A}">
                    <a16:rowId xmlns:a16="http://schemas.microsoft.com/office/drawing/2014/main" val="3839429261"/>
                  </a:ext>
                </a:extLst>
              </a:tr>
              <a:tr h="275727">
                <a:tc>
                  <a:txBody>
                    <a:bodyPr/>
                    <a:lstStyle/>
                    <a:p>
                      <a:r>
                        <a:rPr kumimoji="1" lang="ja-JP" altLang="en-US" sz="1000" dirty="0"/>
                        <a:t>戸田市内</a:t>
                      </a:r>
                    </a:p>
                  </a:txBody>
                  <a:tcPr marL="59084" marR="59084" marT="59084" marB="59084"/>
                </a:tc>
                <a:tc>
                  <a:txBody>
                    <a:bodyPr/>
                    <a:lstStyle/>
                    <a:p>
                      <a:r>
                        <a:rPr kumimoji="1" lang="ja-JP" altLang="en-US" sz="1000" dirty="0"/>
                        <a:t>戸田市消防本部予防課</a:t>
                      </a:r>
                    </a:p>
                  </a:txBody>
                  <a:tcPr marL="59084" marR="59084" marT="59084" marB="59084"/>
                </a:tc>
                <a:tc>
                  <a:txBody>
                    <a:bodyPr/>
                    <a:lstStyle/>
                    <a:p>
                      <a:r>
                        <a:rPr kumimoji="1" lang="en-US" altLang="ja-JP" sz="1000" dirty="0"/>
                        <a:t>048-420-2125</a:t>
                      </a:r>
                      <a:endParaRPr kumimoji="1" lang="ja-JP" altLang="en-US" sz="1000" dirty="0"/>
                    </a:p>
                  </a:txBody>
                  <a:tcPr marL="59084" marR="59084" marT="59084" marB="59084"/>
                </a:tc>
                <a:extLst>
                  <a:ext uri="{0D108BD9-81ED-4DB2-BD59-A6C34878D82A}">
                    <a16:rowId xmlns:a16="http://schemas.microsoft.com/office/drawing/2014/main" val="2769630055"/>
                  </a:ext>
                </a:extLst>
              </a:tr>
            </a:tbl>
          </a:graphicData>
        </a:graphic>
      </p:graphicFrame>
      <p:sp>
        <p:nvSpPr>
          <p:cNvPr id="142" name="テキスト ボックス 141">
            <a:extLst>
              <a:ext uri="{FF2B5EF4-FFF2-40B4-BE49-F238E27FC236}">
                <a16:creationId xmlns:a16="http://schemas.microsoft.com/office/drawing/2014/main" id="{EAACAFFE-5231-4AFC-85CD-93A5C1107D34}"/>
              </a:ext>
            </a:extLst>
          </p:cNvPr>
          <p:cNvSpPr txBox="1"/>
          <p:nvPr/>
        </p:nvSpPr>
        <p:spPr>
          <a:xfrm>
            <a:off x="4235125" y="11116131"/>
            <a:ext cx="2957973" cy="271293"/>
          </a:xfrm>
          <a:prstGeom prst="rect">
            <a:avLst/>
          </a:prstGeom>
          <a:noFill/>
        </p:spPr>
        <p:txBody>
          <a:bodyPr wrap="square" rtlCol="0">
            <a:spAutoFit/>
          </a:bodyPr>
          <a:lstStyle/>
          <a:p>
            <a:r>
              <a:rPr kumimoji="1" lang="en-US" altLang="ja-JP" sz="1163" dirty="0"/>
              <a:t>【</a:t>
            </a:r>
            <a:r>
              <a:rPr kumimoji="1" lang="ja-JP" altLang="en-US" sz="1163" dirty="0"/>
              <a:t>管轄行政庁・法令に関する問合せ</a:t>
            </a:r>
            <a:r>
              <a:rPr kumimoji="1" lang="en-US" altLang="ja-JP" sz="1163" dirty="0"/>
              <a:t>】</a:t>
            </a:r>
          </a:p>
        </p:txBody>
      </p:sp>
      <p:sp>
        <p:nvSpPr>
          <p:cNvPr id="143" name="テキスト ボックス 142">
            <a:extLst>
              <a:ext uri="{FF2B5EF4-FFF2-40B4-BE49-F238E27FC236}">
                <a16:creationId xmlns:a16="http://schemas.microsoft.com/office/drawing/2014/main" id="{3D7E30F5-81A0-4AD7-9F33-9B352F77F782}"/>
              </a:ext>
            </a:extLst>
          </p:cNvPr>
          <p:cNvSpPr txBox="1"/>
          <p:nvPr/>
        </p:nvSpPr>
        <p:spPr>
          <a:xfrm>
            <a:off x="242463" y="11116131"/>
            <a:ext cx="1292343" cy="271293"/>
          </a:xfrm>
          <a:prstGeom prst="rect">
            <a:avLst/>
          </a:prstGeom>
          <a:noFill/>
        </p:spPr>
        <p:txBody>
          <a:bodyPr wrap="square" rtlCol="0">
            <a:spAutoFit/>
          </a:bodyPr>
          <a:lstStyle/>
          <a:p>
            <a:r>
              <a:rPr kumimoji="1" lang="en-US" altLang="ja-JP" sz="1163" dirty="0"/>
              <a:t>【</a:t>
            </a:r>
            <a:r>
              <a:rPr kumimoji="1" lang="ja-JP" altLang="en-US" sz="1163" dirty="0"/>
              <a:t>用語</a:t>
            </a:r>
            <a:r>
              <a:rPr kumimoji="1" lang="en-US" altLang="ja-JP" sz="1163" dirty="0"/>
              <a:t>】</a:t>
            </a:r>
          </a:p>
        </p:txBody>
      </p:sp>
      <p:graphicFrame>
        <p:nvGraphicFramePr>
          <p:cNvPr id="144" name="表 143">
            <a:extLst>
              <a:ext uri="{FF2B5EF4-FFF2-40B4-BE49-F238E27FC236}">
                <a16:creationId xmlns:a16="http://schemas.microsoft.com/office/drawing/2014/main" id="{1E073C02-1847-4610-893E-D7CC365424B9}"/>
              </a:ext>
            </a:extLst>
          </p:cNvPr>
          <p:cNvGraphicFramePr>
            <a:graphicFrameLocks noGrp="1"/>
          </p:cNvGraphicFramePr>
          <p:nvPr>
            <p:extLst>
              <p:ext uri="{D42A27DB-BD31-4B8C-83A1-F6EECF244321}">
                <p14:modId xmlns:p14="http://schemas.microsoft.com/office/powerpoint/2010/main" val="354337927"/>
              </p:ext>
            </p:extLst>
          </p:nvPr>
        </p:nvGraphicFramePr>
        <p:xfrm>
          <a:off x="443203" y="11370850"/>
          <a:ext cx="3951196" cy="1102908"/>
        </p:xfrm>
        <a:graphic>
          <a:graphicData uri="http://schemas.openxmlformats.org/drawingml/2006/table">
            <a:tbl>
              <a:tblPr firstRow="1" bandRow="1">
                <a:tableStyleId>{5940675A-B579-460E-94D1-54222C63F5DA}</a:tableStyleId>
              </a:tblPr>
              <a:tblGrid>
                <a:gridCol w="654646">
                  <a:extLst>
                    <a:ext uri="{9D8B030D-6E8A-4147-A177-3AD203B41FA5}">
                      <a16:colId xmlns:a16="http://schemas.microsoft.com/office/drawing/2014/main" val="2346554294"/>
                    </a:ext>
                  </a:extLst>
                </a:gridCol>
                <a:gridCol w="3296550">
                  <a:extLst>
                    <a:ext uri="{9D8B030D-6E8A-4147-A177-3AD203B41FA5}">
                      <a16:colId xmlns:a16="http://schemas.microsoft.com/office/drawing/2014/main" val="3363049819"/>
                    </a:ext>
                  </a:extLst>
                </a:gridCol>
              </a:tblGrid>
              <a:tr h="275727">
                <a:tc>
                  <a:txBody>
                    <a:bodyPr/>
                    <a:lstStyle/>
                    <a:p>
                      <a:r>
                        <a:rPr kumimoji="1" lang="ja-JP" altLang="en-US" sz="1000" dirty="0"/>
                        <a:t>略称</a:t>
                      </a:r>
                    </a:p>
                  </a:txBody>
                  <a:tcPr marL="59084" marR="59084" marT="59084" marB="59084">
                    <a:solidFill>
                      <a:schemeClr val="bg2"/>
                    </a:solidFill>
                  </a:tcPr>
                </a:tc>
                <a:tc>
                  <a:txBody>
                    <a:bodyPr/>
                    <a:lstStyle/>
                    <a:p>
                      <a:r>
                        <a:rPr kumimoji="1" lang="ja-JP" altLang="en-US" sz="1000" dirty="0"/>
                        <a:t>正式名称</a:t>
                      </a:r>
                    </a:p>
                  </a:txBody>
                  <a:tcPr marL="59084" marR="59084" marT="59084" marB="59084">
                    <a:solidFill>
                      <a:schemeClr val="bg2"/>
                    </a:solidFill>
                  </a:tcPr>
                </a:tc>
                <a:extLst>
                  <a:ext uri="{0D108BD9-81ED-4DB2-BD59-A6C34878D82A}">
                    <a16:rowId xmlns:a16="http://schemas.microsoft.com/office/drawing/2014/main" val="239225263"/>
                  </a:ext>
                </a:extLst>
              </a:tr>
              <a:tr h="275727">
                <a:tc>
                  <a:txBody>
                    <a:bodyPr/>
                    <a:lstStyle/>
                    <a:p>
                      <a:r>
                        <a:rPr kumimoji="1" lang="ja-JP" altLang="en-US" sz="1000" dirty="0"/>
                        <a:t>冷凍則</a:t>
                      </a:r>
                    </a:p>
                  </a:txBody>
                  <a:tcPr marL="59084" marR="59084" marT="59084" marB="59084"/>
                </a:tc>
                <a:tc>
                  <a:txBody>
                    <a:bodyPr/>
                    <a:lstStyle/>
                    <a:p>
                      <a:r>
                        <a:rPr kumimoji="1" lang="ja-JP" altLang="en-US" sz="1000" dirty="0">
                          <a:solidFill>
                            <a:sysClr val="windowText" lastClr="000000"/>
                          </a:solidFill>
                        </a:rPr>
                        <a:t>高圧ガス保安法冷凍保安規則　</a:t>
                      </a:r>
                      <a:endParaRPr kumimoji="1" lang="en-US" altLang="ja-JP" sz="1000" dirty="0">
                        <a:solidFill>
                          <a:sysClr val="windowText" lastClr="000000"/>
                        </a:solidFill>
                      </a:endParaRPr>
                    </a:p>
                  </a:txBody>
                  <a:tcPr marL="59084" marR="59084" marT="59084" marB="59084"/>
                </a:tc>
                <a:extLst>
                  <a:ext uri="{0D108BD9-81ED-4DB2-BD59-A6C34878D82A}">
                    <a16:rowId xmlns:a16="http://schemas.microsoft.com/office/drawing/2014/main" val="1105788376"/>
                  </a:ext>
                </a:extLst>
              </a:tr>
              <a:tr h="275727">
                <a:tc>
                  <a:txBody>
                    <a:bodyPr/>
                    <a:lstStyle/>
                    <a:p>
                      <a:r>
                        <a:rPr kumimoji="1" lang="ja-JP" altLang="en-US" sz="1000" dirty="0"/>
                        <a:t>例示基準</a:t>
                      </a:r>
                    </a:p>
                  </a:txBody>
                  <a:tcPr marL="59084" marR="59084" marT="59084" marB="59084"/>
                </a:tc>
                <a:tc>
                  <a:txBody>
                    <a:bodyPr/>
                    <a:lstStyle/>
                    <a:p>
                      <a:r>
                        <a:rPr kumimoji="1" lang="ja-JP" altLang="en-US" sz="1000" dirty="0">
                          <a:solidFill>
                            <a:sysClr val="windowText" lastClr="000000"/>
                          </a:solidFill>
                        </a:rPr>
                        <a:t>冷凍保安規則の機能性基準の運用について </a:t>
                      </a:r>
                      <a:r>
                        <a:rPr kumimoji="1" lang="en-US" altLang="ja-JP" sz="1000" dirty="0">
                          <a:solidFill>
                            <a:sysClr val="windowText" lastClr="000000"/>
                          </a:solidFill>
                        </a:rPr>
                        <a:t>‐</a:t>
                      </a:r>
                      <a:r>
                        <a:rPr kumimoji="1" lang="ja-JP" altLang="en-US" sz="1000" dirty="0">
                          <a:solidFill>
                            <a:sysClr val="windowText" lastClr="000000"/>
                          </a:solidFill>
                        </a:rPr>
                        <a:t>例示基準</a:t>
                      </a:r>
                      <a:r>
                        <a:rPr kumimoji="1" lang="en-US" altLang="ja-JP" sz="1000" dirty="0">
                          <a:solidFill>
                            <a:sysClr val="windowText" lastClr="000000"/>
                          </a:solidFill>
                        </a:rPr>
                        <a:t>‐</a:t>
                      </a:r>
                    </a:p>
                  </a:txBody>
                  <a:tcPr marL="59084" marR="59084" marT="59084" marB="59084"/>
                </a:tc>
                <a:extLst>
                  <a:ext uri="{0D108BD9-81ED-4DB2-BD59-A6C34878D82A}">
                    <a16:rowId xmlns:a16="http://schemas.microsoft.com/office/drawing/2014/main" val="3839429261"/>
                  </a:ext>
                </a:extLst>
              </a:tr>
              <a:tr h="275727">
                <a:tc>
                  <a:txBody>
                    <a:bodyPr/>
                    <a:lstStyle/>
                    <a:p>
                      <a:r>
                        <a:rPr kumimoji="1" lang="en-US" altLang="ja-JP" sz="1000" dirty="0"/>
                        <a:t>KHKS</a:t>
                      </a:r>
                      <a:endParaRPr kumimoji="1" lang="ja-JP" altLang="en-US" sz="1000" dirty="0"/>
                    </a:p>
                  </a:txBody>
                  <a:tcPr marL="59084" marR="59084" marT="59084" marB="59084"/>
                </a:tc>
                <a:tc>
                  <a:txBody>
                    <a:bodyPr/>
                    <a:lstStyle/>
                    <a:p>
                      <a:r>
                        <a:rPr kumimoji="1" lang="ja-JP" altLang="en-US" sz="1000" dirty="0">
                          <a:solidFill>
                            <a:sysClr val="windowText" lastClr="000000"/>
                          </a:solidFill>
                        </a:rPr>
                        <a:t>高圧ガス保安協会技術基準</a:t>
                      </a:r>
                      <a:endParaRPr kumimoji="1" lang="ja-JP" altLang="en-US" sz="1000" dirty="0"/>
                    </a:p>
                  </a:txBody>
                  <a:tcPr marL="59084" marR="59084" marT="59084" marB="59084"/>
                </a:tc>
                <a:extLst>
                  <a:ext uri="{0D108BD9-81ED-4DB2-BD59-A6C34878D82A}">
                    <a16:rowId xmlns:a16="http://schemas.microsoft.com/office/drawing/2014/main" val="2769630055"/>
                  </a:ext>
                </a:extLst>
              </a:tr>
            </a:tbl>
          </a:graphicData>
        </a:graphic>
      </p:graphicFrame>
      <p:sp>
        <p:nvSpPr>
          <p:cNvPr id="113" name="正方形/長方形 112">
            <a:extLst>
              <a:ext uri="{FF2B5EF4-FFF2-40B4-BE49-F238E27FC236}">
                <a16:creationId xmlns:a16="http://schemas.microsoft.com/office/drawing/2014/main" id="{CDFC1A9E-1F26-411A-95E1-7BBBFE33EA76}"/>
              </a:ext>
            </a:extLst>
          </p:cNvPr>
          <p:cNvSpPr/>
          <p:nvPr/>
        </p:nvSpPr>
        <p:spPr>
          <a:xfrm>
            <a:off x="384698" y="4563111"/>
            <a:ext cx="306370" cy="81283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92" b="1" dirty="0">
                <a:solidFill>
                  <a:schemeClr val="bg1"/>
                </a:solidFill>
              </a:rPr>
              <a:t>点検修理</a:t>
            </a:r>
          </a:p>
        </p:txBody>
      </p:sp>
      <p:sp>
        <p:nvSpPr>
          <p:cNvPr id="114" name="正方形/長方形 113">
            <a:extLst>
              <a:ext uri="{FF2B5EF4-FFF2-40B4-BE49-F238E27FC236}">
                <a16:creationId xmlns:a16="http://schemas.microsoft.com/office/drawing/2014/main" id="{60004998-12A5-49B6-A239-F0F48EC76D12}"/>
              </a:ext>
            </a:extLst>
          </p:cNvPr>
          <p:cNvSpPr/>
          <p:nvPr/>
        </p:nvSpPr>
        <p:spPr>
          <a:xfrm>
            <a:off x="384698" y="5609134"/>
            <a:ext cx="306370" cy="81283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92" b="1" dirty="0">
                <a:solidFill>
                  <a:schemeClr val="bg1"/>
                </a:solidFill>
              </a:rPr>
              <a:t>自主保安</a:t>
            </a:r>
          </a:p>
        </p:txBody>
      </p:sp>
      <p:sp>
        <p:nvSpPr>
          <p:cNvPr id="139" name="正方形/長方形 138">
            <a:extLst>
              <a:ext uri="{FF2B5EF4-FFF2-40B4-BE49-F238E27FC236}">
                <a16:creationId xmlns:a16="http://schemas.microsoft.com/office/drawing/2014/main" id="{52CE5D53-0181-47FE-9CB8-58600C06FF81}"/>
              </a:ext>
            </a:extLst>
          </p:cNvPr>
          <p:cNvSpPr/>
          <p:nvPr/>
        </p:nvSpPr>
        <p:spPr>
          <a:xfrm>
            <a:off x="384698" y="6655157"/>
            <a:ext cx="306370" cy="81283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92" b="1" dirty="0">
                <a:solidFill>
                  <a:schemeClr val="bg1"/>
                </a:solidFill>
              </a:rPr>
              <a:t>検査関係</a:t>
            </a:r>
          </a:p>
        </p:txBody>
      </p:sp>
      <p:sp>
        <p:nvSpPr>
          <p:cNvPr id="140" name="正方形/長方形 139">
            <a:extLst>
              <a:ext uri="{FF2B5EF4-FFF2-40B4-BE49-F238E27FC236}">
                <a16:creationId xmlns:a16="http://schemas.microsoft.com/office/drawing/2014/main" id="{4C89BA76-D29D-42AF-8D77-C4AF0CF9FD6E}"/>
              </a:ext>
            </a:extLst>
          </p:cNvPr>
          <p:cNvSpPr/>
          <p:nvPr/>
        </p:nvSpPr>
        <p:spPr>
          <a:xfrm>
            <a:off x="384698" y="8066940"/>
            <a:ext cx="306370" cy="81283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92" b="1" dirty="0">
                <a:solidFill>
                  <a:schemeClr val="bg1"/>
                </a:solidFill>
              </a:rPr>
              <a:t>帳簿関係</a:t>
            </a:r>
          </a:p>
        </p:txBody>
      </p:sp>
      <p:sp>
        <p:nvSpPr>
          <p:cNvPr id="141" name="正方形/長方形 140">
            <a:extLst>
              <a:ext uri="{FF2B5EF4-FFF2-40B4-BE49-F238E27FC236}">
                <a16:creationId xmlns:a16="http://schemas.microsoft.com/office/drawing/2014/main" id="{ABAF0652-134B-43EA-9328-6D23EC4D4821}"/>
              </a:ext>
            </a:extLst>
          </p:cNvPr>
          <p:cNvSpPr/>
          <p:nvPr/>
        </p:nvSpPr>
        <p:spPr>
          <a:xfrm>
            <a:off x="384698" y="9295842"/>
            <a:ext cx="306370" cy="126943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92" b="1" dirty="0">
                <a:solidFill>
                  <a:schemeClr val="bg1"/>
                </a:solidFill>
              </a:rPr>
              <a:t>届出・申請関係</a:t>
            </a:r>
          </a:p>
        </p:txBody>
      </p:sp>
      <p:graphicFrame>
        <p:nvGraphicFramePr>
          <p:cNvPr id="34" name="表 33">
            <a:extLst>
              <a:ext uri="{FF2B5EF4-FFF2-40B4-BE49-F238E27FC236}">
                <a16:creationId xmlns:a16="http://schemas.microsoft.com/office/drawing/2014/main" id="{50C1CB1F-93D1-413F-A8BB-E67AE9CE9F5E}"/>
              </a:ext>
            </a:extLst>
          </p:cNvPr>
          <p:cNvGraphicFramePr>
            <a:graphicFrameLocks noGrp="1"/>
          </p:cNvGraphicFramePr>
          <p:nvPr>
            <p:extLst>
              <p:ext uri="{D42A27DB-BD31-4B8C-83A1-F6EECF244321}">
                <p14:modId xmlns:p14="http://schemas.microsoft.com/office/powerpoint/2010/main" val="3462079511"/>
              </p:ext>
            </p:extLst>
          </p:nvPr>
        </p:nvGraphicFramePr>
        <p:xfrm>
          <a:off x="738620" y="894939"/>
          <a:ext cx="8364851" cy="310942"/>
        </p:xfrm>
        <a:graphic>
          <a:graphicData uri="http://schemas.openxmlformats.org/drawingml/2006/table">
            <a:tbl>
              <a:tblPr firstCol="1" lastCol="1" bandRow="1"/>
              <a:tblGrid>
                <a:gridCol w="5727531">
                  <a:extLst>
                    <a:ext uri="{9D8B030D-6E8A-4147-A177-3AD203B41FA5}">
                      <a16:colId xmlns:a16="http://schemas.microsoft.com/office/drawing/2014/main" val="373674288"/>
                    </a:ext>
                  </a:extLst>
                </a:gridCol>
                <a:gridCol w="269148">
                  <a:extLst>
                    <a:ext uri="{9D8B030D-6E8A-4147-A177-3AD203B41FA5}">
                      <a16:colId xmlns:a16="http://schemas.microsoft.com/office/drawing/2014/main" val="3346234856"/>
                    </a:ext>
                  </a:extLst>
                </a:gridCol>
                <a:gridCol w="544091">
                  <a:extLst>
                    <a:ext uri="{9D8B030D-6E8A-4147-A177-3AD203B41FA5}">
                      <a16:colId xmlns:a16="http://schemas.microsoft.com/office/drawing/2014/main" val="3728156175"/>
                    </a:ext>
                  </a:extLst>
                </a:gridCol>
                <a:gridCol w="1824081">
                  <a:extLst>
                    <a:ext uri="{9D8B030D-6E8A-4147-A177-3AD203B41FA5}">
                      <a16:colId xmlns:a16="http://schemas.microsoft.com/office/drawing/2014/main" val="2224725451"/>
                    </a:ext>
                  </a:extLst>
                </a:gridCol>
              </a:tblGrid>
              <a:tr h="303439">
                <a:tc>
                  <a:txBody>
                    <a:bodyPr/>
                    <a:lstStyle/>
                    <a:p>
                      <a:pPr lvl="0" defTabSz="685800">
                        <a:defRPr/>
                      </a:pPr>
                      <a:r>
                        <a:rPr kumimoji="1" lang="ja-JP" altLang="en-US" sz="1200" b="1" dirty="0"/>
                        <a:t>チェック項目</a:t>
                      </a:r>
                      <a:endParaRPr kumimoji="1" lang="en-US" altLang="ja-JP" sz="1200" b="1" dirty="0">
                        <a:solidFill>
                          <a:sysClr val="windowText" lastClr="000000"/>
                        </a:solidFill>
                      </a:endParaRPr>
                    </a:p>
                  </a:txBody>
                  <a:tcPr marL="33551" marR="33551" marT="33551" marB="33551">
                    <a:lnL w="12700" cap="flat" cmpd="sng" algn="ctr">
                      <a:solidFill>
                        <a:schemeClr val="tx1"/>
                      </a:solidFill>
                      <a:prstDash val="solid"/>
                      <a:round/>
                      <a:headEnd type="none" w="med" len="med"/>
                      <a:tailEnd type="none" w="med" len="med"/>
                    </a:lnL>
                    <a:lnR w="12700" cmpd="sng">
                      <a:noFill/>
                      <a:prstDash val="solid"/>
                    </a:lnR>
                    <a:solidFill>
                      <a:schemeClr val="accent5">
                        <a:lumMod val="20000"/>
                        <a:lumOff val="80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sz="1200" b="1" dirty="0"/>
                        <a:t>適</a:t>
                      </a:r>
                    </a:p>
                  </a:txBody>
                  <a:tcPr marL="33551" marR="33551" marT="33551" marB="33551">
                    <a:lnL w="12700" cmpd="sng">
                      <a:noFill/>
                      <a:prstDash val="solid"/>
                    </a:lnL>
                    <a:lnR w="12700" cmpd="sng">
                      <a:noFill/>
                      <a:prstDash val="solid"/>
                    </a:lnR>
                    <a:solidFill>
                      <a:schemeClr val="accent5">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1" dirty="0"/>
                        <a:t>該当</a:t>
                      </a:r>
                      <a:endParaRPr kumimoji="1" lang="en-US" altLang="ja-JP" sz="800" b="1"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1" dirty="0"/>
                        <a:t>なし</a:t>
                      </a:r>
                    </a:p>
                  </a:txBody>
                  <a:tcPr marL="33551" marR="33551" marT="33551" marB="33551">
                    <a:lnL w="12700" cmpd="sng">
                      <a:noFill/>
                      <a:prstDash val="solid"/>
                    </a:lnL>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dirty="0"/>
                        <a:t>【</a:t>
                      </a:r>
                      <a:r>
                        <a:rPr kumimoji="1" lang="ja-JP" altLang="en-US" sz="1200" b="1" dirty="0"/>
                        <a:t>参考</a:t>
                      </a:r>
                      <a:r>
                        <a:rPr kumimoji="1" lang="en-US" altLang="ja-JP" sz="1200" b="1" dirty="0"/>
                        <a:t>】</a:t>
                      </a:r>
                      <a:endParaRPr kumimoji="1" lang="ja-JP" altLang="en-US" sz="1200" b="1" dirty="0"/>
                    </a:p>
                  </a:txBody>
                  <a:tcPr marL="33551" marR="33551" marT="33551" marB="335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959116998"/>
                  </a:ext>
                </a:extLst>
              </a:tr>
            </a:tbl>
          </a:graphicData>
        </a:graphic>
      </p:graphicFrame>
    </p:spTree>
    <p:extLst>
      <p:ext uri="{BB962C8B-B14F-4D97-AF65-F5344CB8AC3E}">
        <p14:creationId xmlns:p14="http://schemas.microsoft.com/office/powerpoint/2010/main" val="107752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四角形: 角を丸くする 102">
            <a:extLst>
              <a:ext uri="{FF2B5EF4-FFF2-40B4-BE49-F238E27FC236}">
                <a16:creationId xmlns:a16="http://schemas.microsoft.com/office/drawing/2014/main" id="{A8F0971B-6504-4B42-8D4B-D9CB8CE3646B}"/>
              </a:ext>
            </a:extLst>
          </p:cNvPr>
          <p:cNvSpPr/>
          <p:nvPr/>
        </p:nvSpPr>
        <p:spPr>
          <a:xfrm>
            <a:off x="2257667" y="10191495"/>
            <a:ext cx="5908749" cy="685322"/>
          </a:xfrm>
          <a:prstGeom prst="round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51"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2" name="四角形: 角を丸くする 101">
            <a:extLst>
              <a:ext uri="{FF2B5EF4-FFF2-40B4-BE49-F238E27FC236}">
                <a16:creationId xmlns:a16="http://schemas.microsoft.com/office/drawing/2014/main" id="{2A544FA9-3D47-4F2A-9548-615E91F8D267}"/>
              </a:ext>
            </a:extLst>
          </p:cNvPr>
          <p:cNvSpPr/>
          <p:nvPr/>
        </p:nvSpPr>
        <p:spPr>
          <a:xfrm>
            <a:off x="2302118" y="9439169"/>
            <a:ext cx="4762142" cy="709718"/>
          </a:xfrm>
          <a:prstGeom prst="roundRect">
            <a:avLst>
              <a:gd name="adj" fmla="val 2759"/>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551"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テキスト ボックス 5">
            <a:extLst>
              <a:ext uri="{FF2B5EF4-FFF2-40B4-BE49-F238E27FC236}">
                <a16:creationId xmlns:a16="http://schemas.microsoft.com/office/drawing/2014/main" id="{2249C383-4794-4DE4-BEEC-F8D48CEAAC79}"/>
              </a:ext>
            </a:extLst>
          </p:cNvPr>
          <p:cNvSpPr txBox="1"/>
          <p:nvPr/>
        </p:nvSpPr>
        <p:spPr>
          <a:xfrm>
            <a:off x="2618899" y="8809915"/>
            <a:ext cx="6800812"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施設の修理・変更には高圧ガス保安法に基づく</a:t>
            </a:r>
            <a:r>
              <a:rPr kumimoji="0" lang="ja-JP" altLang="en-US" sz="12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変更許可申請、変更届書が必要な場合があります。</a:t>
            </a:r>
            <a:endParaRPr kumimoji="0" lang="en-US" altLang="ja-JP" sz="12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テキスト ボックス 35">
            <a:extLst>
              <a:ext uri="{FF2B5EF4-FFF2-40B4-BE49-F238E27FC236}">
                <a16:creationId xmlns:a16="http://schemas.microsoft.com/office/drawing/2014/main" id="{188CAD47-7FF7-462E-9E23-8F0A4DEF1140}"/>
              </a:ext>
            </a:extLst>
          </p:cNvPr>
          <p:cNvSpPr txBox="1"/>
          <p:nvPr/>
        </p:nvSpPr>
        <p:spPr>
          <a:xfrm>
            <a:off x="7384326" y="11532358"/>
            <a:ext cx="1734029" cy="784830"/>
          </a:xfrm>
          <a:prstGeom prst="rect">
            <a:avLst/>
          </a:prstGeom>
          <a:solidFill>
            <a:schemeClr val="bg1"/>
          </a:solidFill>
          <a:ln>
            <a:solidFill>
              <a:schemeClr val="accent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算定漏えい量報告</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年間（年度）</a:t>
            </a: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1000t-CO2</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以上の漏えいがある場合は国へ報告</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報告期間</a:t>
            </a: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4</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月</a:t>
            </a: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7</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月</a:t>
            </a: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31 </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6" name="テキスト ボックス 45">
            <a:extLst>
              <a:ext uri="{FF2B5EF4-FFF2-40B4-BE49-F238E27FC236}">
                <a16:creationId xmlns:a16="http://schemas.microsoft.com/office/drawing/2014/main" id="{BF059011-8078-45E4-AFE0-3821D6CACE36}"/>
              </a:ext>
            </a:extLst>
          </p:cNvPr>
          <p:cNvSpPr txBox="1"/>
          <p:nvPr/>
        </p:nvSpPr>
        <p:spPr>
          <a:xfrm>
            <a:off x="181489" y="173264"/>
            <a:ext cx="6055409"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高圧ガス保安法（第一種製造者）と</a:t>
            </a:r>
            <a:endParaRPr kumimoji="0" lang="en-US" altLang="ja-JP" sz="2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フロン排出抑制法（機器の管理者）の関連</a:t>
            </a:r>
          </a:p>
        </p:txBody>
      </p:sp>
      <p:sp>
        <p:nvSpPr>
          <p:cNvPr id="41" name="テキスト ボックス 40">
            <a:extLst>
              <a:ext uri="{FF2B5EF4-FFF2-40B4-BE49-F238E27FC236}">
                <a16:creationId xmlns:a16="http://schemas.microsoft.com/office/drawing/2014/main" id="{3ABCCE65-C7A6-4BBE-A2E9-A396E5628EEF}"/>
              </a:ext>
            </a:extLst>
          </p:cNvPr>
          <p:cNvSpPr txBox="1"/>
          <p:nvPr/>
        </p:nvSpPr>
        <p:spPr>
          <a:xfrm>
            <a:off x="6240765" y="177628"/>
            <a:ext cx="2877589" cy="830997"/>
          </a:xfrm>
          <a:prstGeom prst="rect">
            <a:avLst/>
          </a:prstGeom>
          <a:no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冷媒にフロン類を使用している冷凍設備（第一種製造者）においては、</a:t>
            </a:r>
            <a:endParaRPr kumimoji="0"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高圧ガス保安法とフロン排出抑制法の両方の規制を受けることがあります。</a:t>
            </a:r>
            <a:endParaRPr kumimoji="0"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90" name="直線矢印コネクタ 89">
            <a:extLst>
              <a:ext uri="{FF2B5EF4-FFF2-40B4-BE49-F238E27FC236}">
                <a16:creationId xmlns:a16="http://schemas.microsoft.com/office/drawing/2014/main" id="{4F2E5C2B-E6C8-4C0F-91EA-153F2E59B4B5}"/>
              </a:ext>
            </a:extLst>
          </p:cNvPr>
          <p:cNvCxnSpPr>
            <a:cxnSpLocks/>
          </p:cNvCxnSpPr>
          <p:nvPr/>
        </p:nvCxnSpPr>
        <p:spPr>
          <a:xfrm>
            <a:off x="6886728" y="10622735"/>
            <a:ext cx="2133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3B4D0BC8-FCB1-4F03-B891-F51A12774155}"/>
              </a:ext>
            </a:extLst>
          </p:cNvPr>
          <p:cNvSpPr txBox="1"/>
          <p:nvPr/>
        </p:nvSpPr>
        <p:spPr>
          <a:xfrm>
            <a:off x="181489" y="1026541"/>
            <a:ext cx="171366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 </a:t>
            </a: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法律の目的</a:t>
            </a:r>
          </a:p>
        </p:txBody>
      </p:sp>
      <p:graphicFrame>
        <p:nvGraphicFramePr>
          <p:cNvPr id="3" name="表 2">
            <a:extLst>
              <a:ext uri="{FF2B5EF4-FFF2-40B4-BE49-F238E27FC236}">
                <a16:creationId xmlns:a16="http://schemas.microsoft.com/office/drawing/2014/main" id="{EBFA06D4-2B68-4594-840D-1919A8918574}"/>
              </a:ext>
            </a:extLst>
          </p:cNvPr>
          <p:cNvGraphicFramePr>
            <a:graphicFrameLocks noGrp="1"/>
          </p:cNvGraphicFramePr>
          <p:nvPr>
            <p:extLst/>
          </p:nvPr>
        </p:nvGraphicFramePr>
        <p:xfrm>
          <a:off x="491503" y="1358681"/>
          <a:ext cx="8618194" cy="914400"/>
        </p:xfrm>
        <a:graphic>
          <a:graphicData uri="http://schemas.openxmlformats.org/drawingml/2006/table">
            <a:tbl>
              <a:tblPr firstRow="1" bandRow="1">
                <a:tableStyleId>{5940675A-B579-460E-94D1-54222C63F5DA}</a:tableStyleId>
              </a:tblPr>
              <a:tblGrid>
                <a:gridCol w="2120164">
                  <a:extLst>
                    <a:ext uri="{9D8B030D-6E8A-4147-A177-3AD203B41FA5}">
                      <a16:colId xmlns:a16="http://schemas.microsoft.com/office/drawing/2014/main" val="3101175869"/>
                    </a:ext>
                  </a:extLst>
                </a:gridCol>
                <a:gridCol w="6498030">
                  <a:extLst>
                    <a:ext uri="{9D8B030D-6E8A-4147-A177-3AD203B41FA5}">
                      <a16:colId xmlns:a16="http://schemas.microsoft.com/office/drawing/2014/main" val="3003095174"/>
                    </a:ext>
                  </a:extLst>
                </a:gridCol>
              </a:tblGrid>
              <a:tr h="416783">
                <a:tc>
                  <a:txBody>
                    <a:bodyPr/>
                    <a:lstStyle/>
                    <a:p>
                      <a:r>
                        <a:rPr kumimoji="1" lang="ja-JP" altLang="en-US" sz="1400" b="1" dirty="0">
                          <a:solidFill>
                            <a:schemeClr val="bg1"/>
                          </a:solidFill>
                        </a:rPr>
                        <a:t>高圧ガス保安法</a:t>
                      </a:r>
                    </a:p>
                  </a:txBody>
                  <a:tcPr anchor="ctr">
                    <a:solidFill>
                      <a:schemeClr val="accent1">
                        <a:lumMod val="60000"/>
                        <a:lumOff val="40000"/>
                      </a:schemeClr>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1200" dirty="0"/>
                        <a:t>高圧ガスによる</a:t>
                      </a:r>
                      <a:r>
                        <a:rPr kumimoji="1" lang="ja-JP" altLang="en-US" sz="1200" b="1" dirty="0"/>
                        <a:t>災害を防止するため</a:t>
                      </a:r>
                      <a:r>
                        <a:rPr kumimoji="1" lang="ja-JP" altLang="en-US" sz="1200" dirty="0"/>
                        <a:t>に高圧ガスの取扱を規制し、保安に関する自主的な活動を促進し</a:t>
                      </a:r>
                      <a:r>
                        <a:rPr kumimoji="1" lang="ja-JP" altLang="en-US" sz="1200" b="1" dirty="0"/>
                        <a:t>公共の安全を確保</a:t>
                      </a:r>
                      <a:r>
                        <a:rPr kumimoji="1" lang="ja-JP" altLang="en-US" sz="1200" dirty="0"/>
                        <a:t>すること。</a:t>
                      </a:r>
                      <a:endParaRPr kumimoji="1" lang="en-US" altLang="ja-JP" sz="1200" dirty="0"/>
                    </a:p>
                  </a:txBody>
                  <a:tcPr/>
                </a:tc>
                <a:extLst>
                  <a:ext uri="{0D108BD9-81ED-4DB2-BD59-A6C34878D82A}">
                    <a16:rowId xmlns:a16="http://schemas.microsoft.com/office/drawing/2014/main" val="1724617626"/>
                  </a:ext>
                </a:extLst>
              </a:tr>
              <a:tr h="370840">
                <a:tc>
                  <a:txBody>
                    <a:bodyPr/>
                    <a:lstStyle/>
                    <a:p>
                      <a:r>
                        <a:rPr kumimoji="1" lang="ja-JP" altLang="en-US" sz="1400" b="1" dirty="0">
                          <a:solidFill>
                            <a:schemeClr val="bg1"/>
                          </a:solidFill>
                        </a:rPr>
                        <a:t>フロン排出抑制法</a:t>
                      </a:r>
                    </a:p>
                  </a:txBody>
                  <a:tcPr anchor="ctr">
                    <a:solidFill>
                      <a:schemeClr val="accent6">
                        <a:lumMod val="60000"/>
                        <a:lumOff val="40000"/>
                      </a:schemeClr>
                    </a:solidFill>
                  </a:tcPr>
                </a:tc>
                <a:tc>
                  <a:txBody>
                    <a:bodyPr/>
                    <a:lstStyle/>
                    <a:p>
                      <a:r>
                        <a:rPr lang="ja-JP" altLang="en-US" sz="1200" b="1" dirty="0"/>
                        <a:t>オゾン層の保護及び地球温暖化の防止</a:t>
                      </a:r>
                      <a:r>
                        <a:rPr lang="ja-JP" altLang="en-US" sz="1200" dirty="0"/>
                        <a:t>のため、オゾン層を破壊し又は地球温暖化に深刻な影響をもたらす</a:t>
                      </a:r>
                      <a:r>
                        <a:rPr lang="ja-JP" altLang="en-US" sz="1200" b="1" dirty="0"/>
                        <a:t>フロン類の大気中への排出を抑制</a:t>
                      </a:r>
                      <a:r>
                        <a:rPr lang="ja-JP" altLang="en-US" sz="1200" dirty="0"/>
                        <a:t>すること。</a:t>
                      </a:r>
                      <a:endParaRPr kumimoji="1" lang="ja-JP" altLang="en-US" sz="1200" dirty="0"/>
                    </a:p>
                  </a:txBody>
                  <a:tcPr/>
                </a:tc>
                <a:extLst>
                  <a:ext uri="{0D108BD9-81ED-4DB2-BD59-A6C34878D82A}">
                    <a16:rowId xmlns:a16="http://schemas.microsoft.com/office/drawing/2014/main" val="1471532957"/>
                  </a:ext>
                </a:extLst>
              </a:tr>
            </a:tbl>
          </a:graphicData>
        </a:graphic>
      </p:graphicFrame>
      <p:sp>
        <p:nvSpPr>
          <p:cNvPr id="58" name="テキスト ボックス 57">
            <a:extLst>
              <a:ext uri="{FF2B5EF4-FFF2-40B4-BE49-F238E27FC236}">
                <a16:creationId xmlns:a16="http://schemas.microsoft.com/office/drawing/2014/main" id="{D68BD838-A7BC-4F62-9204-B742C8869B6B}"/>
              </a:ext>
            </a:extLst>
          </p:cNvPr>
          <p:cNvSpPr txBox="1"/>
          <p:nvPr/>
        </p:nvSpPr>
        <p:spPr>
          <a:xfrm>
            <a:off x="181489" y="2361808"/>
            <a:ext cx="384345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 </a:t>
            </a: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冷凍設備の設置などに関する手続</a:t>
            </a:r>
          </a:p>
        </p:txBody>
      </p:sp>
      <p:graphicFrame>
        <p:nvGraphicFramePr>
          <p:cNvPr id="7" name="表 6">
            <a:extLst>
              <a:ext uri="{FF2B5EF4-FFF2-40B4-BE49-F238E27FC236}">
                <a16:creationId xmlns:a16="http://schemas.microsoft.com/office/drawing/2014/main" id="{7164BDF1-A716-40A2-992B-DDF09F6826C1}"/>
              </a:ext>
            </a:extLst>
          </p:cNvPr>
          <p:cNvGraphicFramePr>
            <a:graphicFrameLocks noGrp="1"/>
          </p:cNvGraphicFramePr>
          <p:nvPr>
            <p:extLst/>
          </p:nvPr>
        </p:nvGraphicFramePr>
        <p:xfrm>
          <a:off x="491503" y="2698155"/>
          <a:ext cx="8618194" cy="1220533"/>
        </p:xfrm>
        <a:graphic>
          <a:graphicData uri="http://schemas.openxmlformats.org/drawingml/2006/table">
            <a:tbl>
              <a:tblPr firstRow="1" bandRow="1">
                <a:tableStyleId>{5940675A-B579-460E-94D1-54222C63F5DA}</a:tableStyleId>
              </a:tblPr>
              <a:tblGrid>
                <a:gridCol w="1986614">
                  <a:extLst>
                    <a:ext uri="{9D8B030D-6E8A-4147-A177-3AD203B41FA5}">
                      <a16:colId xmlns:a16="http://schemas.microsoft.com/office/drawing/2014/main" val="3710685403"/>
                    </a:ext>
                  </a:extLst>
                </a:gridCol>
                <a:gridCol w="1896069">
                  <a:extLst>
                    <a:ext uri="{9D8B030D-6E8A-4147-A177-3AD203B41FA5}">
                      <a16:colId xmlns:a16="http://schemas.microsoft.com/office/drawing/2014/main" val="2181173417"/>
                    </a:ext>
                  </a:extLst>
                </a:gridCol>
                <a:gridCol w="2819400">
                  <a:extLst>
                    <a:ext uri="{9D8B030D-6E8A-4147-A177-3AD203B41FA5}">
                      <a16:colId xmlns:a16="http://schemas.microsoft.com/office/drawing/2014/main" val="3172744576"/>
                    </a:ext>
                  </a:extLst>
                </a:gridCol>
                <a:gridCol w="1916111">
                  <a:extLst>
                    <a:ext uri="{9D8B030D-6E8A-4147-A177-3AD203B41FA5}">
                      <a16:colId xmlns:a16="http://schemas.microsoft.com/office/drawing/2014/main" val="222970834"/>
                    </a:ext>
                  </a:extLst>
                </a:gridCol>
              </a:tblGrid>
              <a:tr h="268368">
                <a:tc>
                  <a:txBody>
                    <a:bodyPr/>
                    <a:lstStyle/>
                    <a:p>
                      <a:pPr algn="ctr"/>
                      <a:endParaRPr kumimoji="1" lang="ja-JP" altLang="en-US" sz="1200" dirty="0"/>
                    </a:p>
                  </a:txBody>
                  <a:tcPr anchor="ctr">
                    <a:solidFill>
                      <a:srgbClr val="4472C4"/>
                    </a:solidFill>
                  </a:tcPr>
                </a:tc>
                <a:tc>
                  <a:txBody>
                    <a:bodyPr/>
                    <a:lstStyle/>
                    <a:p>
                      <a:pPr algn="ctr"/>
                      <a:r>
                        <a:rPr kumimoji="1" lang="ja-JP" altLang="en-US" sz="1200" dirty="0">
                          <a:solidFill>
                            <a:schemeClr val="bg1"/>
                          </a:solidFill>
                        </a:rPr>
                        <a:t>設置</a:t>
                      </a:r>
                    </a:p>
                  </a:txBody>
                  <a:tcPr anchor="ctr">
                    <a:solidFill>
                      <a:srgbClr val="4472C4"/>
                    </a:solidFill>
                  </a:tcPr>
                </a:tc>
                <a:tc>
                  <a:txBody>
                    <a:bodyPr/>
                    <a:lstStyle/>
                    <a:p>
                      <a:pPr algn="ctr"/>
                      <a:r>
                        <a:rPr kumimoji="1" lang="ja-JP" altLang="en-US" sz="1200" dirty="0">
                          <a:solidFill>
                            <a:schemeClr val="bg1"/>
                          </a:solidFill>
                        </a:rPr>
                        <a:t>変更・修理</a:t>
                      </a:r>
                    </a:p>
                  </a:txBody>
                  <a:tcPr anchor="ctr">
                    <a:solidFill>
                      <a:srgbClr val="4472C4"/>
                    </a:solidFill>
                  </a:tcPr>
                </a:tc>
                <a:tc>
                  <a:txBody>
                    <a:bodyP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rPr>
                        <a:t>廃止・撤去</a:t>
                      </a:r>
                    </a:p>
                  </a:txBody>
                  <a:tcPr anchor="ctr">
                    <a:solidFill>
                      <a:srgbClr val="4472C4"/>
                    </a:solidFill>
                  </a:tcPr>
                </a:tc>
                <a:extLst>
                  <a:ext uri="{0D108BD9-81ED-4DB2-BD59-A6C34878D82A}">
                    <a16:rowId xmlns:a16="http://schemas.microsoft.com/office/drawing/2014/main" val="3433087810"/>
                  </a:ext>
                </a:extLst>
              </a:tr>
              <a:tr h="507592">
                <a:tc>
                  <a:txBody>
                    <a:bodyPr/>
                    <a:lstStyle/>
                    <a:p>
                      <a:pPr marL="0" algn="l" defTabSz="960120" rtl="0" eaLnBrk="1" latinLnBrk="0" hangingPunct="1"/>
                      <a:r>
                        <a:rPr kumimoji="1" lang="ja-JP" altLang="en-US" sz="1400" b="1" kern="1200" dirty="0">
                          <a:solidFill>
                            <a:schemeClr val="bg1"/>
                          </a:solidFill>
                          <a:latin typeface="+mn-lt"/>
                          <a:ea typeface="+mn-ea"/>
                          <a:cs typeface="+mn-cs"/>
                        </a:rPr>
                        <a:t>高圧ガス保安法</a:t>
                      </a:r>
                    </a:p>
                  </a:txBody>
                  <a:tcPr anchor="ctr">
                    <a:solidFill>
                      <a:schemeClr val="accent1">
                        <a:lumMod val="60000"/>
                        <a:lumOff val="40000"/>
                      </a:schemeClr>
                    </a:solidFill>
                  </a:tcPr>
                </a:tc>
                <a:tc>
                  <a:txBody>
                    <a:bodyPr/>
                    <a:lstStyle/>
                    <a:p>
                      <a:r>
                        <a:rPr kumimoji="1" lang="ja-JP" altLang="en-US" sz="1200" dirty="0"/>
                        <a:t>・高圧ガス製造許可申請</a:t>
                      </a:r>
                      <a:endParaRPr kumimoji="1" lang="en-US" altLang="ja-JP" sz="1200" dirty="0"/>
                    </a:p>
                  </a:txBody>
                  <a:tcPr anchor="ctr"/>
                </a:tc>
                <a:tc>
                  <a:txBody>
                    <a:bodyPr/>
                    <a:lstStyle/>
                    <a:p>
                      <a:r>
                        <a:rPr kumimoji="1" lang="ja-JP" altLang="en-US" sz="1200" dirty="0"/>
                        <a:t>・高圧ガス製造施設等変更許可申請</a:t>
                      </a:r>
                      <a:endParaRPr kumimoji="1" lang="en-US" altLang="ja-JP" sz="1200" dirty="0"/>
                    </a:p>
                    <a:p>
                      <a:r>
                        <a:rPr kumimoji="1" lang="ja-JP" altLang="en-US" sz="1200" dirty="0"/>
                        <a:t>・高圧ガス製造施設軽微変更届書</a:t>
                      </a:r>
                      <a:endParaRPr kumimoji="1" lang="en-US" altLang="ja-JP" sz="1200" dirty="0"/>
                    </a:p>
                    <a:p>
                      <a:r>
                        <a:rPr kumimoji="1" lang="ja-JP" altLang="en-US" sz="1200" dirty="0"/>
                        <a:t>・（届出不要）</a:t>
                      </a:r>
                    </a:p>
                  </a:txBody>
                  <a:tcPr anchor="ctr"/>
                </a:tc>
                <a:tc>
                  <a:txBody>
                    <a:bodyPr/>
                    <a:lstStyle/>
                    <a:p>
                      <a:r>
                        <a:rPr kumimoji="1" lang="ja-JP" altLang="en-US" sz="1200" dirty="0"/>
                        <a:t>・高圧ガス製造廃止届書</a:t>
                      </a:r>
                    </a:p>
                  </a:txBody>
                  <a:tcPr anchor="ctr"/>
                </a:tc>
                <a:extLst>
                  <a:ext uri="{0D108BD9-81ED-4DB2-BD59-A6C34878D82A}">
                    <a16:rowId xmlns:a16="http://schemas.microsoft.com/office/drawing/2014/main" val="609201540"/>
                  </a:ext>
                </a:extLst>
              </a:tr>
              <a:tr h="306133">
                <a:tc>
                  <a:txBody>
                    <a:bodyPr/>
                    <a:lstStyle/>
                    <a:p>
                      <a:r>
                        <a:rPr kumimoji="1" lang="ja-JP" altLang="en-US" sz="1400" b="1" kern="1200" dirty="0">
                          <a:solidFill>
                            <a:schemeClr val="bg1"/>
                          </a:solidFill>
                          <a:latin typeface="+mn-lt"/>
                          <a:ea typeface="+mn-ea"/>
                          <a:cs typeface="+mn-cs"/>
                        </a:rPr>
                        <a:t>フロン排出抑制法</a:t>
                      </a:r>
                    </a:p>
                  </a:txBody>
                  <a:tcPr anchor="ctr">
                    <a:solidFill>
                      <a:schemeClr val="accent6">
                        <a:lumMod val="60000"/>
                        <a:lumOff val="40000"/>
                      </a:schemeClr>
                    </a:solidFill>
                  </a:tcPr>
                </a:tc>
                <a:tc gridSpan="3">
                  <a:txBody>
                    <a:bodyPr/>
                    <a:lstStyle/>
                    <a:p>
                      <a:pPr algn="ctr"/>
                      <a:r>
                        <a:rPr kumimoji="1" lang="ja-JP" altLang="en-US" sz="1200"/>
                        <a:t>手続なし</a:t>
                      </a:r>
                      <a:endParaRPr kumimoji="1" lang="ja-JP" altLang="en-US" sz="1200" dirty="0"/>
                    </a:p>
                  </a:txBody>
                  <a:tcPr anchor="ctr"/>
                </a:tc>
                <a:tc hMerge="1">
                  <a:txBody>
                    <a:bodyPr/>
                    <a:lstStyle/>
                    <a:p>
                      <a:endParaRPr kumimoji="1" lang="ja-JP" altLang="en-US" sz="1200" dirty="0"/>
                    </a:p>
                  </a:txBody>
                  <a:tcPr anchor="ctr"/>
                </a:tc>
                <a:tc hMerge="1">
                  <a:txBody>
                    <a:bodyPr/>
                    <a:lstStyle/>
                    <a:p>
                      <a:endParaRPr kumimoji="1" lang="ja-JP" altLang="en-US" sz="1200" dirty="0"/>
                    </a:p>
                  </a:txBody>
                  <a:tcPr anchor="ctr"/>
                </a:tc>
                <a:extLst>
                  <a:ext uri="{0D108BD9-81ED-4DB2-BD59-A6C34878D82A}">
                    <a16:rowId xmlns:a16="http://schemas.microsoft.com/office/drawing/2014/main" val="780286545"/>
                  </a:ext>
                </a:extLst>
              </a:tr>
            </a:tbl>
          </a:graphicData>
        </a:graphic>
      </p:graphicFrame>
      <p:sp>
        <p:nvSpPr>
          <p:cNvPr id="60" name="テキスト ボックス 59">
            <a:extLst>
              <a:ext uri="{FF2B5EF4-FFF2-40B4-BE49-F238E27FC236}">
                <a16:creationId xmlns:a16="http://schemas.microsoft.com/office/drawing/2014/main" id="{F9E0F73E-D82E-4C5D-B088-B2F90ABDF7A3}"/>
              </a:ext>
            </a:extLst>
          </p:cNvPr>
          <p:cNvSpPr txBox="1"/>
          <p:nvPr/>
        </p:nvSpPr>
        <p:spPr>
          <a:xfrm>
            <a:off x="181489" y="3968647"/>
            <a:ext cx="227245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 </a:t>
            </a: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点検・帳簿類</a:t>
            </a:r>
          </a:p>
        </p:txBody>
      </p:sp>
      <p:sp>
        <p:nvSpPr>
          <p:cNvPr id="61" name="テキスト ボックス 60">
            <a:extLst>
              <a:ext uri="{FF2B5EF4-FFF2-40B4-BE49-F238E27FC236}">
                <a16:creationId xmlns:a16="http://schemas.microsoft.com/office/drawing/2014/main" id="{C4FF2C7A-6391-4692-BD07-833C6A4CE1BD}"/>
              </a:ext>
            </a:extLst>
          </p:cNvPr>
          <p:cNvSpPr txBox="1"/>
          <p:nvPr/>
        </p:nvSpPr>
        <p:spPr>
          <a:xfrm>
            <a:off x="3972563" y="2396783"/>
            <a:ext cx="450631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冷凍設備の冷凍能力により、必要な手続が変わります。</a:t>
            </a:r>
            <a:endParaRPr kumimoji="0"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2" name="テキスト ボックス 61">
            <a:extLst>
              <a:ext uri="{FF2B5EF4-FFF2-40B4-BE49-F238E27FC236}">
                <a16:creationId xmlns:a16="http://schemas.microsoft.com/office/drawing/2014/main" id="{2C26E0E5-31A5-4AD4-909E-D8B8D3AD326A}"/>
              </a:ext>
            </a:extLst>
          </p:cNvPr>
          <p:cNvSpPr txBox="1"/>
          <p:nvPr/>
        </p:nvSpPr>
        <p:spPr>
          <a:xfrm>
            <a:off x="181489" y="8758868"/>
            <a:ext cx="264906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4. </a:t>
            </a: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冷媒漏えい時の対応</a:t>
            </a:r>
          </a:p>
        </p:txBody>
      </p:sp>
      <p:cxnSp>
        <p:nvCxnSpPr>
          <p:cNvPr id="74" name="直線矢印コネクタ 73">
            <a:extLst>
              <a:ext uri="{FF2B5EF4-FFF2-40B4-BE49-F238E27FC236}">
                <a16:creationId xmlns:a16="http://schemas.microsoft.com/office/drawing/2014/main" id="{528F0EE0-5BA9-4CFA-8010-0F5D372BF921}"/>
              </a:ext>
            </a:extLst>
          </p:cNvPr>
          <p:cNvCxnSpPr>
            <a:cxnSpLocks/>
          </p:cNvCxnSpPr>
          <p:nvPr/>
        </p:nvCxnSpPr>
        <p:spPr>
          <a:xfrm>
            <a:off x="2302118" y="9818582"/>
            <a:ext cx="1763529"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F820DB4B-1AB7-427C-A51A-5AAC6B82EEDC}"/>
              </a:ext>
            </a:extLst>
          </p:cNvPr>
          <p:cNvSpPr txBox="1"/>
          <p:nvPr/>
        </p:nvSpPr>
        <p:spPr>
          <a:xfrm>
            <a:off x="2066115" y="9438050"/>
            <a:ext cx="307777" cy="719792"/>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変更許可相当</a:t>
            </a:r>
          </a:p>
        </p:txBody>
      </p:sp>
      <p:sp>
        <p:nvSpPr>
          <p:cNvPr id="91" name="テキスト ボックス 90">
            <a:extLst>
              <a:ext uri="{FF2B5EF4-FFF2-40B4-BE49-F238E27FC236}">
                <a16:creationId xmlns:a16="http://schemas.microsoft.com/office/drawing/2014/main" id="{A9BBF7F4-C9F2-427B-95C5-742BC188146E}"/>
              </a:ext>
            </a:extLst>
          </p:cNvPr>
          <p:cNvSpPr txBox="1"/>
          <p:nvPr/>
        </p:nvSpPr>
        <p:spPr>
          <a:xfrm>
            <a:off x="3514919" y="9628159"/>
            <a:ext cx="338554" cy="390620"/>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許可</a:t>
            </a:r>
          </a:p>
        </p:txBody>
      </p:sp>
      <p:sp>
        <p:nvSpPr>
          <p:cNvPr id="10" name="テキスト ボックス 9">
            <a:extLst>
              <a:ext uri="{FF2B5EF4-FFF2-40B4-BE49-F238E27FC236}">
                <a16:creationId xmlns:a16="http://schemas.microsoft.com/office/drawing/2014/main" id="{3EDD2C94-E6E0-4AD1-801A-1E4596E05499}"/>
              </a:ext>
            </a:extLst>
          </p:cNvPr>
          <p:cNvSpPr txBox="1"/>
          <p:nvPr/>
        </p:nvSpPr>
        <p:spPr>
          <a:xfrm>
            <a:off x="2592406" y="9628159"/>
            <a:ext cx="703999" cy="390620"/>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変更許可</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申請</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4" name="表 3">
            <a:extLst>
              <a:ext uri="{FF2B5EF4-FFF2-40B4-BE49-F238E27FC236}">
                <a16:creationId xmlns:a16="http://schemas.microsoft.com/office/drawing/2014/main" id="{06E364FE-F8F7-4BAF-9840-776641F65A69}"/>
              </a:ext>
            </a:extLst>
          </p:cNvPr>
          <p:cNvGraphicFramePr>
            <a:graphicFrameLocks noGrp="1"/>
          </p:cNvGraphicFramePr>
          <p:nvPr>
            <p:extLst/>
          </p:nvPr>
        </p:nvGraphicFramePr>
        <p:xfrm>
          <a:off x="482845" y="4284523"/>
          <a:ext cx="8635510" cy="4301190"/>
        </p:xfrm>
        <a:graphic>
          <a:graphicData uri="http://schemas.openxmlformats.org/drawingml/2006/table">
            <a:tbl>
              <a:tblPr firstRow="1" bandRow="1">
                <a:solidFill>
                  <a:schemeClr val="accent1">
                    <a:lumMod val="20000"/>
                    <a:lumOff val="80000"/>
                  </a:schemeClr>
                </a:solidFill>
                <a:tableStyleId>{5C22544A-7EE6-4342-B048-85BDC9FD1C3A}</a:tableStyleId>
              </a:tblPr>
              <a:tblGrid>
                <a:gridCol w="1331424">
                  <a:extLst>
                    <a:ext uri="{9D8B030D-6E8A-4147-A177-3AD203B41FA5}">
                      <a16:colId xmlns:a16="http://schemas.microsoft.com/office/drawing/2014/main" val="757126703"/>
                    </a:ext>
                  </a:extLst>
                </a:gridCol>
                <a:gridCol w="825209">
                  <a:extLst>
                    <a:ext uri="{9D8B030D-6E8A-4147-A177-3AD203B41FA5}">
                      <a16:colId xmlns:a16="http://schemas.microsoft.com/office/drawing/2014/main" val="3301771276"/>
                    </a:ext>
                  </a:extLst>
                </a:gridCol>
                <a:gridCol w="990586">
                  <a:extLst>
                    <a:ext uri="{9D8B030D-6E8A-4147-A177-3AD203B41FA5}">
                      <a16:colId xmlns:a16="http://schemas.microsoft.com/office/drawing/2014/main" val="3553864682"/>
                    </a:ext>
                  </a:extLst>
                </a:gridCol>
                <a:gridCol w="1514632">
                  <a:extLst>
                    <a:ext uri="{9D8B030D-6E8A-4147-A177-3AD203B41FA5}">
                      <a16:colId xmlns:a16="http://schemas.microsoft.com/office/drawing/2014/main" val="3532019689"/>
                    </a:ext>
                  </a:extLst>
                </a:gridCol>
                <a:gridCol w="3973659">
                  <a:extLst>
                    <a:ext uri="{9D8B030D-6E8A-4147-A177-3AD203B41FA5}">
                      <a16:colId xmlns:a16="http://schemas.microsoft.com/office/drawing/2014/main" val="3400263826"/>
                    </a:ext>
                  </a:extLst>
                </a:gridCol>
              </a:tblGrid>
              <a:tr h="206697">
                <a:tc>
                  <a:txBody>
                    <a:bodyPr/>
                    <a:lstStyle/>
                    <a:p>
                      <a:r>
                        <a:rPr kumimoji="1" lang="ja-JP" altLang="en-US" sz="800" dirty="0">
                          <a:solidFill>
                            <a:schemeClr val="tx1"/>
                          </a:solidFill>
                        </a:rPr>
                        <a:t>　</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solidFill>
                            <a:schemeClr val="bg1"/>
                          </a:solidFill>
                        </a:rPr>
                        <a:t>点検等</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solidFill>
                            <a:schemeClr val="bg1"/>
                          </a:solidFill>
                        </a:rPr>
                        <a:t>頻度</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bg1"/>
                          </a:solidFill>
                        </a:rPr>
                        <a:t>記録すべき帳簿類</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800" dirty="0">
                          <a:solidFill>
                            <a:schemeClr val="bg1"/>
                          </a:solidFill>
                        </a:rPr>
                        <a:t>記載事項</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564394"/>
                  </a:ext>
                </a:extLst>
              </a:tr>
              <a:tr h="206697">
                <a:tc rowSpan="4">
                  <a:txBody>
                    <a:bodyPr/>
                    <a:lstStyle/>
                    <a:p>
                      <a:r>
                        <a:rPr kumimoji="1" lang="ja-JP" altLang="en-US" sz="1400" b="1" dirty="0">
                          <a:solidFill>
                            <a:schemeClr val="bg1"/>
                          </a:solidFill>
                        </a:rPr>
                        <a:t>高圧ガス</a:t>
                      </a:r>
                      <a:endParaRPr kumimoji="1" lang="en-US" altLang="ja-JP" sz="1400" b="1" dirty="0">
                        <a:solidFill>
                          <a:schemeClr val="bg1"/>
                        </a:solidFill>
                      </a:endParaRPr>
                    </a:p>
                    <a:p>
                      <a:r>
                        <a:rPr kumimoji="1" lang="ja-JP" altLang="en-US" sz="1400" b="1" dirty="0">
                          <a:solidFill>
                            <a:schemeClr val="bg1"/>
                          </a:solidFill>
                        </a:rPr>
                        <a:t>保安法</a:t>
                      </a:r>
                      <a:endParaRPr kumimoji="1" lang="en-US" altLang="ja-JP" sz="1400" b="1" dirty="0">
                        <a:solidFill>
                          <a:schemeClr val="bg1"/>
                        </a:solidFill>
                      </a:endParaRPr>
                    </a:p>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rPr>
                        <a:t>（</a:t>
                      </a:r>
                      <a:r>
                        <a:rPr kumimoji="1" lang="ja-JP" altLang="en-US" sz="800" dirty="0">
                          <a:solidFill>
                            <a:schemeClr val="tx1"/>
                          </a:solidFill>
                        </a:rPr>
                        <a:t>冷凍則第</a:t>
                      </a:r>
                      <a:r>
                        <a:rPr kumimoji="1" lang="en-US" altLang="ja-JP" sz="800" dirty="0">
                          <a:solidFill>
                            <a:schemeClr val="tx1"/>
                          </a:solidFill>
                        </a:rPr>
                        <a:t>9</a:t>
                      </a:r>
                      <a:r>
                        <a:rPr kumimoji="1" lang="ja-JP" altLang="en-US" sz="800" dirty="0">
                          <a:solidFill>
                            <a:schemeClr val="tx1"/>
                          </a:solidFill>
                        </a:rPr>
                        <a:t>条</a:t>
                      </a:r>
                      <a:r>
                        <a:rPr kumimoji="1" lang="en-US" altLang="ja-JP" sz="800" dirty="0">
                          <a:solidFill>
                            <a:schemeClr val="tx1"/>
                          </a:solidFill>
                        </a:rPr>
                        <a:t>2</a:t>
                      </a:r>
                      <a:r>
                        <a:rPr kumimoji="1" lang="ja-JP" altLang="en-US" sz="800" dirty="0">
                          <a:solidFill>
                            <a:schemeClr val="tx1"/>
                          </a:solidFill>
                        </a:rPr>
                        <a:t>号、第</a:t>
                      </a:r>
                      <a:r>
                        <a:rPr kumimoji="1" lang="en-US" altLang="ja-JP" sz="800" dirty="0">
                          <a:solidFill>
                            <a:schemeClr val="tx1"/>
                          </a:solidFill>
                        </a:rPr>
                        <a:t>44</a:t>
                      </a:r>
                      <a:r>
                        <a:rPr kumimoji="1" lang="ja-JP" altLang="en-US" sz="800" dirty="0">
                          <a:solidFill>
                            <a:schemeClr val="tx1"/>
                          </a:solidFill>
                        </a:rPr>
                        <a:t>条、第</a:t>
                      </a:r>
                      <a:r>
                        <a:rPr kumimoji="1" lang="en-US" altLang="ja-JP" sz="800" dirty="0">
                          <a:solidFill>
                            <a:schemeClr val="tx1"/>
                          </a:solidFill>
                        </a:rPr>
                        <a:t>65</a:t>
                      </a:r>
                      <a:r>
                        <a:rPr kumimoji="1" lang="ja-JP" altLang="en-US" sz="800" dirty="0">
                          <a:solidFill>
                            <a:schemeClr val="tx1"/>
                          </a:solidFill>
                        </a:rPr>
                        <a:t>条</a:t>
                      </a:r>
                      <a:r>
                        <a:rPr kumimoji="1" lang="ja-JP" altLang="en-US" sz="800" b="1" dirty="0">
                          <a:solidFill>
                            <a:schemeClr val="tx1"/>
                          </a:solidFill>
                        </a:rPr>
                        <a:t>）</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日常点検</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rPr>
                        <a:t>1</a:t>
                      </a:r>
                      <a:r>
                        <a:rPr kumimoji="1" lang="ja-JP" altLang="en-US" sz="800" dirty="0">
                          <a:solidFill>
                            <a:schemeClr val="tx1"/>
                          </a:solidFill>
                        </a:rPr>
                        <a:t>回</a:t>
                      </a:r>
                      <a:r>
                        <a:rPr kumimoji="1" lang="en-US" altLang="ja-JP" sz="800" dirty="0">
                          <a:solidFill>
                            <a:schemeClr val="tx1"/>
                          </a:solidFill>
                        </a:rPr>
                        <a:t>/</a:t>
                      </a:r>
                      <a:r>
                        <a:rPr kumimoji="1" lang="ja-JP" altLang="en-US" sz="800" dirty="0">
                          <a:solidFill>
                            <a:schemeClr val="tx1"/>
                          </a:solidFill>
                        </a:rPr>
                        <a:t>日以上</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日常点検簿</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異常の有無、講じた設備の補修・危険を防止する措置</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76747353"/>
                  </a:ext>
                </a:extLst>
              </a:tr>
              <a:tr h="206697">
                <a:tc vMerge="1">
                  <a:txBody>
                    <a:bodyPr/>
                    <a:lstStyle/>
                    <a:p>
                      <a:endParaRPr kumimoji="1" lang="ja-JP" altLang="en-US" sz="1000" dirty="0"/>
                    </a:p>
                  </a:txBody>
                  <a:tcPr/>
                </a:tc>
                <a:tc>
                  <a:txBody>
                    <a:bodyPr/>
                    <a:lstStyle/>
                    <a:p>
                      <a:r>
                        <a:rPr kumimoji="1" lang="ja-JP" altLang="en-US" sz="800" dirty="0">
                          <a:solidFill>
                            <a:schemeClr val="tx1"/>
                          </a:solidFill>
                        </a:rPr>
                        <a:t>定期自主検査</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800" dirty="0">
                          <a:solidFill>
                            <a:schemeClr val="tx1"/>
                          </a:solidFill>
                        </a:rPr>
                        <a:t>1</a:t>
                      </a:r>
                      <a:r>
                        <a:rPr kumimoji="1" lang="ja-JP" altLang="en-US" sz="800" dirty="0">
                          <a:solidFill>
                            <a:schemeClr val="tx1"/>
                          </a:solidFill>
                        </a:rPr>
                        <a:t>回</a:t>
                      </a:r>
                      <a:r>
                        <a:rPr kumimoji="1" lang="en-US" altLang="ja-JP" sz="800" dirty="0">
                          <a:solidFill>
                            <a:schemeClr val="tx1"/>
                          </a:solidFill>
                        </a:rPr>
                        <a:t>/</a:t>
                      </a:r>
                      <a:r>
                        <a:rPr kumimoji="1" lang="ja-JP" altLang="en-US" sz="800" dirty="0">
                          <a:solidFill>
                            <a:schemeClr val="tx1"/>
                          </a:solidFill>
                        </a:rPr>
                        <a:t>年以上</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定期自主検査記録</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検査年月日、検査方法・結果、検査の監督者の氏名など</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2159277"/>
                  </a:ext>
                </a:extLst>
              </a:tr>
              <a:tr h="0">
                <a:tc vMerge="1">
                  <a:txBody>
                    <a:bodyPr/>
                    <a:lstStyle/>
                    <a:p>
                      <a:endParaRPr kumimoji="1" lang="ja-JP" altLang="en-US" sz="1000" dirty="0"/>
                    </a:p>
                  </a:txBody>
                  <a:tcPr/>
                </a:tc>
                <a:tc>
                  <a:txBody>
                    <a:bodyPr/>
                    <a:lstStyle/>
                    <a:p>
                      <a:r>
                        <a:rPr kumimoji="1" lang="ja-JP" altLang="en-US" sz="800" dirty="0">
                          <a:solidFill>
                            <a:schemeClr val="tx1"/>
                          </a:solidFill>
                        </a:rPr>
                        <a:t>異常時</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異常時の記録</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異常があった年月日、行った措置</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9006990"/>
                  </a:ext>
                </a:extLst>
              </a:tr>
              <a:tr h="206697">
                <a:tc vMerge="1">
                  <a:txBody>
                    <a:bodyPr/>
                    <a:lstStyle/>
                    <a:p>
                      <a:endParaRPr kumimoji="1" lang="ja-JP" altLang="en-US" sz="1000" dirty="0"/>
                    </a:p>
                  </a:txBody>
                  <a:tcPr/>
                </a:tc>
                <a:tc>
                  <a:txBody>
                    <a:bodyPr/>
                    <a:lstStyle/>
                    <a:p>
                      <a:r>
                        <a:rPr kumimoji="1" lang="ja-JP" altLang="en-US" sz="800" dirty="0">
                          <a:solidFill>
                            <a:schemeClr val="tx1"/>
                          </a:solidFill>
                        </a:rPr>
                        <a:t>変更・修理等</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機器台帳</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設備の概要、修理等の経歴</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2788656"/>
                  </a:ext>
                </a:extLst>
              </a:tr>
              <a:tr h="446079">
                <a:tc rowSpan="10">
                  <a:txBody>
                    <a:bodyPr/>
                    <a:lstStyle/>
                    <a:p>
                      <a:r>
                        <a:rPr kumimoji="1" lang="ja-JP" altLang="en-US" sz="1400" b="1" kern="1200" dirty="0">
                          <a:solidFill>
                            <a:schemeClr val="bg1"/>
                          </a:solidFill>
                          <a:latin typeface="+mn-lt"/>
                          <a:ea typeface="+mn-ea"/>
                          <a:cs typeface="+mn-cs"/>
                        </a:rPr>
                        <a:t>フロン排出</a:t>
                      </a:r>
                      <a:endParaRPr kumimoji="1" lang="en-US" altLang="ja-JP" sz="1400" b="1" kern="1200" dirty="0">
                        <a:solidFill>
                          <a:schemeClr val="bg1"/>
                        </a:solidFill>
                        <a:latin typeface="+mn-lt"/>
                        <a:ea typeface="+mn-ea"/>
                        <a:cs typeface="+mn-cs"/>
                      </a:endParaRPr>
                    </a:p>
                    <a:p>
                      <a:r>
                        <a:rPr kumimoji="1" lang="ja-JP" altLang="en-US" sz="1400" b="1" kern="1200" dirty="0">
                          <a:solidFill>
                            <a:schemeClr val="bg1"/>
                          </a:solidFill>
                          <a:latin typeface="+mn-lt"/>
                          <a:ea typeface="+mn-ea"/>
                          <a:cs typeface="+mn-cs"/>
                        </a:rPr>
                        <a:t>抑制法</a:t>
                      </a:r>
                      <a:endParaRPr kumimoji="1" lang="en-US" altLang="ja-JP" sz="1400" b="1" kern="1200" dirty="0">
                        <a:solidFill>
                          <a:schemeClr val="bg1"/>
                        </a:solidFill>
                        <a:latin typeface="+mn-lt"/>
                        <a:ea typeface="+mn-ea"/>
                        <a:cs typeface="+mn-cs"/>
                      </a:endParaRPr>
                    </a:p>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（管理者判断基準 第四）</a:t>
                      </a:r>
                    </a:p>
                    <a:p>
                      <a:endParaRPr kumimoji="1" lang="ja-JP" altLang="en-US" sz="800" b="1"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rowSpan="2">
                  <a:txBody>
                    <a:bodyPr/>
                    <a:lstStyle/>
                    <a:p>
                      <a:r>
                        <a:rPr kumimoji="1" lang="ja-JP" altLang="en-US" sz="800" dirty="0">
                          <a:solidFill>
                            <a:schemeClr val="tx1"/>
                          </a:solidFill>
                        </a:rPr>
                        <a:t>機器の導入</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800" dirty="0">
                          <a:solidFill>
                            <a:schemeClr val="tx1"/>
                          </a:solidFill>
                        </a:rPr>
                        <a:t>購入・設置時</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漏えい点検・整備記録簿</a:t>
                      </a:r>
                      <a:r>
                        <a:rPr kumimoji="1" lang="en-US" altLang="ja-JP" sz="800" baseline="30000" dirty="0">
                          <a:solidFill>
                            <a:schemeClr val="tx1"/>
                          </a:solidFill>
                        </a:rPr>
                        <a:t>※3</a:t>
                      </a:r>
                      <a:r>
                        <a:rPr kumimoji="1" lang="ja-JP" altLang="en-US" sz="800" dirty="0">
                          <a:solidFill>
                            <a:schemeClr val="tx1"/>
                          </a:solidFill>
                        </a:rPr>
                        <a:t>　</a:t>
                      </a:r>
                      <a:endParaRPr kumimoji="1" lang="en-US" altLang="ja-JP" sz="800" dirty="0">
                        <a:solidFill>
                          <a:schemeClr val="tx1"/>
                        </a:solidFill>
                      </a:endParaRPr>
                    </a:p>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（全ての第一種特定製品について新規作成）</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800" dirty="0">
                          <a:solidFill>
                            <a:schemeClr val="tx1"/>
                          </a:solidFill>
                        </a:rPr>
                        <a:t>・実際に管理に従事する者の氏名、所在、型番、製造番号、用途、圧縮機出力など</a:t>
                      </a:r>
                      <a:endParaRPr lang="en-US" altLang="ja-JP" sz="800" dirty="0">
                        <a:solidFill>
                          <a:schemeClr val="tx1"/>
                        </a:solidFill>
                      </a:endParaRPr>
                    </a:p>
                    <a:p>
                      <a:r>
                        <a:rPr lang="ja-JP" altLang="en-US" sz="800" dirty="0">
                          <a:solidFill>
                            <a:schemeClr val="tx1"/>
                          </a:solidFill>
                        </a:rPr>
                        <a:t>・初期充填量　工場出荷時に機器充塡されているフロンの 種類及び量</a:t>
                      </a:r>
                      <a:endParaRPr lang="en-US" altLang="ja-JP" sz="800" dirty="0">
                        <a:solidFill>
                          <a:schemeClr val="tx1"/>
                        </a:solidFill>
                      </a:endParaRPr>
                    </a:p>
                    <a:p>
                      <a:r>
                        <a:rPr lang="ja-JP" altLang="en-US" sz="800" dirty="0">
                          <a:solidFill>
                            <a:schemeClr val="tx1"/>
                          </a:solidFill>
                        </a:rPr>
                        <a:t>・設置時充填量　設置工事において機器に充填したフロンの種類及び量、有資格者情報など</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190554"/>
                  </a:ext>
                </a:extLst>
              </a:tr>
              <a:tr h="3263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a:solidFill>
                            <a:schemeClr val="tx1"/>
                          </a:solidFill>
                        </a:rPr>
                        <a:t>充填証明書（充填回収業者）</a:t>
                      </a:r>
                      <a:endParaRPr kumimoji="1" lang="en-US" altLang="ja-JP" sz="800" dirty="0">
                        <a:solidFill>
                          <a:schemeClr val="tx1"/>
                        </a:solidFill>
                      </a:endParaRPr>
                    </a:p>
                    <a:p>
                      <a:endParaRPr kumimoji="1" lang="ja-JP" altLang="en-US"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800" dirty="0">
                          <a:solidFill>
                            <a:schemeClr val="tx1"/>
                          </a:solidFill>
                        </a:rPr>
                        <a:t>・設置工事においてフロンを充填した場合、フロンの種類及び充填量および充填作業を行った者の氏名、充填先の機器の所有者、機器を特定できる情報等</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9104116"/>
                  </a:ext>
                </a:extLst>
              </a:tr>
              <a:tr h="221658">
                <a:tc vMerge="1">
                  <a:txBody>
                    <a:bodyPr/>
                    <a:lstStyle/>
                    <a:p>
                      <a:endParaRPr kumimoji="1" lang="ja-JP" altLang="en-US" sz="1000" dirty="0"/>
                    </a:p>
                  </a:txBody>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簡易点検</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900" dirty="0">
                          <a:solidFill>
                            <a:schemeClr val="tx1"/>
                          </a:solidFill>
                        </a:rPr>
                        <a:t>1</a:t>
                      </a:r>
                      <a:r>
                        <a:rPr kumimoji="1" lang="ja-JP" altLang="en-US" sz="900" dirty="0">
                          <a:solidFill>
                            <a:schemeClr val="tx1"/>
                          </a:solidFill>
                        </a:rPr>
                        <a:t>回</a:t>
                      </a:r>
                      <a:r>
                        <a:rPr kumimoji="1" lang="en-US" altLang="ja-JP" sz="900" dirty="0">
                          <a:solidFill>
                            <a:schemeClr val="tx1"/>
                          </a:solidFill>
                        </a:rPr>
                        <a:t>/3</a:t>
                      </a:r>
                      <a:r>
                        <a:rPr kumimoji="1" lang="ja-JP" altLang="en-US" sz="900" dirty="0">
                          <a:solidFill>
                            <a:schemeClr val="tx1"/>
                          </a:solidFill>
                        </a:rPr>
                        <a:t>か月以上</a:t>
                      </a:r>
                      <a:endParaRPr kumimoji="1" lang="en-US" altLang="ja-JP" sz="9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簡易点検記録簿</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・簡易点検記録　実施日、実施の有無及び点検良否結果、特記事項等</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0339593"/>
                  </a:ext>
                </a:extLst>
              </a:tr>
              <a:tr h="356311">
                <a:tc vMerge="1">
                  <a:txBody>
                    <a:bodyPr/>
                    <a:lstStyle/>
                    <a:p>
                      <a:endParaRPr kumimoji="1" lang="ja-JP" altLang="en-US"/>
                    </a:p>
                  </a:txBody>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定期点検</a:t>
                      </a:r>
                      <a:endParaRPr kumimoji="1" lang="en-US" altLang="ja-JP" sz="9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rPr>
                        <a:t>1</a:t>
                      </a:r>
                      <a:r>
                        <a:rPr kumimoji="1" lang="ja-JP" altLang="en-US" sz="900" dirty="0">
                          <a:solidFill>
                            <a:schemeClr val="tx1"/>
                          </a:solidFill>
                        </a:rPr>
                        <a:t>回</a:t>
                      </a:r>
                      <a:r>
                        <a:rPr kumimoji="1" lang="en-US" altLang="ja-JP" sz="900" dirty="0">
                          <a:solidFill>
                            <a:schemeClr val="tx1"/>
                          </a:solidFill>
                        </a:rPr>
                        <a:t>/</a:t>
                      </a:r>
                      <a:r>
                        <a:rPr kumimoji="1" lang="ja-JP" altLang="en-US" sz="900" dirty="0">
                          <a:solidFill>
                            <a:schemeClr val="tx1"/>
                          </a:solidFill>
                        </a:rPr>
                        <a:t>年以上 </a:t>
                      </a:r>
                      <a:r>
                        <a:rPr kumimoji="1" lang="en-US" altLang="ja-JP" sz="900" baseline="30000" dirty="0">
                          <a:solidFill>
                            <a:schemeClr val="tx1"/>
                          </a:solidFill>
                        </a:rPr>
                        <a:t>※1</a:t>
                      </a:r>
                    </a:p>
                    <a:p>
                      <a:pPr marL="0" marR="0" lvl="0" indent="0" algn="l" defTabSz="960120"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solidFill>
                        </a:rPr>
                        <a:t>1</a:t>
                      </a:r>
                      <a:r>
                        <a:rPr kumimoji="1" lang="ja-JP" altLang="en-US" sz="900" dirty="0">
                          <a:solidFill>
                            <a:schemeClr val="tx1"/>
                          </a:solidFill>
                        </a:rPr>
                        <a:t>回</a:t>
                      </a:r>
                      <a:r>
                        <a:rPr kumimoji="1" lang="en-US" altLang="ja-JP" sz="900" dirty="0">
                          <a:solidFill>
                            <a:schemeClr val="tx1"/>
                          </a:solidFill>
                        </a:rPr>
                        <a:t>/3</a:t>
                      </a:r>
                      <a:r>
                        <a:rPr kumimoji="1" lang="ja-JP" altLang="en-US" sz="900" dirty="0">
                          <a:solidFill>
                            <a:schemeClr val="tx1"/>
                          </a:solidFill>
                        </a:rPr>
                        <a:t>年以上</a:t>
                      </a:r>
                      <a:r>
                        <a:rPr kumimoji="1" lang="en-US" altLang="ja-JP" sz="900" baseline="30000" dirty="0">
                          <a:solidFill>
                            <a:schemeClr val="tx1"/>
                          </a:solidFill>
                        </a:rPr>
                        <a:t>※2</a:t>
                      </a:r>
                      <a:r>
                        <a:rPr kumimoji="1" lang="ja-JP" altLang="en-US" sz="900" dirty="0">
                          <a:solidFill>
                            <a:schemeClr val="tx1"/>
                          </a:solidFill>
                        </a:rPr>
                        <a:t>　 </a:t>
                      </a:r>
                      <a:endParaRPr kumimoji="1" lang="en-US" altLang="ja-JP" sz="9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漏えい点検・整備記録簿</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a:solidFill>
                            <a:schemeClr val="tx1"/>
                          </a:solidFill>
                        </a:rPr>
                        <a:t>・</a:t>
                      </a:r>
                      <a:r>
                        <a:rPr kumimoji="1" lang="ja-JP" altLang="en-US" sz="800" dirty="0">
                          <a:solidFill>
                            <a:schemeClr val="tx1"/>
                          </a:solidFill>
                        </a:rPr>
                        <a:t>定期点検記録　実施日、点検の内容・漏えい有無の結果、点検実施有資格者情報など　</a:t>
                      </a:r>
                      <a:r>
                        <a:rPr kumimoji="1" lang="en-US" altLang="ja-JP" sz="700" dirty="0">
                          <a:solidFill>
                            <a:schemeClr val="tx1"/>
                          </a:solidFill>
                        </a:rPr>
                        <a:t>※1</a:t>
                      </a:r>
                      <a:r>
                        <a:rPr kumimoji="1" lang="ja-JP" altLang="en-US" sz="700" dirty="0">
                          <a:solidFill>
                            <a:schemeClr val="tx1"/>
                          </a:solidFill>
                        </a:rPr>
                        <a:t>　エアコン</a:t>
                      </a:r>
                      <a:r>
                        <a:rPr kumimoji="1" lang="en-US" altLang="ja-JP" sz="700" dirty="0">
                          <a:solidFill>
                            <a:schemeClr val="tx1"/>
                          </a:solidFill>
                        </a:rPr>
                        <a:t>(50kW</a:t>
                      </a:r>
                      <a:r>
                        <a:rPr kumimoji="1" lang="ja-JP" altLang="en-US" sz="700" dirty="0">
                          <a:solidFill>
                            <a:schemeClr val="tx1"/>
                          </a:solidFill>
                        </a:rPr>
                        <a:t>～</a:t>
                      </a:r>
                      <a:r>
                        <a:rPr kumimoji="1" lang="en-US" altLang="ja-JP" sz="700" dirty="0">
                          <a:solidFill>
                            <a:schemeClr val="tx1"/>
                          </a:solidFill>
                        </a:rPr>
                        <a:t>)</a:t>
                      </a:r>
                      <a:r>
                        <a:rPr kumimoji="1" lang="ja-JP" altLang="en-US" sz="700" dirty="0" err="1">
                          <a:solidFill>
                            <a:schemeClr val="tx1"/>
                          </a:solidFill>
                        </a:rPr>
                        <a:t>、</a:t>
                      </a:r>
                      <a:r>
                        <a:rPr kumimoji="1" lang="ja-JP" altLang="en-US" sz="700" dirty="0">
                          <a:solidFill>
                            <a:schemeClr val="tx1"/>
                          </a:solidFill>
                        </a:rPr>
                        <a:t>冷凍冷蔵機器</a:t>
                      </a:r>
                      <a:r>
                        <a:rPr kumimoji="1" lang="en-US" altLang="ja-JP" sz="700" dirty="0">
                          <a:solidFill>
                            <a:schemeClr val="tx1"/>
                          </a:solidFill>
                        </a:rPr>
                        <a:t>(7.5kW</a:t>
                      </a:r>
                      <a:r>
                        <a:rPr kumimoji="1" lang="ja-JP" altLang="en-US" sz="700" dirty="0">
                          <a:solidFill>
                            <a:schemeClr val="tx1"/>
                          </a:solidFill>
                        </a:rPr>
                        <a:t>～</a:t>
                      </a:r>
                      <a:r>
                        <a:rPr kumimoji="1" lang="en-US" altLang="ja-JP" sz="700" dirty="0">
                          <a:solidFill>
                            <a:schemeClr val="tx1"/>
                          </a:solidFill>
                        </a:rPr>
                        <a:t>)</a:t>
                      </a:r>
                      <a:r>
                        <a:rPr kumimoji="1" lang="ja-JP" altLang="en-US" sz="700" dirty="0">
                          <a:solidFill>
                            <a:schemeClr val="tx1"/>
                          </a:solidFill>
                        </a:rPr>
                        <a:t>　　　</a:t>
                      </a:r>
                      <a:r>
                        <a:rPr kumimoji="1" lang="en-US" altLang="ja-JP" sz="700" dirty="0">
                          <a:solidFill>
                            <a:schemeClr val="tx1"/>
                          </a:solidFill>
                        </a:rPr>
                        <a:t>※2</a:t>
                      </a:r>
                      <a:r>
                        <a:rPr kumimoji="1" lang="ja-JP" altLang="en-US" sz="700" dirty="0">
                          <a:solidFill>
                            <a:schemeClr val="tx1"/>
                          </a:solidFill>
                        </a:rPr>
                        <a:t>　エアコン</a:t>
                      </a:r>
                      <a:r>
                        <a:rPr kumimoji="1" lang="en-US" altLang="ja-JP" sz="700" dirty="0">
                          <a:solidFill>
                            <a:schemeClr val="tx1"/>
                          </a:solidFill>
                        </a:rPr>
                        <a:t>(7.5kW</a:t>
                      </a:r>
                      <a:r>
                        <a:rPr kumimoji="1" lang="ja-JP" altLang="en-US" sz="700" dirty="0">
                          <a:solidFill>
                            <a:schemeClr val="tx1"/>
                          </a:solidFill>
                        </a:rPr>
                        <a:t>～</a:t>
                      </a:r>
                      <a:r>
                        <a:rPr kumimoji="1" lang="en-US" altLang="ja-JP" sz="700" dirty="0">
                          <a:solidFill>
                            <a:schemeClr val="tx1"/>
                          </a:solidFill>
                        </a:rPr>
                        <a:t>50kW)</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9951384"/>
                  </a:ext>
                </a:extLst>
              </a:tr>
              <a:tr h="206697">
                <a:tc vMerge="1">
                  <a:txBody>
                    <a:bodyPr/>
                    <a:lstStyle/>
                    <a:p>
                      <a:endParaRPr kumimoji="1" lang="ja-JP" altLang="en-US"/>
                    </a:p>
                  </a:txBody>
                  <a:tcPr/>
                </a:tc>
                <a:tc rowSpan="4">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整備・</a:t>
                      </a:r>
                      <a:endParaRPr kumimoji="1" lang="en-US" altLang="ja-JP" sz="900" dirty="0">
                        <a:solidFill>
                          <a:schemeClr val="tx1"/>
                        </a:solidFill>
                      </a:endParaRPr>
                    </a:p>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修理時</a:t>
                      </a:r>
                      <a:endParaRPr kumimoji="1" lang="ja-JP" altLang="en-US"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フロン類の充填・回収を伴う修理</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漏えい点検・整備記録簿</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・修理に関する事項　実施日、修理の内容・結果、フロンの回収量、充填量など</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81531801"/>
                  </a:ext>
                </a:extLst>
              </a:tr>
              <a:tr h="3263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充填証明書（充填回収業者）</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・充填作業日、機器を特定できる情報、</a:t>
                      </a:r>
                      <a:r>
                        <a:rPr lang="ja-JP" altLang="en-US" sz="800" dirty="0">
                          <a:solidFill>
                            <a:schemeClr val="tx1"/>
                          </a:solidFill>
                        </a:rPr>
                        <a:t>充塡したフロン類の種類及び量、整備・修理時充填区分など</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219018"/>
                  </a:ext>
                </a:extLst>
              </a:tr>
              <a:tr h="20669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回収証明書（充填回収業者）</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tx1"/>
                          </a:solidFill>
                        </a:rPr>
                        <a:t>・回収作業日、機器を特定できる情報、</a:t>
                      </a:r>
                      <a:r>
                        <a:rPr lang="ja-JP" altLang="en-US" sz="700" dirty="0">
                          <a:solidFill>
                            <a:schemeClr val="tx1"/>
                          </a:solidFill>
                        </a:rPr>
                        <a:t>回収したフロン類の種類及び量など</a:t>
                      </a:r>
                      <a:endParaRPr kumimoji="1" lang="en-US" altLang="ja-JP" sz="7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7157998"/>
                  </a:ext>
                </a:extLst>
              </a:tr>
              <a:tr h="206697">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a:solidFill>
                            <a:schemeClr val="tx1"/>
                          </a:solidFill>
                        </a:rPr>
                        <a:t>その他の修理</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漏えい点検・整備記録簿</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・修理に関する事項　実施日、修理の内容・結果など</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2127738"/>
                  </a:ext>
                </a:extLst>
              </a:tr>
              <a:tr h="416156">
                <a:tc vMerge="1">
                  <a:txBody>
                    <a:bodyPr/>
                    <a:lstStyle/>
                    <a:p>
                      <a:endParaRPr kumimoji="1" lang="ja-JP" altLang="en-US"/>
                    </a:p>
                  </a:txBody>
                  <a:tcPr/>
                </a:tc>
                <a:tc>
                  <a:txBody>
                    <a:bodyPr/>
                    <a:lstStyle/>
                    <a:p>
                      <a:pPr marL="0" marR="0" lvl="0" indent="0" algn="l" defTabSz="96012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算定漏えい量の集計</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年度末ごと</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算定漏えい量の集計表</a:t>
                      </a:r>
                      <a:endParaRPr kumimoji="1" lang="en-US" altLang="ja-JP" sz="800" dirty="0">
                        <a:solidFill>
                          <a:schemeClr val="tx1"/>
                        </a:solidFill>
                      </a:endParaRPr>
                    </a:p>
                    <a:p>
                      <a:r>
                        <a:rPr kumimoji="1" lang="en-US" altLang="ja-JP" sz="700" dirty="0">
                          <a:solidFill>
                            <a:schemeClr val="tx1"/>
                          </a:solidFill>
                        </a:rPr>
                        <a:t>(</a:t>
                      </a:r>
                      <a:r>
                        <a:rPr kumimoji="1" lang="ja-JP" altLang="en-US" sz="700" dirty="0">
                          <a:solidFill>
                            <a:schemeClr val="tx1"/>
                          </a:solidFill>
                        </a:rPr>
                        <a:t>報告様式はありますが、集計の様式はありません）</a:t>
                      </a:r>
                      <a:endParaRPr kumimoji="1" lang="en-US" altLang="ja-JP" sz="7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a:t>
                      </a:r>
                      <a:r>
                        <a:rPr kumimoji="1" lang="en-US" altLang="ja-JP" sz="800" dirty="0">
                          <a:solidFill>
                            <a:schemeClr val="tx1"/>
                          </a:solidFill>
                        </a:rPr>
                        <a:t>1</a:t>
                      </a:r>
                      <a:r>
                        <a:rPr kumimoji="1" lang="ja-JP" altLang="en-US" sz="800" dirty="0">
                          <a:solidFill>
                            <a:schemeClr val="tx1"/>
                          </a:solidFill>
                        </a:rPr>
                        <a:t>年分の</a:t>
                      </a:r>
                      <a:r>
                        <a:rPr kumimoji="1" lang="ja-JP" altLang="en-US" sz="800" b="1" u="sng" dirty="0">
                          <a:solidFill>
                            <a:schemeClr val="tx1"/>
                          </a:solidFill>
                        </a:rPr>
                        <a:t>整備・修理案件におけるフロンの充填量と回収量の差</a:t>
                      </a:r>
                      <a:r>
                        <a:rPr kumimoji="1" lang="ja-JP" altLang="en-US" sz="800" dirty="0">
                          <a:solidFill>
                            <a:schemeClr val="tx1"/>
                          </a:solidFill>
                        </a:rPr>
                        <a:t>を冷媒ごとに算出して法人単位で集計する。（漏えい量が</a:t>
                      </a:r>
                      <a:r>
                        <a:rPr kumimoji="1" lang="en-US" altLang="ja-JP" sz="800" dirty="0">
                          <a:solidFill>
                            <a:schemeClr val="tx1"/>
                          </a:solidFill>
                        </a:rPr>
                        <a:t>1000t-CO</a:t>
                      </a:r>
                      <a:r>
                        <a:rPr kumimoji="1" lang="en-US" altLang="ja-JP" sz="800" baseline="-25000" dirty="0">
                          <a:solidFill>
                            <a:schemeClr val="tx1"/>
                          </a:solidFill>
                        </a:rPr>
                        <a:t>2</a:t>
                      </a:r>
                      <a:r>
                        <a:rPr kumimoji="1" lang="ja-JP" altLang="en-US" sz="800" dirty="0">
                          <a:solidFill>
                            <a:schemeClr val="tx1"/>
                          </a:solidFill>
                        </a:rPr>
                        <a:t>を超えると国に報告義務）</a:t>
                      </a:r>
                      <a:endParaRPr kumimoji="1" lang="en-US" altLang="ja-JP" sz="8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846899"/>
                  </a:ext>
                </a:extLst>
              </a:tr>
              <a:tr h="324000">
                <a:tc vMerge="1">
                  <a:txBody>
                    <a:bodyPr/>
                    <a:lstStyle/>
                    <a:p>
                      <a:endParaRPr kumimoji="1" lang="ja-JP" altLang="en-US"/>
                    </a:p>
                  </a:txBody>
                  <a:tcPr/>
                </a:tc>
                <a:tc>
                  <a:txBody>
                    <a:bodyPr/>
                    <a:lstStyle/>
                    <a:p>
                      <a:r>
                        <a:rPr kumimoji="1" lang="ja-JP" altLang="en-US" sz="900" dirty="0">
                          <a:solidFill>
                            <a:schemeClr val="tx1"/>
                          </a:solidFill>
                        </a:rPr>
                        <a:t>機器の</a:t>
                      </a:r>
                      <a:endParaRPr kumimoji="1" lang="en-US" altLang="ja-JP" sz="900" dirty="0">
                        <a:solidFill>
                          <a:schemeClr val="tx1"/>
                        </a:solidFill>
                      </a:endParaRPr>
                    </a:p>
                    <a:p>
                      <a:r>
                        <a:rPr kumimoji="1" lang="ja-JP" altLang="en-US" sz="900" dirty="0">
                          <a:solidFill>
                            <a:schemeClr val="tx1"/>
                          </a:solidFill>
                        </a:rPr>
                        <a:t>廃棄時</a:t>
                      </a:r>
                      <a:endParaRPr kumimoji="1" lang="ja-JP" altLang="en-US" sz="2000" dirty="0">
                        <a:solidFill>
                          <a:schemeClr val="tx1"/>
                        </a:solidFill>
                      </a:endParaRP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a:solidFill>
                            <a:schemeClr val="tx1"/>
                          </a:solidFill>
                        </a:rPr>
                        <a:t>－</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rPr>
                        <a:t>委託確認書（機器所有者）</a:t>
                      </a:r>
                      <a:endParaRPr kumimoji="1" lang="en-US" altLang="ja-JP" sz="800" dirty="0">
                        <a:solidFill>
                          <a:schemeClr val="tx1"/>
                        </a:solidFill>
                      </a:endParaRPr>
                    </a:p>
                    <a:p>
                      <a:r>
                        <a:rPr kumimoji="1" lang="ja-JP" altLang="en-US" sz="800" dirty="0">
                          <a:solidFill>
                            <a:schemeClr val="tx1"/>
                          </a:solidFill>
                        </a:rPr>
                        <a:t>引取証明書（充填回収業者）</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a:t>
                      </a:r>
                      <a:r>
                        <a:rPr kumimoji="1" lang="ja-JP" altLang="en-US" sz="700" dirty="0">
                          <a:solidFill>
                            <a:schemeClr val="tx1"/>
                          </a:solidFill>
                        </a:rPr>
                        <a:t>機器所有者情報、フロン類の引取り又はフロン類が充塡されていないことの確認を行った年月日、再委託先、充填回収業者の情報、フロンの種類別回収量、回収台数情報など</a:t>
                      </a:r>
                    </a:p>
                  </a:txBody>
                  <a:tcPr marL="88627" marR="88627" marT="44313" marB="443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7384857"/>
                  </a:ext>
                </a:extLst>
              </a:tr>
            </a:tbl>
          </a:graphicData>
        </a:graphic>
      </p:graphicFrame>
      <p:sp>
        <p:nvSpPr>
          <p:cNvPr id="27" name="テキスト ボックス 26">
            <a:extLst>
              <a:ext uri="{FF2B5EF4-FFF2-40B4-BE49-F238E27FC236}">
                <a16:creationId xmlns:a16="http://schemas.microsoft.com/office/drawing/2014/main" id="{6AAF9780-91E9-3040-4871-B23DF7C2FDCB}"/>
              </a:ext>
            </a:extLst>
          </p:cNvPr>
          <p:cNvSpPr txBox="1"/>
          <p:nvPr/>
        </p:nvSpPr>
        <p:spPr>
          <a:xfrm>
            <a:off x="432185" y="8557341"/>
            <a:ext cx="8561741" cy="2154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※3</a:t>
            </a:r>
            <a:r>
              <a:rPr kumimoji="0"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機器ごとに漏えい点検・整備記録簿の作成・更新・保管は機器所有者の責務</a:t>
            </a:r>
            <a:r>
              <a:rPr kumimoji="0" lang="ja-JP" altLang="en-US" sz="7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（平成</a:t>
            </a:r>
            <a:r>
              <a:rPr kumimoji="0" lang="en-US" altLang="ja-JP" sz="7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26</a:t>
            </a:r>
            <a:r>
              <a:rPr kumimoji="0" lang="ja-JP" altLang="en-US" sz="7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年環境省・経済産業省告示第</a:t>
            </a:r>
            <a:r>
              <a:rPr kumimoji="0" lang="en-US" altLang="ja-JP" sz="7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13</a:t>
            </a:r>
            <a:r>
              <a:rPr kumimoji="0" lang="ja-JP" altLang="en-US" sz="7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号</a:t>
            </a:r>
            <a:r>
              <a:rPr kumimoji="0"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）ですが、記載にあたり業者と相談しながら記入して下さい。</a:t>
            </a:r>
            <a:endParaRPr kumimoji="0"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5" name="テキスト ボックス 44">
            <a:extLst>
              <a:ext uri="{FF2B5EF4-FFF2-40B4-BE49-F238E27FC236}">
                <a16:creationId xmlns:a16="http://schemas.microsoft.com/office/drawing/2014/main" id="{E4960C5B-238D-46D0-B724-2A11EDFFD26C}"/>
              </a:ext>
            </a:extLst>
          </p:cNvPr>
          <p:cNvSpPr txBox="1"/>
          <p:nvPr/>
        </p:nvSpPr>
        <p:spPr>
          <a:xfrm>
            <a:off x="2973351" y="12350840"/>
            <a:ext cx="6145004" cy="400110"/>
          </a:xfrm>
          <a:prstGeom prst="rect">
            <a:avLst/>
          </a:prstGeom>
          <a:solidFill>
            <a:schemeClr val="bg1"/>
          </a:solidFill>
          <a:ln>
            <a:solidFill>
              <a:srgbClr val="00206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問合せ先　高圧ガス保安法　　埼玉県危機管理防災部化学保安課　企画・高圧ガス担当　</a:t>
            </a:r>
            <a:r>
              <a:rPr kumimoji="0"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048-830-8443</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フロン排出抑制法　埼玉県環境部大気環境課　　　　　規制担当　　　　　　</a:t>
            </a:r>
            <a:r>
              <a:rPr kumimoji="0" lang="en-US" altLang="ja-JP"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048-830-8058</a:t>
            </a:r>
          </a:p>
        </p:txBody>
      </p:sp>
      <p:cxnSp>
        <p:nvCxnSpPr>
          <p:cNvPr id="48" name="直線矢印コネクタ 47">
            <a:extLst>
              <a:ext uri="{FF2B5EF4-FFF2-40B4-BE49-F238E27FC236}">
                <a16:creationId xmlns:a16="http://schemas.microsoft.com/office/drawing/2014/main" id="{C21AFED7-DF5B-4C16-82BF-1A2AE1C955D0}"/>
              </a:ext>
            </a:extLst>
          </p:cNvPr>
          <p:cNvCxnSpPr>
            <a:cxnSpLocks/>
          </p:cNvCxnSpPr>
          <p:nvPr/>
        </p:nvCxnSpPr>
        <p:spPr>
          <a:xfrm>
            <a:off x="2373892" y="10559316"/>
            <a:ext cx="1691755"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E1931C12-D2A2-4E20-B1C5-94927B6015C9}"/>
              </a:ext>
            </a:extLst>
          </p:cNvPr>
          <p:cNvSpPr txBox="1"/>
          <p:nvPr/>
        </p:nvSpPr>
        <p:spPr>
          <a:xfrm>
            <a:off x="2066115" y="10180073"/>
            <a:ext cx="307777" cy="709634"/>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軽微変更相当</a:t>
            </a:r>
          </a:p>
        </p:txBody>
      </p:sp>
      <p:sp>
        <p:nvSpPr>
          <p:cNvPr id="85" name="テキスト ボックス 84">
            <a:extLst>
              <a:ext uri="{FF2B5EF4-FFF2-40B4-BE49-F238E27FC236}">
                <a16:creationId xmlns:a16="http://schemas.microsoft.com/office/drawing/2014/main" id="{C33699BF-CA9C-4A8B-AF52-2A12E5EFFEBA}"/>
              </a:ext>
            </a:extLst>
          </p:cNvPr>
          <p:cNvSpPr txBox="1"/>
          <p:nvPr/>
        </p:nvSpPr>
        <p:spPr>
          <a:xfrm>
            <a:off x="2066115" y="10910469"/>
            <a:ext cx="307777" cy="518918"/>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届出不要</a:t>
            </a:r>
          </a:p>
        </p:txBody>
      </p:sp>
      <p:cxnSp>
        <p:nvCxnSpPr>
          <p:cNvPr id="51" name="直線矢印コネクタ 50">
            <a:extLst>
              <a:ext uri="{FF2B5EF4-FFF2-40B4-BE49-F238E27FC236}">
                <a16:creationId xmlns:a16="http://schemas.microsoft.com/office/drawing/2014/main" id="{C8BEC5BD-540B-4456-A5C1-4832A4D32C43}"/>
              </a:ext>
            </a:extLst>
          </p:cNvPr>
          <p:cNvCxnSpPr>
            <a:cxnSpLocks/>
          </p:cNvCxnSpPr>
          <p:nvPr/>
        </p:nvCxnSpPr>
        <p:spPr>
          <a:xfrm>
            <a:off x="4065647" y="11167199"/>
            <a:ext cx="2783665"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8385C5CA-876B-4122-8625-079DD8BAFB5B}"/>
              </a:ext>
            </a:extLst>
          </p:cNvPr>
          <p:cNvCxnSpPr>
            <a:cxnSpLocks/>
          </p:cNvCxnSpPr>
          <p:nvPr/>
        </p:nvCxnSpPr>
        <p:spPr>
          <a:xfrm>
            <a:off x="734590" y="10287378"/>
            <a:ext cx="693978"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69242272-C3A5-4467-95C3-191D4620584C}"/>
              </a:ext>
            </a:extLst>
          </p:cNvPr>
          <p:cNvSpPr txBox="1"/>
          <p:nvPr/>
        </p:nvSpPr>
        <p:spPr>
          <a:xfrm>
            <a:off x="915248" y="9070837"/>
            <a:ext cx="400110" cy="2372071"/>
          </a:xfrm>
          <a:prstGeom prst="rect">
            <a:avLst/>
          </a:prstGeom>
          <a:solidFill>
            <a:schemeClr val="accent1">
              <a:lumMod val="60000"/>
              <a:lumOff val="40000"/>
            </a:schemeClr>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高圧ガス保安法</a:t>
            </a:r>
          </a:p>
        </p:txBody>
      </p:sp>
      <p:cxnSp>
        <p:nvCxnSpPr>
          <p:cNvPr id="55" name="直線矢印コネクタ 54">
            <a:extLst>
              <a:ext uri="{FF2B5EF4-FFF2-40B4-BE49-F238E27FC236}">
                <a16:creationId xmlns:a16="http://schemas.microsoft.com/office/drawing/2014/main" id="{113EC143-3975-488A-A076-391B3434D1C7}"/>
              </a:ext>
            </a:extLst>
          </p:cNvPr>
          <p:cNvCxnSpPr>
            <a:cxnSpLocks/>
          </p:cNvCxnSpPr>
          <p:nvPr/>
        </p:nvCxnSpPr>
        <p:spPr>
          <a:xfrm>
            <a:off x="2373892" y="11167199"/>
            <a:ext cx="1691755"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9" name="直線矢印コネクタ 78">
            <a:extLst>
              <a:ext uri="{FF2B5EF4-FFF2-40B4-BE49-F238E27FC236}">
                <a16:creationId xmlns:a16="http://schemas.microsoft.com/office/drawing/2014/main" id="{3A0BC556-93CA-429A-88E6-E67654861F31}"/>
              </a:ext>
            </a:extLst>
          </p:cNvPr>
          <p:cNvCxnSpPr>
            <a:cxnSpLocks/>
          </p:cNvCxnSpPr>
          <p:nvPr/>
        </p:nvCxnSpPr>
        <p:spPr>
          <a:xfrm>
            <a:off x="4231379" y="10558841"/>
            <a:ext cx="2617933"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4291EAEA-F71B-4008-BEDB-00EFEADF6320}"/>
              </a:ext>
            </a:extLst>
          </p:cNvPr>
          <p:cNvSpPr txBox="1"/>
          <p:nvPr/>
        </p:nvSpPr>
        <p:spPr>
          <a:xfrm>
            <a:off x="2066115" y="9076990"/>
            <a:ext cx="703722" cy="241476"/>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事故届</a:t>
            </a:r>
            <a:r>
              <a:rPr kumimoji="0" lang="en-US" altLang="ja-JP" sz="969" b="0" i="0" u="none" strike="noStrike" kern="1200" cap="none" spc="0" normalizeH="0" baseline="30000" noProof="0" dirty="0">
                <a:ln>
                  <a:noFill/>
                </a:ln>
                <a:solidFill>
                  <a:prstClr val="black"/>
                </a:solidFill>
                <a:effectLst/>
                <a:uLnTx/>
                <a:uFillTx/>
                <a:latin typeface="Calibri" panose="020F0502020204030204"/>
                <a:ea typeface="游ゴシック" panose="020B0400000000000000" pitchFamily="50" charset="-128"/>
                <a:cs typeface="+mn-cs"/>
              </a:rPr>
              <a:t>※5</a:t>
            </a:r>
          </a:p>
        </p:txBody>
      </p:sp>
      <p:cxnSp>
        <p:nvCxnSpPr>
          <p:cNvPr id="81" name="直線矢印コネクタ 80">
            <a:extLst>
              <a:ext uri="{FF2B5EF4-FFF2-40B4-BE49-F238E27FC236}">
                <a16:creationId xmlns:a16="http://schemas.microsoft.com/office/drawing/2014/main" id="{EFCE4299-E994-45BE-8086-3D420F8013B1}"/>
              </a:ext>
            </a:extLst>
          </p:cNvPr>
          <p:cNvCxnSpPr>
            <a:cxnSpLocks/>
          </p:cNvCxnSpPr>
          <p:nvPr/>
        </p:nvCxnSpPr>
        <p:spPr>
          <a:xfrm>
            <a:off x="7134867" y="10562590"/>
            <a:ext cx="249459"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00" name="テキスト ボックス 99">
            <a:extLst>
              <a:ext uri="{FF2B5EF4-FFF2-40B4-BE49-F238E27FC236}">
                <a16:creationId xmlns:a16="http://schemas.microsoft.com/office/drawing/2014/main" id="{826EC317-C5DD-46C8-B57B-1B77DBD17621}"/>
              </a:ext>
            </a:extLst>
          </p:cNvPr>
          <p:cNvSpPr txBox="1"/>
          <p:nvPr/>
        </p:nvSpPr>
        <p:spPr>
          <a:xfrm>
            <a:off x="7406377" y="10363925"/>
            <a:ext cx="602108" cy="390620"/>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軽微</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変更届</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6" name="テキスト ボックス 55">
            <a:extLst>
              <a:ext uri="{FF2B5EF4-FFF2-40B4-BE49-F238E27FC236}">
                <a16:creationId xmlns:a16="http://schemas.microsoft.com/office/drawing/2014/main" id="{700F3696-99DF-4843-9F1E-301D6F26B1C4}"/>
              </a:ext>
            </a:extLst>
          </p:cNvPr>
          <p:cNvSpPr txBox="1"/>
          <p:nvPr/>
        </p:nvSpPr>
        <p:spPr>
          <a:xfrm>
            <a:off x="2795052" y="9034169"/>
            <a:ext cx="5608400" cy="33855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※4</a:t>
            </a:r>
            <a:r>
              <a:rPr kumimoji="0"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事故発生時には、速やかに事故の概要・被害状況などを管轄行政庁（表面参照）へ連絡してください。</a:t>
            </a:r>
            <a:endParaRPr kumimoji="0"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※5</a:t>
            </a:r>
            <a:r>
              <a:rPr kumimoji="0" lang="ja-JP" altLang="en-US"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原因究明・再発防止策の検討後、調査報告書を添付して提出してください。</a:t>
            </a:r>
            <a:endParaRPr kumimoji="0" lang="en-US" altLang="ja-JP" sz="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68" name="直線矢印コネクタ 67">
            <a:extLst>
              <a:ext uri="{FF2B5EF4-FFF2-40B4-BE49-F238E27FC236}">
                <a16:creationId xmlns:a16="http://schemas.microsoft.com/office/drawing/2014/main" id="{FF8353A9-D6E7-4505-87B2-FF46003A999F}"/>
              </a:ext>
            </a:extLst>
          </p:cNvPr>
          <p:cNvCxnSpPr>
            <a:cxnSpLocks/>
          </p:cNvCxnSpPr>
          <p:nvPr/>
        </p:nvCxnSpPr>
        <p:spPr>
          <a:xfrm>
            <a:off x="4231379" y="9818582"/>
            <a:ext cx="2617933"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D6D861B8-CF8F-4175-9CCA-E1640E28A80F}"/>
              </a:ext>
            </a:extLst>
          </p:cNvPr>
          <p:cNvSpPr txBox="1"/>
          <p:nvPr/>
        </p:nvSpPr>
        <p:spPr>
          <a:xfrm>
            <a:off x="4071987" y="9402303"/>
            <a:ext cx="338554" cy="2027083"/>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施工</a:t>
            </a:r>
          </a:p>
        </p:txBody>
      </p:sp>
      <p:sp>
        <p:nvSpPr>
          <p:cNvPr id="67" name="テキスト ボックス 66">
            <a:extLst>
              <a:ext uri="{FF2B5EF4-FFF2-40B4-BE49-F238E27FC236}">
                <a16:creationId xmlns:a16="http://schemas.microsoft.com/office/drawing/2014/main" id="{210BB607-B658-41C0-B006-EE82821A2B9B}"/>
              </a:ext>
            </a:extLst>
          </p:cNvPr>
          <p:cNvSpPr txBox="1"/>
          <p:nvPr/>
        </p:nvSpPr>
        <p:spPr>
          <a:xfrm>
            <a:off x="4629055" y="9628159"/>
            <a:ext cx="772335" cy="390620"/>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完成検査</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申請</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5" name="テキスト ボックス 74">
            <a:extLst>
              <a:ext uri="{FF2B5EF4-FFF2-40B4-BE49-F238E27FC236}">
                <a16:creationId xmlns:a16="http://schemas.microsoft.com/office/drawing/2014/main" id="{8784AC74-30CF-4AB9-BE78-3FA565071819}"/>
              </a:ext>
            </a:extLst>
          </p:cNvPr>
          <p:cNvSpPr txBox="1"/>
          <p:nvPr/>
        </p:nvSpPr>
        <p:spPr>
          <a:xfrm>
            <a:off x="5619904" y="9621817"/>
            <a:ext cx="453826" cy="390620"/>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完成</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検査</a:t>
            </a:r>
            <a:endParaRPr kumimoji="0" lang="en-US" altLang="ja-JP" sz="96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8" name="テキスト ボックス 77">
            <a:extLst>
              <a:ext uri="{FF2B5EF4-FFF2-40B4-BE49-F238E27FC236}">
                <a16:creationId xmlns:a16="http://schemas.microsoft.com/office/drawing/2014/main" id="{FAB4818F-8C03-4CE6-9C19-1B29E96D360C}"/>
              </a:ext>
            </a:extLst>
          </p:cNvPr>
          <p:cNvSpPr txBox="1"/>
          <p:nvPr/>
        </p:nvSpPr>
        <p:spPr>
          <a:xfrm>
            <a:off x="6292244" y="9622201"/>
            <a:ext cx="338554" cy="402537"/>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合格</a:t>
            </a:r>
          </a:p>
        </p:txBody>
      </p:sp>
      <p:cxnSp>
        <p:nvCxnSpPr>
          <p:cNvPr id="69" name="直線矢印コネクタ 68">
            <a:extLst>
              <a:ext uri="{FF2B5EF4-FFF2-40B4-BE49-F238E27FC236}">
                <a16:creationId xmlns:a16="http://schemas.microsoft.com/office/drawing/2014/main" id="{628DD684-369E-4B9B-8F08-05AC629D7875}"/>
              </a:ext>
            </a:extLst>
          </p:cNvPr>
          <p:cNvCxnSpPr>
            <a:cxnSpLocks/>
            <a:endCxn id="36" idx="1"/>
          </p:cNvCxnSpPr>
          <p:nvPr/>
        </p:nvCxnSpPr>
        <p:spPr>
          <a:xfrm>
            <a:off x="734590" y="11924773"/>
            <a:ext cx="664973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7" name="テキスト ボックス 56">
            <a:extLst>
              <a:ext uri="{FF2B5EF4-FFF2-40B4-BE49-F238E27FC236}">
                <a16:creationId xmlns:a16="http://schemas.microsoft.com/office/drawing/2014/main" id="{FE55311B-24A1-43BA-9F9E-051350645D57}"/>
              </a:ext>
            </a:extLst>
          </p:cNvPr>
          <p:cNvSpPr txBox="1"/>
          <p:nvPr/>
        </p:nvSpPr>
        <p:spPr>
          <a:xfrm>
            <a:off x="1470662" y="11601608"/>
            <a:ext cx="5160136" cy="646331"/>
          </a:xfrm>
          <a:prstGeom prst="rect">
            <a:avLst/>
          </a:prstGeom>
          <a:solidFill>
            <a:schemeClr val="bg1"/>
          </a:solidFill>
          <a:ln w="19050">
            <a:solidFill>
              <a:schemeClr val="accent6">
                <a:lumMod val="60000"/>
                <a:lumOff val="40000"/>
              </a:schemeClr>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修理・変更に当たっての手続はありません。継続してフロン類を放出しないよう対策を講じてください。フロンの回収・充填を行った場合は、充填回収業者から発行される回収証明書・充填証明書を保存してください。</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漏えい点検・整備記録簿に対応状況について記載してください。</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正方形/長方形 16">
            <a:extLst>
              <a:ext uri="{FF2B5EF4-FFF2-40B4-BE49-F238E27FC236}">
                <a16:creationId xmlns:a16="http://schemas.microsoft.com/office/drawing/2014/main" id="{6909623B-04C8-4E86-9A9C-82C20E5055E5}"/>
              </a:ext>
            </a:extLst>
          </p:cNvPr>
          <p:cNvSpPr/>
          <p:nvPr/>
        </p:nvSpPr>
        <p:spPr>
          <a:xfrm>
            <a:off x="6849312" y="9438050"/>
            <a:ext cx="338554" cy="2843095"/>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使用再開</a:t>
            </a:r>
          </a:p>
        </p:txBody>
      </p:sp>
      <p:sp>
        <p:nvSpPr>
          <p:cNvPr id="64" name="テキスト ボックス 63">
            <a:extLst>
              <a:ext uri="{FF2B5EF4-FFF2-40B4-BE49-F238E27FC236}">
                <a16:creationId xmlns:a16="http://schemas.microsoft.com/office/drawing/2014/main" id="{4DB0D5AF-0B01-4F8A-B629-4F4C216F1911}"/>
              </a:ext>
            </a:extLst>
          </p:cNvPr>
          <p:cNvSpPr txBox="1"/>
          <p:nvPr/>
        </p:nvSpPr>
        <p:spPr>
          <a:xfrm>
            <a:off x="915248" y="11506875"/>
            <a:ext cx="400110" cy="835797"/>
          </a:xfrm>
          <a:prstGeom prst="rect">
            <a:avLst/>
          </a:prstGeom>
          <a:solidFill>
            <a:schemeClr val="accent6">
              <a:lumMod val="60000"/>
              <a:lumOff val="40000"/>
            </a:schemeClr>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フロン法</a:t>
            </a:r>
          </a:p>
        </p:txBody>
      </p:sp>
      <p:sp>
        <p:nvSpPr>
          <p:cNvPr id="107" name="テキスト ボックス 106">
            <a:extLst>
              <a:ext uri="{FF2B5EF4-FFF2-40B4-BE49-F238E27FC236}">
                <a16:creationId xmlns:a16="http://schemas.microsoft.com/office/drawing/2014/main" id="{DAB9436A-0B0E-4E12-B7DB-2A86595183A5}"/>
              </a:ext>
            </a:extLst>
          </p:cNvPr>
          <p:cNvSpPr txBox="1"/>
          <p:nvPr/>
        </p:nvSpPr>
        <p:spPr>
          <a:xfrm>
            <a:off x="482845" y="9070838"/>
            <a:ext cx="338554" cy="3287716"/>
          </a:xfrm>
          <a:prstGeom prst="rect">
            <a:avLst/>
          </a:prstGeom>
          <a:solidFill>
            <a:srgbClr val="FFFF00"/>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冷媒の漏えい事故　発生</a:t>
            </a:r>
            <a:endParaRPr kumimoji="1" lang="ja-JP" altLang="en-US" sz="10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2" name="二等辺三角形 1">
            <a:extLst>
              <a:ext uri="{FF2B5EF4-FFF2-40B4-BE49-F238E27FC236}">
                <a16:creationId xmlns:a16="http://schemas.microsoft.com/office/drawing/2014/main" id="{B2559205-B673-4938-B1D6-2FF2499E2337}"/>
              </a:ext>
            </a:extLst>
          </p:cNvPr>
          <p:cNvSpPr/>
          <p:nvPr/>
        </p:nvSpPr>
        <p:spPr>
          <a:xfrm rot="5400000">
            <a:off x="1498046" y="10300667"/>
            <a:ext cx="868129" cy="14709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54" name="直線矢印コネクタ 53">
            <a:extLst>
              <a:ext uri="{FF2B5EF4-FFF2-40B4-BE49-F238E27FC236}">
                <a16:creationId xmlns:a16="http://schemas.microsoft.com/office/drawing/2014/main" id="{36568368-EA06-4D05-8F86-0A5379189506}"/>
              </a:ext>
            </a:extLst>
          </p:cNvPr>
          <p:cNvCxnSpPr>
            <a:cxnSpLocks/>
          </p:cNvCxnSpPr>
          <p:nvPr/>
        </p:nvCxnSpPr>
        <p:spPr>
          <a:xfrm>
            <a:off x="1749510" y="9197728"/>
            <a:ext cx="310568"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EF49229E-D264-4616-A873-137CF236B194}"/>
              </a:ext>
            </a:extLst>
          </p:cNvPr>
          <p:cNvSpPr txBox="1"/>
          <p:nvPr/>
        </p:nvSpPr>
        <p:spPr>
          <a:xfrm>
            <a:off x="1434766" y="9067578"/>
            <a:ext cx="338554" cy="2375328"/>
          </a:xfrm>
          <a:prstGeom prst="rect">
            <a:avLst/>
          </a:prstGeom>
          <a:solidFill>
            <a:schemeClr val="bg1"/>
          </a:solidFill>
          <a:ln>
            <a:solidFill>
              <a:schemeClr val="tx1"/>
            </a:solidFill>
          </a:ln>
        </p:spPr>
        <p:txBody>
          <a:bodyPr vert="eaVert"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事故発生の連絡</a:t>
            </a:r>
            <a:r>
              <a:rPr kumimoji="1" lang="en-US" altLang="ja-JP" sz="1000" b="0" i="0" u="none" strike="noStrike" kern="1200" cap="none" spc="0" normalizeH="0" baseline="3000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000" b="0" i="0" u="none" strike="noStrike" kern="1200" cap="none" spc="0" normalizeH="0" baseline="30000" noProof="0" dirty="0">
                <a:ln>
                  <a:noFill/>
                </a:ln>
                <a:solidFill>
                  <a:prstClr val="black"/>
                </a:solidFill>
                <a:effectLst/>
                <a:uLnTx/>
                <a:uFillTx/>
                <a:latin typeface="Calibri" panose="020F0502020204030204"/>
                <a:ea typeface="游ゴシック" panose="020B0400000000000000" pitchFamily="50" charset="-128"/>
                <a:cs typeface="+mn-cs"/>
              </a:rPr>
              <a:t>４</a:t>
            </a:r>
          </a:p>
        </p:txBody>
      </p:sp>
    </p:spTree>
    <p:extLst>
      <p:ext uri="{BB962C8B-B14F-4D97-AF65-F5344CB8AC3E}">
        <p14:creationId xmlns:p14="http://schemas.microsoft.com/office/powerpoint/2010/main" val="38010012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970</TotalTime>
  <Words>1982</Words>
  <PresentationFormat>A3 297x420 mm</PresentationFormat>
  <Paragraphs>292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2023-01-23T08:44:32Z</cp:lastPrinted>
  <dcterms:created xsi:type="dcterms:W3CDTF">2022-12-19T10:05:22Z</dcterms:created>
  <dcterms:modified xsi:type="dcterms:W3CDTF">2023-02-27T01:55:49Z</dcterms:modified>
</cp:coreProperties>
</file>