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CC66"/>
    <a:srgbClr val="00CC00"/>
    <a:srgbClr val="FF6600"/>
    <a:srgbClr val="FFCCCC"/>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1" d="100"/>
          <a:sy n="51" d="100"/>
        </p:scale>
        <p:origin x="22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4144702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32708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161226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305263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1828207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1042714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4113963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858303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3958069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1941714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EB4D8E-8443-4906-8FB5-E3738A3A271C}" type="datetimeFigureOut">
              <a:rPr kumimoji="1" lang="ja-JP" altLang="en-US" smtClean="0"/>
              <a:t>2020/8/26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1076921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5EB4D8E-8443-4906-8FB5-E3738A3A271C}" type="datetimeFigureOut">
              <a:rPr kumimoji="1" lang="ja-JP" altLang="en-US" smtClean="0"/>
              <a:t>2020/8/26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9CE6A8-37F2-4788-A3F1-CBE10FC0D64D}" type="slidenum">
              <a:rPr kumimoji="1" lang="ja-JP" altLang="en-US" smtClean="0"/>
              <a:t>‹#›</a:t>
            </a:fld>
            <a:endParaRPr kumimoji="1" lang="ja-JP" altLang="en-US"/>
          </a:p>
        </p:txBody>
      </p:sp>
    </p:spTree>
    <p:extLst>
      <p:ext uri="{BB962C8B-B14F-4D97-AF65-F5344CB8AC3E}">
        <p14:creationId xmlns:p14="http://schemas.microsoft.com/office/powerpoint/2010/main" val="28319769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66703A9-3544-4D28-980A-1F4099F70B17}"/>
              </a:ext>
            </a:extLst>
          </p:cNvPr>
          <p:cNvSpPr/>
          <p:nvPr/>
        </p:nvSpPr>
        <p:spPr>
          <a:xfrm>
            <a:off x="0" y="-142503"/>
            <a:ext cx="6858000" cy="5909172"/>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A799D494-363C-4B30-AB93-8EF5343E1708}"/>
              </a:ext>
            </a:extLst>
          </p:cNvPr>
          <p:cNvSpPr/>
          <p:nvPr/>
        </p:nvSpPr>
        <p:spPr>
          <a:xfrm>
            <a:off x="350271" y="204343"/>
            <a:ext cx="6157456" cy="1077218"/>
          </a:xfrm>
          <a:prstGeom prst="rect">
            <a:avLst/>
          </a:prstGeom>
          <a:noFill/>
        </p:spPr>
        <p:txBody>
          <a:bodyPr wrap="none" lIns="91440" tIns="45720" rIns="91440" bIns="45720">
            <a:spAutoFit/>
          </a:bodyPr>
          <a:lstStyle/>
          <a:p>
            <a:pPr algn="ctr"/>
            <a:r>
              <a:rPr lang="ja-JP" altLang="en-US" sz="3200" b="1" cap="none" spc="0" dirty="0">
                <a:ln w="0">
                  <a:solidFill>
                    <a:srgbClr val="FFFF00"/>
                  </a:solidFill>
                </a:ln>
                <a:solidFill>
                  <a:srgbClr val="FFFF00"/>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障害者雇用</a:t>
            </a:r>
            <a:endParaRPr lang="en-US" altLang="ja-JP" sz="3200" b="1" cap="none" spc="0" dirty="0">
              <a:ln w="0">
                <a:solidFill>
                  <a:srgbClr val="FFFF00"/>
                </a:solidFill>
              </a:ln>
              <a:solidFill>
                <a:srgbClr val="FFFF00"/>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a:p>
            <a:pPr algn="ctr"/>
            <a:r>
              <a:rPr lang="ja-JP" altLang="en-US" sz="3200" b="1" cap="none" spc="0" dirty="0">
                <a:ln w="0">
                  <a:solidFill>
                    <a:srgbClr val="FFFF00"/>
                  </a:solidFill>
                </a:ln>
                <a:solidFill>
                  <a:srgbClr val="FFFF00"/>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困っていることはありませんか？</a:t>
            </a:r>
          </a:p>
        </p:txBody>
      </p:sp>
      <p:sp>
        <p:nvSpPr>
          <p:cNvPr id="26" name="四角形: 角を丸くする 25">
            <a:extLst>
              <a:ext uri="{FF2B5EF4-FFF2-40B4-BE49-F238E27FC236}">
                <a16:creationId xmlns:a16="http://schemas.microsoft.com/office/drawing/2014/main" id="{BC680B8E-3E56-422B-BD15-ADFFF7196D0D}"/>
              </a:ext>
            </a:extLst>
          </p:cNvPr>
          <p:cNvSpPr/>
          <p:nvPr/>
        </p:nvSpPr>
        <p:spPr>
          <a:xfrm>
            <a:off x="291326" y="6028762"/>
            <a:ext cx="2019543" cy="704331"/>
          </a:xfrm>
          <a:prstGeom prst="roundRect">
            <a:avLst/>
          </a:prstGeom>
          <a:solidFill>
            <a:srgbClr val="FFCCCC"/>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ジョブコーチ支援</a:t>
            </a:r>
          </a:p>
        </p:txBody>
      </p:sp>
      <p:sp>
        <p:nvSpPr>
          <p:cNvPr id="28" name="四角形: 角を丸くする 27">
            <a:extLst>
              <a:ext uri="{FF2B5EF4-FFF2-40B4-BE49-F238E27FC236}">
                <a16:creationId xmlns:a16="http://schemas.microsoft.com/office/drawing/2014/main" id="{F724D38A-A73E-4F16-B948-2DD5FE130F6E}"/>
              </a:ext>
            </a:extLst>
          </p:cNvPr>
          <p:cNvSpPr/>
          <p:nvPr/>
        </p:nvSpPr>
        <p:spPr>
          <a:xfrm>
            <a:off x="2415219" y="6028762"/>
            <a:ext cx="2019543" cy="704331"/>
          </a:xfrm>
          <a:prstGeom prst="roundRect">
            <a:avLst/>
          </a:prstGeom>
          <a:solidFill>
            <a:srgbClr val="FFCCCC"/>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就労アセスメント</a:t>
            </a:r>
          </a:p>
        </p:txBody>
      </p:sp>
      <p:sp>
        <p:nvSpPr>
          <p:cNvPr id="30" name="四角形: 角を丸くする 29">
            <a:extLst>
              <a:ext uri="{FF2B5EF4-FFF2-40B4-BE49-F238E27FC236}">
                <a16:creationId xmlns:a16="http://schemas.microsoft.com/office/drawing/2014/main" id="{CF4A2A9F-8395-4541-B91D-D8877D9F4327}"/>
              </a:ext>
            </a:extLst>
          </p:cNvPr>
          <p:cNvSpPr/>
          <p:nvPr/>
        </p:nvSpPr>
        <p:spPr>
          <a:xfrm>
            <a:off x="4547131" y="6029201"/>
            <a:ext cx="2019543" cy="704331"/>
          </a:xfrm>
          <a:prstGeom prst="roundRect">
            <a:avLst/>
          </a:prstGeom>
          <a:solidFill>
            <a:srgbClr val="FFCCCC"/>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アドバイザー支援</a:t>
            </a:r>
          </a:p>
        </p:txBody>
      </p:sp>
      <p:sp>
        <p:nvSpPr>
          <p:cNvPr id="33" name="正方形/長方形 32">
            <a:extLst>
              <a:ext uri="{FF2B5EF4-FFF2-40B4-BE49-F238E27FC236}">
                <a16:creationId xmlns:a16="http://schemas.microsoft.com/office/drawing/2014/main" id="{B113C6FE-101B-4495-B47B-07C5828E20D5}"/>
              </a:ext>
            </a:extLst>
          </p:cNvPr>
          <p:cNvSpPr/>
          <p:nvPr/>
        </p:nvSpPr>
        <p:spPr>
          <a:xfrm>
            <a:off x="0" y="7737842"/>
            <a:ext cx="6858000" cy="2168158"/>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latin typeface="Meiryo UI" panose="020B0604030504040204" pitchFamily="50" charset="-128"/>
                <a:ea typeface="Meiryo UI" panose="020B0604030504040204" pitchFamily="50" charset="-128"/>
              </a:rPr>
              <a:t>　埼玉県障害者雇用総合サポートセンター</a:t>
            </a:r>
            <a:endParaRPr kumimoji="1" lang="en-US" altLang="ja-JP" sz="2400" b="1" dirty="0">
              <a:latin typeface="Meiryo UI" panose="020B0604030504040204" pitchFamily="50" charset="-128"/>
              <a:ea typeface="Meiryo UI" panose="020B0604030504040204" pitchFamily="50" charset="-128"/>
            </a:endParaRPr>
          </a:p>
          <a:p>
            <a:r>
              <a:rPr kumimoji="1" lang="ja-JP" altLang="en-US" sz="2400" b="1" dirty="0">
                <a:latin typeface="Meiryo UI" panose="020B0604030504040204" pitchFamily="50" charset="-128"/>
                <a:ea typeface="Meiryo UI" panose="020B0604030504040204" pitchFamily="50" charset="-128"/>
              </a:rPr>
              <a:t>　                             職場定着支援業務部門</a:t>
            </a:r>
            <a:endParaRPr kumimoji="1" lang="en-US" altLang="ja-JP" sz="24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330-0074</a:t>
            </a:r>
          </a:p>
          <a:p>
            <a:r>
              <a:rPr kumimoji="1" lang="ja-JP" altLang="en-US" sz="1600" b="1" dirty="0">
                <a:latin typeface="Meiryo UI" panose="020B0604030504040204" pitchFamily="50" charset="-128"/>
                <a:ea typeface="Meiryo UI" panose="020B0604030504040204" pitchFamily="50" charset="-128"/>
              </a:rPr>
              <a:t>　　埼玉県さいたま市浦和区北浦和</a:t>
            </a:r>
            <a:r>
              <a:rPr kumimoji="1" lang="en-US" altLang="ja-JP" sz="1600" b="1" dirty="0">
                <a:latin typeface="Meiryo UI" panose="020B0604030504040204" pitchFamily="50" charset="-128"/>
                <a:ea typeface="Meiryo UI" panose="020B0604030504040204" pitchFamily="50" charset="-128"/>
              </a:rPr>
              <a:t>5-6-5</a:t>
            </a:r>
            <a:r>
              <a:rPr kumimoji="1" lang="ja-JP" altLang="en-US" sz="1600" b="1" dirty="0">
                <a:latin typeface="Meiryo UI" panose="020B0604030504040204" pitchFamily="50" charset="-128"/>
                <a:ea typeface="Meiryo UI" panose="020B0604030504040204" pitchFamily="50" charset="-128"/>
              </a:rPr>
              <a:t>浦和合同庁舎別館</a:t>
            </a:r>
            <a:r>
              <a:rPr kumimoji="1" lang="en-US" altLang="ja-JP" sz="1600" b="1" dirty="0">
                <a:latin typeface="Meiryo UI" panose="020B0604030504040204" pitchFamily="50" charset="-128"/>
                <a:ea typeface="Meiryo UI" panose="020B0604030504040204" pitchFamily="50" charset="-128"/>
              </a:rPr>
              <a:t>1</a:t>
            </a:r>
            <a:r>
              <a:rPr kumimoji="1" lang="ja-JP" altLang="en-US" sz="1600" b="1" dirty="0">
                <a:latin typeface="Meiryo UI" panose="020B0604030504040204" pitchFamily="50" charset="-128"/>
                <a:ea typeface="Meiryo UI" panose="020B0604030504040204" pitchFamily="50" charset="-128"/>
              </a:rPr>
              <a:t>階</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TEL</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048-823-9020</a:t>
            </a: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FAX</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048-834-6980</a:t>
            </a:r>
          </a:p>
          <a:p>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E-mail</a:t>
            </a:r>
            <a:r>
              <a:rPr kumimoji="1" lang="ja-JP" altLang="en-US" sz="1600" b="1" dirty="0">
                <a:latin typeface="Meiryo UI" panose="020B0604030504040204" pitchFamily="50" charset="-128"/>
                <a:ea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rPr>
              <a:t>jcc-teichaku@bz04.plala.or.jp</a:t>
            </a:r>
            <a:endParaRPr kumimoji="1" lang="ja-JP" altLang="en-US" sz="1600" b="1" dirty="0">
              <a:latin typeface="Meiryo UI" panose="020B0604030504040204" pitchFamily="50" charset="-128"/>
              <a:ea typeface="Meiryo UI" panose="020B0604030504040204" pitchFamily="50" charset="-128"/>
            </a:endParaRPr>
          </a:p>
        </p:txBody>
      </p:sp>
      <p:sp>
        <p:nvSpPr>
          <p:cNvPr id="2" name="楕円 1">
            <a:extLst>
              <a:ext uri="{FF2B5EF4-FFF2-40B4-BE49-F238E27FC236}">
                <a16:creationId xmlns:a16="http://schemas.microsoft.com/office/drawing/2014/main" id="{55F6EF8C-E52F-4A07-8887-42FD6B3050AC}"/>
              </a:ext>
            </a:extLst>
          </p:cNvPr>
          <p:cNvSpPr/>
          <p:nvPr/>
        </p:nvSpPr>
        <p:spPr>
          <a:xfrm>
            <a:off x="1564549" y="1368550"/>
            <a:ext cx="3720890" cy="387675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 name="図 5" descr="部屋 が含まれている画像&#10;&#10;自動的に生成された説明">
            <a:extLst>
              <a:ext uri="{FF2B5EF4-FFF2-40B4-BE49-F238E27FC236}">
                <a16:creationId xmlns:a16="http://schemas.microsoft.com/office/drawing/2014/main" id="{B56A94C9-B495-4520-80E3-96179D9A4A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2927" y="1980459"/>
            <a:ext cx="2655879" cy="2655879"/>
          </a:xfrm>
          <a:prstGeom prst="rect">
            <a:avLst/>
          </a:prstGeom>
        </p:spPr>
      </p:pic>
      <p:sp>
        <p:nvSpPr>
          <p:cNvPr id="8" name="吹き出し: 円形 7">
            <a:extLst>
              <a:ext uri="{FF2B5EF4-FFF2-40B4-BE49-F238E27FC236}">
                <a16:creationId xmlns:a16="http://schemas.microsoft.com/office/drawing/2014/main" id="{01F0806C-2B6F-4B34-9A32-3CAC632A03C7}"/>
              </a:ext>
            </a:extLst>
          </p:cNvPr>
          <p:cNvSpPr/>
          <p:nvPr/>
        </p:nvSpPr>
        <p:spPr>
          <a:xfrm>
            <a:off x="391146" y="1883310"/>
            <a:ext cx="1583127" cy="925300"/>
          </a:xfrm>
          <a:prstGeom prst="wedgeEllipseCallout">
            <a:avLst>
              <a:gd name="adj1" fmla="val 59124"/>
              <a:gd name="adj2" fmla="val 52911"/>
            </a:avLst>
          </a:prstGeom>
          <a:ln w="19050">
            <a:solidFill>
              <a:srgbClr val="00808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a:latin typeface="HG丸ｺﾞｼｯｸM-PRO" panose="020F0600000000000000" pitchFamily="50" charset="-128"/>
                <a:ea typeface="HG丸ｺﾞｼｯｸM-PRO" panose="020F0600000000000000" pitchFamily="50" charset="-128"/>
              </a:rPr>
              <a:t>どう対応したら良いの</a:t>
            </a:r>
            <a:r>
              <a:rPr kumimoji="1" lang="en-US" altLang="ja-JP" sz="1050" b="1" dirty="0">
                <a:latin typeface="HG丸ｺﾞｼｯｸM-PRO" panose="020F0600000000000000" pitchFamily="50" charset="-128"/>
                <a:ea typeface="HG丸ｺﾞｼｯｸM-PRO" panose="020F0600000000000000" pitchFamily="50" charset="-128"/>
              </a:rPr>
              <a:t>…</a:t>
            </a:r>
            <a:r>
              <a:rPr kumimoji="1" lang="ja-JP" altLang="en-US" sz="1050" b="1" dirty="0">
                <a:latin typeface="HG丸ｺﾞｼｯｸM-PRO" panose="020F0600000000000000" pitchFamily="50" charset="-128"/>
                <a:ea typeface="HG丸ｺﾞｼｯｸM-PRO" panose="020F0600000000000000" pitchFamily="50" charset="-128"/>
              </a:rPr>
              <a:t>？</a:t>
            </a:r>
          </a:p>
        </p:txBody>
      </p:sp>
      <p:sp>
        <p:nvSpPr>
          <p:cNvPr id="9" name="吹き出し: 円形 8">
            <a:extLst>
              <a:ext uri="{FF2B5EF4-FFF2-40B4-BE49-F238E27FC236}">
                <a16:creationId xmlns:a16="http://schemas.microsoft.com/office/drawing/2014/main" id="{57CA7C38-92CD-4D82-9B00-F05208968028}"/>
              </a:ext>
            </a:extLst>
          </p:cNvPr>
          <p:cNvSpPr/>
          <p:nvPr/>
        </p:nvSpPr>
        <p:spPr>
          <a:xfrm>
            <a:off x="391146" y="3002393"/>
            <a:ext cx="1583127" cy="925300"/>
          </a:xfrm>
          <a:prstGeom prst="wedgeEllipseCallout">
            <a:avLst>
              <a:gd name="adj1" fmla="val 62125"/>
              <a:gd name="adj2" fmla="val 24676"/>
            </a:avLst>
          </a:prstGeom>
          <a:ln w="19050">
            <a:solidFill>
              <a:srgbClr val="00808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a:latin typeface="HG丸ｺﾞｼｯｸM-PRO" panose="020F0600000000000000" pitchFamily="50" charset="-128"/>
                <a:ea typeface="HG丸ｺﾞｼｯｸM-PRO" panose="020F0600000000000000" pitchFamily="50" charset="-128"/>
              </a:rPr>
              <a:t>どんな仕事をやってもらえば良いの</a:t>
            </a:r>
            <a:r>
              <a:rPr kumimoji="1" lang="en-US" altLang="ja-JP" sz="1050" b="1" dirty="0">
                <a:latin typeface="HG丸ｺﾞｼｯｸM-PRO" panose="020F0600000000000000" pitchFamily="50" charset="-128"/>
                <a:ea typeface="HG丸ｺﾞｼｯｸM-PRO" panose="020F0600000000000000" pitchFamily="50" charset="-128"/>
              </a:rPr>
              <a:t>…</a:t>
            </a:r>
            <a:r>
              <a:rPr kumimoji="1" lang="ja-JP" altLang="en-US" sz="1050" b="1" dirty="0">
                <a:latin typeface="HG丸ｺﾞｼｯｸM-PRO" panose="020F0600000000000000" pitchFamily="50" charset="-128"/>
                <a:ea typeface="HG丸ｺﾞｼｯｸM-PRO" panose="020F0600000000000000" pitchFamily="50" charset="-128"/>
              </a:rPr>
              <a:t>？</a:t>
            </a:r>
          </a:p>
        </p:txBody>
      </p:sp>
      <p:sp>
        <p:nvSpPr>
          <p:cNvPr id="10" name="吹き出し: 円形 9">
            <a:extLst>
              <a:ext uri="{FF2B5EF4-FFF2-40B4-BE49-F238E27FC236}">
                <a16:creationId xmlns:a16="http://schemas.microsoft.com/office/drawing/2014/main" id="{220D1854-1FC7-4D96-8FE5-AF24A338294C}"/>
              </a:ext>
            </a:extLst>
          </p:cNvPr>
          <p:cNvSpPr/>
          <p:nvPr/>
        </p:nvSpPr>
        <p:spPr>
          <a:xfrm>
            <a:off x="391146" y="4121476"/>
            <a:ext cx="1583127" cy="925300"/>
          </a:xfrm>
          <a:prstGeom prst="wedgeEllipseCallout">
            <a:avLst>
              <a:gd name="adj1" fmla="val 62124"/>
              <a:gd name="adj2" fmla="val -42061"/>
            </a:avLst>
          </a:prstGeom>
          <a:ln w="19050">
            <a:solidFill>
              <a:srgbClr val="00808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a:latin typeface="HG丸ｺﾞｼｯｸM-PRO" panose="020F0600000000000000" pitchFamily="50" charset="-128"/>
                <a:ea typeface="HG丸ｺﾞｼｯｸM-PRO" panose="020F0600000000000000" pitchFamily="50" charset="-128"/>
              </a:rPr>
              <a:t>どんな配慮が</a:t>
            </a:r>
            <a:endParaRPr kumimoji="1" lang="en-US" altLang="ja-JP" sz="1050" b="1" dirty="0">
              <a:latin typeface="HG丸ｺﾞｼｯｸM-PRO" panose="020F0600000000000000" pitchFamily="50" charset="-128"/>
              <a:ea typeface="HG丸ｺﾞｼｯｸM-PRO" panose="020F0600000000000000" pitchFamily="50" charset="-128"/>
            </a:endParaRPr>
          </a:p>
          <a:p>
            <a:pPr algn="ctr"/>
            <a:r>
              <a:rPr kumimoji="1" lang="ja-JP" altLang="en-US" sz="1050" b="1" dirty="0">
                <a:latin typeface="HG丸ｺﾞｼｯｸM-PRO" panose="020F0600000000000000" pitchFamily="50" charset="-128"/>
                <a:ea typeface="HG丸ｺﾞｼｯｸM-PRO" panose="020F0600000000000000" pitchFamily="50" charset="-128"/>
              </a:rPr>
              <a:t>必要</a:t>
            </a:r>
            <a:r>
              <a:rPr kumimoji="1" lang="en-US" altLang="ja-JP" sz="1050" b="1" dirty="0">
                <a:latin typeface="HG丸ｺﾞｼｯｸM-PRO" panose="020F0600000000000000" pitchFamily="50" charset="-128"/>
                <a:ea typeface="HG丸ｺﾞｼｯｸM-PRO" panose="020F0600000000000000" pitchFamily="50" charset="-128"/>
              </a:rPr>
              <a:t>…</a:t>
            </a:r>
            <a:r>
              <a:rPr kumimoji="1" lang="ja-JP" altLang="en-US" sz="1050" b="1" dirty="0">
                <a:latin typeface="HG丸ｺﾞｼｯｸM-PRO" panose="020F0600000000000000" pitchFamily="50" charset="-128"/>
                <a:ea typeface="HG丸ｺﾞｼｯｸM-PRO" panose="020F0600000000000000" pitchFamily="50" charset="-128"/>
              </a:rPr>
              <a:t>？</a:t>
            </a:r>
          </a:p>
        </p:txBody>
      </p:sp>
      <p:sp>
        <p:nvSpPr>
          <p:cNvPr id="12" name="吹き出し: 円形 11">
            <a:extLst>
              <a:ext uri="{FF2B5EF4-FFF2-40B4-BE49-F238E27FC236}">
                <a16:creationId xmlns:a16="http://schemas.microsoft.com/office/drawing/2014/main" id="{22A03E6D-7996-455B-92C8-7265BCEAFC6B}"/>
              </a:ext>
            </a:extLst>
          </p:cNvPr>
          <p:cNvSpPr/>
          <p:nvPr/>
        </p:nvSpPr>
        <p:spPr>
          <a:xfrm>
            <a:off x="4808929" y="1883310"/>
            <a:ext cx="1583127" cy="925300"/>
          </a:xfrm>
          <a:prstGeom prst="wedgeEllipseCallout">
            <a:avLst>
              <a:gd name="adj1" fmla="val -62396"/>
              <a:gd name="adj2" fmla="val 50344"/>
            </a:avLst>
          </a:prstGeom>
          <a:ln w="19050">
            <a:solidFill>
              <a:srgbClr val="00808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a:latin typeface="HG丸ｺﾞｼｯｸM-PRO" panose="020F0600000000000000" pitchFamily="50" charset="-128"/>
                <a:ea typeface="HG丸ｺﾞｼｯｸM-PRO" panose="020F0600000000000000" pitchFamily="50" charset="-128"/>
              </a:rPr>
              <a:t>どんなアド</a:t>
            </a:r>
            <a:endParaRPr kumimoji="1" lang="en-US" altLang="ja-JP" sz="1050" b="1" dirty="0">
              <a:latin typeface="HG丸ｺﾞｼｯｸM-PRO" panose="020F0600000000000000" pitchFamily="50" charset="-128"/>
              <a:ea typeface="HG丸ｺﾞｼｯｸM-PRO" panose="020F0600000000000000" pitchFamily="50" charset="-128"/>
            </a:endParaRPr>
          </a:p>
          <a:p>
            <a:pPr algn="ctr"/>
            <a:r>
              <a:rPr kumimoji="1" lang="ja-JP" altLang="en-US" sz="1050" b="1" dirty="0">
                <a:latin typeface="HG丸ｺﾞｼｯｸM-PRO" panose="020F0600000000000000" pitchFamily="50" charset="-128"/>
                <a:ea typeface="HG丸ｺﾞｼｯｸM-PRO" panose="020F0600000000000000" pitchFamily="50" charset="-128"/>
              </a:rPr>
              <a:t>バイスをしたら良いだろう</a:t>
            </a:r>
            <a:r>
              <a:rPr kumimoji="1" lang="en-US" altLang="ja-JP"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16" name="吹き出し: 円形 15">
            <a:extLst>
              <a:ext uri="{FF2B5EF4-FFF2-40B4-BE49-F238E27FC236}">
                <a16:creationId xmlns:a16="http://schemas.microsoft.com/office/drawing/2014/main" id="{6D2C6FAA-99EA-4DBE-992A-DC8B246E3D4B}"/>
              </a:ext>
            </a:extLst>
          </p:cNvPr>
          <p:cNvSpPr/>
          <p:nvPr/>
        </p:nvSpPr>
        <p:spPr>
          <a:xfrm>
            <a:off x="4808929" y="3002393"/>
            <a:ext cx="1583127" cy="925300"/>
          </a:xfrm>
          <a:prstGeom prst="wedgeEllipseCallout">
            <a:avLst>
              <a:gd name="adj1" fmla="val -66897"/>
              <a:gd name="adj2" fmla="val 22109"/>
            </a:avLst>
          </a:prstGeom>
          <a:ln w="19050">
            <a:solidFill>
              <a:srgbClr val="00808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a:latin typeface="HG丸ｺﾞｼｯｸM-PRO" panose="020F0600000000000000" pitchFamily="50" charset="-128"/>
                <a:ea typeface="HG丸ｺﾞｼｯｸM-PRO" panose="020F0600000000000000" pitchFamily="50" charset="-128"/>
              </a:rPr>
              <a:t>きめ細やかな</a:t>
            </a:r>
            <a:endParaRPr kumimoji="1" lang="en-US" altLang="ja-JP" sz="1050" b="1" dirty="0">
              <a:latin typeface="HG丸ｺﾞｼｯｸM-PRO" panose="020F0600000000000000" pitchFamily="50" charset="-128"/>
              <a:ea typeface="HG丸ｺﾞｼｯｸM-PRO" panose="020F0600000000000000" pitchFamily="50" charset="-128"/>
            </a:endParaRPr>
          </a:p>
          <a:p>
            <a:pPr algn="ctr"/>
            <a:r>
              <a:rPr kumimoji="1" lang="ja-JP" altLang="en-US" sz="1050" b="1" dirty="0">
                <a:latin typeface="HG丸ｺﾞｼｯｸM-PRO" panose="020F0600000000000000" pitchFamily="50" charset="-128"/>
                <a:ea typeface="HG丸ｺﾞｼｯｸM-PRO" panose="020F0600000000000000" pitchFamily="50" charset="-128"/>
              </a:rPr>
              <a:t>支援をしたい</a:t>
            </a:r>
            <a:endParaRPr kumimoji="1" lang="en-US" altLang="ja-JP" sz="1050" b="1" dirty="0">
              <a:latin typeface="HG丸ｺﾞｼｯｸM-PRO" panose="020F0600000000000000" pitchFamily="50" charset="-128"/>
              <a:ea typeface="HG丸ｺﾞｼｯｸM-PRO" panose="020F0600000000000000" pitchFamily="50" charset="-128"/>
            </a:endParaRPr>
          </a:p>
          <a:p>
            <a:pPr algn="ctr"/>
            <a:r>
              <a:rPr kumimoji="1" lang="ja-JP" altLang="en-US" sz="1050" b="1" dirty="0">
                <a:latin typeface="HG丸ｺﾞｼｯｸM-PRO" panose="020F0600000000000000" pitchFamily="50" charset="-128"/>
                <a:ea typeface="HG丸ｺﾞｼｯｸM-PRO" panose="020F0600000000000000" pitchFamily="50" charset="-128"/>
              </a:rPr>
              <a:t>けれど</a:t>
            </a:r>
            <a:r>
              <a:rPr kumimoji="1" lang="en-US" altLang="ja-JP"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22" name="吹き出し: 円形 21">
            <a:extLst>
              <a:ext uri="{FF2B5EF4-FFF2-40B4-BE49-F238E27FC236}">
                <a16:creationId xmlns:a16="http://schemas.microsoft.com/office/drawing/2014/main" id="{CA85DFE8-2095-4B98-8497-13F4F6A22A1A}"/>
              </a:ext>
            </a:extLst>
          </p:cNvPr>
          <p:cNvSpPr/>
          <p:nvPr/>
        </p:nvSpPr>
        <p:spPr>
          <a:xfrm>
            <a:off x="4796107" y="4117171"/>
            <a:ext cx="1583127" cy="925300"/>
          </a:xfrm>
          <a:prstGeom prst="wedgeEllipseCallout">
            <a:avLst>
              <a:gd name="adj1" fmla="val -66147"/>
              <a:gd name="adj2" fmla="val -43344"/>
            </a:avLst>
          </a:prstGeom>
          <a:ln w="19050">
            <a:solidFill>
              <a:srgbClr val="00808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50" b="1" dirty="0">
                <a:latin typeface="HG丸ｺﾞｼｯｸM-PRO" panose="020F0600000000000000" pitchFamily="50" charset="-128"/>
                <a:ea typeface="HG丸ｺﾞｼｯｸM-PRO" panose="020F0600000000000000" pitchFamily="50" charset="-128"/>
              </a:rPr>
              <a:t>支援のアイデアが欲しい</a:t>
            </a:r>
            <a:r>
              <a:rPr kumimoji="1" lang="en-US" altLang="ja-JP" sz="1050" b="1" dirty="0">
                <a:latin typeface="HG丸ｺﾞｼｯｸM-PRO" panose="020F0600000000000000" pitchFamily="50" charset="-128"/>
                <a:ea typeface="HG丸ｺﾞｼｯｸM-PRO" panose="020F0600000000000000" pitchFamily="50" charset="-128"/>
              </a:rPr>
              <a:t>…</a:t>
            </a:r>
            <a:endParaRPr kumimoji="1" lang="ja-JP" altLang="en-US" sz="1050" b="1" dirty="0">
              <a:latin typeface="HG丸ｺﾞｼｯｸM-PRO" panose="020F0600000000000000" pitchFamily="50" charset="-128"/>
              <a:ea typeface="HG丸ｺﾞｼｯｸM-PRO" panose="020F0600000000000000" pitchFamily="50" charset="-128"/>
            </a:endParaRPr>
          </a:p>
        </p:txBody>
      </p:sp>
      <p:sp>
        <p:nvSpPr>
          <p:cNvPr id="18" name="正方形/長方形 17">
            <a:extLst>
              <a:ext uri="{FF2B5EF4-FFF2-40B4-BE49-F238E27FC236}">
                <a16:creationId xmlns:a16="http://schemas.microsoft.com/office/drawing/2014/main" id="{D68D8279-F9FF-4F41-9143-628FD27FB5BE}"/>
              </a:ext>
            </a:extLst>
          </p:cNvPr>
          <p:cNvSpPr/>
          <p:nvPr/>
        </p:nvSpPr>
        <p:spPr>
          <a:xfrm>
            <a:off x="456873" y="6840704"/>
            <a:ext cx="4931158" cy="830997"/>
          </a:xfrm>
          <a:prstGeom prst="rect">
            <a:avLst/>
          </a:prstGeom>
          <a:noFill/>
        </p:spPr>
        <p:txBody>
          <a:bodyPr wrap="none" lIns="91440" tIns="45720" rIns="91440" bIns="45720">
            <a:spAutoFit/>
          </a:bodyPr>
          <a:lstStyle/>
          <a:p>
            <a:pPr algn="ctr"/>
            <a:r>
              <a:rPr lang="ja-JP" altLang="en-US" sz="2400" b="1" dirty="0">
                <a:ln w="0">
                  <a:noFill/>
                </a:ln>
                <a:solidFill>
                  <a:srgbClr val="002060"/>
                </a:solidFill>
                <a:latin typeface="Meiryo UI" panose="020B0604030504040204" pitchFamily="50" charset="-128"/>
                <a:ea typeface="Meiryo UI" panose="020B0604030504040204" pitchFamily="50" charset="-128"/>
              </a:rPr>
              <a:t>「</a:t>
            </a:r>
            <a:r>
              <a:rPr lang="ja-JP" altLang="en-US" sz="2400" b="1" cap="none" spc="0" dirty="0">
                <a:ln w="0">
                  <a:noFill/>
                </a:ln>
                <a:solidFill>
                  <a:srgbClr val="002060"/>
                </a:solidFill>
                <a:latin typeface="Meiryo UI" panose="020B0604030504040204" pitchFamily="50" charset="-128"/>
                <a:ea typeface="Meiryo UI" panose="020B0604030504040204" pitchFamily="50" charset="-128"/>
              </a:rPr>
              <a:t>アドバイザー」がお話を伺い</a:t>
            </a:r>
            <a:endParaRPr lang="en-US" altLang="ja-JP" sz="2400" b="1" cap="none" spc="0" dirty="0">
              <a:ln w="0">
                <a:noFill/>
              </a:ln>
              <a:solidFill>
                <a:srgbClr val="002060"/>
              </a:solidFill>
              <a:latin typeface="Meiryo UI" panose="020B0604030504040204" pitchFamily="50" charset="-128"/>
              <a:ea typeface="Meiryo UI" panose="020B0604030504040204" pitchFamily="50" charset="-128"/>
            </a:endParaRPr>
          </a:p>
          <a:p>
            <a:r>
              <a:rPr lang="ja-JP" altLang="en-US" sz="2400" b="1" cap="none" spc="0" dirty="0">
                <a:ln w="0">
                  <a:noFill/>
                </a:ln>
                <a:solidFill>
                  <a:srgbClr val="002060"/>
                </a:solidFill>
                <a:latin typeface="Meiryo UI" panose="020B0604030504040204" pitchFamily="50" charset="-128"/>
                <a:ea typeface="Meiryo UI" panose="020B0604030504040204" pitchFamily="50" charset="-128"/>
              </a:rPr>
              <a:t>　　　　　　　支援内容をご提案します。</a:t>
            </a:r>
          </a:p>
        </p:txBody>
      </p:sp>
      <p:pic>
        <p:nvPicPr>
          <p:cNvPr id="19" name="図 18">
            <a:extLst>
              <a:ext uri="{FF2B5EF4-FFF2-40B4-BE49-F238E27FC236}">
                <a16:creationId xmlns:a16="http://schemas.microsoft.com/office/drawing/2014/main" id="{00000000-0008-0000-0000-0000810000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5388031" y="6510412"/>
            <a:ext cx="1011861" cy="1324859"/>
          </a:xfrm>
          <a:prstGeom prst="rect">
            <a:avLst/>
          </a:prstGeom>
        </p:spPr>
      </p:pic>
      <p:sp>
        <p:nvSpPr>
          <p:cNvPr id="20" name="正方形/長方形 19">
            <a:extLst>
              <a:ext uri="{FF2B5EF4-FFF2-40B4-BE49-F238E27FC236}">
                <a16:creationId xmlns:a16="http://schemas.microsoft.com/office/drawing/2014/main" id="{6E6C4F5C-1AEA-42A3-8CF7-B8DC44A273C0}"/>
              </a:ext>
            </a:extLst>
          </p:cNvPr>
          <p:cNvSpPr/>
          <p:nvPr/>
        </p:nvSpPr>
        <p:spPr>
          <a:xfrm>
            <a:off x="407497" y="1457548"/>
            <a:ext cx="1550424" cy="369332"/>
          </a:xfrm>
          <a:prstGeom prst="rect">
            <a:avLst/>
          </a:prstGeom>
          <a:noFill/>
        </p:spPr>
        <p:txBody>
          <a:bodyPr wrap="none" lIns="91440" tIns="45720" rIns="91440" bIns="45720">
            <a:spAutoFit/>
          </a:bodyPr>
          <a:lstStyle/>
          <a:p>
            <a:pPr algn="ctr"/>
            <a:r>
              <a:rPr lang="ja-JP" altLang="en-US" b="1" cap="none" spc="0" dirty="0">
                <a:ln w="0">
                  <a:noFill/>
                </a:ln>
                <a:latin typeface="Meiryo UI" panose="020B0604030504040204" pitchFamily="50" charset="-128"/>
                <a:ea typeface="Meiryo UI" panose="020B0604030504040204" pitchFamily="50" charset="-128"/>
              </a:rPr>
              <a:t>＜企業の方＞</a:t>
            </a:r>
          </a:p>
        </p:txBody>
      </p:sp>
      <p:sp>
        <p:nvSpPr>
          <p:cNvPr id="21" name="正方形/長方形 20">
            <a:extLst>
              <a:ext uri="{FF2B5EF4-FFF2-40B4-BE49-F238E27FC236}">
                <a16:creationId xmlns:a16="http://schemas.microsoft.com/office/drawing/2014/main" id="{4CC059DB-8F0B-4DB8-B350-DFB076A14A2C}"/>
              </a:ext>
            </a:extLst>
          </p:cNvPr>
          <p:cNvSpPr/>
          <p:nvPr/>
        </p:nvSpPr>
        <p:spPr>
          <a:xfrm>
            <a:off x="4547131" y="1457548"/>
            <a:ext cx="2012089" cy="369332"/>
          </a:xfrm>
          <a:prstGeom prst="rect">
            <a:avLst/>
          </a:prstGeom>
          <a:noFill/>
        </p:spPr>
        <p:txBody>
          <a:bodyPr wrap="none" lIns="91440" tIns="45720" rIns="91440" bIns="45720">
            <a:spAutoFit/>
          </a:bodyPr>
          <a:lstStyle/>
          <a:p>
            <a:pPr algn="ctr"/>
            <a:r>
              <a:rPr lang="ja-JP" altLang="en-US" b="1" cap="none" spc="0" dirty="0">
                <a:ln w="0">
                  <a:noFill/>
                </a:ln>
                <a:latin typeface="Meiryo UI" panose="020B0604030504040204" pitchFamily="50" charset="-128"/>
                <a:ea typeface="Meiryo UI" panose="020B0604030504040204" pitchFamily="50" charset="-128"/>
              </a:rPr>
              <a:t>＜支援機関の方＞</a:t>
            </a:r>
          </a:p>
        </p:txBody>
      </p:sp>
      <p:pic>
        <p:nvPicPr>
          <p:cNvPr id="13" name="図 12">
            <a:extLst>
              <a:ext uri="{FF2B5EF4-FFF2-40B4-BE49-F238E27FC236}">
                <a16:creationId xmlns:a16="http://schemas.microsoft.com/office/drawing/2014/main" id="{14C984CD-C47C-423D-8A95-A64C3D4E99A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5710760" y="8839581"/>
            <a:ext cx="1011861" cy="769361"/>
          </a:xfrm>
          <a:prstGeom prst="rect">
            <a:avLst/>
          </a:prstGeom>
        </p:spPr>
      </p:pic>
      <p:grpSp>
        <p:nvGrpSpPr>
          <p:cNvPr id="24" name="グループ化 23"/>
          <p:cNvGrpSpPr/>
          <p:nvPr/>
        </p:nvGrpSpPr>
        <p:grpSpPr>
          <a:xfrm>
            <a:off x="200812" y="131714"/>
            <a:ext cx="1554252" cy="252000"/>
            <a:chOff x="1940663" y="9422979"/>
            <a:chExt cx="1554252" cy="252000"/>
          </a:xfrm>
        </p:grpSpPr>
        <p:sp>
          <p:nvSpPr>
            <p:cNvPr id="27" name="AutoShape 7"/>
            <p:cNvSpPr>
              <a:spLocks noChangeArrowheads="1"/>
            </p:cNvSpPr>
            <p:nvPr/>
          </p:nvSpPr>
          <p:spPr bwMode="auto">
            <a:xfrm>
              <a:off x="1940663" y="9433612"/>
              <a:ext cx="1554252" cy="224175"/>
            </a:xfrm>
            <a:prstGeom prst="flowChartAlternateProcess">
              <a:avLst/>
            </a:prstGeom>
            <a:noFill/>
            <a:ln w="38100" cmpd="dbl">
              <a:noFill/>
              <a:miter lim="800000"/>
              <a:headEnd/>
              <a:tailEnd/>
            </a:ln>
          </p:spPr>
          <p:txBody>
            <a:bodyPr wrap="square" lIns="74295" tIns="8890" rIns="74295" bIns="8890">
              <a:spAutoFit/>
            </a:bodyPr>
            <a:lstStyle/>
            <a:p>
              <a:pPr algn="ctr"/>
              <a:r>
                <a:rPr lang="ja-JP" altLang="en-US" sz="1200" dirty="0">
                  <a:latin typeface="HGP明朝E" pitchFamily="18" charset="-128"/>
                  <a:ea typeface="HGP明朝E" pitchFamily="18" charset="-128"/>
                  <a:cs typeface="ＭＳ Ｐゴシック" pitchFamily="50" charset="-128"/>
                </a:rPr>
                <a:t>彩の国　　　</a:t>
              </a:r>
              <a:r>
                <a:rPr lang="ja-JP" altLang="en-US" sz="1200" b="1" dirty="0">
                  <a:latin typeface="ＭＳ ゴシック" panose="020B0609070205080204" pitchFamily="49" charset="-128"/>
                  <a:ea typeface="ＭＳ ゴシック" panose="020B0609070205080204" pitchFamily="49" charset="-128"/>
                  <a:cs typeface="ＭＳ Ｐゴシック" pitchFamily="50" charset="-128"/>
                </a:rPr>
                <a:t>埼玉県</a:t>
              </a:r>
              <a:endParaRPr lang="ja-JP" sz="1200" b="1" dirty="0">
                <a:latin typeface="ＭＳ ゴシック" panose="020B0609070205080204" pitchFamily="49" charset="-128"/>
                <a:ea typeface="ＭＳ ゴシック" panose="020B0609070205080204" pitchFamily="49" charset="-128"/>
                <a:cs typeface="ＭＳ Ｐゴシック" pitchFamily="50" charset="-128"/>
              </a:endParaRPr>
            </a:p>
          </p:txBody>
        </p:sp>
        <p:pic>
          <p:nvPicPr>
            <p:cNvPr id="29" name="Picture 2" descr="C:\Users\106079\Desktop\kensyo.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79430" y="9422979"/>
              <a:ext cx="254720" cy="252000"/>
            </a:xfrm>
            <a:prstGeom prst="rect">
              <a:avLst/>
            </a:prstGeom>
            <a:noFill/>
            <a:extLst>
              <a:ext uri="{909E8E84-426E-40DD-AFC4-6F175D3DCCD1}">
                <a14:hiddenFill xmlns:a14="http://schemas.microsoft.com/office/drawing/2010/main">
                  <a:solidFill>
                    <a:srgbClr val="FFFFFF"/>
                  </a:solidFill>
                </a14:hiddenFill>
              </a:ext>
            </a:extLst>
          </p:spPr>
        </p:pic>
      </p:grpSp>
      <p:sp>
        <p:nvSpPr>
          <p:cNvPr id="3" name="テキスト ボックス 2"/>
          <p:cNvSpPr txBox="1"/>
          <p:nvPr/>
        </p:nvSpPr>
        <p:spPr>
          <a:xfrm>
            <a:off x="5553175" y="9592864"/>
            <a:ext cx="1326408" cy="307777"/>
          </a:xfrm>
          <a:prstGeom prst="rect">
            <a:avLst/>
          </a:prstGeom>
          <a:noFill/>
        </p:spPr>
        <p:txBody>
          <a:bodyPr wrap="square" rtlCol="0">
            <a:spAutoFit/>
          </a:bodyPr>
          <a:lstStyle/>
          <a:p>
            <a:pPr algn="ctr"/>
            <a:r>
              <a:rPr kumimoji="1" lang="ja-JP" altLang="en-US" sz="700" dirty="0">
                <a:latin typeface="ＭＳ Ｐゴシック" panose="020B0600070205080204" pitchFamily="50" charset="-128"/>
                <a:ea typeface="ＭＳ Ｐゴシック" panose="020B0600070205080204" pitchFamily="50" charset="-128"/>
              </a:rPr>
              <a:t>埼玉県マスコット</a:t>
            </a:r>
            <a:endParaRPr kumimoji="1" lang="en-US" altLang="ja-JP" sz="700" dirty="0">
              <a:latin typeface="ＭＳ Ｐゴシック" panose="020B0600070205080204" pitchFamily="50" charset="-128"/>
              <a:ea typeface="ＭＳ Ｐゴシック" panose="020B0600070205080204" pitchFamily="50" charset="-128"/>
            </a:endParaRPr>
          </a:p>
          <a:p>
            <a:pPr algn="ctr"/>
            <a:r>
              <a:rPr kumimoji="1" lang="ja-JP" altLang="en-US" sz="700" dirty="0">
                <a:latin typeface="ＭＳ Ｐゴシック" panose="020B0600070205080204" pitchFamily="50" charset="-128"/>
                <a:ea typeface="ＭＳ Ｐゴシック" panose="020B0600070205080204" pitchFamily="50" charset="-128"/>
              </a:rPr>
              <a:t>「コバトン」「さいたまっち」</a:t>
            </a:r>
          </a:p>
        </p:txBody>
      </p:sp>
      <p:sp>
        <p:nvSpPr>
          <p:cNvPr id="23" name="矢印: ストライプ 22">
            <a:extLst>
              <a:ext uri="{FF2B5EF4-FFF2-40B4-BE49-F238E27FC236}">
                <a16:creationId xmlns:a16="http://schemas.microsoft.com/office/drawing/2014/main" id="{37C2F06D-BDE2-49C2-B8E8-832D28F19995}"/>
              </a:ext>
            </a:extLst>
          </p:cNvPr>
          <p:cNvSpPr/>
          <p:nvPr/>
        </p:nvSpPr>
        <p:spPr>
          <a:xfrm rot="5400000">
            <a:off x="2794661" y="4245488"/>
            <a:ext cx="1260657" cy="2131912"/>
          </a:xfrm>
          <a:prstGeom prst="stripedRightArrow">
            <a:avLst>
              <a:gd name="adj1" fmla="val 36455"/>
              <a:gd name="adj2" fmla="val 47195"/>
            </a:avLst>
          </a:prstGeom>
          <a:gradFill flip="none" rotWithShape="1">
            <a:gsLst>
              <a:gs pos="0">
                <a:schemeClr val="accent1">
                  <a:lumMod val="5000"/>
                  <a:lumOff val="95000"/>
                </a:schemeClr>
              </a:gs>
              <a:gs pos="66000">
                <a:schemeClr val="accent1">
                  <a:lumMod val="45000"/>
                  <a:lumOff val="55000"/>
                </a:schemeClr>
              </a:gs>
              <a:gs pos="100000">
                <a:schemeClr val="accent1">
                  <a:lumMod val="45000"/>
                  <a:lumOff val="55000"/>
                </a:schemeClr>
              </a:gs>
              <a:gs pos="100000">
                <a:schemeClr val="accent1">
                  <a:lumMod val="30000"/>
                  <a:lumOff val="70000"/>
                </a:schemeClr>
              </a:gs>
            </a:gsLst>
            <a:lin ang="0" scaled="0"/>
            <a:tileRect/>
          </a:gradFill>
          <a:ln w="28575">
            <a:gradFill flip="none" rotWithShape="1">
              <a:gsLst>
                <a:gs pos="0">
                  <a:schemeClr val="accent1">
                    <a:lumMod val="5000"/>
                    <a:lumOff val="95000"/>
                  </a:schemeClr>
                </a:gs>
                <a:gs pos="96000">
                  <a:schemeClr val="accent1">
                    <a:lumMod val="45000"/>
                    <a:lumOff val="55000"/>
                  </a:schemeClr>
                </a:gs>
                <a:gs pos="63000">
                  <a:schemeClr val="accent1">
                    <a:lumMod val="45000"/>
                    <a:lumOff val="55000"/>
                  </a:schemeClr>
                </a:gs>
                <a:gs pos="100000">
                  <a:schemeClr val="accent1">
                    <a:lumMod val="30000"/>
                    <a:lumOff val="70000"/>
                  </a:schemeClr>
                </a:gs>
              </a:gsLst>
              <a:lin ang="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B1A628D7-DC2A-444C-8C64-99FAFAE1A11B}"/>
              </a:ext>
            </a:extLst>
          </p:cNvPr>
          <p:cNvSpPr/>
          <p:nvPr/>
        </p:nvSpPr>
        <p:spPr>
          <a:xfrm>
            <a:off x="857622" y="5305003"/>
            <a:ext cx="5134739" cy="461665"/>
          </a:xfrm>
          <a:prstGeom prst="rect">
            <a:avLst/>
          </a:prstGeom>
          <a:noFill/>
        </p:spPr>
        <p:txBody>
          <a:bodyPr wrap="none" lIns="91440" tIns="45720" rIns="91440" bIns="45720">
            <a:spAutoFit/>
          </a:bodyPr>
          <a:lstStyle/>
          <a:p>
            <a:pPr algn="ctr"/>
            <a:r>
              <a:rPr lang="ja-JP" altLang="en-US" sz="2400" b="1" i="1" dirty="0">
                <a:ln w="0">
                  <a:solidFill>
                    <a:srgbClr val="FF0000"/>
                  </a:solidFill>
                </a:ln>
                <a:solidFill>
                  <a:srgbClr val="FF0000"/>
                </a:solidFill>
                <a:effectLst>
                  <a:outerShdw blurRad="38100" dist="38100" dir="2700000" algn="tl">
                    <a:schemeClr val="bg1">
                      <a:alpha val="43000"/>
                    </a:schemeClr>
                  </a:outerShdw>
                </a:effectLst>
                <a:latin typeface="HG丸ｺﾞｼｯｸM-PRO" panose="020F0600000000000000" pitchFamily="50" charset="-128"/>
                <a:ea typeface="HG丸ｺﾞｼｯｸM-PRO" panose="020F0600000000000000" pitchFamily="50" charset="-128"/>
              </a:rPr>
              <a:t>～こんな時は、ご連絡ください！～</a:t>
            </a:r>
            <a:endParaRPr lang="ja-JP" altLang="en-US" sz="2400" b="1" i="1" cap="none" spc="0" dirty="0">
              <a:ln w="0">
                <a:solidFill>
                  <a:srgbClr val="FF0000"/>
                </a:solidFill>
              </a:ln>
              <a:solidFill>
                <a:srgbClr val="FF0000"/>
              </a:solidFill>
              <a:effectLst>
                <a:outerShdw blurRad="38100" dist="38100" dir="2700000" algn="tl">
                  <a:schemeClr val="bg1">
                    <a:alpha val="43000"/>
                  </a:schemeClr>
                </a:outerShdw>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14624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25C18F5B-D4FD-4397-BB75-3B8143C25167}"/>
              </a:ext>
            </a:extLst>
          </p:cNvPr>
          <p:cNvSpPr/>
          <p:nvPr/>
        </p:nvSpPr>
        <p:spPr>
          <a:xfrm>
            <a:off x="0" y="0"/>
            <a:ext cx="6858000" cy="1295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latin typeface="Meiryo UI" panose="020B0604030504040204" pitchFamily="50" charset="-128"/>
                <a:ea typeface="Meiryo UI" panose="020B0604030504040204" pitchFamily="50" charset="-128"/>
              </a:rPr>
              <a:t>　　埼玉県障害者雇用総合サポートセンター（職場定着支援</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業務部門）では下記の支援を行っています！</a:t>
            </a:r>
            <a:endParaRPr kumimoji="1" lang="en-US" altLang="ja-JP" sz="2000" b="1" dirty="0">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B45AFBC9-3163-4D00-895E-A20373C57A52}"/>
              </a:ext>
            </a:extLst>
          </p:cNvPr>
          <p:cNvGrpSpPr/>
          <p:nvPr/>
        </p:nvGrpSpPr>
        <p:grpSpPr>
          <a:xfrm>
            <a:off x="0" y="1459283"/>
            <a:ext cx="6858000" cy="2219889"/>
            <a:chOff x="0" y="1475810"/>
            <a:chExt cx="6858000" cy="2219889"/>
          </a:xfrm>
          <a:solidFill>
            <a:schemeClr val="accent4">
              <a:lumMod val="40000"/>
              <a:lumOff val="60000"/>
            </a:schemeClr>
          </a:solidFill>
        </p:grpSpPr>
        <p:sp>
          <p:nvSpPr>
            <p:cNvPr id="4" name="正方形/長方形 3">
              <a:extLst>
                <a:ext uri="{FF2B5EF4-FFF2-40B4-BE49-F238E27FC236}">
                  <a16:creationId xmlns:a16="http://schemas.microsoft.com/office/drawing/2014/main" id="{F45D1369-2B9C-4D11-973D-1C842B8B6131}"/>
                </a:ext>
              </a:extLst>
            </p:cNvPr>
            <p:cNvSpPr/>
            <p:nvPr/>
          </p:nvSpPr>
          <p:spPr>
            <a:xfrm>
              <a:off x="0" y="1827976"/>
              <a:ext cx="6858000" cy="186772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a:solidFill>
                    <a:schemeClr val="tx1"/>
                  </a:solidFill>
                  <a:latin typeface="Meiryo UI" panose="020B0604030504040204" pitchFamily="50" charset="-128"/>
                  <a:ea typeface="Meiryo UI" panose="020B0604030504040204" pitchFamily="50" charset="-128"/>
                </a:rPr>
                <a:t>　</a:t>
              </a:r>
              <a:endParaRPr kumimoji="1" lang="en-US" altLang="ja-JP" sz="1400" b="1" dirty="0">
                <a:solidFill>
                  <a:schemeClr val="tx1"/>
                </a:solidFill>
                <a:latin typeface="Meiryo UI" panose="020B0604030504040204" pitchFamily="50" charset="-128"/>
                <a:ea typeface="Meiryo UI" panose="020B0604030504040204" pitchFamily="50" charset="-128"/>
              </a:endParaRPr>
            </a:p>
            <a:p>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rPr>
                <a:t>障害者の職場適応に向けて「支援計画書」にもとづき・・・</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障害者に対して</a:t>
              </a:r>
              <a:r>
                <a:rPr lang="en-US" altLang="ja-JP" sz="1400"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　　　　職場の従業員の方との関わり方や効率の良い作業の進め方についてアドバイスします。</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a:t>
              </a:r>
              <a:r>
                <a:rPr lang="en-US" altLang="ja-JP" sz="1400" dirty="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企業に対して</a:t>
              </a:r>
              <a:r>
                <a:rPr lang="en-US" altLang="ja-JP" sz="1400" dirty="0">
                  <a:solidFill>
                    <a:schemeClr val="tx1"/>
                  </a:solidFill>
                  <a:latin typeface="Meiryo UI" panose="020B0604030504040204" pitchFamily="50" charset="-128"/>
                  <a:ea typeface="Meiryo UI" panose="020B0604030504040204" pitchFamily="50" charset="-128"/>
                </a:rPr>
                <a:t>】</a:t>
              </a:r>
            </a:p>
            <a:p>
              <a:r>
                <a:rPr lang="ja-JP" altLang="en-US" sz="1400" dirty="0">
                  <a:solidFill>
                    <a:schemeClr val="tx1"/>
                  </a:solidFill>
                  <a:latin typeface="Meiryo UI" panose="020B0604030504040204" pitchFamily="50" charset="-128"/>
                  <a:ea typeface="Meiryo UI" panose="020B0604030504040204" pitchFamily="50" charset="-128"/>
                </a:rPr>
                <a:t>　　　　本人が力を発揮しやすい作業の提案や障害特性を踏まえた仕事の教え方をアドバイ</a:t>
              </a:r>
              <a:endParaRPr lang="en-US" altLang="ja-JP" sz="1400" dirty="0">
                <a:solidFill>
                  <a:schemeClr val="tx1"/>
                </a:solidFill>
                <a:latin typeface="Meiryo UI" panose="020B0604030504040204" pitchFamily="50" charset="-128"/>
                <a:ea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rPr>
                <a:t>　　　　スします。　</a:t>
              </a:r>
              <a:endParaRPr lang="en-US" altLang="ja-JP" sz="1400" dirty="0">
                <a:solidFill>
                  <a:schemeClr val="tx1"/>
                </a:solidFill>
                <a:latin typeface="Meiryo UI" panose="020B0604030504040204" pitchFamily="50" charset="-128"/>
                <a:ea typeface="Meiryo UI" panose="020B0604030504040204" pitchFamily="50" charset="-128"/>
              </a:endParaRPr>
            </a:p>
          </p:txBody>
        </p:sp>
        <p:sp>
          <p:nvSpPr>
            <p:cNvPr id="3" name="四角形: 角を丸くする 2">
              <a:extLst>
                <a:ext uri="{FF2B5EF4-FFF2-40B4-BE49-F238E27FC236}">
                  <a16:creationId xmlns:a16="http://schemas.microsoft.com/office/drawing/2014/main" id="{DFDF48DA-54D5-415D-9D47-63F9E742D752}"/>
                </a:ext>
              </a:extLst>
            </p:cNvPr>
            <p:cNvSpPr/>
            <p:nvPr/>
          </p:nvSpPr>
          <p:spPr>
            <a:xfrm>
              <a:off x="291326" y="1475810"/>
              <a:ext cx="2019543" cy="704331"/>
            </a:xfrm>
            <a:prstGeom prst="roundRect">
              <a:avLst/>
            </a:prstGeom>
            <a:grp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ジョブコーチ支援</a:t>
              </a:r>
            </a:p>
          </p:txBody>
        </p:sp>
      </p:grpSp>
      <p:grpSp>
        <p:nvGrpSpPr>
          <p:cNvPr id="6" name="グループ化 5">
            <a:extLst>
              <a:ext uri="{FF2B5EF4-FFF2-40B4-BE49-F238E27FC236}">
                <a16:creationId xmlns:a16="http://schemas.microsoft.com/office/drawing/2014/main" id="{675B8EAB-9D2A-4720-B021-9770A4A8F287}"/>
              </a:ext>
            </a:extLst>
          </p:cNvPr>
          <p:cNvGrpSpPr/>
          <p:nvPr/>
        </p:nvGrpSpPr>
        <p:grpSpPr>
          <a:xfrm>
            <a:off x="0" y="3862105"/>
            <a:ext cx="6858000" cy="2219889"/>
            <a:chOff x="0" y="1475810"/>
            <a:chExt cx="6858000" cy="2219889"/>
          </a:xfrm>
        </p:grpSpPr>
        <p:sp>
          <p:nvSpPr>
            <p:cNvPr id="7" name="正方形/長方形 6">
              <a:extLst>
                <a:ext uri="{FF2B5EF4-FFF2-40B4-BE49-F238E27FC236}">
                  <a16:creationId xmlns:a16="http://schemas.microsoft.com/office/drawing/2014/main" id="{734F4295-E511-4B15-94B3-629383C94ECC}"/>
                </a:ext>
              </a:extLst>
            </p:cNvPr>
            <p:cNvSpPr/>
            <p:nvPr/>
          </p:nvSpPr>
          <p:spPr>
            <a:xfrm>
              <a:off x="0" y="1827976"/>
              <a:ext cx="6858000" cy="1867723"/>
            </a:xfrm>
            <a:prstGeom prst="rect">
              <a:avLst/>
            </a:prstGeom>
            <a:solidFill>
              <a:srgbClr val="FF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dirty="0">
                <a:solidFill>
                  <a:schemeClr val="tx1"/>
                </a:solidFill>
                <a:latin typeface="Meiryo UI" panose="020B0604030504040204" pitchFamily="50" charset="-128"/>
                <a:ea typeface="Meiryo UI" panose="020B0604030504040204" pitchFamily="50" charset="-128"/>
              </a:endParaRPr>
            </a:p>
            <a:p>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dirty="0">
                  <a:solidFill>
                    <a:schemeClr val="tx1"/>
                  </a:solidFill>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職業評価ツール（幕張版ワークサンプル）を活用し</a:t>
              </a:r>
              <a:endParaRPr kumimoji="1" lang="en-US" altLang="ja-JP" sz="14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400" dirty="0">
                  <a:solidFill>
                    <a:schemeClr val="dk1"/>
                  </a:solidFill>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障害者の就労アセスメント（職業適性評価）を行います。</a:t>
              </a:r>
              <a:endParaRPr kumimoji="1" lang="en-US" altLang="ja-JP" sz="14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400" dirty="0">
                  <a:solidFill>
                    <a:schemeClr val="dk1"/>
                  </a:solidFill>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就労アセスメントを通じて、就労アセスメントの視点や抽出</a:t>
              </a:r>
              <a:endParaRPr kumimoji="1" lang="en-US" altLang="ja-JP" sz="14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400" dirty="0">
                  <a:solidFill>
                    <a:schemeClr val="dk1"/>
                  </a:solidFill>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した職業的課題のポイント、職場適応促進のための就労ア</a:t>
              </a:r>
              <a:endParaRPr kumimoji="1" lang="en-US" altLang="ja-JP" sz="14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400" dirty="0">
                  <a:solidFill>
                    <a:schemeClr val="dk1"/>
                  </a:solidFill>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セスメント技術についてアドバイスします。</a:t>
              </a:r>
              <a:endParaRPr kumimoji="1" lang="ja-JP" altLang="en-US" sz="1400" dirty="0">
                <a:latin typeface="Meiryo UI" panose="020B0604030504040204" pitchFamily="50" charset="-128"/>
                <a:ea typeface="Meiryo UI" panose="020B0604030504040204" pitchFamily="50" charset="-128"/>
              </a:endParaRPr>
            </a:p>
          </p:txBody>
        </p:sp>
        <p:sp>
          <p:nvSpPr>
            <p:cNvPr id="8" name="四角形: 角を丸くする 7">
              <a:extLst>
                <a:ext uri="{FF2B5EF4-FFF2-40B4-BE49-F238E27FC236}">
                  <a16:creationId xmlns:a16="http://schemas.microsoft.com/office/drawing/2014/main" id="{EFF0BE2B-9E17-42BB-820F-0A08BCBBB3AD}"/>
                </a:ext>
              </a:extLst>
            </p:cNvPr>
            <p:cNvSpPr/>
            <p:nvPr/>
          </p:nvSpPr>
          <p:spPr>
            <a:xfrm>
              <a:off x="291326" y="1475810"/>
              <a:ext cx="2019543" cy="704331"/>
            </a:xfrm>
            <a:prstGeom prst="roundRect">
              <a:avLst/>
            </a:prstGeom>
            <a:solidFill>
              <a:srgbClr val="FFCCCC"/>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就労アセスメント</a:t>
              </a:r>
            </a:p>
          </p:txBody>
        </p:sp>
      </p:grpSp>
      <p:grpSp>
        <p:nvGrpSpPr>
          <p:cNvPr id="9" name="グループ化 8">
            <a:extLst>
              <a:ext uri="{FF2B5EF4-FFF2-40B4-BE49-F238E27FC236}">
                <a16:creationId xmlns:a16="http://schemas.microsoft.com/office/drawing/2014/main" id="{1D2D2703-6DF2-491F-BC01-8AA3A3C65322}"/>
              </a:ext>
            </a:extLst>
          </p:cNvPr>
          <p:cNvGrpSpPr/>
          <p:nvPr/>
        </p:nvGrpSpPr>
        <p:grpSpPr>
          <a:xfrm>
            <a:off x="0" y="6226828"/>
            <a:ext cx="6858000" cy="1621773"/>
            <a:chOff x="0" y="1475810"/>
            <a:chExt cx="6858000" cy="1621773"/>
          </a:xfrm>
          <a:solidFill>
            <a:schemeClr val="accent5">
              <a:lumMod val="60000"/>
              <a:lumOff val="40000"/>
            </a:schemeClr>
          </a:solidFill>
        </p:grpSpPr>
        <p:sp>
          <p:nvSpPr>
            <p:cNvPr id="10" name="正方形/長方形 9">
              <a:extLst>
                <a:ext uri="{FF2B5EF4-FFF2-40B4-BE49-F238E27FC236}">
                  <a16:creationId xmlns:a16="http://schemas.microsoft.com/office/drawing/2014/main" id="{43DE5FF7-3E81-4E8E-88D3-8CFDE6590547}"/>
                </a:ext>
              </a:extLst>
            </p:cNvPr>
            <p:cNvSpPr/>
            <p:nvPr/>
          </p:nvSpPr>
          <p:spPr>
            <a:xfrm>
              <a:off x="0" y="1827977"/>
              <a:ext cx="6858000" cy="126960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就労支援機関や企業から職場定着支援の依頼にもとづき、障害者の職場適応に関す</a:t>
              </a:r>
              <a:endParaRPr kumimoji="1" lang="en-US" altLang="ja-JP" sz="14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400" dirty="0">
                  <a:solidFill>
                    <a:schemeClr val="dk1"/>
                  </a:solidFill>
                  <a:latin typeface="Meiryo UI" panose="020B0604030504040204" pitchFamily="50" charset="-128"/>
                  <a:ea typeface="Meiryo UI" panose="020B0604030504040204" pitchFamily="50" charset="-128"/>
                </a:rPr>
                <a:t>　</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る課題を把握・分析し課題解決に向けた支援を行います。</a:t>
              </a:r>
              <a:endParaRPr kumimoji="1" lang="en-US" altLang="ja-JP" sz="14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400" dirty="0">
                  <a:solidFill>
                    <a:schemeClr val="dk1"/>
                  </a:solidFill>
                  <a:latin typeface="Meiryo UI" panose="020B0604030504040204" pitchFamily="50" charset="-128"/>
                  <a:ea typeface="Meiryo UI" panose="020B0604030504040204" pitchFamily="50" charset="-128"/>
                </a:rPr>
                <a:t>　　また、</a:t>
              </a:r>
              <a:r>
                <a:rPr kumimoji="1" lang="ja-JP" altLang="en-US" sz="1400" dirty="0">
                  <a:solidFill>
                    <a:schemeClr val="dk1"/>
                  </a:solidFill>
                  <a:effectLst/>
                  <a:latin typeface="Meiryo UI" panose="020B0604030504040204" pitchFamily="50" charset="-128"/>
                  <a:ea typeface="Meiryo UI" panose="020B0604030504040204" pitchFamily="50" charset="-128"/>
                  <a:cs typeface="+mn-cs"/>
                </a:rPr>
                <a:t>地域の就労支援機関の支援スキルの向上を図るため、適宜アドバイスを行います。</a:t>
              </a:r>
              <a:endParaRPr kumimoji="1" lang="ja-JP" altLang="en-US" sz="1400" dirty="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57580D9D-A893-49AB-98A1-2A1635B7A83E}"/>
                </a:ext>
              </a:extLst>
            </p:cNvPr>
            <p:cNvSpPr/>
            <p:nvPr/>
          </p:nvSpPr>
          <p:spPr>
            <a:xfrm>
              <a:off x="291326" y="1475810"/>
              <a:ext cx="2019543" cy="704331"/>
            </a:xfrm>
            <a:prstGeom prst="roundRect">
              <a:avLst/>
            </a:prstGeom>
            <a:grp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Meiryo UI" panose="020B0604030504040204" pitchFamily="50" charset="-128"/>
                  <a:ea typeface="Meiryo UI" panose="020B0604030504040204" pitchFamily="50" charset="-128"/>
                </a:rPr>
                <a:t>アドバイザー支援</a:t>
              </a:r>
            </a:p>
          </p:txBody>
        </p:sp>
      </p:grpSp>
      <p:pic>
        <p:nvPicPr>
          <p:cNvPr id="13" name="Picture 2" descr="MWS全セット見本">
            <a:extLst>
              <a:ext uri="{FF2B5EF4-FFF2-40B4-BE49-F238E27FC236}">
                <a16:creationId xmlns:a16="http://schemas.microsoft.com/office/drawing/2014/main" id="{2DA1C2F3-F8BA-44B6-8C4E-3862C95184B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4260" y="4566436"/>
            <a:ext cx="1872414" cy="139260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4" descr="ピッキングの作業風景">
            <a:extLst>
              <a:ext uri="{FF2B5EF4-FFF2-40B4-BE49-F238E27FC236}">
                <a16:creationId xmlns:a16="http://schemas.microsoft.com/office/drawing/2014/main" id="{E1D973B3-C90E-439A-96B9-AC872AA0C4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6506" y="3809175"/>
            <a:ext cx="1262208" cy="966899"/>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a:extLst>
              <a:ext uri="{FF2B5EF4-FFF2-40B4-BE49-F238E27FC236}">
                <a16:creationId xmlns:a16="http://schemas.microsoft.com/office/drawing/2014/main" id="{76179E53-2542-47BF-8215-E3AAE06FEDBD}"/>
              </a:ext>
            </a:extLst>
          </p:cNvPr>
          <p:cNvSpPr/>
          <p:nvPr/>
        </p:nvSpPr>
        <p:spPr>
          <a:xfrm>
            <a:off x="0" y="8345602"/>
            <a:ext cx="6858000" cy="1560398"/>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dirty="0">
                <a:solidFill>
                  <a:schemeClr val="tx1"/>
                </a:solidFill>
                <a:latin typeface="Meiryo UI" panose="020B0604030504040204" pitchFamily="50" charset="-128"/>
                <a:ea typeface="Meiryo UI" panose="020B0604030504040204" pitchFamily="50" charset="-128"/>
              </a:rPr>
              <a:t>　　　　障害者雇用のことでお困りのことがありましたらご連絡ください！</a:t>
            </a:r>
            <a:endParaRPr kumimoji="1" lang="en-US" altLang="ja-JP" b="1" dirty="0">
              <a:solidFill>
                <a:schemeClr val="tx1"/>
              </a:solidFill>
              <a:latin typeface="Meiryo UI" panose="020B0604030504040204" pitchFamily="50" charset="-128"/>
              <a:ea typeface="Meiryo UI" panose="020B0604030504040204" pitchFamily="50" charset="-128"/>
            </a:endParaRPr>
          </a:p>
          <a:p>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b="1" dirty="0">
                <a:solidFill>
                  <a:schemeClr val="tx1"/>
                </a:solidFill>
                <a:latin typeface="Meiryo UI" panose="020B0604030504040204" pitchFamily="50" charset="-128"/>
                <a:ea typeface="Meiryo UI" panose="020B0604030504040204" pitchFamily="50" charset="-128"/>
              </a:rPr>
              <a:t>埼玉県障害者雇用総合サポートセンター職場定着支援業務部門</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en-US" altLang="ja-JP" sz="2400" b="1" u="sng" dirty="0">
                <a:solidFill>
                  <a:schemeClr val="tx1"/>
                </a:solidFill>
                <a:latin typeface="Meiryo UI" panose="020B0604030504040204" pitchFamily="50" charset="-128"/>
                <a:ea typeface="Meiryo UI" panose="020B0604030504040204" pitchFamily="50" charset="-128"/>
              </a:rPr>
              <a:t>TEL</a:t>
            </a:r>
            <a:r>
              <a:rPr kumimoji="1" lang="ja-JP" altLang="en-US" sz="2400" b="1" u="sng" dirty="0">
                <a:solidFill>
                  <a:schemeClr val="tx1"/>
                </a:solidFill>
                <a:latin typeface="Meiryo UI" panose="020B0604030504040204" pitchFamily="50" charset="-128"/>
                <a:ea typeface="Meiryo UI" panose="020B0604030504040204" pitchFamily="50" charset="-128"/>
              </a:rPr>
              <a:t>：０４８－８２３－９０２０</a:t>
            </a:r>
          </a:p>
        </p:txBody>
      </p:sp>
      <p:pic>
        <p:nvPicPr>
          <p:cNvPr id="16" name="図 15">
            <a:extLst>
              <a:ext uri="{FF2B5EF4-FFF2-40B4-BE49-F238E27FC236}">
                <a16:creationId xmlns:a16="http://schemas.microsoft.com/office/drawing/2014/main" id="{AC99586B-22B8-4980-80B4-5A9826A29C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2824701" y="6183382"/>
            <a:ext cx="604299" cy="791226"/>
          </a:xfrm>
          <a:prstGeom prst="rect">
            <a:avLst/>
          </a:prstGeom>
        </p:spPr>
      </p:pic>
      <p:pic>
        <p:nvPicPr>
          <p:cNvPr id="21" name="図 20">
            <a:extLst>
              <a:ext uri="{FF2B5EF4-FFF2-40B4-BE49-F238E27FC236}">
                <a16:creationId xmlns:a16="http://schemas.microsoft.com/office/drawing/2014/main" id="{35BF8ECE-7EE7-40BA-AFEC-A73D19D7AD71}"/>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4358408" y="1462753"/>
            <a:ext cx="2309091" cy="1040502"/>
          </a:xfrm>
          <a:prstGeom prst="rect">
            <a:avLst/>
          </a:prstGeom>
        </p:spPr>
      </p:pic>
      <p:pic>
        <p:nvPicPr>
          <p:cNvPr id="17" name="図 16">
            <a:extLst>
              <a:ext uri="{FF2B5EF4-FFF2-40B4-BE49-F238E27FC236}">
                <a16:creationId xmlns:a16="http://schemas.microsoft.com/office/drawing/2014/main" id="{36EFD24A-C797-4145-9CA6-51A5606ABB2D}"/>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68496" y="7979580"/>
            <a:ext cx="609426" cy="732044"/>
          </a:xfrm>
          <a:prstGeom prst="rect">
            <a:avLst/>
          </a:prstGeom>
        </p:spPr>
      </p:pic>
    </p:spTree>
    <p:extLst>
      <p:ext uri="{BB962C8B-B14F-4D97-AF65-F5344CB8AC3E}">
        <p14:creationId xmlns:p14="http://schemas.microsoft.com/office/powerpoint/2010/main" val="8134192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362</TotalTime>
  <Words>440</Words>
  <Application>Microsoft Office PowerPoint</Application>
  <PresentationFormat>A4 210 x 297 mm</PresentationFormat>
  <Paragraphs>58</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BIZ UDPゴシック</vt:lpstr>
      <vt:lpstr>HGP明朝E</vt:lpstr>
      <vt:lpstr>HG丸ｺﾞｼｯｸM-PRO</vt: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智之 根岸</dc:creator>
  <cp:lastModifiedBy>山崎身枝</cp:lastModifiedBy>
  <cp:revision>29</cp:revision>
  <cp:lastPrinted>2020-08-26T06:13:59Z</cp:lastPrinted>
  <dcterms:created xsi:type="dcterms:W3CDTF">2020-07-19T01:58:36Z</dcterms:created>
  <dcterms:modified xsi:type="dcterms:W3CDTF">2020-08-26T06:16:13Z</dcterms:modified>
</cp:coreProperties>
</file>