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2.xml" ContentType="application/vnd.ms-office.chartstyle+xml"/>
  <Override PartName="/ppt/charts/colors2.xml" ContentType="application/vnd.ms-office.chartcolorstyle+xml"/>
  <Override PartName="/ppt/charts/style4.xml" ContentType="application/vnd.ms-office.chartstyle+xml"/>
  <Override PartName="/ppt/charts/colors4.xml" ContentType="application/vnd.ms-office.chartcolor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handoutMasterIdLst>
    <p:handoutMasterId r:id="rId22"/>
  </p:handoutMasterIdLst>
  <p:sldIdLst>
    <p:sldId id="332" r:id="rId2"/>
    <p:sldId id="425" r:id="rId3"/>
    <p:sldId id="442" r:id="rId4"/>
    <p:sldId id="427" r:id="rId5"/>
    <p:sldId id="429" r:id="rId6"/>
    <p:sldId id="444" r:id="rId7"/>
    <p:sldId id="433" r:id="rId8"/>
    <p:sldId id="434" r:id="rId9"/>
    <p:sldId id="435" r:id="rId10"/>
    <p:sldId id="436" r:id="rId11"/>
    <p:sldId id="446" r:id="rId12"/>
    <p:sldId id="438" r:id="rId13"/>
    <p:sldId id="445" r:id="rId14"/>
    <p:sldId id="453" r:id="rId15"/>
    <p:sldId id="447" r:id="rId16"/>
    <p:sldId id="451" r:id="rId17"/>
    <p:sldId id="452" r:id="rId18"/>
    <p:sldId id="448" r:id="rId19"/>
    <p:sldId id="449" r:id="rId2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5" userDrawn="1">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DB"/>
    <a:srgbClr val="FDF9DB"/>
    <a:srgbClr val="0000FF"/>
    <a:srgbClr val="CC66FF"/>
    <a:srgbClr val="FFFFCC"/>
    <a:srgbClr val="FFCC00"/>
    <a:srgbClr val="FFD47D"/>
    <a:srgbClr val="FDE899"/>
    <a:srgbClr val="D1E0B3"/>
    <a:srgbClr val="FFD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9338" autoAdjust="0"/>
    <p:restoredTop sz="64841" autoAdjust="0"/>
  </p:normalViewPr>
  <p:slideViewPr>
    <p:cSldViewPr>
      <p:cViewPr>
        <p:scale>
          <a:sx n="70" d="100"/>
          <a:sy n="70" d="100"/>
        </p:scale>
        <p:origin x="-1638" y="654"/>
      </p:cViewPr>
      <p:guideLst>
        <p:guide orient="horz" pos="2205"/>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382"/>
    </p:cViewPr>
  </p:sorterViewPr>
  <p:notesViewPr>
    <p:cSldViewPr>
      <p:cViewPr varScale="1">
        <p:scale>
          <a:sx n="52" d="100"/>
          <a:sy n="52" d="100"/>
        </p:scale>
        <p:origin x="-2934"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CO133936\Desktop\&#12473;&#12521;&#12452;&#12489;&#29992;.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chartUserShapes" Target="../drawings/drawing1.xml"/><Relationship Id="rId1" Type="http://schemas.openxmlformats.org/officeDocument/2006/relationships/oleObject" Target="file:///C:\Users\CO133936\Desktop\&#12473;&#12521;&#12452;&#12489;&#29992;.xlsx" TargetMode="External"/><Relationship Id="rId4" Type="http://schemas.microsoft.com/office/2011/relationships/chartStyle" Target="style5.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CO974107\Desktop\Book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O974107\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4087534884015"/>
          <c:y val="0.10778721966684858"/>
          <c:w val="0.8397402169753555"/>
          <c:h val="0.76708159004876864"/>
        </c:manualLayout>
      </c:layout>
      <c:barChart>
        <c:barDir val="col"/>
        <c:grouping val="clustered"/>
        <c:varyColors val="0"/>
        <c:ser>
          <c:idx val="0"/>
          <c:order val="0"/>
          <c:tx>
            <c:strRef>
              <c:f>Sheet1!$J$7</c:f>
              <c:strCache>
                <c:ptCount val="1"/>
                <c:pt idx="0">
                  <c:v>女性</c:v>
                </c:pt>
              </c:strCache>
            </c:strRef>
          </c:tx>
          <c:spPr>
            <a:pattFill prst="ltUpDiag">
              <a:fgClr>
                <a:schemeClr val="bg1"/>
              </a:fgClr>
              <a:bgClr>
                <a:schemeClr val="accent3"/>
              </a:bgClr>
            </a:pattFill>
            <a:ln>
              <a:noFill/>
            </a:ln>
            <a:effectLst/>
          </c:spPr>
          <c:invertIfNegative val="0"/>
          <c:dLbls>
            <c:dLbl>
              <c:idx val="0"/>
              <c:layout>
                <c:manualLayout>
                  <c:x val="0"/>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962574244615518E-3"/>
                  <c:y val="4.40044004400440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96257424461551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962574244615603E-3"/>
                  <c:y val="8.0673802189433615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962574244615603E-3"/>
                  <c:y val="8.80088008800880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altLang="ja-JP" dirty="0" smtClean="0"/>
                      <a:t>1,965</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Sheet1!$K$3:$S$3</c:f>
              <c:strCache>
                <c:ptCount val="9"/>
                <c:pt idx="0">
                  <c:v>0～9歳</c:v>
                </c:pt>
                <c:pt idx="1">
                  <c:v>10～19歳</c:v>
                </c:pt>
                <c:pt idx="2">
                  <c:v>20～29歳</c:v>
                </c:pt>
                <c:pt idx="3">
                  <c:v>30～39歳</c:v>
                </c:pt>
                <c:pt idx="4">
                  <c:v>40～49歳</c:v>
                </c:pt>
                <c:pt idx="5">
                  <c:v>50～59歳</c:v>
                </c:pt>
                <c:pt idx="6">
                  <c:v>60～69歳</c:v>
                </c:pt>
                <c:pt idx="7">
                  <c:v>70～79歳</c:v>
                </c:pt>
                <c:pt idx="8">
                  <c:v>80歳以上</c:v>
                </c:pt>
              </c:strCache>
            </c:strRef>
          </c:cat>
          <c:val>
            <c:numRef>
              <c:f>Sheet1!$K$7:$S$7</c:f>
              <c:numCache>
                <c:formatCode>#,##0_);[Red]\(#,##0\)</c:formatCode>
                <c:ptCount val="9"/>
                <c:pt idx="0">
                  <c:v>237</c:v>
                </c:pt>
                <c:pt idx="1">
                  <c:v>217</c:v>
                </c:pt>
                <c:pt idx="2">
                  <c:v>238</c:v>
                </c:pt>
                <c:pt idx="3">
                  <c:v>394</c:v>
                </c:pt>
                <c:pt idx="4">
                  <c:v>578</c:v>
                </c:pt>
                <c:pt idx="5">
                  <c:v>973</c:v>
                </c:pt>
                <c:pt idx="6">
                  <c:v>1451</c:v>
                </c:pt>
                <c:pt idx="7">
                  <c:v>1964</c:v>
                </c:pt>
                <c:pt idx="8">
                  <c:v>2091</c:v>
                </c:pt>
              </c:numCache>
            </c:numRef>
          </c:val>
        </c:ser>
        <c:ser>
          <c:idx val="1"/>
          <c:order val="1"/>
          <c:tx>
            <c:strRef>
              <c:f>Sheet1!$J$8</c:f>
              <c:strCache>
                <c:ptCount val="1"/>
                <c:pt idx="0">
                  <c:v>男性</c:v>
                </c:pt>
              </c:strCache>
            </c:strRef>
          </c:tx>
          <c:spPr>
            <a:solidFill>
              <a:schemeClr val="accent5"/>
            </a:solidFill>
            <a:ln>
              <a:noFill/>
            </a:ln>
            <a:effectLst/>
          </c:spPr>
          <c:invertIfNegative val="0"/>
          <c:dLbls>
            <c:dLbl>
              <c:idx val="0"/>
              <c:layout>
                <c:manualLayout>
                  <c:x val="1.392514848923101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208580815385058E-3"/>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925148489231036E-2"/>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417161630770117E-3"/>
                  <c:y val="8.800880088008639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96257424461551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962574244615518E-3"/>
                  <c:y val="8.80088008800880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1604290407692446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3925148489231036E-2"/>
                  <c:y val="1.32013201320131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1604290407692531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Sheet1!$K$3:$S$3</c:f>
              <c:strCache>
                <c:ptCount val="9"/>
                <c:pt idx="0">
                  <c:v>0～9歳</c:v>
                </c:pt>
                <c:pt idx="1">
                  <c:v>10～19歳</c:v>
                </c:pt>
                <c:pt idx="2">
                  <c:v>20～29歳</c:v>
                </c:pt>
                <c:pt idx="3">
                  <c:v>30～39歳</c:v>
                </c:pt>
                <c:pt idx="4">
                  <c:v>40～49歳</c:v>
                </c:pt>
                <c:pt idx="5">
                  <c:v>50～59歳</c:v>
                </c:pt>
                <c:pt idx="6">
                  <c:v>60～69歳</c:v>
                </c:pt>
                <c:pt idx="7">
                  <c:v>70～79歳</c:v>
                </c:pt>
                <c:pt idx="8">
                  <c:v>80歳以上</c:v>
                </c:pt>
              </c:strCache>
            </c:strRef>
          </c:cat>
          <c:val>
            <c:numRef>
              <c:f>Sheet1!$K$8:$S$8</c:f>
              <c:numCache>
                <c:formatCode>#,##0_);[Red]\(#,##0\)</c:formatCode>
                <c:ptCount val="9"/>
                <c:pt idx="0">
                  <c:v>229</c:v>
                </c:pt>
                <c:pt idx="1">
                  <c:v>202</c:v>
                </c:pt>
                <c:pt idx="2">
                  <c:v>277</c:v>
                </c:pt>
                <c:pt idx="3">
                  <c:v>453</c:v>
                </c:pt>
                <c:pt idx="4">
                  <c:v>538</c:v>
                </c:pt>
                <c:pt idx="5">
                  <c:v>910</c:v>
                </c:pt>
                <c:pt idx="6">
                  <c:v>1494</c:v>
                </c:pt>
                <c:pt idx="7">
                  <c:v>1794</c:v>
                </c:pt>
                <c:pt idx="8">
                  <c:v>1290</c:v>
                </c:pt>
              </c:numCache>
            </c:numRef>
          </c:val>
        </c:ser>
        <c:dLbls>
          <c:showLegendKey val="0"/>
          <c:showVal val="0"/>
          <c:showCatName val="0"/>
          <c:showSerName val="0"/>
          <c:showPercent val="0"/>
          <c:showBubbleSize val="0"/>
        </c:dLbls>
        <c:gapWidth val="170"/>
        <c:axId val="47213184"/>
        <c:axId val="46997888"/>
      </c:barChart>
      <c:catAx>
        <c:axId val="4721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6997888"/>
        <c:crosses val="autoZero"/>
        <c:auto val="1"/>
        <c:lblAlgn val="ctr"/>
        <c:lblOffset val="100"/>
        <c:noMultiLvlLbl val="0"/>
      </c:catAx>
      <c:valAx>
        <c:axId val="46997888"/>
        <c:scaling>
          <c:orientation val="minMax"/>
          <c:max val="25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sz="1400"/>
                  <a:t>（人）</a:t>
                </a:r>
              </a:p>
            </c:rich>
          </c:tx>
          <c:layout>
            <c:manualLayout>
              <c:xMode val="edge"/>
              <c:yMode val="edge"/>
              <c:x val="4.0613919958538872E-2"/>
              <c:y val="2.0758296302071143E-3"/>
            </c:manualLayout>
          </c:layout>
          <c:overlay val="0"/>
          <c:spPr>
            <a:noFill/>
            <a:ln>
              <a:noFill/>
            </a:ln>
            <a:effectLst/>
          </c:spPr>
        </c:title>
        <c:numFmt formatCode="#,##0_);[Red]\(#,##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213184"/>
        <c:crosses val="autoZero"/>
        <c:crossBetween val="between"/>
        <c:majorUnit val="500"/>
      </c:valAx>
      <c:spPr>
        <a:solidFill>
          <a:schemeClr val="bg1"/>
        </a:solidFill>
        <a:ln>
          <a:solidFill>
            <a:schemeClr val="bg1">
              <a:lumMod val="50000"/>
            </a:schemeClr>
          </a:solidFill>
        </a:ln>
        <a:effectLst/>
      </c:spPr>
    </c:plotArea>
    <c:legend>
      <c:legendPos val="t"/>
      <c:layout>
        <c:manualLayout>
          <c:xMode val="edge"/>
          <c:yMode val="edge"/>
          <c:x val="0.14056325023538971"/>
          <c:y val="0.14855060313814175"/>
          <c:w val="0.16627985236594364"/>
          <c:h val="7.4257945479587334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rgbClr val="FFFCDB"/>
    </a:solidFill>
    <a:ln w="9525" cap="flat" cmpd="sng" algn="ctr">
      <a:noFill/>
      <a:round/>
    </a:ln>
    <a:effectLst/>
  </c:spPr>
  <c:txPr>
    <a:bodyPr/>
    <a:lstStyle/>
    <a:p>
      <a:pPr>
        <a:defRPr baseline="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85592018389005"/>
          <c:y val="0.1333601460194834"/>
          <c:w val="0.50798258913288019"/>
          <c:h val="0.85492667190186122"/>
        </c:manualLayout>
      </c:layout>
      <c:barChart>
        <c:barDir val="bar"/>
        <c:grouping val="clustered"/>
        <c:varyColors val="0"/>
        <c:ser>
          <c:idx val="0"/>
          <c:order val="0"/>
          <c:tx>
            <c:v>女性（n＝525）</c:v>
          </c:tx>
          <c:spPr>
            <a:pattFill prst="ltUpDiag">
              <a:fgClr>
                <a:schemeClr val="bg1"/>
              </a:fgClr>
              <a:bgClr>
                <a:schemeClr val="accent3"/>
              </a:bgClr>
            </a:pattFill>
            <a:ln>
              <a:noFill/>
            </a:ln>
            <a:effectLst/>
          </c:spPr>
          <c:invertIfNegative val="0"/>
          <c:dLbls>
            <c:dLbl>
              <c:idx val="12"/>
              <c:layout>
                <c:manualLayout>
                  <c:x val="2.9384109073812884E-3"/>
                  <c:y val="1.2560350049610069E-1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0774048864332858E-16"/>
                  <c:y val="6.851179171552177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0"/>
                  <c:y val="-7.048892334258782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Sheet1!$B$48:$B$64</c:f>
              <c:strCache>
                <c:ptCount val="17"/>
                <c:pt idx="0">
                  <c:v>シャワーや入浴があまり出来ない</c:v>
                </c:pt>
                <c:pt idx="1">
                  <c:v>着替えが少ない</c:v>
                </c:pt>
                <c:pt idx="2">
                  <c:v>プライバシーが確保されていない</c:v>
                </c:pt>
                <c:pt idx="3">
                  <c:v>水道，電気，ガスなどのインフラが復旧していない</c:v>
                </c:pt>
                <c:pt idx="4">
                  <c:v>満足できる食事が出ない</c:v>
                </c:pt>
                <c:pt idx="5">
                  <c:v>トイレの数が少ない</c:v>
                </c:pt>
                <c:pt idx="6">
                  <c:v>テレビやパソコンが少なく，自分の欲しい情報を得ることが難しい</c:v>
                </c:pt>
                <c:pt idx="7">
                  <c:v>家族の安否が確認できず，不安だった</c:v>
                </c:pt>
                <c:pt idx="8">
                  <c:v>被災前の地域コミュニティが確保されていない</c:v>
                </c:pt>
                <c:pt idx="9">
                  <c:v>常用している薬が不足している</c:v>
                </c:pt>
                <c:pt idx="10">
                  <c:v>子どもが遊べたり，友人と話したりするようなスペースが確保されていない</c:v>
                </c:pt>
                <c:pt idx="11">
                  <c:v>ゴミ処理のルールがなく，不衛生になっている</c:v>
                </c:pt>
                <c:pt idx="12">
                  <c:v>医師や看護師などの巡回が少ない</c:v>
                </c:pt>
                <c:pt idx="13">
                  <c:v>話し相手が少ない</c:v>
                </c:pt>
                <c:pt idx="14">
                  <c:v>その他</c:v>
                </c:pt>
                <c:pt idx="15">
                  <c:v>特にない</c:v>
                </c:pt>
                <c:pt idx="16">
                  <c:v>無回答</c:v>
                </c:pt>
              </c:strCache>
            </c:strRef>
          </c:cat>
          <c:val>
            <c:numRef>
              <c:f>Sheet1!$C$48:$C$64</c:f>
              <c:numCache>
                <c:formatCode>0.0_ </c:formatCode>
                <c:ptCount val="17"/>
                <c:pt idx="0">
                  <c:v>49.523809523809526</c:v>
                </c:pt>
                <c:pt idx="1">
                  <c:v>42.857142857142854</c:v>
                </c:pt>
                <c:pt idx="2">
                  <c:v>39.047619047619051</c:v>
                </c:pt>
                <c:pt idx="3">
                  <c:v>36.38095238095238</c:v>
                </c:pt>
                <c:pt idx="4">
                  <c:v>35.61904761904762</c:v>
                </c:pt>
                <c:pt idx="5">
                  <c:v>27.80952380952381</c:v>
                </c:pt>
                <c:pt idx="6">
                  <c:v>25.904761904761902</c:v>
                </c:pt>
                <c:pt idx="7">
                  <c:v>21.333333333333336</c:v>
                </c:pt>
                <c:pt idx="8">
                  <c:v>13.523809523809524</c:v>
                </c:pt>
                <c:pt idx="9">
                  <c:v>13.333333333333334</c:v>
                </c:pt>
                <c:pt idx="10">
                  <c:v>11.80952380952381</c:v>
                </c:pt>
                <c:pt idx="11">
                  <c:v>10.857142857142858</c:v>
                </c:pt>
                <c:pt idx="12">
                  <c:v>9.7142857142857135</c:v>
                </c:pt>
                <c:pt idx="13">
                  <c:v>7.8095238095238093</c:v>
                </c:pt>
                <c:pt idx="14">
                  <c:v>12.19047619047619</c:v>
                </c:pt>
                <c:pt idx="15">
                  <c:v>8.7619047619047628</c:v>
                </c:pt>
                <c:pt idx="16">
                  <c:v>19</c:v>
                </c:pt>
              </c:numCache>
            </c:numRef>
          </c:val>
        </c:ser>
        <c:ser>
          <c:idx val="1"/>
          <c:order val="1"/>
          <c:tx>
            <c:v>男性（n＝345）</c:v>
          </c:tx>
          <c:spPr>
            <a:solidFill>
              <a:schemeClr val="accent5"/>
            </a:solidFill>
            <a:ln>
              <a:noFill/>
            </a:ln>
            <a:effectLst/>
          </c:spPr>
          <c:invertIfNegative val="0"/>
          <c:dLbls>
            <c:dLbl>
              <c:idx val="16"/>
              <c:layout>
                <c:manualLayout>
                  <c:x val="0"/>
                  <c:y val="3.768202490646399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Sheet1!$B$48:$B$64</c:f>
              <c:strCache>
                <c:ptCount val="17"/>
                <c:pt idx="0">
                  <c:v>シャワーや入浴があまり出来ない</c:v>
                </c:pt>
                <c:pt idx="1">
                  <c:v>着替えが少ない</c:v>
                </c:pt>
                <c:pt idx="2">
                  <c:v>プライバシーが確保されていない</c:v>
                </c:pt>
                <c:pt idx="3">
                  <c:v>水道，電気，ガスなどのインフラが復旧していない</c:v>
                </c:pt>
                <c:pt idx="4">
                  <c:v>満足できる食事が出ない</c:v>
                </c:pt>
                <c:pt idx="5">
                  <c:v>トイレの数が少ない</c:v>
                </c:pt>
                <c:pt idx="6">
                  <c:v>テレビやパソコンが少なく，自分の欲しい情報を得ることが難しい</c:v>
                </c:pt>
                <c:pt idx="7">
                  <c:v>家族の安否が確認できず，不安だった</c:v>
                </c:pt>
                <c:pt idx="8">
                  <c:v>被災前の地域コミュニティが確保されていない</c:v>
                </c:pt>
                <c:pt idx="9">
                  <c:v>常用している薬が不足している</c:v>
                </c:pt>
                <c:pt idx="10">
                  <c:v>子どもが遊べたり，友人と話したりするようなスペースが確保されていない</c:v>
                </c:pt>
                <c:pt idx="11">
                  <c:v>ゴミ処理のルールがなく，不衛生になっている</c:v>
                </c:pt>
                <c:pt idx="12">
                  <c:v>医師や看護師などの巡回が少ない</c:v>
                </c:pt>
                <c:pt idx="13">
                  <c:v>話し相手が少ない</c:v>
                </c:pt>
                <c:pt idx="14">
                  <c:v>その他</c:v>
                </c:pt>
                <c:pt idx="15">
                  <c:v>特にない</c:v>
                </c:pt>
                <c:pt idx="16">
                  <c:v>無回答</c:v>
                </c:pt>
              </c:strCache>
            </c:strRef>
          </c:cat>
          <c:val>
            <c:numRef>
              <c:f>Sheet1!$D$48:$D$64</c:f>
              <c:numCache>
                <c:formatCode>0.0_ </c:formatCode>
                <c:ptCount val="17"/>
                <c:pt idx="0">
                  <c:v>42.608695652173914</c:v>
                </c:pt>
                <c:pt idx="1">
                  <c:v>38.260869565217391</c:v>
                </c:pt>
                <c:pt idx="2">
                  <c:v>30.724637681159422</c:v>
                </c:pt>
                <c:pt idx="3">
                  <c:v>32.753623188405797</c:v>
                </c:pt>
                <c:pt idx="4">
                  <c:v>31.014492753623191</c:v>
                </c:pt>
                <c:pt idx="5">
                  <c:v>20.289855072463769</c:v>
                </c:pt>
                <c:pt idx="6">
                  <c:v>28.405797101449277</c:v>
                </c:pt>
                <c:pt idx="7">
                  <c:v>18.840579710144929</c:v>
                </c:pt>
                <c:pt idx="8">
                  <c:v>10.144927536231885</c:v>
                </c:pt>
                <c:pt idx="9">
                  <c:v>9.8550724637681171</c:v>
                </c:pt>
                <c:pt idx="10">
                  <c:v>8.9855072463768124</c:v>
                </c:pt>
                <c:pt idx="11">
                  <c:v>7.8260869565217401</c:v>
                </c:pt>
                <c:pt idx="12">
                  <c:v>8.4057971014492754</c:v>
                </c:pt>
                <c:pt idx="13">
                  <c:v>6.9565217391304346</c:v>
                </c:pt>
                <c:pt idx="14">
                  <c:v>13.623188405797102</c:v>
                </c:pt>
                <c:pt idx="15">
                  <c:v>13.043478260869565</c:v>
                </c:pt>
                <c:pt idx="16">
                  <c:v>19</c:v>
                </c:pt>
              </c:numCache>
            </c:numRef>
          </c:val>
        </c:ser>
        <c:dLbls>
          <c:dLblPos val="outEnd"/>
          <c:showLegendKey val="0"/>
          <c:showVal val="1"/>
          <c:showCatName val="0"/>
          <c:showSerName val="0"/>
          <c:showPercent val="0"/>
          <c:showBubbleSize val="0"/>
        </c:dLbls>
        <c:gapWidth val="100"/>
        <c:axId val="46942080"/>
        <c:axId val="46943232"/>
      </c:barChart>
      <c:catAx>
        <c:axId val="469420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943232"/>
        <c:crosses val="autoZero"/>
        <c:auto val="1"/>
        <c:lblAlgn val="ctr"/>
        <c:lblOffset val="100"/>
        <c:noMultiLvlLbl val="0"/>
      </c:catAx>
      <c:valAx>
        <c:axId val="46943232"/>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ltLang="en-US" sz="1400">
                    <a:latin typeface="メイリオ" panose="020B0604030504040204" pitchFamily="50" charset="-128"/>
                    <a:ea typeface="メイリオ" panose="020B0604030504040204" pitchFamily="50" charset="-128"/>
                    <a:cs typeface="メイリオ" panose="020B0604030504040204" pitchFamily="50" charset="-128"/>
                  </a:rPr>
                  <a:t>（％）</a:t>
                </a:r>
              </a:p>
            </c:rich>
          </c:tx>
          <c:layout>
            <c:manualLayout>
              <c:xMode val="edge"/>
              <c:yMode val="edge"/>
              <c:x val="0.907776469760744"/>
              <c:y val="5.3123611725874069E-3"/>
            </c:manualLayout>
          </c:layout>
          <c:overlay val="0"/>
          <c:spPr>
            <a:noFill/>
            <a:ln>
              <a:noFill/>
            </a:ln>
            <a:effectLst/>
          </c:spPr>
        </c:title>
        <c:numFmt formatCode="General" sourceLinked="0"/>
        <c:majorTickMark val="out"/>
        <c:minorTickMark val="none"/>
        <c:tickLblPos val="low"/>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6942080"/>
        <c:crosses val="autoZero"/>
        <c:crossBetween val="between"/>
      </c:valAx>
      <c:spPr>
        <a:solidFill>
          <a:schemeClr val="bg1"/>
        </a:solidFill>
        <a:ln>
          <a:noFill/>
        </a:ln>
        <a:effectLst/>
      </c:spPr>
    </c:plotArea>
    <c:legend>
      <c:legendPos val="r"/>
      <c:layout>
        <c:manualLayout>
          <c:xMode val="edge"/>
          <c:yMode val="edge"/>
          <c:x val="0.79794480137267754"/>
          <c:y val="0.8126822878946407"/>
          <c:w val="0.17388981268645767"/>
          <c:h val="0.135340909090909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legend>
    <c:plotVisOnly val="1"/>
    <c:dispBlanksAs val="gap"/>
    <c:showDLblsOverMax val="0"/>
  </c:chart>
  <c:spPr>
    <a:solidFill>
      <a:srgbClr val="FFFCDB"/>
    </a:solidFill>
    <a:ln w="9525" cap="flat" cmpd="sng" algn="ctr">
      <a:noFill/>
      <a:round/>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242505465815045E-2"/>
          <c:y val="7.1428571428571425E-2"/>
          <c:w val="0.88497271776375963"/>
          <c:h val="0.4944895961873963"/>
        </c:manualLayout>
      </c:layout>
      <c:barChart>
        <c:barDir val="col"/>
        <c:grouping val="clustered"/>
        <c:varyColors val="0"/>
        <c:ser>
          <c:idx val="0"/>
          <c:order val="0"/>
          <c:tx>
            <c:strRef>
              <c:f>Sheet1!$C$27</c:f>
              <c:strCache>
                <c:ptCount val="1"/>
                <c:pt idx="0">
                  <c:v>女性からの要望</c:v>
                </c:pt>
              </c:strCache>
            </c:strRef>
          </c:tx>
          <c:spPr>
            <a:pattFill prst="ltUpDiag">
              <a:fgClr>
                <a:schemeClr val="bg1"/>
              </a:fgClr>
              <a:bgClr>
                <a:schemeClr val="accent3"/>
              </a:bgClr>
            </a:pattFill>
            <a:ln>
              <a:solidFill>
                <a:srgbClr val="FDF9DB"/>
              </a:solidFill>
            </a:ln>
            <a:effectLst/>
          </c:spPr>
          <c:invertIfNegative val="0"/>
          <c:dLbls>
            <c:dLbl>
              <c:idx val="6"/>
              <c:layout>
                <c:manualLayout>
                  <c:x val="0"/>
                  <c:y val="1.12583861679644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8.952198081832944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5172012391830719E-3"/>
                  <c:y val="1.19362641091106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0"/>
                  <c:y val="-1.3676811295998064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4.5516037175493268E-3"/>
                  <c:y val="5.629193083982293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Sheet1!$B$28:$B$45</c:f>
              <c:strCache>
                <c:ptCount val="18"/>
                <c:pt idx="0">
                  <c:v>主食</c:v>
                </c:pt>
                <c:pt idx="1">
                  <c:v>家庭用医薬品</c:v>
                </c:pt>
                <c:pt idx="2">
                  <c:v>プライバシー間仕切り</c:v>
                </c:pt>
                <c:pt idx="3">
                  <c:v>ハンドクリーム</c:v>
                </c:pt>
                <c:pt idx="4">
                  <c:v>リップクリーム</c:v>
                </c:pt>
                <c:pt idx="5">
                  <c:v>化粧品</c:v>
                </c:pt>
                <c:pt idx="6">
                  <c:v>生理用品</c:v>
                </c:pt>
                <c:pt idx="7">
                  <c:v>おりもの用ライナー</c:v>
                </c:pt>
                <c:pt idx="8">
                  <c:v>尿漏れパッド</c:v>
                </c:pt>
                <c:pt idx="9">
                  <c:v>粉ミルク</c:v>
                </c:pt>
                <c:pt idx="10">
                  <c:v>哺乳瓶</c:v>
                </c:pt>
                <c:pt idx="11">
                  <c:v>哺乳瓶用消毒剤</c:v>
                </c:pt>
                <c:pt idx="12">
                  <c:v>小児用おむつ</c:v>
                </c:pt>
                <c:pt idx="13">
                  <c:v>おしりふき</c:v>
                </c:pt>
                <c:pt idx="14">
                  <c:v>離乳食</c:v>
                </c:pt>
                <c:pt idx="15">
                  <c:v>ベビーバス</c:v>
                </c:pt>
                <c:pt idx="16">
                  <c:v>成人用おむつ</c:v>
                </c:pt>
                <c:pt idx="17">
                  <c:v>介護職</c:v>
                </c:pt>
              </c:strCache>
            </c:strRef>
          </c:cat>
          <c:val>
            <c:numRef>
              <c:f>Sheet1!$C$28:$C$45</c:f>
              <c:numCache>
                <c:formatCode>#,##0_);[Red]\(#,##0\)</c:formatCode>
                <c:ptCount val="18"/>
                <c:pt idx="0">
                  <c:v>65</c:v>
                </c:pt>
                <c:pt idx="1">
                  <c:v>43</c:v>
                </c:pt>
                <c:pt idx="2">
                  <c:v>29</c:v>
                </c:pt>
                <c:pt idx="3">
                  <c:v>11</c:v>
                </c:pt>
                <c:pt idx="4">
                  <c:v>11</c:v>
                </c:pt>
                <c:pt idx="5">
                  <c:v>13</c:v>
                </c:pt>
                <c:pt idx="6">
                  <c:v>54</c:v>
                </c:pt>
                <c:pt idx="7">
                  <c:v>28</c:v>
                </c:pt>
                <c:pt idx="8">
                  <c:v>25</c:v>
                </c:pt>
                <c:pt idx="9">
                  <c:v>70</c:v>
                </c:pt>
                <c:pt idx="10">
                  <c:v>43</c:v>
                </c:pt>
                <c:pt idx="11">
                  <c:v>35</c:v>
                </c:pt>
                <c:pt idx="12">
                  <c:v>69</c:v>
                </c:pt>
                <c:pt idx="13">
                  <c:v>55</c:v>
                </c:pt>
                <c:pt idx="14">
                  <c:v>44</c:v>
                </c:pt>
                <c:pt idx="15">
                  <c:v>17</c:v>
                </c:pt>
                <c:pt idx="16">
                  <c:v>54</c:v>
                </c:pt>
                <c:pt idx="17">
                  <c:v>11</c:v>
                </c:pt>
              </c:numCache>
            </c:numRef>
          </c:val>
        </c:ser>
        <c:ser>
          <c:idx val="1"/>
          <c:order val="1"/>
          <c:tx>
            <c:strRef>
              <c:f>Sheet1!$D$27</c:f>
              <c:strCache>
                <c:ptCount val="1"/>
                <c:pt idx="0">
                  <c:v>男性からの要望</c:v>
                </c:pt>
              </c:strCache>
            </c:strRef>
          </c:tx>
          <c:spPr>
            <a:solidFill>
              <a:schemeClr val="accent1"/>
            </a:solidFill>
            <a:ln>
              <a:noFill/>
            </a:ln>
            <a:effectLst/>
          </c:spPr>
          <c:invertIfNegative val="0"/>
          <c:dLbls>
            <c:dLbl>
              <c:idx val="0"/>
              <c:layout>
                <c:manualLayout>
                  <c:x val="0"/>
                  <c:y val="1.12583861679644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0344024783661439E-3"/>
                  <c:y val="1.12583861679644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6.0688049567321767E-3"/>
                  <c:y val="5.968132054555305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6.0688049567321767E-3"/>
                  <c:y val="5.629193083982293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Sheet1!$B$28:$B$45</c:f>
              <c:strCache>
                <c:ptCount val="18"/>
                <c:pt idx="0">
                  <c:v>主食</c:v>
                </c:pt>
                <c:pt idx="1">
                  <c:v>家庭用医薬品</c:v>
                </c:pt>
                <c:pt idx="2">
                  <c:v>プライバシー間仕切り</c:v>
                </c:pt>
                <c:pt idx="3">
                  <c:v>ハンドクリーム</c:v>
                </c:pt>
                <c:pt idx="4">
                  <c:v>リップクリーム</c:v>
                </c:pt>
                <c:pt idx="5">
                  <c:v>化粧品</c:v>
                </c:pt>
                <c:pt idx="6">
                  <c:v>生理用品</c:v>
                </c:pt>
                <c:pt idx="7">
                  <c:v>おりもの用ライナー</c:v>
                </c:pt>
                <c:pt idx="8">
                  <c:v>尿漏れパッド</c:v>
                </c:pt>
                <c:pt idx="9">
                  <c:v>粉ミルク</c:v>
                </c:pt>
                <c:pt idx="10">
                  <c:v>哺乳瓶</c:v>
                </c:pt>
                <c:pt idx="11">
                  <c:v>哺乳瓶用消毒剤</c:v>
                </c:pt>
                <c:pt idx="12">
                  <c:v>小児用おむつ</c:v>
                </c:pt>
                <c:pt idx="13">
                  <c:v>おしりふき</c:v>
                </c:pt>
                <c:pt idx="14">
                  <c:v>離乳食</c:v>
                </c:pt>
                <c:pt idx="15">
                  <c:v>ベビーバス</c:v>
                </c:pt>
                <c:pt idx="16">
                  <c:v>成人用おむつ</c:v>
                </c:pt>
                <c:pt idx="17">
                  <c:v>介護職</c:v>
                </c:pt>
              </c:strCache>
            </c:strRef>
          </c:cat>
          <c:val>
            <c:numRef>
              <c:f>Sheet1!$D$28:$D$45</c:f>
              <c:numCache>
                <c:formatCode>#,##0_);[Red]\(#,##0\)</c:formatCode>
                <c:ptCount val="18"/>
                <c:pt idx="0">
                  <c:v>63</c:v>
                </c:pt>
                <c:pt idx="1">
                  <c:v>36</c:v>
                </c:pt>
                <c:pt idx="2">
                  <c:v>27</c:v>
                </c:pt>
                <c:pt idx="3">
                  <c:v>4</c:v>
                </c:pt>
                <c:pt idx="4">
                  <c:v>4</c:v>
                </c:pt>
                <c:pt idx="5">
                  <c:v>3</c:v>
                </c:pt>
                <c:pt idx="6">
                  <c:v>8</c:v>
                </c:pt>
                <c:pt idx="7">
                  <c:v>6</c:v>
                </c:pt>
                <c:pt idx="8">
                  <c:v>14</c:v>
                </c:pt>
                <c:pt idx="9">
                  <c:v>28</c:v>
                </c:pt>
                <c:pt idx="10">
                  <c:v>20</c:v>
                </c:pt>
                <c:pt idx="11">
                  <c:v>14</c:v>
                </c:pt>
                <c:pt idx="12">
                  <c:v>29</c:v>
                </c:pt>
                <c:pt idx="13">
                  <c:v>26</c:v>
                </c:pt>
                <c:pt idx="14">
                  <c:v>19</c:v>
                </c:pt>
                <c:pt idx="15">
                  <c:v>11</c:v>
                </c:pt>
                <c:pt idx="16">
                  <c:v>51</c:v>
                </c:pt>
                <c:pt idx="17">
                  <c:v>11</c:v>
                </c:pt>
              </c:numCache>
            </c:numRef>
          </c:val>
        </c:ser>
        <c:dLbls>
          <c:showLegendKey val="0"/>
          <c:showVal val="0"/>
          <c:showCatName val="0"/>
          <c:showSerName val="0"/>
          <c:showPercent val="0"/>
          <c:showBubbleSize val="0"/>
        </c:dLbls>
        <c:gapWidth val="147"/>
        <c:axId val="46888064"/>
        <c:axId val="46889600"/>
      </c:barChart>
      <c:catAx>
        <c:axId val="4688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46889600"/>
        <c:crosses val="autoZero"/>
        <c:auto val="1"/>
        <c:lblAlgn val="ctr"/>
        <c:lblOffset val="100"/>
        <c:noMultiLvlLbl val="0"/>
      </c:catAx>
      <c:valAx>
        <c:axId val="46889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t>（件）</a:t>
                </a:r>
              </a:p>
            </c:rich>
          </c:tx>
          <c:layout>
            <c:manualLayout>
              <c:xMode val="edge"/>
              <c:yMode val="edge"/>
              <c:x val="1.8568512268304256E-2"/>
              <c:y val="0"/>
            </c:manualLayout>
          </c:layout>
          <c:overlay val="0"/>
          <c:spPr>
            <a:noFill/>
            <a:ln>
              <a:noFill/>
            </a:ln>
            <a:effectLst/>
          </c:spPr>
        </c:title>
        <c:numFmt formatCode="#,##0_);[Red]\(#,##0\)" sourceLinked="1"/>
        <c:majorTickMark val="in"/>
        <c:minorTickMark val="none"/>
        <c:tickLblPos val="nextTo"/>
        <c:spPr>
          <a:noFill/>
          <a:ln>
            <a:solidFill>
              <a:schemeClr val="tx1">
                <a:lumMod val="35000"/>
                <a:lumOff val="6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6888064"/>
        <c:crosses val="autoZero"/>
        <c:crossBetween val="between"/>
        <c:majorUnit val="20"/>
      </c:valAx>
      <c:spPr>
        <a:solidFill>
          <a:schemeClr val="bg1"/>
        </a:solidFill>
        <a:ln>
          <a:solidFill>
            <a:schemeClr val="tx1">
              <a:lumMod val="35000"/>
              <a:lumOff val="65000"/>
            </a:schemeClr>
          </a:solidFill>
        </a:ln>
        <a:effectLst/>
      </c:spPr>
    </c:plotArea>
    <c:legend>
      <c:legendPos val="b"/>
      <c:layout>
        <c:manualLayout>
          <c:xMode val="edge"/>
          <c:yMode val="edge"/>
          <c:x val="9.6411448728872071E-2"/>
          <c:y val="7.2980272116080158E-2"/>
          <c:w val="0.36592410125256747"/>
          <c:h val="5.240719910011249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rgbClr val="FFFCDB"/>
    </a:solidFill>
    <a:ln w="9525" cap="flat" cmpd="sng" algn="ctr">
      <a:noFill/>
      <a:round/>
    </a:ln>
    <a:effectLst/>
  </c:spPr>
  <c:txPr>
    <a:bodyPr/>
    <a:lstStyle/>
    <a:p>
      <a:pPr>
        <a:defRPr sz="1400"/>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ja-JP" altLang="en-US" sz="1400"/>
              <a:t>市町村</a:t>
            </a:r>
            <a:endParaRPr lang="en-US" altLang="ja-JP" sz="1400"/>
          </a:p>
          <a:p>
            <a:pPr>
              <a:defRPr sz="1100"/>
            </a:pPr>
            <a:r>
              <a:rPr lang="ja-JP" altLang="en-US" sz="1400"/>
              <a:t>（計</a:t>
            </a:r>
            <a:r>
              <a:rPr lang="en-US" altLang="ja-JP" sz="1400"/>
              <a:t>2,174</a:t>
            </a:r>
            <a:r>
              <a:rPr lang="ja-JP" altLang="en-US" sz="1400"/>
              <a:t>人）</a:t>
            </a:r>
          </a:p>
        </c:rich>
      </c:tx>
      <c:layout>
        <c:manualLayout>
          <c:xMode val="edge"/>
          <c:yMode val="edge"/>
          <c:x val="0.27559090348605753"/>
          <c:y val="0.40899201997083012"/>
        </c:manualLayout>
      </c:layout>
      <c:overlay val="0"/>
    </c:title>
    <c:autoTitleDeleted val="0"/>
    <c:plotArea>
      <c:layout>
        <c:manualLayout>
          <c:layoutTarget val="inner"/>
          <c:xMode val="edge"/>
          <c:yMode val="edge"/>
          <c:x val="1.0576168753813522E-4"/>
          <c:y val="4.165121134351886E-2"/>
          <c:w val="0.8878279144996174"/>
          <c:h val="0.88456349985969596"/>
        </c:manualLayout>
      </c:layout>
      <c:doughnutChart>
        <c:varyColors val="1"/>
        <c:ser>
          <c:idx val="0"/>
          <c:order val="0"/>
          <c:tx>
            <c:strRef>
              <c:f>'29'!$A$7</c:f>
              <c:strCache>
                <c:ptCount val="1"/>
                <c:pt idx="0">
                  <c:v>市町村</c:v>
                </c:pt>
              </c:strCache>
            </c:strRef>
          </c:tx>
          <c:dPt>
            <c:idx val="0"/>
            <c:bubble3D val="0"/>
            <c:spPr>
              <a:ln>
                <a:solidFill>
                  <a:schemeClr val="tx1"/>
                </a:solidFill>
              </a:ln>
            </c:spPr>
          </c:dPt>
          <c:dPt>
            <c:idx val="1"/>
            <c:bubble3D val="0"/>
            <c:spPr>
              <a:solidFill>
                <a:schemeClr val="bg2"/>
              </a:solidFill>
              <a:ln>
                <a:solidFill>
                  <a:schemeClr val="tx1"/>
                </a:solidFill>
              </a:ln>
            </c:spPr>
          </c:dPt>
          <c:dLbls>
            <c:dLbl>
              <c:idx val="0"/>
              <c:layout>
                <c:manualLayout>
                  <c:x val="-7.3354823935598654E-2"/>
                  <c:y val="5.1818897013741955E-2"/>
                </c:manualLayout>
              </c:layout>
              <c:tx>
                <c:rich>
                  <a:bodyPr/>
                  <a:lstStyle/>
                  <a:p>
                    <a:pPr>
                      <a:defRPr sz="1050"/>
                    </a:pPr>
                    <a:r>
                      <a:rPr lang="en-US" altLang="en-US" sz="1050"/>
                      <a:t>90.5%</a:t>
                    </a:r>
                  </a:p>
                </c:rich>
              </c:tx>
              <c:spPr>
                <a:solidFill>
                  <a:schemeClr val="bg1"/>
                </a:solidFill>
              </c:spPr>
              <c:showLegendKey val="0"/>
              <c:showVal val="1"/>
              <c:showCatName val="0"/>
              <c:showSerName val="0"/>
              <c:showPercent val="0"/>
              <c:showBubbleSize val="0"/>
            </c:dLbl>
            <c:dLbl>
              <c:idx val="1"/>
              <c:layout>
                <c:manualLayout>
                  <c:x val="1.4760147601476014E-2"/>
                  <c:y val="5.5345911949685536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'29'!$B$6:$C$6</c:f>
              <c:strCache>
                <c:ptCount val="2"/>
                <c:pt idx="0">
                  <c:v>男性</c:v>
                </c:pt>
                <c:pt idx="1">
                  <c:v>女性</c:v>
                </c:pt>
              </c:strCache>
            </c:strRef>
          </c:cat>
          <c:val>
            <c:numRef>
              <c:f>'29'!$B$7:$C$7</c:f>
              <c:numCache>
                <c:formatCode>0.0%</c:formatCode>
                <c:ptCount val="2"/>
                <c:pt idx="0">
                  <c:v>0.90478380864765406</c:v>
                </c:pt>
                <c:pt idx="1">
                  <c:v>9.5216191352345908E-2</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ja-JP" altLang="en-US" sz="1400"/>
              <a:t>埼玉県</a:t>
            </a:r>
            <a:endParaRPr lang="en-US" altLang="ja-JP" sz="1400"/>
          </a:p>
          <a:p>
            <a:pPr>
              <a:defRPr sz="1100"/>
            </a:pPr>
            <a:r>
              <a:rPr lang="ja-JP" altLang="en-US" sz="1400"/>
              <a:t>（計</a:t>
            </a:r>
            <a:r>
              <a:rPr lang="en-US" altLang="ja-JP" sz="1400"/>
              <a:t>68</a:t>
            </a:r>
            <a:r>
              <a:rPr lang="ja-JP" altLang="en-US" sz="1400"/>
              <a:t>人）</a:t>
            </a:r>
          </a:p>
        </c:rich>
      </c:tx>
      <c:layout>
        <c:manualLayout>
          <c:xMode val="edge"/>
          <c:yMode val="edge"/>
          <c:x val="0.3269566546900084"/>
          <c:y val="0.40250897209277414"/>
        </c:manualLayout>
      </c:layout>
      <c:overlay val="0"/>
    </c:title>
    <c:autoTitleDeleted val="0"/>
    <c:plotArea>
      <c:layout>
        <c:manualLayout>
          <c:layoutTarget val="inner"/>
          <c:xMode val="edge"/>
          <c:yMode val="edge"/>
          <c:x val="2.1748922009748799E-2"/>
          <c:y val="2.030717452184504E-2"/>
          <c:w val="0.88135029996250458"/>
          <c:h val="0.94460510617990923"/>
        </c:manualLayout>
      </c:layout>
      <c:doughnutChart>
        <c:varyColors val="1"/>
        <c:ser>
          <c:idx val="0"/>
          <c:order val="0"/>
          <c:tx>
            <c:strRef>
              <c:f>'29'!$A$3</c:f>
              <c:strCache>
                <c:ptCount val="1"/>
                <c:pt idx="0">
                  <c:v>埼玉県</c:v>
                </c:pt>
              </c:strCache>
            </c:strRef>
          </c:tx>
          <c:spPr>
            <a:ln>
              <a:solidFill>
                <a:schemeClr val="tx1"/>
              </a:solidFill>
            </a:ln>
          </c:spPr>
          <c:dPt>
            <c:idx val="0"/>
            <c:bubble3D val="0"/>
          </c:dPt>
          <c:dPt>
            <c:idx val="1"/>
            <c:bubble3D val="0"/>
            <c:spPr>
              <a:solidFill>
                <a:schemeClr val="bg2"/>
              </a:solidFill>
              <a:ln>
                <a:solidFill>
                  <a:schemeClr val="tx1"/>
                </a:solidFill>
              </a:ln>
            </c:spPr>
          </c:dPt>
          <c:dLbls>
            <c:dLbl>
              <c:idx val="0"/>
              <c:layout>
                <c:manualLayout>
                  <c:x val="-9.6344093080566809E-2"/>
                  <c:y val="1.758249083435174E-2"/>
                </c:manualLayout>
              </c:layout>
              <c:tx>
                <c:rich>
                  <a:bodyPr/>
                  <a:lstStyle/>
                  <a:p>
                    <a:pPr>
                      <a:defRPr/>
                    </a:pPr>
                    <a:r>
                      <a:rPr lang="en-US" altLang="en-US" sz="1050"/>
                      <a:t>91.2%</a:t>
                    </a:r>
                  </a:p>
                </c:rich>
              </c:tx>
              <c:spPr>
                <a:solidFill>
                  <a:schemeClr val="bg1"/>
                </a:solidFill>
              </c:spPr>
              <c:showLegendKey val="0"/>
              <c:showVal val="1"/>
              <c:showCatName val="0"/>
              <c:showSerName val="0"/>
              <c:showPercent val="0"/>
              <c:showBubbleSize val="0"/>
            </c:dLbl>
            <c:dLbl>
              <c:idx val="1"/>
              <c:layout>
                <c:manualLayout>
                  <c:x val="1.4705882352941176E-2"/>
                  <c:y val="6.1068702290076313E-2"/>
                </c:manualLayout>
              </c:layout>
              <c:tx>
                <c:rich>
                  <a:bodyPr/>
                  <a:lstStyle/>
                  <a:p>
                    <a:pPr>
                      <a:defRPr/>
                    </a:pPr>
                    <a:r>
                      <a:rPr lang="en-US" altLang="en-US"/>
                      <a:t>8.</a:t>
                    </a:r>
                    <a:r>
                      <a:rPr lang="en-US" altLang="ja-JP"/>
                      <a:t>6</a:t>
                    </a:r>
                    <a:r>
                      <a:rPr lang="en-US" altLang="en-US"/>
                      <a:t>%</a:t>
                    </a:r>
                  </a:p>
                </c:rich>
              </c:tx>
              <c:spPr/>
              <c:showLegendKey val="0"/>
              <c:showVal val="1"/>
              <c:showCatName val="0"/>
              <c:showSerName val="0"/>
              <c:showPercent val="0"/>
              <c:showBubbleSize val="0"/>
            </c:dLbl>
            <c:showLegendKey val="0"/>
            <c:showVal val="1"/>
            <c:showCatName val="0"/>
            <c:showSerName val="0"/>
            <c:showPercent val="0"/>
            <c:showBubbleSize val="0"/>
            <c:showLeaderLines val="0"/>
          </c:dLbls>
          <c:cat>
            <c:strRef>
              <c:f>'29'!$B$2:$C$2</c:f>
              <c:strCache>
                <c:ptCount val="2"/>
                <c:pt idx="0">
                  <c:v>男性</c:v>
                </c:pt>
                <c:pt idx="1">
                  <c:v>女性</c:v>
                </c:pt>
              </c:strCache>
            </c:strRef>
          </c:cat>
          <c:val>
            <c:numRef>
              <c:f>'29'!$B$3:$C$3</c:f>
              <c:numCache>
                <c:formatCode>0.0%</c:formatCode>
                <c:ptCount val="2"/>
                <c:pt idx="0">
                  <c:v>0.91176470588235292</c:v>
                </c:pt>
                <c:pt idx="1">
                  <c:v>8.8235294117647065E-2</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plotVisOnly val="1"/>
    <c:dispBlanksAs val="gap"/>
    <c:showDLblsOverMax val="0"/>
  </c:chart>
  <c:spPr>
    <a:ln w="0">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sz="1600"/>
              <a:t> 男 性 </a:t>
            </a:r>
          </a:p>
        </c:rich>
      </c:tx>
      <c:layout>
        <c:manualLayout>
          <c:xMode val="edge"/>
          <c:yMode val="edge"/>
          <c:x val="0.43415616257844314"/>
          <c:y val="6.962574244615518E-3"/>
        </c:manualLayout>
      </c:layout>
      <c:overlay val="0"/>
      <c:spPr>
        <a:noFill/>
        <a:ln>
          <a:solidFill>
            <a:schemeClr val="accent1"/>
          </a:solidFill>
        </a:ln>
        <a:effectLst/>
      </c:spPr>
    </c:title>
    <c:autoTitleDeleted val="0"/>
    <c:plotArea>
      <c:layout/>
      <c:barChart>
        <c:barDir val="col"/>
        <c:grouping val="stacked"/>
        <c:varyColors val="0"/>
        <c:ser>
          <c:idx val="0"/>
          <c:order val="0"/>
          <c:tx>
            <c:strRef>
              <c:f>Sheet1!$H$9</c:f>
              <c:strCache>
                <c:ptCount val="1"/>
                <c:pt idx="0">
                  <c:v>～20歳</c:v>
                </c:pt>
              </c:strCache>
            </c:strRef>
          </c:tx>
          <c:spPr>
            <a:pattFill prst="pct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Sheet1!$I$9:$J$9</c:f>
              <c:numCache>
                <c:formatCode>#,##0_);[Red]\(#,##0\)</c:formatCode>
                <c:ptCount val="2"/>
                <c:pt idx="0">
                  <c:v>204</c:v>
                </c:pt>
                <c:pt idx="1">
                  <c:v>1252</c:v>
                </c:pt>
              </c:numCache>
            </c:numRef>
          </c:val>
        </c:ser>
        <c:ser>
          <c:idx val="1"/>
          <c:order val="1"/>
          <c:tx>
            <c:strRef>
              <c:f>Sheet1!$H$10</c:f>
              <c:strCache>
                <c:ptCount val="1"/>
                <c:pt idx="0">
                  <c:v>20～29歳</c:v>
                </c:pt>
              </c:strCache>
            </c:strRef>
          </c:tx>
          <c:spPr>
            <a:solidFill>
              <a:schemeClr val="dk1">
                <a:tint val="55000"/>
              </a:schemeClr>
            </a:solidFill>
            <a:ln>
              <a:solidFill>
                <a:schemeClr val="tx1"/>
              </a:solidFill>
            </a:ln>
            <a:effectLst/>
          </c:spPr>
          <c:invertIfNegative val="0"/>
          <c:dLbls>
            <c:dLbl>
              <c:idx val="0"/>
              <c:layout>
                <c:manualLayout>
                  <c:x val="-0.1642059321488063"/>
                  <c:y val="1.467419813787891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Sheet1!$I$10:$J$10</c:f>
              <c:numCache>
                <c:formatCode>#,##0_);[Red]\(#,##0\)</c:formatCode>
                <c:ptCount val="2"/>
                <c:pt idx="0">
                  <c:v>88</c:v>
                </c:pt>
                <c:pt idx="1">
                  <c:v>928</c:v>
                </c:pt>
              </c:numCache>
            </c:numRef>
          </c:val>
        </c:ser>
        <c:ser>
          <c:idx val="2"/>
          <c:order val="2"/>
          <c:tx>
            <c:strRef>
              <c:f>Sheet1!$H$11</c:f>
              <c:strCache>
                <c:ptCount val="1"/>
                <c:pt idx="0">
                  <c:v>30～39歳</c:v>
                </c:pt>
              </c:strCache>
            </c:strRef>
          </c:tx>
          <c:spPr>
            <a:solidFill>
              <a:schemeClr val="bg1"/>
            </a:solidFill>
            <a:ln>
              <a:solidFill>
                <a:schemeClr val="tx1"/>
              </a:solidFill>
            </a:ln>
            <a:effectLst/>
          </c:spPr>
          <c:invertIfNegative val="0"/>
          <c:dLbls>
            <c:dLbl>
              <c:idx val="0"/>
              <c:layout>
                <c:manualLayout>
                  <c:x val="-0.16668219016904975"/>
                  <c:y val="-1.222849844823243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Sheet1!$I$11:$J$11</c:f>
              <c:numCache>
                <c:formatCode>#,##0_);[Red]\(#,##0\)</c:formatCode>
                <c:ptCount val="2"/>
                <c:pt idx="0">
                  <c:v>76</c:v>
                </c:pt>
                <c:pt idx="1">
                  <c:v>420</c:v>
                </c:pt>
              </c:numCache>
            </c:numRef>
          </c:val>
        </c:ser>
        <c:ser>
          <c:idx val="3"/>
          <c:order val="3"/>
          <c:tx>
            <c:strRef>
              <c:f>Sheet1!$H$12</c:f>
              <c:strCache>
                <c:ptCount val="1"/>
                <c:pt idx="0">
                  <c:v>40～49歳</c:v>
                </c:pt>
              </c:strCache>
            </c:strRef>
          </c:tx>
          <c:spPr>
            <a:solidFill>
              <a:srgbClr val="494949"/>
            </a:solidFill>
            <a:ln>
              <a:solidFill>
                <a:schemeClr val="tx1"/>
              </a:solidFill>
            </a:ln>
            <a:effectLst/>
          </c:spPr>
          <c:invertIfNegative val="0"/>
          <c:dLbls>
            <c:dLbl>
              <c:idx val="0"/>
              <c:layout>
                <c:manualLayout>
                  <c:x val="-0.1642059321488063"/>
                  <c:y val="-4.3793729669042367E-2"/>
                </c:manualLayout>
              </c:layout>
              <c:tx>
                <c:rich>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fld id="{5812D345-CCFD-4AE2-BEDF-5EA56304A9D6}" type="VALUE">
                      <a:rPr lang="en-US" altLang="ja-JP">
                        <a:solidFill>
                          <a:schemeClr val="tx1">
                            <a:lumMod val="75000"/>
                            <a:lumOff val="25000"/>
                          </a:schemeClr>
                        </a:solidFill>
                      </a:rPr>
                      <a:pPr>
                        <a:defRPr sz="1600" b="0" i="0" u="none" strike="noStrike" kern="1200" baseline="0">
                          <a:solidFill>
                            <a:schemeClr val="tx1">
                              <a:lumMod val="75000"/>
                              <a:lumOff val="25000"/>
                            </a:schemeClr>
                          </a:solidFill>
                          <a:latin typeface="+mn-lt"/>
                          <a:ea typeface="+mn-ea"/>
                          <a:cs typeface="+mn-cs"/>
                        </a:defRPr>
                      </a:pPr>
                      <a:t>[値]</a:t>
                    </a:fld>
                    <a:endParaRPr lang="ja-JP" alt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Sheet1!$I$12:$J$12</c:f>
              <c:numCache>
                <c:formatCode>#,##0_);[Red]\(#,##0\)</c:formatCode>
                <c:ptCount val="2"/>
                <c:pt idx="0">
                  <c:v>84</c:v>
                </c:pt>
                <c:pt idx="1">
                  <c:v>956</c:v>
                </c:pt>
              </c:numCache>
            </c:numRef>
          </c:val>
        </c:ser>
        <c:ser>
          <c:idx val="4"/>
          <c:order val="4"/>
          <c:tx>
            <c:strRef>
              <c:f>Sheet1!$H$13</c:f>
              <c:strCache>
                <c:ptCount val="1"/>
                <c:pt idx="0">
                  <c:v>50～59歳</c:v>
                </c:pt>
              </c:strCache>
            </c:strRef>
          </c:tx>
          <c:spPr>
            <a:pattFill prst="ltUpDiag">
              <a:fgClr>
                <a:schemeClr val="tx1"/>
              </a:fgClr>
              <a:bgClr>
                <a:schemeClr val="bg1"/>
              </a:bgClr>
            </a:pattFill>
            <a:ln>
              <a:solidFill>
                <a:schemeClr val="tx1"/>
              </a:solidFill>
            </a:ln>
            <a:effectLst/>
          </c:spPr>
          <c:invertIfNegative val="0"/>
          <c:dLbls>
            <c:dLbl>
              <c:idx val="0"/>
              <c:layout>
                <c:manualLayout>
                  <c:x val="-0.16607593554641811"/>
                  <c:y val="-7.852960120334295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spPr>
                <a:pattFill prst="ltUpDiag">
                  <a:fgClr>
                    <a:schemeClr val="bg1">
                      <a:lumMod val="75000"/>
                    </a:schemeClr>
                  </a:fgClr>
                  <a:bgClr>
                    <a:schemeClr val="bg1"/>
                  </a:bgClr>
                </a:pattFill>
                <a:ln>
                  <a:noFill/>
                </a:ln>
                <a:effectLst/>
              </c:spPr>
              <c:txPr>
                <a:bodyPr rot="0" spcFirstLastPara="1" vertOverflow="ellipsis" vert="horz" wrap="square" lIns="0" tIns="0" rIns="0" bIns="0"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Sheet1!$I$13:$J$13</c:f>
              <c:numCache>
                <c:formatCode>#,##0_);[Red]\(#,##0\)</c:formatCode>
                <c:ptCount val="2"/>
                <c:pt idx="0">
                  <c:v>80</c:v>
                </c:pt>
                <c:pt idx="1">
                  <c:v>1292</c:v>
                </c:pt>
              </c:numCache>
            </c:numRef>
          </c:val>
        </c:ser>
        <c:ser>
          <c:idx val="5"/>
          <c:order val="5"/>
          <c:tx>
            <c:strRef>
              <c:f>Sheet1!$H$14</c:f>
              <c:strCache>
                <c:ptCount val="1"/>
                <c:pt idx="0">
                  <c:v>60歳～</c:v>
                </c:pt>
              </c:strCache>
            </c:strRef>
          </c:tx>
          <c:spPr>
            <a:solidFill>
              <a:schemeClr val="dk1">
                <a:tint val="6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Sheet1!$I$14:$J$14</c:f>
              <c:numCache>
                <c:formatCode>#,##0_);[Red]\(#,##0\)</c:formatCode>
                <c:ptCount val="2"/>
                <c:pt idx="0">
                  <c:v>338</c:v>
                </c:pt>
                <c:pt idx="1">
                  <c:v>776</c:v>
                </c:pt>
              </c:numCache>
            </c:numRef>
          </c:val>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47270144"/>
        <c:axId val="47280128"/>
      </c:barChart>
      <c:catAx>
        <c:axId val="472701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47280128"/>
        <c:crosses val="autoZero"/>
        <c:auto val="1"/>
        <c:lblAlgn val="ctr"/>
        <c:lblOffset val="100"/>
        <c:noMultiLvlLbl val="0"/>
      </c:catAx>
      <c:valAx>
        <c:axId val="4728012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4727014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sz="1600"/>
              <a:t> 女 性 </a:t>
            </a:r>
          </a:p>
        </c:rich>
      </c:tx>
      <c:layout>
        <c:manualLayout>
          <c:xMode val="edge"/>
          <c:yMode val="edge"/>
          <c:x val="0.28965268289722734"/>
          <c:y val="6.9625411243439943E-3"/>
        </c:manualLayout>
      </c:layout>
      <c:overlay val="0"/>
      <c:spPr>
        <a:noFill/>
        <a:ln>
          <a:solidFill>
            <a:schemeClr val="accent1"/>
          </a:solidFill>
        </a:ln>
        <a:effectLst/>
      </c:spPr>
    </c:title>
    <c:autoTitleDeleted val="0"/>
    <c:plotArea>
      <c:layout>
        <c:manualLayout>
          <c:layoutTarget val="inner"/>
          <c:xMode val="edge"/>
          <c:yMode val="edge"/>
          <c:x val="0"/>
          <c:y val="0.12066089600884174"/>
          <c:w val="0.71944499228511438"/>
          <c:h val="0.76655723979293322"/>
        </c:manualLayout>
      </c:layout>
      <c:barChart>
        <c:barDir val="col"/>
        <c:grouping val="stacked"/>
        <c:varyColors val="0"/>
        <c:ser>
          <c:idx val="0"/>
          <c:order val="0"/>
          <c:tx>
            <c:strRef>
              <c:f>Sheet1!$H$9</c:f>
              <c:strCache>
                <c:ptCount val="1"/>
                <c:pt idx="0">
                  <c:v>～20歳</c:v>
                </c:pt>
              </c:strCache>
            </c:strRef>
          </c:tx>
          <c:spPr>
            <a:pattFill prst="pct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Sheet1!$K$9:$L$9</c:f>
              <c:numCache>
                <c:formatCode>#,##0_);[Red]\(#,##0\)</c:formatCode>
                <c:ptCount val="2"/>
                <c:pt idx="0">
                  <c:v>188</c:v>
                </c:pt>
                <c:pt idx="1">
                  <c:v>1192</c:v>
                </c:pt>
              </c:numCache>
            </c:numRef>
          </c:val>
        </c:ser>
        <c:ser>
          <c:idx val="1"/>
          <c:order val="1"/>
          <c:tx>
            <c:strRef>
              <c:f>Sheet1!$H$10</c:f>
              <c:strCache>
                <c:ptCount val="1"/>
                <c:pt idx="0">
                  <c:v>20～29歳</c:v>
                </c:pt>
              </c:strCache>
            </c:strRef>
          </c:tx>
          <c:spPr>
            <a:solidFill>
              <a:schemeClr val="dk1">
                <a:tint val="55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Sheet1!$K$10:$L$10</c:f>
              <c:numCache>
                <c:formatCode>#,##0_);[Red]\(#,##0\)</c:formatCode>
                <c:ptCount val="2"/>
                <c:pt idx="0">
                  <c:v>188</c:v>
                </c:pt>
                <c:pt idx="1">
                  <c:v>828</c:v>
                </c:pt>
              </c:numCache>
            </c:numRef>
          </c:val>
        </c:ser>
        <c:ser>
          <c:idx val="2"/>
          <c:order val="2"/>
          <c:tx>
            <c:strRef>
              <c:f>Sheet1!$H$11</c:f>
              <c:strCache>
                <c:ptCount val="1"/>
                <c:pt idx="0">
                  <c:v>30～39歳</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Sheet1!$K$11:$L$11</c:f>
              <c:numCache>
                <c:formatCode>#,##0_);[Red]\(#,##0\)</c:formatCode>
                <c:ptCount val="2"/>
                <c:pt idx="0">
                  <c:v>244</c:v>
                </c:pt>
                <c:pt idx="1">
                  <c:v>512</c:v>
                </c:pt>
              </c:numCache>
            </c:numRef>
          </c:val>
        </c:ser>
        <c:ser>
          <c:idx val="3"/>
          <c:order val="3"/>
          <c:tx>
            <c:strRef>
              <c:f>Sheet1!$H$12</c:f>
              <c:strCache>
                <c:ptCount val="1"/>
                <c:pt idx="0">
                  <c:v>40～49歳</c:v>
                </c:pt>
              </c:strCache>
            </c:strRef>
          </c:tx>
          <c:spPr>
            <a:solidFill>
              <a:srgbClr val="49494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Sheet1!$K$12:$L$12</c:f>
              <c:numCache>
                <c:formatCode>#,##0_);[Red]\(#,##0\)</c:formatCode>
                <c:ptCount val="2"/>
                <c:pt idx="0">
                  <c:v>388</c:v>
                </c:pt>
                <c:pt idx="1">
                  <c:v>1236</c:v>
                </c:pt>
              </c:numCache>
            </c:numRef>
          </c:val>
        </c:ser>
        <c:ser>
          <c:idx val="4"/>
          <c:order val="4"/>
          <c:tx>
            <c:strRef>
              <c:f>Sheet1!$H$13</c:f>
              <c:strCache>
                <c:ptCount val="1"/>
                <c:pt idx="0">
                  <c:v>50～59歳</c:v>
                </c:pt>
              </c:strCache>
            </c:strRef>
          </c:tx>
          <c:spPr>
            <a:pattFill prst="ltUpDiag">
              <a:fgClr>
                <a:schemeClr val="tx1"/>
              </a:fgClr>
              <a:bgClr>
                <a:schemeClr val="bg1"/>
              </a:bgClr>
            </a:pattFill>
            <a:ln>
              <a:solidFill>
                <a:schemeClr val="tx1"/>
              </a:solidFill>
            </a:ln>
            <a:effectLst/>
          </c:spPr>
          <c:invertIfNegative val="0"/>
          <c:dLbls>
            <c:spPr>
              <a:pattFill prst="ltUpDiag">
                <a:fgClr>
                  <a:schemeClr val="bg1">
                    <a:lumMod val="75000"/>
                  </a:schemeClr>
                </a:fgClr>
                <a:bgClr>
                  <a:schemeClr val="bg1"/>
                </a:bgClr>
              </a:pattFill>
              <a:ln>
                <a:noFill/>
              </a:ln>
              <a:effectLst/>
            </c:spPr>
            <c:txPr>
              <a:bodyPr rot="0" spcFirstLastPara="1" vertOverflow="ellipsis" vert="horz" wrap="square" lIns="0" tIns="0" rIns="0" bIns="0"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Sheet1!$K$13:$L$13</c:f>
              <c:numCache>
                <c:formatCode>#,##0_);[Red]\(#,##0\)</c:formatCode>
                <c:ptCount val="2"/>
                <c:pt idx="0">
                  <c:v>348</c:v>
                </c:pt>
                <c:pt idx="1">
                  <c:v>984</c:v>
                </c:pt>
              </c:numCache>
            </c:numRef>
          </c:val>
        </c:ser>
        <c:ser>
          <c:idx val="5"/>
          <c:order val="5"/>
          <c:tx>
            <c:strRef>
              <c:f>Sheet1!$H$14</c:f>
              <c:strCache>
                <c:ptCount val="1"/>
                <c:pt idx="0">
                  <c:v>60歳～</c:v>
                </c:pt>
              </c:strCache>
            </c:strRef>
          </c:tx>
          <c:spPr>
            <a:solidFill>
              <a:schemeClr val="dk1">
                <a:tint val="6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Sheet1!$K$14:$L$14</c:f>
              <c:numCache>
                <c:formatCode>#,##0_);[Red]\(#,##0\)</c:formatCode>
                <c:ptCount val="2"/>
                <c:pt idx="0">
                  <c:v>680</c:v>
                </c:pt>
                <c:pt idx="1">
                  <c:v>884</c:v>
                </c:pt>
              </c:numCache>
            </c:numRef>
          </c:val>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47466752"/>
        <c:axId val="47484928"/>
      </c:barChart>
      <c:catAx>
        <c:axId val="474667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47484928"/>
        <c:crosses val="autoZero"/>
        <c:auto val="1"/>
        <c:lblAlgn val="ctr"/>
        <c:lblOffset val="100"/>
        <c:noMultiLvlLbl val="0"/>
      </c:catAx>
      <c:valAx>
        <c:axId val="47484928"/>
        <c:scaling>
          <c:orientation val="minMax"/>
        </c:scaling>
        <c:delete val="1"/>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crossAx val="47466752"/>
        <c:crosses val="autoZero"/>
        <c:crossBetween val="between"/>
      </c:valAx>
      <c:spPr>
        <a:noFill/>
        <a:ln>
          <a:noFill/>
        </a:ln>
        <a:effectLst/>
      </c:spPr>
    </c:plotArea>
    <c:legend>
      <c:legendPos val="r"/>
      <c:layout>
        <c:manualLayout>
          <c:xMode val="edge"/>
          <c:yMode val="edge"/>
          <c:x val="0.64126294775563308"/>
          <c:y val="0.1563832376750216"/>
          <c:w val="0.26834767275712157"/>
          <c:h val="0.7198809194598353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600"/>
      </a:pPr>
      <a:endParaRPr lang="ja-JP"/>
    </a:p>
  </c:txPr>
  <c:externalData r:id="rId1">
    <c:autoUpdate val="0"/>
  </c:externalData>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0.50833</cdr:x>
      <cdr:y>0.89676</cdr:y>
    </cdr:from>
    <cdr:to>
      <cdr:x>0.85853</cdr:x>
      <cdr:y>0.94906</cdr:y>
    </cdr:to>
    <cdr:sp macro="" textlink="">
      <cdr:nvSpPr>
        <cdr:cNvPr id="2" name="左中かっこ 1"/>
        <cdr:cNvSpPr/>
      </cdr:nvSpPr>
      <cdr:spPr>
        <a:xfrm xmlns:a="http://schemas.openxmlformats.org/drawingml/2006/main" rot="16200000">
          <a:off x="5602776" y="2698614"/>
          <a:ext cx="235976" cy="2931474"/>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0.35747</cdr:x>
      <cdr:y>0.90122</cdr:y>
    </cdr:from>
    <cdr:to>
      <cdr:x>0.50106</cdr:x>
      <cdr:y>0.95076</cdr:y>
    </cdr:to>
    <cdr:sp macro="" textlink="">
      <cdr:nvSpPr>
        <cdr:cNvPr id="3" name="左中かっこ 2"/>
        <cdr:cNvSpPr/>
      </cdr:nvSpPr>
      <cdr:spPr>
        <a:xfrm xmlns:a="http://schemas.openxmlformats.org/drawingml/2006/main" rot="16200000">
          <a:off x="3487843" y="3339994"/>
          <a:ext cx="210811" cy="1201928"/>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0.06134</cdr:x>
      <cdr:y>0.90181</cdr:y>
    </cdr:from>
    <cdr:to>
      <cdr:x>0.34639</cdr:x>
      <cdr:y>0.95105</cdr:y>
    </cdr:to>
    <cdr:sp macro="" textlink="">
      <cdr:nvSpPr>
        <cdr:cNvPr id="6" name="左中かっこ 5"/>
        <cdr:cNvSpPr/>
      </cdr:nvSpPr>
      <cdr:spPr>
        <a:xfrm xmlns:a="http://schemas.openxmlformats.org/drawingml/2006/main" rot="16200000">
          <a:off x="1601714" y="2749764"/>
          <a:ext cx="209571" cy="2386106"/>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0.86448</cdr:x>
      <cdr:y>0.89732</cdr:y>
    </cdr:from>
    <cdr:to>
      <cdr:x>0.93978</cdr:x>
      <cdr:y>0.94686</cdr:y>
    </cdr:to>
    <cdr:sp macro="" textlink="">
      <cdr:nvSpPr>
        <cdr:cNvPr id="7" name="左中かっこ 6"/>
        <cdr:cNvSpPr/>
      </cdr:nvSpPr>
      <cdr:spPr>
        <a:xfrm xmlns:a="http://schemas.openxmlformats.org/drawingml/2006/main" rot="16200000">
          <a:off x="7446054" y="3609203"/>
          <a:ext cx="210812" cy="630323"/>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0.31544</cdr:x>
      <cdr:y>0.73086</cdr:y>
    </cdr:from>
    <cdr:to>
      <cdr:x>0.61926</cdr:x>
      <cdr:y>0.81699</cdr:y>
    </cdr:to>
    <cdr:sp macro="" textlink="">
      <cdr:nvSpPr>
        <cdr:cNvPr id="2" name="正方形/長方形 1"/>
        <cdr:cNvSpPr/>
      </cdr:nvSpPr>
      <cdr:spPr>
        <a:xfrm xmlns:a="http://schemas.openxmlformats.org/drawingml/2006/main">
          <a:off x="895350" y="2130209"/>
          <a:ext cx="862393" cy="251042"/>
        </a:xfrm>
        <a:prstGeom xmlns:a="http://schemas.openxmlformats.org/drawingml/2006/main" prst="rect">
          <a:avLst/>
        </a:prstGeom>
        <a:solidFill xmlns:a="http://schemas.openxmlformats.org/drawingml/2006/main">
          <a:schemeClr val="bg1"/>
        </a:solidFill>
        <a:ln xmlns:a="http://schemas.openxmlformats.org/drawingml/2006/main" w="3175">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lIns="0" tIns="0" rIns="0" bIns="0" anchor="ctr" anchorCtr="1"/>
        <a:lstStyle xmlns:a="http://schemas.openxmlformats.org/drawingml/2006/main"/>
        <a:p xmlns:a="http://schemas.openxmlformats.org/drawingml/2006/main">
          <a:r>
            <a:rPr lang="ja-JP" altLang="en-US" sz="1050"/>
            <a:t>男性（</a:t>
          </a:r>
          <a:r>
            <a:rPr lang="en-US" altLang="ja-JP" sz="1050"/>
            <a:t>1,967</a:t>
          </a:r>
          <a:r>
            <a:rPr lang="ja-JP" altLang="en-US" sz="1050"/>
            <a:t>人）</a:t>
          </a:r>
          <a:endParaRPr lang="ja-JP" sz="1050"/>
        </a:p>
      </cdr:txBody>
    </cdr:sp>
  </cdr:relSizeAnchor>
  <cdr:relSizeAnchor xmlns:cdr="http://schemas.openxmlformats.org/drawingml/2006/chartDrawing">
    <cdr:from>
      <cdr:x>0.27451</cdr:x>
      <cdr:y>0.10044</cdr:y>
    </cdr:from>
    <cdr:to>
      <cdr:x>0.45098</cdr:x>
      <cdr:y>0.23573</cdr:y>
    </cdr:to>
    <cdr:sp macro="" textlink="">
      <cdr:nvSpPr>
        <cdr:cNvPr id="3" name="正方形/長方形 2"/>
        <cdr:cNvSpPr/>
      </cdr:nvSpPr>
      <cdr:spPr>
        <a:xfrm xmlns:a="http://schemas.openxmlformats.org/drawingml/2006/main">
          <a:off x="1008112" y="402010"/>
          <a:ext cx="648071" cy="541486"/>
        </a:xfrm>
        <a:prstGeom xmlns:a="http://schemas.openxmlformats.org/drawingml/2006/main" prst="rect">
          <a:avLst/>
        </a:prstGeom>
        <a:noFill xmlns:a="http://schemas.openxmlformats.org/drawingml/2006/main"/>
        <a:ln xmlns:a="http://schemas.openxmlformats.org/drawingml/2006/main" w="3175">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lIns="0" tIns="0" rIns="0" bIns="0" anchor="ctr" anchorCtr="1"/>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050" dirty="0" smtClean="0"/>
            <a:t>女性</a:t>
          </a:r>
          <a:r>
            <a:rPr lang="en-US" altLang="ja-JP" sz="1050" dirty="0" smtClean="0"/>
            <a:t/>
          </a:r>
          <a:br>
            <a:rPr lang="en-US" altLang="ja-JP" sz="1050" dirty="0" smtClean="0"/>
          </a:br>
          <a:r>
            <a:rPr lang="ja-JP" altLang="en-US" sz="1050" dirty="0" smtClean="0"/>
            <a:t>（</a:t>
          </a:r>
          <a:r>
            <a:rPr lang="en-US" altLang="ja-JP" sz="1050" dirty="0"/>
            <a:t>207</a:t>
          </a:r>
          <a:r>
            <a:rPr lang="ja-JP" altLang="en-US" sz="1050" dirty="0"/>
            <a:t>人）</a:t>
          </a:r>
          <a:endParaRPr lang="ja-JP"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0.30637</cdr:x>
      <cdr:y>0.757</cdr:y>
    </cdr:from>
    <cdr:to>
      <cdr:x>0.58947</cdr:x>
      <cdr:y>0.83536</cdr:y>
    </cdr:to>
    <cdr:sp macro="" textlink="">
      <cdr:nvSpPr>
        <cdr:cNvPr id="2" name="正方形/長方形 1"/>
        <cdr:cNvSpPr/>
      </cdr:nvSpPr>
      <cdr:spPr>
        <a:xfrm xmlns:a="http://schemas.openxmlformats.org/drawingml/2006/main">
          <a:off x="793750" y="1889125"/>
          <a:ext cx="733443" cy="195554"/>
        </a:xfrm>
        <a:prstGeom xmlns:a="http://schemas.openxmlformats.org/drawingml/2006/main" prst="rect">
          <a:avLst/>
        </a:prstGeom>
        <a:solidFill xmlns:a="http://schemas.openxmlformats.org/drawingml/2006/main">
          <a:schemeClr val="bg1"/>
        </a:solidFill>
        <a:ln xmlns:a="http://schemas.openxmlformats.org/drawingml/2006/main" w="3175">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lIns="0" tIns="0" rIns="0" bIns="0" anchor="ctr" anchorCtr="1"/>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050"/>
            <a:t>男性（</a:t>
          </a:r>
          <a:r>
            <a:rPr lang="en-US" altLang="ja-JP" sz="1050"/>
            <a:t>62</a:t>
          </a:r>
          <a:r>
            <a:rPr lang="ja-JP" altLang="en-US" sz="1050"/>
            <a:t>人）</a:t>
          </a:r>
          <a:endParaRPr lang="ja-JP" sz="1050"/>
        </a:p>
      </cdr:txBody>
    </cdr:sp>
  </cdr:relSizeAnchor>
  <cdr:relSizeAnchor xmlns:cdr="http://schemas.openxmlformats.org/drawingml/2006/chartDrawing">
    <cdr:from>
      <cdr:x>0.27696</cdr:x>
      <cdr:y>0.06234</cdr:y>
    </cdr:from>
    <cdr:to>
      <cdr:x>0.44485</cdr:x>
      <cdr:y>0.20279</cdr:y>
    </cdr:to>
    <cdr:sp macro="" textlink="">
      <cdr:nvSpPr>
        <cdr:cNvPr id="3" name="正方形/長方形 2"/>
        <cdr:cNvSpPr/>
      </cdr:nvSpPr>
      <cdr:spPr>
        <a:xfrm xmlns:a="http://schemas.openxmlformats.org/drawingml/2006/main">
          <a:off x="717550" y="155575"/>
          <a:ext cx="434971" cy="350510"/>
        </a:xfrm>
        <a:prstGeom xmlns:a="http://schemas.openxmlformats.org/drawingml/2006/main" prst="rect">
          <a:avLst/>
        </a:prstGeom>
        <a:noFill xmlns:a="http://schemas.openxmlformats.org/drawingml/2006/main"/>
        <a:ln xmlns:a="http://schemas.openxmlformats.org/drawingml/2006/main" w="3175">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lIns="0" tIns="0" rIns="0" bIns="0" anchor="ctr" anchorCtr="1"/>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050"/>
            <a:t>女性</a:t>
          </a:r>
          <a:endParaRPr lang="en-US" altLang="ja-JP" sz="1050"/>
        </a:p>
        <a:p xmlns:a="http://schemas.openxmlformats.org/drawingml/2006/main">
          <a:r>
            <a:rPr lang="ja-JP" altLang="en-US" sz="1050"/>
            <a:t>（</a:t>
          </a:r>
          <a:r>
            <a:rPr lang="en-US" altLang="ja-JP" sz="1050"/>
            <a:t>6</a:t>
          </a:r>
          <a:r>
            <a:rPr lang="ja-JP" altLang="en-US" sz="1050"/>
            <a:t>人）</a:t>
          </a:r>
          <a:endParaRPr lang="ja-JP" sz="105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2212" tIns="46106" rIns="92212" bIns="46106"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5839" y="1"/>
            <a:ext cx="2949787" cy="496967"/>
          </a:xfrm>
          <a:prstGeom prst="rect">
            <a:avLst/>
          </a:prstGeom>
        </p:spPr>
        <p:txBody>
          <a:bodyPr vert="horz" lIns="92212" tIns="46106" rIns="92212" bIns="46106" rtlCol="0"/>
          <a:lstStyle>
            <a:lvl1pPr algn="r">
              <a:defRPr sz="1300"/>
            </a:lvl1pPr>
          </a:lstStyle>
          <a:p>
            <a:fld id="{B412E235-79D1-CD4C-83FD-897C20296FC3}" type="datetimeFigureOut">
              <a:rPr kumimoji="1" lang="ja-JP" altLang="en-US" smtClean="0"/>
              <a:t>2018/3/15</a:t>
            </a:fld>
            <a:endParaRPr kumimoji="1" lang="ja-JP" altLang="en-US"/>
          </a:p>
        </p:txBody>
      </p:sp>
      <p:sp>
        <p:nvSpPr>
          <p:cNvPr id="4" name="フッター プレースホルダー 3"/>
          <p:cNvSpPr>
            <a:spLocks noGrp="1"/>
          </p:cNvSpPr>
          <p:nvPr>
            <p:ph type="ftr" sz="quarter" idx="2"/>
          </p:nvPr>
        </p:nvSpPr>
        <p:spPr>
          <a:xfrm>
            <a:off x="0" y="9440647"/>
            <a:ext cx="2949787" cy="496967"/>
          </a:xfrm>
          <a:prstGeom prst="rect">
            <a:avLst/>
          </a:prstGeom>
        </p:spPr>
        <p:txBody>
          <a:bodyPr vert="horz" lIns="92212" tIns="46106" rIns="92212" bIns="46106"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6967"/>
          </a:xfrm>
          <a:prstGeom prst="rect">
            <a:avLst/>
          </a:prstGeom>
        </p:spPr>
        <p:txBody>
          <a:bodyPr vert="horz" lIns="92212" tIns="46106" rIns="92212" bIns="46106" rtlCol="0" anchor="b"/>
          <a:lstStyle>
            <a:lvl1pPr algn="r">
              <a:defRPr sz="1300"/>
            </a:lvl1pPr>
          </a:lstStyle>
          <a:p>
            <a:fld id="{F91B3A06-7739-C047-974D-9D758413E934}" type="slidenum">
              <a:rPr kumimoji="1" lang="ja-JP" altLang="en-US" smtClean="0"/>
              <a:t>‹#›</a:t>
            </a:fld>
            <a:endParaRPr kumimoji="1" lang="ja-JP" altLang="en-US"/>
          </a:p>
        </p:txBody>
      </p:sp>
    </p:spTree>
    <p:extLst>
      <p:ext uri="{BB962C8B-B14F-4D97-AF65-F5344CB8AC3E}">
        <p14:creationId xmlns:p14="http://schemas.microsoft.com/office/powerpoint/2010/main" val="3263129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2212" tIns="46106" rIns="92212" bIns="46106"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2212" tIns="46106" rIns="92212" bIns="46106" rtlCol="0"/>
          <a:lstStyle>
            <a:lvl1pPr algn="r">
              <a:defRPr sz="1300"/>
            </a:lvl1pPr>
          </a:lstStyle>
          <a:p>
            <a:fld id="{6DB0AD6F-552D-47D6-BB00-17ACF9E50FF1}" type="datetimeFigureOut">
              <a:rPr kumimoji="1" lang="ja-JP" altLang="en-US" smtClean="0"/>
              <a:t>2018/3/15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212" tIns="46106" rIns="92212" bIns="46106"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4"/>
          </a:xfrm>
          <a:prstGeom prst="rect">
            <a:avLst/>
          </a:prstGeom>
        </p:spPr>
        <p:txBody>
          <a:bodyPr vert="horz" lIns="92212" tIns="46106" rIns="92212" bIns="4610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2212" tIns="46106" rIns="92212" bIns="4610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212" tIns="46106" rIns="92212" bIns="46106" rtlCol="0" anchor="b"/>
          <a:lstStyle>
            <a:lvl1pPr algn="r">
              <a:defRPr sz="1300"/>
            </a:lvl1pPr>
          </a:lstStyle>
          <a:p>
            <a:fld id="{F30DD06D-053A-4048-A6F3-2B261F4FE62D}" type="slidenum">
              <a:rPr kumimoji="1" lang="ja-JP" altLang="en-US" smtClean="0"/>
              <a:t>‹#›</a:t>
            </a:fld>
            <a:endParaRPr kumimoji="1" lang="ja-JP" altLang="en-US"/>
          </a:p>
        </p:txBody>
      </p:sp>
    </p:spTree>
    <p:extLst>
      <p:ext uri="{BB962C8B-B14F-4D97-AF65-F5344CB8AC3E}">
        <p14:creationId xmlns:p14="http://schemas.microsoft.com/office/powerpoint/2010/main" val="2992778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a:t>
            </a:fld>
            <a:endParaRPr kumimoji="1" lang="ja-JP" altLang="en-US"/>
          </a:p>
        </p:txBody>
      </p:sp>
    </p:spTree>
    <p:extLst>
      <p:ext uri="{BB962C8B-B14F-4D97-AF65-F5344CB8AC3E}">
        <p14:creationId xmlns:p14="http://schemas.microsoft.com/office/powerpoint/2010/main" val="4186763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ある市の防災訓練の写真から、地域で行われる</a:t>
            </a:r>
            <a:r>
              <a:rPr kumimoji="1" lang="ja-JP" altLang="en-US" b="1" u="sng" dirty="0" smtClean="0"/>
              <a:t>防災訓練の参加者に偏り</a:t>
            </a:r>
            <a:r>
              <a:rPr kumimoji="1" lang="ja-JP" altLang="en-US" b="1" dirty="0" smtClean="0"/>
              <a:t>がないかを考えてもらいます。</a:t>
            </a:r>
            <a:endParaRPr kumimoji="1" lang="en-US" altLang="ja-JP" b="1" dirty="0" smtClean="0"/>
          </a:p>
          <a:p>
            <a:endParaRPr kumimoji="1" lang="en-US" altLang="ja-JP" b="1" dirty="0" smtClean="0"/>
          </a:p>
          <a:p>
            <a:pPr defTabSz="922123">
              <a:defRPr/>
            </a:pPr>
            <a:r>
              <a:rPr lang="ja-JP" altLang="en-US" b="1" dirty="0"/>
              <a:t>ポイント</a:t>
            </a:r>
            <a:endParaRPr lang="en-US" altLang="ja-JP" b="1" dirty="0"/>
          </a:p>
          <a:p>
            <a:pPr marL="172899" indent="-172899">
              <a:buFont typeface="Wingdings" panose="05000000000000000000" pitchFamily="2" charset="2"/>
              <a:buChar char="ü"/>
            </a:pPr>
            <a:r>
              <a:rPr kumimoji="1" lang="ja-JP" altLang="en-US" b="0" dirty="0" smtClean="0"/>
              <a:t>写真に写っている参加者の多くが男性（中高年の男性）。</a:t>
            </a:r>
            <a:endParaRPr kumimoji="1" lang="en-US" altLang="ja-JP" b="0" dirty="0" smtClean="0"/>
          </a:p>
          <a:p>
            <a:pPr marL="172899" indent="-172899">
              <a:buFont typeface="Wingdings" panose="05000000000000000000" pitchFamily="2" charset="2"/>
              <a:buChar char="ü"/>
            </a:pPr>
            <a:r>
              <a:rPr kumimoji="1" lang="ja-JP" altLang="en-US" dirty="0" smtClean="0"/>
              <a:t>自治会の役員が男性中心であることや、「防災活動は体力が必要だから、男性の仕事」と住民が考えていることが考えられます。</a:t>
            </a:r>
            <a:endParaRPr kumimoji="1" lang="en-US" altLang="ja-JP" dirty="0" smtClean="0"/>
          </a:p>
          <a:p>
            <a:pPr marL="172899" indent="-172899">
              <a:buFont typeface="Wingdings" panose="05000000000000000000" pitchFamily="2" charset="2"/>
              <a:buChar char="ü"/>
            </a:pPr>
            <a:r>
              <a:rPr kumimoji="1" lang="ja-JP" altLang="en-US" dirty="0" smtClean="0"/>
              <a:t>車いす利用をされている方など、多様な立場の方が参加されていません。</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10</a:t>
            </a:fld>
            <a:endParaRPr kumimoji="1" lang="ja-JP" altLang="en-US"/>
          </a:p>
        </p:txBody>
      </p:sp>
    </p:spTree>
    <p:extLst>
      <p:ext uri="{BB962C8B-B14F-4D97-AF65-F5344CB8AC3E}">
        <p14:creationId xmlns:p14="http://schemas.microsoft.com/office/powerpoint/2010/main" val="529915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ある市（前スライドの写真の市）のある地域における昼夜間の人口構成の違いから、特に</a:t>
            </a:r>
            <a:r>
              <a:rPr kumimoji="1" lang="ja-JP" altLang="en-US" b="1" u="sng" dirty="0" smtClean="0"/>
              <a:t>昼間に女性が多い地域では、防災訓練に女性が参画することが不可欠</a:t>
            </a:r>
            <a:r>
              <a:rPr kumimoji="1" lang="ja-JP" altLang="en-US" b="1" u="none" dirty="0" smtClean="0"/>
              <a:t>であ</a:t>
            </a:r>
            <a:r>
              <a:rPr kumimoji="1" lang="ja-JP" altLang="en-US" b="1" dirty="0" smtClean="0"/>
              <a:t>ることを伝えます。</a:t>
            </a:r>
            <a:endParaRPr kumimoji="1" lang="en-US" altLang="ja-JP" b="1" dirty="0" smtClean="0"/>
          </a:p>
          <a:p>
            <a:endParaRPr kumimoji="1" lang="en-US" altLang="ja-JP" dirty="0" smtClean="0"/>
          </a:p>
          <a:p>
            <a:pPr defTabSz="922123">
              <a:defRPr/>
            </a:pPr>
            <a:r>
              <a:rPr lang="ja-JP" altLang="en-US" b="1" dirty="0"/>
              <a:t>ポイント</a:t>
            </a:r>
            <a:endParaRPr lang="en-US" altLang="ja-JP" b="1" dirty="0"/>
          </a:p>
          <a:p>
            <a:pPr marL="172899" indent="-172899">
              <a:buFont typeface="Wingdings" panose="05000000000000000000" pitchFamily="2" charset="2"/>
              <a:buChar char="ü"/>
            </a:pPr>
            <a:r>
              <a:rPr kumimoji="1" lang="ja-JP" altLang="en-US" dirty="0" smtClean="0"/>
              <a:t>夜間と昼間で人口構成が異なる地域があります。</a:t>
            </a:r>
            <a:endParaRPr kumimoji="1" lang="en-US" altLang="ja-JP" dirty="0" smtClean="0"/>
          </a:p>
          <a:p>
            <a:pPr marL="172899" indent="-172899">
              <a:buFont typeface="Wingdings" panose="05000000000000000000" pitchFamily="2" charset="2"/>
              <a:buChar char="ü"/>
            </a:pPr>
            <a:r>
              <a:rPr kumimoji="1" lang="ja-JP" altLang="en-US" dirty="0" smtClean="0"/>
              <a:t>このような地域では、昼間に災害が起こったときには、より女性の力が重要になります。</a:t>
            </a:r>
            <a:endParaRPr kumimoji="1" lang="en-US" altLang="ja-JP" dirty="0" smtClean="0"/>
          </a:p>
          <a:p>
            <a:pPr marL="172899" indent="-172899">
              <a:buFont typeface="Wingdings" panose="05000000000000000000" pitchFamily="2" charset="2"/>
              <a:buChar char="ü"/>
            </a:pPr>
            <a:r>
              <a:rPr kumimoji="1" lang="ja-JP" altLang="en-US" dirty="0" smtClean="0"/>
              <a:t>防災訓練の参加が男性に偏っていると問題です。女性が参画する必要があります。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11</a:t>
            </a:fld>
            <a:endParaRPr kumimoji="1" lang="ja-JP" altLang="en-US"/>
          </a:p>
        </p:txBody>
      </p:sp>
    </p:spTree>
    <p:extLst>
      <p:ext uri="{BB962C8B-B14F-4D97-AF65-F5344CB8AC3E}">
        <p14:creationId xmlns:p14="http://schemas.microsoft.com/office/powerpoint/2010/main" val="4014096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173163" y="1236663"/>
            <a:ext cx="4467225" cy="335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2123">
              <a:defRPr/>
            </a:pPr>
            <a:r>
              <a:rPr lang="ja-JP" altLang="ja-JP" b="1" dirty="0"/>
              <a:t>災害</a:t>
            </a:r>
            <a:r>
              <a:rPr lang="ja-JP" altLang="en-US" b="1" dirty="0"/>
              <a:t>に強い地域社会を作り、地域の災害リスクを軽減するには、</a:t>
            </a:r>
            <a:r>
              <a:rPr lang="ja-JP" altLang="ja-JP" b="1" u="sng" dirty="0"/>
              <a:t>男女共同参画</a:t>
            </a:r>
            <a:r>
              <a:rPr lang="ja-JP" altLang="en-US" b="1" u="sng" dirty="0"/>
              <a:t>の視点からの防災体制を確立する</a:t>
            </a:r>
            <a:r>
              <a:rPr lang="ja-JP" altLang="ja-JP" b="1" u="sng" dirty="0"/>
              <a:t>必要</a:t>
            </a:r>
            <a:r>
              <a:rPr lang="ja-JP" altLang="ja-JP" b="1" dirty="0"/>
              <a:t>があることを</a:t>
            </a:r>
            <a:r>
              <a:rPr lang="ja-JP" altLang="en-US" b="1" dirty="0"/>
              <a:t>伝えます。</a:t>
            </a:r>
            <a:endParaRPr lang="ja-JP" altLang="ja-JP" dirty="0"/>
          </a:p>
          <a:p>
            <a:endParaRPr lang="en-US" altLang="ja-JP" dirty="0" smtClean="0">
              <a:latin typeface="Arial" charset="0"/>
            </a:endParaRPr>
          </a:p>
          <a:p>
            <a:r>
              <a:rPr lang="ja-JP" altLang="en-US" b="1" dirty="0" smtClean="0">
                <a:latin typeface="Arial" charset="0"/>
              </a:rPr>
              <a:t>ポイント</a:t>
            </a:r>
            <a:endParaRPr lang="en-US" altLang="ja-JP" b="1" dirty="0" smtClean="0">
              <a:latin typeface="Arial" charset="0"/>
            </a:endParaRPr>
          </a:p>
          <a:p>
            <a:pPr marL="172899" indent="-172899">
              <a:buFont typeface="Wingdings" charset="2"/>
              <a:buChar char="ü"/>
            </a:pPr>
            <a:r>
              <a:rPr lang="ja-JP" altLang="en-US" dirty="0"/>
              <a:t>「災害にどう対応するか」だけでなく、「どうやって災害のリスク（被害）を最小限にするか」を考えることが</a:t>
            </a:r>
            <a:r>
              <a:rPr lang="ja-JP" altLang="en-US" dirty="0" smtClean="0"/>
              <a:t>重要です。</a:t>
            </a:r>
            <a:endParaRPr lang="en-US" altLang="ja-JP" dirty="0"/>
          </a:p>
          <a:p>
            <a:pPr marL="172899" indent="-172899">
              <a:buFont typeface="Wingdings" charset="2"/>
              <a:buChar char="ü"/>
            </a:pPr>
            <a:r>
              <a:rPr lang="ja-JP" altLang="en-US" dirty="0"/>
              <a:t>共助を機能させるには、多様な住民の参画により日頃から防災活動を行うことが</a:t>
            </a:r>
            <a:r>
              <a:rPr lang="ja-JP" altLang="en-US" dirty="0" smtClean="0"/>
              <a:t>必要です。（</a:t>
            </a:r>
            <a:r>
              <a:rPr lang="ja-JP" altLang="en-US" dirty="0"/>
              <a:t>男女が共に参画することが必要</a:t>
            </a:r>
            <a:r>
              <a:rPr lang="ja-JP" altLang="en-US" dirty="0" smtClean="0"/>
              <a:t>）</a:t>
            </a:r>
            <a:endParaRPr lang="en-US" altLang="ja-JP" dirty="0" smtClean="0"/>
          </a:p>
          <a:p>
            <a:pPr marL="172899" indent="-172899">
              <a:buFont typeface="Wingdings" charset="2"/>
              <a:buChar char="ü"/>
            </a:pPr>
            <a:r>
              <a:rPr lang="ja-JP" altLang="en-US" dirty="0" smtClean="0"/>
              <a:t>公助を機能させるには、行政が、平時から男女共同参画の視点を持った施策を行うことが必要です。</a:t>
            </a:r>
            <a:endParaRPr lang="en-US" altLang="ja-JP" dirty="0"/>
          </a:p>
          <a:p>
            <a:pPr marL="172899" indent="-172899">
              <a:buFont typeface="Wingdings" charset="2"/>
              <a:buChar char="ü"/>
            </a:pPr>
            <a:r>
              <a:rPr lang="ja-JP" altLang="en-US" dirty="0"/>
              <a:t>男性が中心となっている、防災に係る政策・方針決定過程に女性が参画することが</a:t>
            </a:r>
            <a:r>
              <a:rPr lang="ja-JP" altLang="en-US" dirty="0" smtClean="0"/>
              <a:t>必要です。</a:t>
            </a:r>
            <a:endParaRPr lang="en-US" altLang="ja-JP" dirty="0"/>
          </a:p>
          <a:p>
            <a:pPr marL="172899" indent="-172899">
              <a:buFont typeface="Wingdings" charset="2"/>
              <a:buChar char="ü"/>
            </a:pPr>
            <a:endParaRPr lang="en-US" altLang="ja-JP" dirty="0"/>
          </a:p>
          <a:p>
            <a:r>
              <a:rPr lang="ja-JP" altLang="en-US" dirty="0"/>
              <a:t>⇒</a:t>
            </a:r>
            <a:r>
              <a:rPr lang="ja-JP" altLang="ja-JP" dirty="0"/>
              <a:t>従来の「男性中心型」の防災</a:t>
            </a:r>
            <a:r>
              <a:rPr lang="ja-JP" altLang="en-US" dirty="0"/>
              <a:t>対策</a:t>
            </a:r>
            <a:r>
              <a:rPr lang="ja-JP" altLang="ja-JP" dirty="0"/>
              <a:t>から、男女</a:t>
            </a:r>
            <a:r>
              <a:rPr lang="ja-JP" altLang="en-US" dirty="0"/>
              <a:t>で共に</a:t>
            </a:r>
            <a:r>
              <a:rPr lang="ja-JP" altLang="ja-JP" dirty="0"/>
              <a:t>考え、</a:t>
            </a:r>
            <a:r>
              <a:rPr lang="ja-JP" altLang="en-US" dirty="0"/>
              <a:t>話し合い、方針を</a:t>
            </a:r>
            <a:r>
              <a:rPr lang="ja-JP" altLang="ja-JP" dirty="0"/>
              <a:t>決定していける</a:t>
            </a:r>
            <a:r>
              <a:rPr lang="ja-JP" altLang="en-US" dirty="0"/>
              <a:t>ような</a:t>
            </a:r>
            <a:r>
              <a:rPr lang="ja-JP" altLang="ja-JP" dirty="0"/>
              <a:t>「男女共同参画</a:t>
            </a:r>
            <a:r>
              <a:rPr lang="ja-JP" altLang="en-US" dirty="0"/>
              <a:t>の視点からの</a:t>
            </a:r>
            <a:r>
              <a:rPr lang="ja-JP" altLang="ja-JP" dirty="0"/>
              <a:t>防災</a:t>
            </a:r>
            <a:r>
              <a:rPr lang="ja-JP" altLang="en-US" dirty="0"/>
              <a:t>」</a:t>
            </a:r>
            <a:r>
              <a:rPr lang="ja-JP" altLang="ja-JP" dirty="0"/>
              <a:t>に転換していくことが</a:t>
            </a:r>
            <a:r>
              <a:rPr lang="ja-JP" altLang="ja-JP" dirty="0" smtClean="0"/>
              <a:t>必要</a:t>
            </a:r>
            <a:r>
              <a:rPr lang="ja-JP" altLang="en-US" dirty="0" smtClean="0"/>
              <a:t>となります。</a:t>
            </a:r>
            <a:endParaRPr lang="en-US" altLang="ja-JP" dirty="0" smtClean="0"/>
          </a:p>
          <a:p>
            <a:r>
              <a:rPr lang="ja-JP" altLang="en-US" dirty="0" smtClean="0">
                <a:latin typeface="Arial" charset="0"/>
              </a:rPr>
              <a:t>　女性だけでなはなく、</a:t>
            </a:r>
            <a:r>
              <a:rPr lang="ja-JP" altLang="en-US" dirty="0" err="1" smtClean="0">
                <a:latin typeface="Arial" charset="0"/>
              </a:rPr>
              <a:t>障がい</a:t>
            </a:r>
            <a:r>
              <a:rPr lang="ja-JP" altLang="en-US" dirty="0" smtClean="0">
                <a:latin typeface="Arial" charset="0"/>
              </a:rPr>
              <a:t>者、子育て世代、若者など様々な立場の当事者が関わる必要があります。</a:t>
            </a:r>
            <a:endParaRPr lang="ja-JP" altLang="ja-JP" dirty="0" smtClean="0">
              <a:latin typeface="Arial" charset="0"/>
            </a:endParaRPr>
          </a:p>
        </p:txBody>
      </p:sp>
      <p:sp>
        <p:nvSpPr>
          <p:cNvPr id="2" name="スライド番号プレースホルダー 1"/>
          <p:cNvSpPr>
            <a:spLocks noGrp="1"/>
          </p:cNvSpPr>
          <p:nvPr>
            <p:ph type="sldNum" sz="quarter" idx="10"/>
          </p:nvPr>
        </p:nvSpPr>
        <p:spPr/>
        <p:txBody>
          <a:bodyPr/>
          <a:lstStyle/>
          <a:p>
            <a:fld id="{F30DD06D-053A-4048-A6F3-2B261F4FE62D}" type="slidenum">
              <a:rPr kumimoji="1" lang="ja-JP" altLang="en-US" smtClean="0"/>
              <a:t>12</a:t>
            </a:fld>
            <a:endParaRPr kumimoji="1" lang="ja-JP" altLang="en-US"/>
          </a:p>
        </p:txBody>
      </p:sp>
    </p:spTree>
    <p:extLst>
      <p:ext uri="{BB962C8B-B14F-4D97-AF65-F5344CB8AC3E}">
        <p14:creationId xmlns:p14="http://schemas.microsoft.com/office/powerpoint/2010/main" val="366809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165225" y="1238250"/>
            <a:ext cx="4456113" cy="3343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2123">
              <a:defRPr/>
            </a:pPr>
            <a:r>
              <a:rPr lang="en-US" altLang="ja-JP" b="1" dirty="0"/>
              <a:t>【</a:t>
            </a:r>
            <a:r>
              <a:rPr lang="ja-JP" altLang="en-US" b="1" dirty="0"/>
              <a:t>参考資料</a:t>
            </a:r>
            <a:r>
              <a:rPr lang="en-US" altLang="ja-JP" b="1" dirty="0"/>
              <a:t>】</a:t>
            </a:r>
            <a:r>
              <a:rPr lang="ja-JP" altLang="en-US" dirty="0"/>
              <a:t>国の防災基本計画と男女共同参画基本計画における関連記述</a:t>
            </a:r>
            <a:endParaRPr lang="ja-JP" altLang="ja-JP" dirty="0"/>
          </a:p>
          <a:p>
            <a:endParaRPr lang="en-US" altLang="ja-JP" dirty="0" smtClean="0">
              <a:latin typeface="Arial" charset="0"/>
            </a:endParaRPr>
          </a:p>
          <a:p>
            <a:r>
              <a:rPr lang="ja-JP" altLang="en-US" b="1" dirty="0" smtClean="0">
                <a:latin typeface="Arial" charset="0"/>
              </a:rPr>
              <a:t>ポイント</a:t>
            </a:r>
            <a:endParaRPr lang="en-US" altLang="ja-JP" b="1" dirty="0" smtClean="0">
              <a:latin typeface="Arial" charset="0"/>
            </a:endParaRPr>
          </a:p>
          <a:p>
            <a:pPr marL="172899" indent="-172899">
              <a:buFont typeface="Wingdings" panose="05000000000000000000" pitchFamily="2" charset="2"/>
              <a:buChar char="ü"/>
            </a:pPr>
            <a:r>
              <a:rPr lang="ja-JP" altLang="en-US" b="0" dirty="0" smtClean="0">
                <a:latin typeface="Arial" charset="0"/>
              </a:rPr>
              <a:t>防災基本計画において、「男女共同参画の視点を取り入れた防災体制の確立」が明記されています</a:t>
            </a:r>
            <a:endParaRPr lang="en-US" altLang="ja-JP" b="0" dirty="0" smtClean="0">
              <a:latin typeface="Arial" charset="0"/>
            </a:endParaRPr>
          </a:p>
          <a:p>
            <a:pPr marL="172899" indent="-172899">
              <a:buFont typeface="Wingdings" panose="05000000000000000000" pitchFamily="2" charset="2"/>
              <a:buChar char="ü"/>
            </a:pPr>
            <a:r>
              <a:rPr lang="ja-JP" altLang="en-US" b="0" dirty="0" smtClean="0">
                <a:latin typeface="Arial" charset="0"/>
              </a:rPr>
              <a:t>男女共同参画基本計画においても同様の記述があります</a:t>
            </a:r>
            <a:endParaRPr lang="en-US" altLang="ja-JP" b="0" dirty="0" smtClean="0">
              <a:latin typeface="Arial" charset="0"/>
            </a:endParaRPr>
          </a:p>
          <a:p>
            <a:endParaRPr lang="en-US" altLang="ja-JP" b="0" dirty="0" smtClean="0">
              <a:latin typeface="Arial" charset="0"/>
            </a:endParaRPr>
          </a:p>
          <a:p>
            <a:r>
              <a:rPr lang="ja-JP" altLang="en-US" b="0" dirty="0" smtClean="0">
                <a:latin typeface="Arial" charset="0"/>
              </a:rPr>
              <a:t>⇒男女共同参画の視点を取り入れた防災体制を確立することは、政府の基本的な方針として位置づけられています。</a:t>
            </a:r>
            <a:endParaRPr lang="en-US" altLang="ja-JP" b="0" dirty="0" smtClean="0">
              <a:latin typeface="Arial" charset="0"/>
            </a:endParaRPr>
          </a:p>
        </p:txBody>
      </p:sp>
      <p:sp>
        <p:nvSpPr>
          <p:cNvPr id="2" name="スライド番号プレースホルダー 1"/>
          <p:cNvSpPr>
            <a:spLocks noGrp="1"/>
          </p:cNvSpPr>
          <p:nvPr>
            <p:ph type="sldNum" sz="quarter" idx="10"/>
          </p:nvPr>
        </p:nvSpPr>
        <p:spPr/>
        <p:txBody>
          <a:bodyPr/>
          <a:lstStyle/>
          <a:p>
            <a:fld id="{F30DD06D-053A-4048-A6F3-2B261F4FE62D}" type="slidenum">
              <a:rPr kumimoji="1" lang="ja-JP" altLang="en-US" smtClean="0"/>
              <a:t>13</a:t>
            </a:fld>
            <a:endParaRPr kumimoji="1" lang="ja-JP" altLang="en-US"/>
          </a:p>
        </p:txBody>
      </p:sp>
    </p:spTree>
    <p:extLst>
      <p:ext uri="{BB962C8B-B14F-4D97-AF65-F5344CB8AC3E}">
        <p14:creationId xmlns:p14="http://schemas.microsoft.com/office/powerpoint/2010/main" val="318949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165225" y="1238250"/>
            <a:ext cx="4456113" cy="3343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2123">
              <a:defRPr/>
            </a:pPr>
            <a:r>
              <a:rPr lang="en-US" altLang="ja-JP" b="1" dirty="0"/>
              <a:t>【</a:t>
            </a:r>
            <a:r>
              <a:rPr lang="ja-JP" altLang="en-US" b="1" dirty="0"/>
              <a:t>参考資料</a:t>
            </a:r>
            <a:r>
              <a:rPr lang="en-US" altLang="ja-JP" b="1" dirty="0" smtClean="0"/>
              <a:t>】</a:t>
            </a:r>
            <a:r>
              <a:rPr lang="ja-JP" altLang="en-US" b="0" dirty="0" smtClean="0"/>
              <a:t>県</a:t>
            </a:r>
            <a:r>
              <a:rPr lang="ja-JP" altLang="en-US" dirty="0" smtClean="0"/>
              <a:t>の</a:t>
            </a:r>
            <a:r>
              <a:rPr lang="ja-JP" altLang="en-US" dirty="0"/>
              <a:t>防災基本計画と男女共同参画基本計画における関連記述</a:t>
            </a:r>
            <a:endParaRPr lang="ja-JP" altLang="ja-JP" dirty="0"/>
          </a:p>
          <a:p>
            <a:endParaRPr lang="en-US" altLang="ja-JP" dirty="0" smtClean="0">
              <a:latin typeface="Arial" charset="0"/>
            </a:endParaRPr>
          </a:p>
          <a:p>
            <a:r>
              <a:rPr lang="ja-JP" altLang="en-US" b="1" dirty="0" smtClean="0">
                <a:latin typeface="Arial" charset="0"/>
              </a:rPr>
              <a:t>ポイント</a:t>
            </a:r>
            <a:endParaRPr lang="en-US" altLang="ja-JP" b="1" dirty="0" smtClean="0">
              <a:latin typeface="Arial" charset="0"/>
            </a:endParaRPr>
          </a:p>
          <a:p>
            <a:pPr marL="172899" indent="-172899">
              <a:buFont typeface="Wingdings" panose="05000000000000000000" pitchFamily="2" charset="2"/>
              <a:buChar char="ü"/>
            </a:pPr>
            <a:r>
              <a:rPr lang="ja-JP" altLang="en-US" b="0" dirty="0" smtClean="0">
                <a:latin typeface="Arial" charset="0"/>
              </a:rPr>
              <a:t>埼玉県地域防災基本計画において、計画の効果的な推進として、「男女共同参画の視点」が明記されています</a:t>
            </a:r>
            <a:endParaRPr lang="en-US" altLang="ja-JP" b="0" dirty="0" smtClean="0">
              <a:latin typeface="Arial" charset="0"/>
            </a:endParaRPr>
          </a:p>
          <a:p>
            <a:pPr marL="172899" indent="-172899">
              <a:buFont typeface="Wingdings" panose="05000000000000000000" pitchFamily="2" charset="2"/>
              <a:buChar char="ü"/>
            </a:pPr>
            <a:r>
              <a:rPr lang="ja-JP" altLang="en-US" b="0" dirty="0" smtClean="0">
                <a:latin typeface="Arial" charset="0"/>
              </a:rPr>
              <a:t>県の男女共同参画基本計画において、基本目標として位置づけています。</a:t>
            </a:r>
            <a:endParaRPr lang="en-US" altLang="ja-JP" b="0" dirty="0" smtClean="0">
              <a:latin typeface="Arial" charset="0"/>
            </a:endParaRPr>
          </a:p>
        </p:txBody>
      </p:sp>
      <p:sp>
        <p:nvSpPr>
          <p:cNvPr id="2" name="スライド番号プレースホルダー 1"/>
          <p:cNvSpPr>
            <a:spLocks noGrp="1"/>
          </p:cNvSpPr>
          <p:nvPr>
            <p:ph type="sldNum" sz="quarter" idx="10"/>
          </p:nvPr>
        </p:nvSpPr>
        <p:spPr/>
        <p:txBody>
          <a:bodyPr/>
          <a:lstStyle/>
          <a:p>
            <a:fld id="{F30DD06D-053A-4048-A6F3-2B261F4FE62D}" type="slidenum">
              <a:rPr kumimoji="1" lang="ja-JP" altLang="en-US" smtClean="0"/>
              <a:t>14</a:t>
            </a:fld>
            <a:endParaRPr kumimoji="1" lang="ja-JP" altLang="en-US"/>
          </a:p>
        </p:txBody>
      </p:sp>
    </p:spTree>
    <p:extLst>
      <p:ext uri="{BB962C8B-B14F-4D97-AF65-F5344CB8AC3E}">
        <p14:creationId xmlns:p14="http://schemas.microsoft.com/office/powerpoint/2010/main" val="3189493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15</a:t>
            </a:fld>
            <a:endParaRPr kumimoji="1" lang="ja-JP" altLang="en-US"/>
          </a:p>
        </p:txBody>
      </p:sp>
    </p:spTree>
    <p:extLst>
      <p:ext uri="{BB962C8B-B14F-4D97-AF65-F5344CB8AC3E}">
        <p14:creationId xmlns:p14="http://schemas.microsoft.com/office/powerpoint/2010/main" val="1474680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ＭＳ Ｐゴシック" panose="020B0600070205080204" pitchFamily="50" charset="-128"/>
                <a:ea typeface="ＭＳ Ｐゴシック" panose="020B0600070205080204" pitchFamily="50" charset="-128"/>
                <a:cs typeface="メイリオ"/>
              </a:rPr>
              <a:t>自主防災組織が男女共同参画型の</a:t>
            </a:r>
            <a:r>
              <a:rPr lang="ja-JP" altLang="en-US" sz="1100" dirty="0" smtClean="0">
                <a:latin typeface="ＭＳ Ｐゴシック" panose="020B0600070205080204" pitchFamily="50" charset="-128"/>
                <a:ea typeface="ＭＳ Ｐゴシック" panose="020B0600070205080204" pitchFamily="50" charset="-128"/>
                <a:cs typeface="メイリオ"/>
              </a:rPr>
              <a:t>組織づくりを</a:t>
            </a:r>
            <a:r>
              <a:rPr lang="ja-JP" altLang="en-US" sz="1100" dirty="0">
                <a:latin typeface="ＭＳ Ｐゴシック" panose="020B0600070205080204" pitchFamily="50" charset="-128"/>
                <a:ea typeface="ＭＳ Ｐゴシック" panose="020B0600070205080204" pitchFamily="50" charset="-128"/>
                <a:cs typeface="メイリオ"/>
              </a:rPr>
              <a:t>行った事例です（行政主導ではない）。</a:t>
            </a:r>
            <a:endParaRPr lang="en-US" altLang="ja-JP" sz="1100" dirty="0">
              <a:latin typeface="ＭＳ Ｐゴシック" panose="020B0600070205080204" pitchFamily="50" charset="-128"/>
              <a:ea typeface="ＭＳ Ｐゴシック" panose="020B0600070205080204" pitchFamily="50" charset="-128"/>
              <a:cs typeface="メイリオ"/>
            </a:endParaRPr>
          </a:p>
          <a:p>
            <a:r>
              <a:rPr lang="ja-JP" altLang="en-US" sz="1100" dirty="0">
                <a:latin typeface="ＭＳ Ｐゴシック" panose="020B0600070205080204" pitchFamily="50" charset="-128"/>
                <a:ea typeface="ＭＳ Ｐゴシック" panose="020B0600070205080204" pitchFamily="50" charset="-128"/>
                <a:cs typeface="メイリオ"/>
              </a:rPr>
              <a:t>取組の概要とポイントを説明します。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endParaRPr lang="en-US" altLang="ja-JP" sz="1100" dirty="0">
              <a:latin typeface="ＭＳ Ｐゴシック" panose="020B0600070205080204" pitchFamily="50" charset="-128"/>
              <a:ea typeface="ＭＳ Ｐゴシック" panose="020B0600070205080204" pitchFamily="50" charset="-128"/>
              <a:cs typeface="メイリオ"/>
            </a:endParaRPr>
          </a:p>
          <a:p>
            <a:r>
              <a:rPr lang="en-US" altLang="ja-JP" sz="1100" dirty="0">
                <a:latin typeface="ＭＳ Ｐゴシック" panose="020B0600070205080204" pitchFamily="50" charset="-128"/>
                <a:ea typeface="ＭＳ Ｐゴシック" panose="020B0600070205080204" pitchFamily="50" charset="-128"/>
                <a:cs typeface="メイリオ"/>
              </a:rPr>
              <a:t>【</a:t>
            </a:r>
            <a:r>
              <a:rPr lang="ja-JP" altLang="en-US" sz="1100" dirty="0">
                <a:latin typeface="ＭＳ Ｐゴシック" panose="020B0600070205080204" pitchFamily="50" charset="-128"/>
                <a:ea typeface="ＭＳ Ｐゴシック" panose="020B0600070205080204" pitchFamily="50" charset="-128"/>
                <a:cs typeface="メイリオ"/>
              </a:rPr>
              <a:t>概要</a:t>
            </a:r>
            <a:r>
              <a:rPr lang="en-US" altLang="ja-JP" sz="1100" dirty="0">
                <a:latin typeface="ＭＳ Ｐゴシック" panose="020B0600070205080204" pitchFamily="50" charset="-128"/>
                <a:ea typeface="ＭＳ Ｐゴシック" panose="020B0600070205080204" pitchFamily="50" charset="-128"/>
                <a:cs typeface="メイリオ"/>
              </a:rPr>
              <a:t>】</a:t>
            </a:r>
            <a:r>
              <a:rPr lang="ja-JP" altLang="en-US" sz="1100" dirty="0">
                <a:latin typeface="ＭＳ Ｐゴシック" panose="020B0600070205080204" pitchFamily="50" charset="-128"/>
                <a:ea typeface="ＭＳ Ｐゴシック" panose="020B0600070205080204" pitchFamily="50" charset="-128"/>
                <a:cs typeface="メイリオ"/>
              </a:rPr>
              <a:t>日頃から子育てや介護に関わっている女性が自主防災組織に参画することで、生活者の視点で子供から高齢者まで幅広い世代に配慮した活動が期待されることから、子育てや介護等で忙しい女性も含めて、住民が活動に無理なく参加できる仕組みを構築してい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endParaRPr lang="en-US" altLang="ja-JP" sz="1100" dirty="0">
              <a:latin typeface="ＭＳ Ｐゴシック" panose="020B0600070205080204" pitchFamily="50" charset="-128"/>
              <a:ea typeface="ＭＳ Ｐゴシック" panose="020B0600070205080204" pitchFamily="50" charset="-128"/>
              <a:cs typeface="メイリオ"/>
            </a:endParaRPr>
          </a:p>
          <a:p>
            <a:r>
              <a:rPr lang="en-US" altLang="ja-JP" sz="1100" dirty="0">
                <a:latin typeface="ＭＳ Ｐゴシック" panose="020B0600070205080204" pitchFamily="50" charset="-128"/>
                <a:ea typeface="ＭＳ Ｐゴシック" panose="020B0600070205080204" pitchFamily="50" charset="-128"/>
                <a:cs typeface="メイリオ"/>
              </a:rPr>
              <a:t>【</a:t>
            </a:r>
            <a:r>
              <a:rPr lang="ja-JP" altLang="en-US" sz="1100" dirty="0">
                <a:latin typeface="ＭＳ Ｐゴシック" panose="020B0600070205080204" pitchFamily="50" charset="-128"/>
                <a:ea typeface="ＭＳ Ｐゴシック" panose="020B0600070205080204" pitchFamily="50" charset="-128"/>
                <a:cs typeface="メイリオ"/>
              </a:rPr>
              <a:t>ポイント</a:t>
            </a:r>
            <a:r>
              <a:rPr lang="en-US" altLang="ja-JP" sz="1100" dirty="0">
                <a:latin typeface="ＭＳ Ｐゴシック" panose="020B0600070205080204" pitchFamily="50" charset="-128"/>
                <a:ea typeface="ＭＳ Ｐゴシック" panose="020B0600070205080204" pitchFamily="50" charset="-128"/>
                <a:cs typeface="メイリオ"/>
              </a:rPr>
              <a:t>】</a:t>
            </a:r>
          </a:p>
          <a:p>
            <a:pPr marL="172880" indent="-172880">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役員に女性枠を設けるとともに、役員の数自体を増やすことにより、女性が役員になりやすい仕組みになっています。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2880" indent="-172880">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班長、副班長は名簿順に役員になることとしており、男女問わずだれもが平等に役員になる仕組みを作っています。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2880" indent="-172880">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役員の体制は規約に明記することにより、組織全体の明確なルールとして位置づけることが重要です。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2880" indent="-172880">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会議開催に当たっては、会議の時間を短時間に限定し、参加しやすい時間帯に開催することとしています。会議の時間を短時間にするためには、運営や資料作成をしっかりと行う必要があり、事務局の役割が極めて重要になりますが、適任者の選定や、周囲のサポート体制をしっかりと検討する必要があり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2880" indent="-172880">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防災訓練に当たっては、発災時にはどんなメンバーで活動することになるか分からないことから、誰でもできることを意識し、炊き出し班＝女性といった男女別の役割分担を廃し、事務局が適当に役割を割り当てることとしています。</a:t>
            </a:r>
            <a:endParaRPr lang="en-US" altLang="ja-JP" sz="1100" dirty="0">
              <a:latin typeface="ＭＳ Ｐゴシック" panose="020B0600070205080204" pitchFamily="50" charset="-128"/>
              <a:ea typeface="ＭＳ Ｐゴシック" panose="020B0600070205080204" pitchFamily="50" charset="-128"/>
              <a:cs typeface="メイリオ"/>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16</a:t>
            </a:fld>
            <a:endParaRPr kumimoji="1" lang="ja-JP" altLang="en-US"/>
          </a:p>
        </p:txBody>
      </p:sp>
    </p:spTree>
    <p:extLst>
      <p:ext uri="{BB962C8B-B14F-4D97-AF65-F5344CB8AC3E}">
        <p14:creationId xmlns:p14="http://schemas.microsoft.com/office/powerpoint/2010/main" val="759084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latin typeface="+mj-ea"/>
                <a:ea typeface="+mj-ea"/>
              </a:rPr>
              <a:t>（つづき）</a:t>
            </a:r>
            <a:endParaRPr kumimoji="1" lang="en-US" altLang="ja-JP" dirty="0" smtClean="0">
              <a:solidFill>
                <a:schemeClr val="tx1"/>
              </a:solidFill>
              <a:latin typeface="+mj-ea"/>
              <a:ea typeface="+mj-ea"/>
            </a:endParaRPr>
          </a:p>
          <a:p>
            <a:r>
              <a:rPr kumimoji="1" lang="en-US" altLang="ja-JP" dirty="0" smtClean="0">
                <a:solidFill>
                  <a:schemeClr val="tx1"/>
                </a:solidFill>
                <a:latin typeface="+mj-ea"/>
                <a:ea typeface="+mj-ea"/>
              </a:rPr>
              <a:t>【</a:t>
            </a:r>
            <a:r>
              <a:rPr kumimoji="1" lang="ja-JP" altLang="en-US" dirty="0" smtClean="0">
                <a:solidFill>
                  <a:schemeClr val="tx1"/>
                </a:solidFill>
                <a:latin typeface="+mj-ea"/>
                <a:ea typeface="+mj-ea"/>
              </a:rPr>
              <a:t>ポイント</a:t>
            </a:r>
            <a:r>
              <a:rPr kumimoji="1" lang="en-US" altLang="ja-JP" dirty="0" smtClean="0">
                <a:solidFill>
                  <a:schemeClr val="tx1"/>
                </a:solidFill>
                <a:latin typeface="+mj-ea"/>
                <a:ea typeface="+mj-ea"/>
              </a:rPr>
              <a:t>】</a:t>
            </a:r>
          </a:p>
          <a:p>
            <a:pPr marL="172880" indent="-172880">
              <a:buFont typeface="Wingdings" panose="05000000000000000000" pitchFamily="2" charset="2"/>
              <a:buChar char="ü"/>
            </a:pPr>
            <a:r>
              <a:rPr kumimoji="1" lang="ja-JP" altLang="en-US" dirty="0" smtClean="0">
                <a:solidFill>
                  <a:schemeClr val="tx1"/>
                </a:solidFill>
                <a:latin typeface="+mj-ea"/>
                <a:ea typeface="+mj-ea"/>
              </a:rPr>
              <a:t>役員となるような女性リーダーは急に出てくるものではないため、隣近所で小さな５人組のグループを作り、リーダーを指名しています。</a:t>
            </a:r>
            <a:endParaRPr kumimoji="1" lang="en-US" altLang="ja-JP" dirty="0" smtClean="0">
              <a:solidFill>
                <a:schemeClr val="tx1"/>
              </a:solidFill>
              <a:latin typeface="+mj-ea"/>
              <a:ea typeface="+mj-ea"/>
            </a:endParaRPr>
          </a:p>
          <a:p>
            <a:pPr marL="172880" indent="-172880">
              <a:buFont typeface="Wingdings" panose="05000000000000000000" pitchFamily="2" charset="2"/>
              <a:buChar char="ü"/>
            </a:pPr>
            <a:r>
              <a:rPr kumimoji="1" lang="ja-JP" altLang="en-US" dirty="0" smtClean="0">
                <a:solidFill>
                  <a:schemeClr val="tx1"/>
                </a:solidFill>
                <a:latin typeface="+mj-ea"/>
                <a:ea typeface="+mj-ea"/>
              </a:rPr>
              <a:t>日頃から防災教育として防災劇など、男女共同参画の視点を組織内に浸透させるための取組を実施しています。</a:t>
            </a:r>
            <a:endParaRPr kumimoji="1" lang="en-US" altLang="ja-JP" dirty="0" smtClean="0">
              <a:solidFill>
                <a:schemeClr val="tx1"/>
              </a:solidFill>
              <a:latin typeface="+mj-ea"/>
              <a:ea typeface="+mj-ea"/>
            </a:endParaRPr>
          </a:p>
          <a:p>
            <a:endParaRPr kumimoji="1" lang="en-US" altLang="ja-JP" dirty="0" smtClean="0">
              <a:solidFill>
                <a:schemeClr val="tx1"/>
              </a:solidFill>
              <a:latin typeface="+mj-ea"/>
              <a:ea typeface="+mj-ea"/>
            </a:endParaRPr>
          </a:p>
          <a:p>
            <a:r>
              <a:rPr kumimoji="1" lang="en-US" altLang="ja-JP" dirty="0" smtClean="0">
                <a:solidFill>
                  <a:schemeClr val="tx1"/>
                </a:solidFill>
                <a:latin typeface="+mj-ea"/>
                <a:ea typeface="+mj-ea"/>
              </a:rPr>
              <a:t>【</a:t>
            </a:r>
            <a:r>
              <a:rPr kumimoji="1" lang="ja-JP" altLang="en-US" dirty="0" smtClean="0">
                <a:solidFill>
                  <a:schemeClr val="tx1"/>
                </a:solidFill>
                <a:latin typeface="+mj-ea"/>
                <a:ea typeface="+mj-ea"/>
              </a:rPr>
              <a:t>組織外への効果の波及</a:t>
            </a:r>
            <a:r>
              <a:rPr kumimoji="1" lang="en-US" altLang="ja-JP" dirty="0" smtClean="0">
                <a:solidFill>
                  <a:schemeClr val="tx1"/>
                </a:solidFill>
                <a:latin typeface="+mj-ea"/>
                <a:ea typeface="+mj-ea"/>
              </a:rPr>
              <a:t>】</a:t>
            </a:r>
          </a:p>
          <a:p>
            <a:pPr marL="172880" indent="-172880">
              <a:buFont typeface="Wingdings" panose="05000000000000000000" pitchFamily="2" charset="2"/>
              <a:buChar char="ü"/>
            </a:pPr>
            <a:r>
              <a:rPr kumimoji="1" lang="ja-JP" altLang="en-US" dirty="0" smtClean="0">
                <a:solidFill>
                  <a:schemeClr val="tx1"/>
                </a:solidFill>
                <a:latin typeface="+mj-ea"/>
                <a:ea typeface="+mj-ea"/>
              </a:rPr>
              <a:t>取組の結果、市内</a:t>
            </a:r>
            <a:r>
              <a:rPr kumimoji="1" lang="en-US" altLang="ja-JP" dirty="0" smtClean="0">
                <a:solidFill>
                  <a:schemeClr val="tx1"/>
                </a:solidFill>
                <a:latin typeface="+mj-ea"/>
                <a:ea typeface="+mj-ea"/>
              </a:rPr>
              <a:t>45</a:t>
            </a:r>
            <a:r>
              <a:rPr kumimoji="1" lang="ja-JP" altLang="en-US" dirty="0" smtClean="0">
                <a:solidFill>
                  <a:schemeClr val="tx1"/>
                </a:solidFill>
                <a:latin typeface="+mj-ea"/>
                <a:ea typeface="+mj-ea"/>
              </a:rPr>
              <a:t>の自主防災組織が参加する連絡協議会において、男女共同参画の視点が浸透しました。</a:t>
            </a:r>
            <a:endParaRPr kumimoji="1" lang="en-US" altLang="ja-JP" dirty="0" smtClean="0">
              <a:solidFill>
                <a:schemeClr val="tx1"/>
              </a:solidFill>
              <a:latin typeface="+mj-ea"/>
              <a:ea typeface="+mj-ea"/>
            </a:endParaRPr>
          </a:p>
          <a:p>
            <a:pPr marL="172880" indent="-172880">
              <a:buFont typeface="Wingdings" panose="05000000000000000000" pitchFamily="2" charset="2"/>
              <a:buChar char="ü"/>
            </a:pPr>
            <a:r>
              <a:rPr kumimoji="1" lang="ja-JP" altLang="en-US" dirty="0" smtClean="0">
                <a:solidFill>
                  <a:schemeClr val="tx1"/>
                </a:solidFill>
                <a:latin typeface="+mj-ea"/>
                <a:ea typeface="+mj-ea"/>
              </a:rPr>
              <a:t>具体的には、副会長に女性が選出されたり、女性部会を設置し、将来的に役員につくような人材を育てるための取組が行われています。</a:t>
            </a:r>
            <a:endParaRPr kumimoji="1" lang="en-US" altLang="ja-JP" dirty="0" smtClean="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17</a:t>
            </a:fld>
            <a:endParaRPr kumimoji="1" lang="ja-JP" altLang="en-US"/>
          </a:p>
        </p:txBody>
      </p:sp>
    </p:spTree>
    <p:extLst>
      <p:ext uri="{BB962C8B-B14F-4D97-AF65-F5344CB8AC3E}">
        <p14:creationId xmlns:p14="http://schemas.microsoft.com/office/powerpoint/2010/main" val="4101059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latin typeface="+mn-ea"/>
                <a:ea typeface="+mn-ea"/>
              </a:rPr>
              <a:t>市の防災対策に男女共同参画の視点を導入するための工夫・取組についての事例です。</a:t>
            </a:r>
            <a:endParaRPr kumimoji="1" lang="en-US" altLang="ja-JP" b="0" u="none" dirty="0" smtClean="0">
              <a:latin typeface="+mn-ea"/>
              <a:ea typeface="+mn-ea"/>
            </a:endParaRPr>
          </a:p>
          <a:p>
            <a:r>
              <a:rPr kumimoji="1" lang="ja-JP" altLang="en-US" b="0" u="none" dirty="0" smtClean="0">
                <a:latin typeface="+mn-ea"/>
                <a:ea typeface="+mn-ea"/>
              </a:rPr>
              <a:t>静岡県三島市では、地域防災計画や避難所運営マニュアル等の検討に当たり、市長が女性の地域住民から幅広く意見を聞き、市の防災対策に反映させていきました。</a:t>
            </a:r>
            <a:endParaRPr kumimoji="1" lang="en-US" altLang="ja-JP" b="0" u="none" dirty="0" smtClean="0">
              <a:latin typeface="+mn-ea"/>
              <a:ea typeface="+mn-ea"/>
            </a:endParaRPr>
          </a:p>
          <a:p>
            <a:r>
              <a:rPr kumimoji="1" lang="ja-JP" altLang="en-US" b="0" u="none" dirty="0" smtClean="0">
                <a:latin typeface="+mn-ea"/>
                <a:ea typeface="+mn-ea"/>
              </a:rPr>
              <a:t>まず、取組の概要を説明します。</a:t>
            </a:r>
            <a:endParaRPr kumimoji="1" lang="en-US" altLang="ja-JP" b="0" u="none" dirty="0" smtClean="0">
              <a:latin typeface="+mn-ea"/>
              <a:ea typeface="+mn-ea"/>
            </a:endParaRPr>
          </a:p>
          <a:p>
            <a:r>
              <a:rPr kumimoji="1" lang="en-US" altLang="ja-JP" b="0" u="none" dirty="0" smtClean="0">
                <a:latin typeface="+mn-ea"/>
                <a:ea typeface="+mn-ea"/>
              </a:rPr>
              <a:t>【</a:t>
            </a:r>
            <a:r>
              <a:rPr kumimoji="1" lang="ja-JP" altLang="en-US" b="0" u="none" dirty="0" smtClean="0">
                <a:latin typeface="+mn-ea"/>
                <a:ea typeface="+mn-ea"/>
              </a:rPr>
              <a:t>ポイント</a:t>
            </a:r>
            <a:r>
              <a:rPr kumimoji="1" lang="en-US" altLang="ja-JP" b="0" u="none" dirty="0" smtClean="0">
                <a:latin typeface="+mn-ea"/>
                <a:ea typeface="+mn-ea"/>
              </a:rPr>
              <a:t>】</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b="0" u="none" dirty="0" smtClean="0">
                <a:latin typeface="+mn-ea"/>
                <a:ea typeface="+mn-ea"/>
              </a:rPr>
              <a:t>意見交換会での意見を踏まえ避難所運営マニュアルを作成。プライバシーに配慮し、女性専用スペース等を全ての避難所に設置するとともに、配慮事項をチェックリストにする等、女性の視点を踏まえたものとしました。</a:t>
            </a:r>
            <a:endParaRPr kumimoji="1" lang="en-US" altLang="ja-JP" b="0" u="none" dirty="0" smtClean="0">
              <a:latin typeface="+mn-ea"/>
              <a:ea typeface="+mn-ea"/>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b="0" u="none" dirty="0" smtClean="0">
                <a:latin typeface="+mn-ea"/>
                <a:ea typeface="+mn-ea"/>
              </a:rPr>
              <a:t>避難所用品の整備に当たっては、誰でもわかりやすく見やすいピクトグラムを活用する等、実際に使用する者の目線に立って取組を進めました。</a:t>
            </a:r>
            <a:endParaRPr kumimoji="1" lang="en-US" altLang="ja-JP" b="0" u="none" dirty="0" smtClean="0">
              <a:latin typeface="+mn-ea"/>
              <a:ea typeface="+mn-ea"/>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b="0" u="none" dirty="0" smtClean="0">
                <a:latin typeface="+mn-ea"/>
                <a:ea typeface="+mn-ea"/>
              </a:rPr>
              <a:t>また、小さい子供を抱えた女性が一般の防災啓発講座に参加できない状況に配慮し、託児を完備した母親向け講座を実施しています。　</a:t>
            </a:r>
            <a:endParaRPr kumimoji="1" lang="en-US" altLang="ja-JP" b="0" u="none" dirty="0" smtClean="0">
              <a:latin typeface="+mn-ea"/>
              <a:ea typeface="+mn-ea"/>
            </a:endParaRPr>
          </a:p>
          <a:p>
            <a:r>
              <a:rPr kumimoji="1" lang="ja-JP" altLang="en-US" b="0" u="none" dirty="0" smtClean="0">
                <a:latin typeface="+mn-ea"/>
                <a:ea typeface="+mn-ea"/>
              </a:rPr>
              <a:t>　（</a:t>
            </a:r>
            <a:r>
              <a:rPr lang="ja-JP" altLang="en-US" b="0" u="none" dirty="0" smtClean="0">
                <a:latin typeface="+mn-ea"/>
                <a:cs typeface="メイリオ"/>
              </a:rPr>
              <a:t>「ママが楽しく学ぶ防災講座」の他に、「女性まちづくり講座」も開催し、そこでも数回防災のテーマを扱っている。</a:t>
            </a:r>
            <a:r>
              <a:rPr kumimoji="1" lang="ja-JP" altLang="en-US" b="0" u="none" dirty="0" smtClean="0">
                <a:latin typeface="+mn-ea"/>
                <a:ea typeface="+mn-ea"/>
              </a:rPr>
              <a:t>）</a:t>
            </a:r>
            <a:endParaRPr kumimoji="1" lang="en-US" altLang="ja-JP" b="0" u="none" dirty="0" smtClean="0">
              <a:latin typeface="+mn-ea"/>
              <a:ea typeface="+mn-ea"/>
            </a:endParaRPr>
          </a:p>
          <a:p>
            <a:endParaRPr kumimoji="1" lang="en-US" altLang="ja-JP" b="0" u="none" dirty="0" smtClean="0">
              <a:latin typeface="+mn-ea"/>
              <a:ea typeface="+mn-ea"/>
            </a:endParaRPr>
          </a:p>
          <a:p>
            <a:r>
              <a:rPr kumimoji="1" lang="en-US" altLang="ja-JP" b="0" u="none" dirty="0" smtClean="0">
                <a:latin typeface="+mn-ea"/>
                <a:ea typeface="+mn-ea"/>
              </a:rPr>
              <a:t>【</a:t>
            </a:r>
            <a:r>
              <a:rPr kumimoji="1" lang="ja-JP" altLang="en-US" b="0" u="none" dirty="0" smtClean="0">
                <a:latin typeface="+mn-ea"/>
                <a:ea typeface="+mn-ea"/>
              </a:rPr>
              <a:t>補足</a:t>
            </a:r>
            <a:r>
              <a:rPr kumimoji="1" lang="en-US" altLang="ja-JP" b="0" u="none" dirty="0" smtClean="0">
                <a:latin typeface="+mn-ea"/>
                <a:ea typeface="+mn-ea"/>
              </a:rPr>
              <a:t>】</a:t>
            </a:r>
          </a:p>
          <a:p>
            <a:r>
              <a:rPr kumimoji="1" lang="ja-JP" altLang="en-US" b="0" u="none" dirty="0" err="1" smtClean="0">
                <a:latin typeface="+mn-ea"/>
                <a:ea typeface="+mn-ea"/>
              </a:rPr>
              <a:t>障がい</a:t>
            </a:r>
            <a:r>
              <a:rPr kumimoji="1" lang="ja-JP" altLang="en-US" b="0" u="none" dirty="0" smtClean="0">
                <a:latin typeface="+mn-ea"/>
                <a:ea typeface="+mn-ea"/>
              </a:rPr>
              <a:t>者や性的マイノリティへの対応としては、男女別トイレだけでなく、多機能トイレを設置している例があります。</a:t>
            </a:r>
            <a:endParaRPr kumimoji="1" lang="en-US" altLang="ja-JP" b="0" u="none"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18</a:t>
            </a:fld>
            <a:endParaRPr kumimoji="1" lang="ja-JP" altLang="en-US"/>
          </a:p>
        </p:txBody>
      </p:sp>
    </p:spTree>
    <p:extLst>
      <p:ext uri="{BB962C8B-B14F-4D97-AF65-F5344CB8AC3E}">
        <p14:creationId xmlns:p14="http://schemas.microsoft.com/office/powerpoint/2010/main" val="1662113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j-ea"/>
                <a:ea typeface="+mj-ea"/>
              </a:rPr>
              <a:t>実際に避難所に配備することとなった備品や、ピクトグラム（絵文字・図記号）です。</a:t>
            </a:r>
            <a:endParaRPr kumimoji="1" lang="en-US" altLang="ja-JP" dirty="0" smtClean="0">
              <a:latin typeface="+mj-ea"/>
              <a:ea typeface="+mj-ea"/>
            </a:endParaRPr>
          </a:p>
          <a:p>
            <a:r>
              <a:rPr kumimoji="1" lang="en-US" altLang="ja-JP" dirty="0" smtClean="0">
                <a:latin typeface="+mj-ea"/>
                <a:ea typeface="+mj-ea"/>
              </a:rPr>
              <a:t>【</a:t>
            </a:r>
            <a:r>
              <a:rPr kumimoji="1" lang="ja-JP" altLang="en-US" dirty="0" smtClean="0">
                <a:latin typeface="+mj-ea"/>
                <a:ea typeface="+mj-ea"/>
              </a:rPr>
              <a:t>ポイント</a:t>
            </a:r>
            <a:r>
              <a:rPr kumimoji="1" lang="en-US" altLang="ja-JP" dirty="0" smtClean="0">
                <a:latin typeface="+mj-ea"/>
                <a:ea typeface="+mj-ea"/>
              </a:rPr>
              <a:t>】</a:t>
            </a:r>
          </a:p>
          <a:p>
            <a:pPr marL="172899" indent="-172899">
              <a:buFont typeface="Wingdings" panose="05000000000000000000" pitchFamily="2" charset="2"/>
              <a:buChar char="ü"/>
            </a:pPr>
            <a:r>
              <a:rPr kumimoji="1" lang="ja-JP" altLang="en-US" dirty="0" smtClean="0">
                <a:latin typeface="+mj-ea"/>
                <a:ea typeface="+mj-ea"/>
              </a:rPr>
              <a:t>絵と色で誰にでもわかるよう、ピクトグラムを使用した部屋名表示マークを作成しています。</a:t>
            </a:r>
            <a:endParaRPr kumimoji="1" lang="en-US" altLang="ja-JP" dirty="0" smtClean="0">
              <a:latin typeface="+mj-ea"/>
              <a:ea typeface="+mj-ea"/>
            </a:endParaRPr>
          </a:p>
          <a:p>
            <a:pPr marL="172899" indent="-172899">
              <a:buFont typeface="Wingdings" panose="05000000000000000000" pitchFamily="2" charset="2"/>
              <a:buChar char="ü"/>
            </a:pPr>
            <a:r>
              <a:rPr kumimoji="1" lang="ja-JP" altLang="en-US" dirty="0" smtClean="0">
                <a:latin typeface="+mj-ea"/>
                <a:ea typeface="+mj-ea"/>
              </a:rPr>
              <a:t>女性専用スペースや授乳室・育児スペース等、これらの部屋をプライバシーに配慮して設置しています。</a:t>
            </a:r>
            <a:endParaRPr kumimoji="1" lang="en-US" altLang="ja-JP" dirty="0" smtClean="0">
              <a:latin typeface="+mj-ea"/>
              <a:ea typeface="+mj-ea"/>
            </a:endParaRPr>
          </a:p>
          <a:p>
            <a:pPr marL="172899" indent="-172899">
              <a:buFont typeface="Wingdings" panose="05000000000000000000" pitchFamily="2" charset="2"/>
              <a:buChar char="ü"/>
            </a:pPr>
            <a:r>
              <a:rPr kumimoji="1" lang="ja-JP" altLang="en-US" dirty="0" smtClean="0">
                <a:latin typeface="+mj-ea"/>
                <a:ea typeface="+mj-ea"/>
              </a:rPr>
              <a:t>また、ピクトグラムは、分かりやすい表示ではありますが、</a:t>
            </a:r>
            <a:r>
              <a:rPr kumimoji="1" lang="ja-JP" altLang="en-US" dirty="0" err="1" smtClean="0">
                <a:latin typeface="+mj-ea"/>
                <a:ea typeface="+mj-ea"/>
              </a:rPr>
              <a:t>視覚障がい</a:t>
            </a:r>
            <a:r>
              <a:rPr kumimoji="1" lang="ja-JP" altLang="en-US" dirty="0" smtClean="0">
                <a:latin typeface="+mj-ea"/>
                <a:ea typeface="+mj-ea"/>
              </a:rPr>
              <a:t>者の方には有効ではないのでその配慮も必要です。</a:t>
            </a:r>
            <a:endParaRPr kumimoji="1" lang="en-US" altLang="ja-JP" dirty="0" smtClean="0">
              <a:latin typeface="+mj-ea"/>
              <a:ea typeface="+mj-ea"/>
            </a:endParaRPr>
          </a:p>
          <a:p>
            <a:pPr marL="172899" indent="-172899">
              <a:buFont typeface="Wingdings" panose="05000000000000000000" pitchFamily="2" charset="2"/>
              <a:buChar char="ü"/>
            </a:pPr>
            <a:r>
              <a:rPr kumimoji="1" lang="ja-JP" altLang="en-US" dirty="0" smtClean="0">
                <a:latin typeface="+mj-ea"/>
                <a:ea typeface="+mj-ea"/>
              </a:rPr>
              <a:t>アレルギーマークなどの「</a:t>
            </a:r>
            <a:r>
              <a:rPr kumimoji="1" lang="ja-JP" altLang="en-US" dirty="0" err="1" smtClean="0">
                <a:latin typeface="+mj-ea"/>
                <a:ea typeface="+mj-ea"/>
              </a:rPr>
              <a:t>ひも</a:t>
            </a:r>
            <a:r>
              <a:rPr kumimoji="1" lang="ja-JP" altLang="en-US" dirty="0" smtClean="0">
                <a:latin typeface="+mj-ea"/>
                <a:ea typeface="+mj-ea"/>
              </a:rPr>
              <a:t>型」のマークは、幼児などが使用する際にひもがひっかかるなどの事故につながる場合もあります。</a:t>
            </a:r>
            <a:endParaRPr kumimoji="1" lang="en-US" altLang="ja-JP" dirty="0" smtClean="0">
              <a:latin typeface="+mj-ea"/>
              <a:ea typeface="+mj-ea"/>
            </a:endParaRPr>
          </a:p>
          <a:p>
            <a:pPr marL="172899" indent="-172899">
              <a:buFont typeface="Wingdings" panose="05000000000000000000" pitchFamily="2" charset="2"/>
              <a:buChar char="ü"/>
            </a:pPr>
            <a:r>
              <a:rPr kumimoji="1" lang="ja-JP" altLang="en-US" dirty="0" smtClean="0">
                <a:latin typeface="+mj-ea"/>
                <a:ea typeface="+mj-ea"/>
              </a:rPr>
              <a:t>そのため、シール型やガムテープに文字を書くなどの対応も可能です。</a:t>
            </a:r>
            <a:endParaRPr kumimoji="1" lang="en-US" altLang="ja-JP" dirty="0" smtClean="0">
              <a:latin typeface="+mj-ea"/>
              <a:ea typeface="+mj-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19</a:t>
            </a:fld>
            <a:endParaRPr kumimoji="1" lang="ja-JP" altLang="en-US"/>
          </a:p>
        </p:txBody>
      </p:sp>
    </p:spTree>
    <p:extLst>
      <p:ext uri="{BB962C8B-B14F-4D97-AF65-F5344CB8AC3E}">
        <p14:creationId xmlns:p14="http://schemas.microsoft.com/office/powerpoint/2010/main" val="291607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123">
              <a:defRPr/>
            </a:pPr>
            <a:r>
              <a:rPr lang="ja-JP" altLang="en-US" b="1" dirty="0"/>
              <a:t>地域社会には多様な人たちがいることと、</a:t>
            </a:r>
            <a:r>
              <a:rPr lang="ja-JP" altLang="en-US" b="1" u="sng" dirty="0"/>
              <a:t>多様性（ダイバーシティ）の中でも最も基本的な属性が「性別」</a:t>
            </a:r>
            <a:r>
              <a:rPr lang="ja-JP" altLang="en-US" b="1" dirty="0"/>
              <a:t>であることを伝えます。</a:t>
            </a:r>
            <a:endParaRPr lang="en-US" altLang="ja-JP" b="1" dirty="0"/>
          </a:p>
          <a:p>
            <a:pPr defTabSz="922123">
              <a:defRPr/>
            </a:pPr>
            <a:endParaRPr lang="en-US" altLang="ja-JP" b="1" dirty="0"/>
          </a:p>
          <a:p>
            <a:pPr defTabSz="922123">
              <a:defRPr/>
            </a:pPr>
            <a:r>
              <a:rPr lang="ja-JP" altLang="en-US" b="1" dirty="0"/>
              <a:t>ポイント</a:t>
            </a:r>
            <a:endParaRPr lang="en-US" altLang="ja-JP" b="1" dirty="0"/>
          </a:p>
          <a:p>
            <a:pPr marL="172899" marR="0" indent="-172899" algn="l" defTabSz="922123" rtl="0" eaLnBrk="1" fontAlgn="auto" latinLnBrk="0" hangingPunct="1">
              <a:lnSpc>
                <a:spcPct val="100000"/>
              </a:lnSpc>
              <a:spcBef>
                <a:spcPts val="0"/>
              </a:spcBef>
              <a:spcAft>
                <a:spcPts val="0"/>
              </a:spcAft>
              <a:buClrTx/>
              <a:buSzTx/>
              <a:buFont typeface="Wingdings" charset="2"/>
              <a:buChar char="ü"/>
              <a:tabLst/>
              <a:defRPr/>
            </a:pPr>
            <a:r>
              <a:rPr lang="ja-JP" altLang="en-US" dirty="0"/>
              <a:t>地域社会には</a:t>
            </a:r>
            <a:r>
              <a:rPr lang="ja-JP" altLang="en-US" dirty="0" smtClean="0"/>
              <a:t>、高齢者、</a:t>
            </a:r>
            <a:r>
              <a:rPr lang="ja-JP" altLang="en-US" dirty="0" err="1" smtClean="0"/>
              <a:t>障がい</a:t>
            </a:r>
            <a:r>
              <a:rPr lang="ja-JP" altLang="en-US" dirty="0" smtClean="0"/>
              <a:t>者、外国人、子どもなど様々な属性の人たちがいます。</a:t>
            </a:r>
            <a:endParaRPr lang="en-US" altLang="ja-JP" dirty="0" smtClean="0"/>
          </a:p>
          <a:p>
            <a:pPr marL="172899" indent="-172899" defTabSz="922123">
              <a:buFont typeface="Wingdings" charset="2"/>
              <a:buChar char="ü"/>
              <a:defRPr/>
            </a:pPr>
            <a:r>
              <a:rPr lang="ja-JP" altLang="en-US" dirty="0" smtClean="0"/>
              <a:t>これら</a:t>
            </a:r>
            <a:r>
              <a:rPr lang="ja-JP" altLang="en-US" dirty="0"/>
              <a:t>の様々な属性の中にも、必ず「男性」と「女性」がいるという点で、「性別」は最も基本的で、普遍的な</a:t>
            </a:r>
            <a:r>
              <a:rPr lang="ja-JP" altLang="en-US" dirty="0" smtClean="0"/>
              <a:t>属性といえます。</a:t>
            </a:r>
            <a:endParaRPr lang="en-US" altLang="ja-JP" dirty="0" smtClean="0"/>
          </a:p>
          <a:p>
            <a:pPr marL="172899" indent="-172899" defTabSz="922123">
              <a:buFont typeface="Wingdings" charset="2"/>
              <a:buChar char="ü"/>
              <a:defRPr/>
            </a:pPr>
            <a:endParaRPr lang="en-US" altLang="ja-JP" dirty="0" smtClean="0"/>
          </a:p>
          <a:p>
            <a:pPr marL="172899" indent="-172899" defTabSz="922123">
              <a:buFont typeface="Wingdings" charset="2"/>
              <a:buChar char="ü"/>
              <a:defRPr/>
            </a:pPr>
            <a:r>
              <a:rPr lang="ja-JP" altLang="en-US" dirty="0" smtClean="0"/>
              <a:t>災害時の避難所などにおいて、性的マイノリティの方の困難が報告されています。そのような方への配慮も必要です。</a:t>
            </a:r>
            <a:endParaRPr lang="en-US" altLang="ja-JP" dirty="0" smtClean="0"/>
          </a:p>
          <a:p>
            <a:pPr marL="0" indent="0" defTabSz="922123">
              <a:buFont typeface="Wingdings" charset="2"/>
              <a:buNone/>
              <a:defRPr/>
            </a:pPr>
            <a:endParaRPr lang="en-US" altLang="ja-JP" dirty="0"/>
          </a:p>
          <a:p>
            <a:pPr defTabSz="922123">
              <a:defRPr/>
            </a:pPr>
            <a:endParaRPr lang="en-US" altLang="ja-JP"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2</a:t>
            </a:fld>
            <a:endParaRPr kumimoji="1" lang="ja-JP" altLang="en-US"/>
          </a:p>
        </p:txBody>
      </p:sp>
    </p:spTree>
    <p:extLst>
      <p:ext uri="{BB962C8B-B14F-4D97-AF65-F5344CB8AC3E}">
        <p14:creationId xmlns:p14="http://schemas.microsoft.com/office/powerpoint/2010/main" val="1148801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123">
              <a:defRPr/>
            </a:pPr>
            <a:r>
              <a:rPr lang="ja-JP" altLang="en-US" b="1" dirty="0"/>
              <a:t>男性と女性は、「生物学的な違い」や「家庭や地域などの社会で期待されている役割や立場の違い」により、</a:t>
            </a:r>
            <a:r>
              <a:rPr lang="ja-JP" altLang="en-US" b="1" u="sng" dirty="0"/>
              <a:t>災害から異なる影響を受ける</a:t>
            </a:r>
            <a:r>
              <a:rPr lang="ja-JP" altLang="en-US" b="1" dirty="0"/>
              <a:t>ことを伝えます。</a:t>
            </a:r>
            <a:endParaRPr lang="en-US" altLang="ja-JP" b="1" dirty="0"/>
          </a:p>
          <a:p>
            <a:pPr defTabSz="922123">
              <a:defRPr/>
            </a:pPr>
            <a:endParaRPr lang="en-US" altLang="ja-JP" b="1" dirty="0"/>
          </a:p>
          <a:p>
            <a:pPr defTabSz="922123">
              <a:defRPr/>
            </a:pPr>
            <a:r>
              <a:rPr lang="ja-JP" altLang="en-US" b="1" dirty="0"/>
              <a:t>ポイント</a:t>
            </a:r>
            <a:endParaRPr lang="en-US" altLang="ja-JP" b="1" dirty="0"/>
          </a:p>
          <a:p>
            <a:pPr marL="172899" indent="-172899" defTabSz="922123">
              <a:buFont typeface="Wingdings" charset="2"/>
              <a:buChar char="ü"/>
              <a:defRPr/>
            </a:pPr>
            <a:r>
              <a:rPr lang="ja-JP" altLang="en-US" dirty="0"/>
              <a:t>国際的に見ても、災害による死亡率は男性に比べて女性が</a:t>
            </a:r>
            <a:r>
              <a:rPr lang="ja-JP" altLang="en-US" dirty="0" smtClean="0"/>
              <a:t>高く、阪神</a:t>
            </a:r>
            <a:r>
              <a:rPr lang="ja-JP" altLang="en-US" dirty="0"/>
              <a:t>・淡路大震災も東日本大震災も女性の死者数が男性に比べて</a:t>
            </a:r>
            <a:r>
              <a:rPr lang="ja-JP" altLang="en-US" dirty="0" smtClean="0"/>
              <a:t>多くなっています。</a:t>
            </a:r>
            <a:endParaRPr lang="en-US" altLang="ja-JP" dirty="0"/>
          </a:p>
          <a:p>
            <a:pPr marL="172899" marR="0" indent="-172899" algn="l" defTabSz="922123" rtl="0" eaLnBrk="1" fontAlgn="auto" latinLnBrk="0" hangingPunct="1">
              <a:lnSpc>
                <a:spcPct val="100000"/>
              </a:lnSpc>
              <a:spcBef>
                <a:spcPts val="0"/>
              </a:spcBef>
              <a:spcAft>
                <a:spcPts val="0"/>
              </a:spcAft>
              <a:buClrTx/>
              <a:buSzTx/>
              <a:buFont typeface="Wingdings" charset="2"/>
              <a:buChar char="ü"/>
              <a:tabLst/>
              <a:defRPr/>
            </a:pPr>
            <a:r>
              <a:rPr lang="ja-JP" altLang="en-US" dirty="0" smtClean="0"/>
              <a:t>災害後に女性の失業者、求職者は増加します。原因としては、パートや派遣など不安定な雇用形態の影響が考えられます。</a:t>
            </a:r>
            <a:endParaRPr lang="en-US" altLang="ja-JP" dirty="0" smtClean="0"/>
          </a:p>
          <a:p>
            <a:pPr marL="172899" marR="0" indent="-172899" algn="l" defTabSz="922123" rtl="0" eaLnBrk="1" fontAlgn="auto" latinLnBrk="0" hangingPunct="1">
              <a:lnSpc>
                <a:spcPct val="100000"/>
              </a:lnSpc>
              <a:spcBef>
                <a:spcPts val="0"/>
              </a:spcBef>
              <a:spcAft>
                <a:spcPts val="0"/>
              </a:spcAft>
              <a:buClrTx/>
              <a:buSzTx/>
              <a:buFont typeface="Wingdings" charset="2"/>
              <a:buChar char="ü"/>
              <a:tabLst/>
              <a:defRPr/>
            </a:pPr>
            <a:r>
              <a:rPr lang="ja-JP" altLang="en-US" dirty="0" smtClean="0"/>
              <a:t>メンタルヘルス</a:t>
            </a:r>
            <a:r>
              <a:rPr lang="ja-JP" altLang="en-US" dirty="0"/>
              <a:t>は女性の方が</a:t>
            </a:r>
            <a:r>
              <a:rPr lang="ja-JP" altLang="en-US" dirty="0" smtClean="0"/>
              <a:t>悪化します。原因としては、家事</a:t>
            </a:r>
            <a:r>
              <a:rPr lang="ja-JP" altLang="en-US" dirty="0"/>
              <a:t>、子育て等の家庭的責任が女性に集中し、負担が増大していることなどが</a:t>
            </a:r>
            <a:r>
              <a:rPr lang="ja-JP" altLang="en-US" dirty="0" smtClean="0"/>
              <a:t>考えられます。</a:t>
            </a:r>
            <a:endParaRPr lang="en-US" altLang="ja-JP" dirty="0"/>
          </a:p>
          <a:p>
            <a:pPr marL="172899" indent="-172899" defTabSz="922123">
              <a:buFont typeface="Wingdings" charset="2"/>
              <a:buChar char="ü"/>
              <a:defRPr/>
            </a:pPr>
            <a:r>
              <a:rPr lang="ja-JP" altLang="en-US" dirty="0"/>
              <a:t>避難所での生活は、衛生環境やプライバシーなどの面で、女性の方が不便を</a:t>
            </a:r>
            <a:r>
              <a:rPr lang="ja-JP" altLang="en-US" dirty="0" smtClean="0"/>
              <a:t>感じます。また、女性</a:t>
            </a:r>
            <a:r>
              <a:rPr lang="ja-JP" altLang="en-US" dirty="0"/>
              <a:t>に対する暴力も</a:t>
            </a:r>
            <a:r>
              <a:rPr lang="ja-JP" altLang="en-US" dirty="0" smtClean="0"/>
              <a:t>発生します。</a:t>
            </a:r>
            <a:endParaRPr lang="en-US" altLang="ja-JP" dirty="0"/>
          </a:p>
          <a:p>
            <a:pPr marL="172899" indent="-172899" defTabSz="922123">
              <a:buFont typeface="Wingdings" charset="2"/>
              <a:buChar char="ü"/>
              <a:defRPr/>
            </a:pPr>
            <a:endParaRPr lang="en-US" altLang="ja-JP" dirty="0"/>
          </a:p>
          <a:p>
            <a:pPr defTabSz="922123">
              <a:defRPr/>
            </a:pPr>
            <a:r>
              <a:rPr lang="ja-JP" altLang="en-US" dirty="0"/>
              <a:t>「男性」と「女性」とでは、災害から受ける影響に違いが</a:t>
            </a:r>
            <a:r>
              <a:rPr lang="ja-JP" altLang="en-US" dirty="0" smtClean="0"/>
              <a:t>あります。</a:t>
            </a:r>
            <a:endParaRPr lang="en-US" altLang="ja-JP" dirty="0"/>
          </a:p>
          <a:p>
            <a:pPr defTabSz="922123">
              <a:defRPr/>
            </a:pPr>
            <a:r>
              <a:rPr lang="ja-JP" altLang="en-US" dirty="0" smtClean="0"/>
              <a:t>そのため、抱える</a:t>
            </a:r>
            <a:r>
              <a:rPr lang="ja-JP" altLang="en-US" dirty="0"/>
              <a:t>困難と支援ニーズも男女で異なることを認識する必要が</a:t>
            </a:r>
            <a:r>
              <a:rPr lang="ja-JP" altLang="en-US" dirty="0" smtClean="0"/>
              <a:t>あります。</a:t>
            </a:r>
            <a:endParaRPr lang="en-US" altLang="ja-JP" dirty="0"/>
          </a:p>
          <a:p>
            <a:pPr defTabSz="922123">
              <a:defRPr/>
            </a:pPr>
            <a:endParaRPr lang="en-US" altLang="ja-JP" dirty="0"/>
          </a:p>
          <a:p>
            <a:pPr defTabSz="922123">
              <a:defRPr/>
            </a:pPr>
            <a:endParaRPr lang="en-US" altLang="ja-JP"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3</a:t>
            </a:fld>
            <a:endParaRPr kumimoji="1" lang="ja-JP" altLang="en-US"/>
          </a:p>
        </p:txBody>
      </p:sp>
    </p:spTree>
    <p:extLst>
      <p:ext uri="{BB962C8B-B14F-4D97-AF65-F5344CB8AC3E}">
        <p14:creationId xmlns:p14="http://schemas.microsoft.com/office/powerpoint/2010/main" val="294346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123">
              <a:defRPr/>
            </a:pPr>
            <a:r>
              <a:rPr kumimoji="1" lang="en-US" altLang="ja-JP" b="1" dirty="0" smtClean="0"/>
              <a:t>【</a:t>
            </a:r>
            <a:r>
              <a:rPr kumimoji="1" lang="ja-JP" altLang="en-US" b="1" dirty="0" smtClean="0"/>
              <a:t>参考データ</a:t>
            </a:r>
            <a:r>
              <a:rPr kumimoji="1" lang="en-US" altLang="ja-JP" b="1" dirty="0" smtClean="0"/>
              <a:t>】</a:t>
            </a:r>
            <a:r>
              <a:rPr kumimoji="1" lang="ja-JP" altLang="en-US" b="0" dirty="0" smtClean="0"/>
              <a:t>岩手県、宮城県及び福島県における死者数は、女性が男性より</a:t>
            </a:r>
            <a:r>
              <a:rPr kumimoji="1" lang="en-US" altLang="ja-JP" b="0" dirty="0" smtClean="0"/>
              <a:t>1,000</a:t>
            </a:r>
            <a:r>
              <a:rPr kumimoji="1" lang="ja-JP" altLang="en-US" b="0" dirty="0" smtClean="0"/>
              <a:t>人程度多く、高齢者で男女の死者数の差が大きくなっています。</a:t>
            </a:r>
            <a:endParaRPr kumimoji="1" lang="en-US" altLang="ja-JP" b="0" dirty="0" smtClean="0"/>
          </a:p>
          <a:p>
            <a:pPr defTabSz="922123">
              <a:defRPr/>
            </a:pPr>
            <a:endParaRPr lang="en-US" altLang="ja-JP" dirty="0"/>
          </a:p>
          <a:p>
            <a:r>
              <a:rPr lang="ja-JP" altLang="en-US" b="1" dirty="0"/>
              <a:t>ポイント</a:t>
            </a:r>
            <a:endParaRPr lang="en-US" altLang="ja-JP" b="1" dirty="0"/>
          </a:p>
          <a:p>
            <a:pPr marL="172899" indent="-172899">
              <a:buFont typeface="Wingdings" charset="2"/>
              <a:buChar char="ü"/>
            </a:pPr>
            <a:r>
              <a:rPr lang="en-US" altLang="ja-JP" dirty="0"/>
              <a:t>70</a:t>
            </a:r>
            <a:r>
              <a:rPr lang="ja-JP" altLang="en-US" dirty="0"/>
              <a:t>歳代以上の高齢者では、女性の方が人口が多いので、死者数も女性の方が</a:t>
            </a:r>
            <a:r>
              <a:rPr lang="ja-JP" altLang="en-US" dirty="0" smtClean="0"/>
              <a:t>多くなっています。</a:t>
            </a:r>
            <a:endParaRPr lang="en-US" altLang="ja-JP" dirty="0"/>
          </a:p>
          <a:p>
            <a:pPr marL="172899" indent="-172899">
              <a:buFont typeface="Wingdings" charset="2"/>
              <a:buChar char="ü"/>
            </a:pPr>
            <a:r>
              <a:rPr lang="ja-JP" altLang="en-US" dirty="0"/>
              <a:t>死因の</a:t>
            </a:r>
            <a:r>
              <a:rPr lang="en-US" altLang="ja-JP" dirty="0"/>
              <a:t>90</a:t>
            </a:r>
            <a:r>
              <a:rPr lang="ja-JP" altLang="en-US" dirty="0"/>
              <a:t>％以上が「溺死」。津波が押し寄せる中で、多くの高齢者が逃げ遅れるなどして</a:t>
            </a:r>
            <a:r>
              <a:rPr lang="ja-JP" altLang="en-US" dirty="0" smtClean="0"/>
              <a:t>亡くなりました。</a:t>
            </a:r>
            <a:endParaRPr lang="en-US" altLang="ja-JP"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4</a:t>
            </a:fld>
            <a:endParaRPr kumimoji="1" lang="ja-JP" altLang="en-US"/>
          </a:p>
        </p:txBody>
      </p:sp>
    </p:spTree>
    <p:extLst>
      <p:ext uri="{BB962C8B-B14F-4D97-AF65-F5344CB8AC3E}">
        <p14:creationId xmlns:p14="http://schemas.microsoft.com/office/powerpoint/2010/main" val="232745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t>【</a:t>
            </a:r>
            <a:r>
              <a:rPr kumimoji="1" lang="ja-JP" altLang="en-US" b="1" dirty="0" smtClean="0"/>
              <a:t>参考データ</a:t>
            </a:r>
            <a:r>
              <a:rPr kumimoji="1" lang="en-US" altLang="ja-JP" b="1" dirty="0" smtClean="0"/>
              <a:t>】</a:t>
            </a:r>
            <a:r>
              <a:rPr kumimoji="1" lang="ja-JP" altLang="en-US" b="0" dirty="0" smtClean="0"/>
              <a:t>沿岸部のハローワークでは、女性の被災者の希望する仕事と求人の多い仕事にミスマッチがあります。</a:t>
            </a:r>
            <a:endParaRPr kumimoji="1" lang="en-US" altLang="ja-JP" b="0" dirty="0" smtClean="0"/>
          </a:p>
          <a:p>
            <a:endParaRPr kumimoji="1" lang="en-US" altLang="ja-JP" dirty="0" smtClean="0"/>
          </a:p>
          <a:p>
            <a:r>
              <a:rPr kumimoji="1" lang="ja-JP" altLang="en-US" b="1" dirty="0" smtClean="0"/>
              <a:t>ポイント</a:t>
            </a:r>
            <a:endParaRPr kumimoji="1" lang="en-US" altLang="ja-JP" b="1" dirty="0" smtClean="0"/>
          </a:p>
          <a:p>
            <a:pPr marL="172899" indent="-172899">
              <a:buFont typeface="Wingdings" panose="05000000000000000000" pitchFamily="2" charset="2"/>
              <a:buChar char="ü"/>
            </a:pPr>
            <a:r>
              <a:rPr kumimoji="1" lang="ja-JP" altLang="en-US" dirty="0" smtClean="0"/>
              <a:t>東日本大震災後、雇用保険受給者の実人数は、男性が前年前月の約</a:t>
            </a:r>
            <a:r>
              <a:rPr kumimoji="1" lang="en-US" altLang="ja-JP" dirty="0" smtClean="0"/>
              <a:t>1.7</a:t>
            </a:r>
            <a:r>
              <a:rPr kumimoji="1" lang="ja-JP" altLang="en-US" dirty="0" smtClean="0"/>
              <a:t>倍であるのに対し、女性は約</a:t>
            </a:r>
            <a:r>
              <a:rPr kumimoji="1" lang="en-US" altLang="ja-JP" dirty="0" smtClean="0"/>
              <a:t>2.3</a:t>
            </a:r>
            <a:r>
              <a:rPr kumimoji="1" lang="ja-JP" altLang="en-US" dirty="0" smtClean="0"/>
              <a:t>倍と増加率が高くなっていました。</a:t>
            </a:r>
            <a:endParaRPr kumimoji="1" lang="en-US" altLang="ja-JP" dirty="0" smtClean="0"/>
          </a:p>
          <a:p>
            <a:pPr marL="172899" indent="-172899">
              <a:buFont typeface="Wingdings" panose="05000000000000000000" pitchFamily="2" charset="2"/>
              <a:buChar char="ü"/>
            </a:pPr>
            <a:r>
              <a:rPr kumimoji="1" lang="ja-JP" altLang="en-US" dirty="0" smtClean="0"/>
              <a:t>女性の雇用の場であった水産加工業等が津波の影響により甚大な被害を受け、女性の食料品製造の職業で女性の求職者が多いが求人倍率は低くなっています。</a:t>
            </a:r>
            <a:endParaRPr kumimoji="1" lang="en-US" altLang="ja-JP" dirty="0" smtClean="0"/>
          </a:p>
          <a:p>
            <a:pPr marL="172899" indent="-172899">
              <a:buFont typeface="Wingdings" panose="05000000000000000000" pitchFamily="2" charset="2"/>
              <a:buChar char="ü"/>
            </a:pPr>
            <a:r>
              <a:rPr kumimoji="1" lang="ja-JP" altLang="en-US" dirty="0" smtClean="0"/>
              <a:t>建設・土木の職業等では求人数が求職者数を上回っていますが、女性の求職者は極めて少なくなっています。</a:t>
            </a:r>
            <a:endParaRPr kumimoji="1" lang="en-US" altLang="ja-JP" dirty="0" smtClean="0"/>
          </a:p>
          <a:p>
            <a:pPr marL="172899" indent="-172899">
              <a:buFont typeface="Wingdings" panose="05000000000000000000" pitchFamily="2" charset="2"/>
              <a:buChar char="ü"/>
            </a:pP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5</a:t>
            </a:fld>
            <a:endParaRPr kumimoji="1" lang="ja-JP" altLang="en-US"/>
          </a:p>
        </p:txBody>
      </p:sp>
    </p:spTree>
    <p:extLst>
      <p:ext uri="{BB962C8B-B14F-4D97-AF65-F5344CB8AC3E}">
        <p14:creationId xmlns:p14="http://schemas.microsoft.com/office/powerpoint/2010/main" val="149686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t>【</a:t>
            </a:r>
            <a:r>
              <a:rPr kumimoji="1" lang="ja-JP" altLang="en-US" b="1" dirty="0" smtClean="0"/>
              <a:t>参考データ</a:t>
            </a:r>
            <a:r>
              <a:rPr kumimoji="1" lang="en-US" altLang="ja-JP" b="1" dirty="0" smtClean="0"/>
              <a:t>】</a:t>
            </a:r>
            <a:r>
              <a:rPr kumimoji="1" lang="ja-JP" altLang="en-US" b="0" dirty="0" smtClean="0"/>
              <a:t>避難所での生活について、男性に比べて女性の方が不便を感じている人が多くなっています。</a:t>
            </a:r>
            <a:endParaRPr kumimoji="1" lang="en-US" altLang="ja-JP" b="1" dirty="0" smtClean="0"/>
          </a:p>
          <a:p>
            <a:endParaRPr kumimoji="1" lang="en-US" altLang="ja-JP" dirty="0" smtClean="0"/>
          </a:p>
          <a:p>
            <a:r>
              <a:rPr kumimoji="1" lang="ja-JP" altLang="en-US" b="1" dirty="0" smtClean="0"/>
              <a:t>ポイント</a:t>
            </a:r>
            <a:endParaRPr kumimoji="1" lang="en-US" altLang="ja-JP" b="1" dirty="0" smtClean="0"/>
          </a:p>
          <a:p>
            <a:pPr marL="172899" indent="-172899">
              <a:buFont typeface="Wingdings" panose="05000000000000000000" pitchFamily="2" charset="2"/>
              <a:buChar char="ü"/>
            </a:pPr>
            <a:r>
              <a:rPr kumimoji="1" lang="ja-JP" altLang="en-US" dirty="0" smtClean="0"/>
              <a:t>シャワーや入浴、プライバシー、トイレの数などで、女性が不便を感じています。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6</a:t>
            </a:fld>
            <a:endParaRPr kumimoji="1" lang="ja-JP" altLang="en-US"/>
          </a:p>
        </p:txBody>
      </p:sp>
    </p:spTree>
    <p:extLst>
      <p:ext uri="{BB962C8B-B14F-4D97-AF65-F5344CB8AC3E}">
        <p14:creationId xmlns:p14="http://schemas.microsoft.com/office/powerpoint/2010/main" val="3433193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男性と女性とでは、支援ニーズが異なることを伝えます。</a:t>
            </a:r>
            <a:endParaRPr kumimoji="1" lang="en-US" altLang="ja-JP" b="1" dirty="0" smtClean="0"/>
          </a:p>
          <a:p>
            <a:endParaRPr kumimoji="1" lang="en-US" altLang="ja-JP" dirty="0" smtClean="0"/>
          </a:p>
          <a:p>
            <a:r>
              <a:rPr kumimoji="1" lang="ja-JP" altLang="en-US" b="1" dirty="0" smtClean="0"/>
              <a:t>ポイント</a:t>
            </a:r>
            <a:endParaRPr kumimoji="1" lang="en-US" altLang="ja-JP" b="1" dirty="0" smtClean="0"/>
          </a:p>
          <a:p>
            <a:pPr marL="172899" indent="-172899">
              <a:buFont typeface="Wingdings" charset="2"/>
              <a:buChar char="ü"/>
            </a:pPr>
            <a:r>
              <a:rPr lang="ja-JP" altLang="en-US" dirty="0"/>
              <a:t>女性からの要望が多いのが、「生理用品」と「おりもの用ライナー」。</a:t>
            </a:r>
            <a:endParaRPr lang="en-US" altLang="ja-JP" dirty="0"/>
          </a:p>
          <a:p>
            <a:pPr marL="172899" indent="-172899">
              <a:buFont typeface="Wingdings" charset="2"/>
              <a:buChar char="ü"/>
            </a:pPr>
            <a:r>
              <a:rPr lang="ja-JP" altLang="en-US" dirty="0"/>
              <a:t>粉ミルク、哺乳瓶のほか、哺乳瓶用消毒剤、小児用おむつのほか、おしりふきの要望も</a:t>
            </a:r>
            <a:r>
              <a:rPr lang="ja-JP" altLang="en-US" dirty="0" smtClean="0"/>
              <a:t>多くなっています。</a:t>
            </a:r>
            <a:endParaRPr lang="en-US" altLang="ja-JP" dirty="0" smtClean="0"/>
          </a:p>
          <a:p>
            <a:pPr marL="172899" indent="-172899">
              <a:buFont typeface="Wingdings" charset="2"/>
              <a:buChar char="ü"/>
            </a:pPr>
            <a:r>
              <a:rPr lang="ja-JP" altLang="en-US" dirty="0" smtClean="0"/>
              <a:t>女性の要望には、家族全体の要望が含まれています。</a:t>
            </a:r>
            <a:endParaRPr lang="en-US" altLang="ja-JP" dirty="0" smtClean="0"/>
          </a:p>
          <a:p>
            <a:pPr marL="172899" indent="-172899">
              <a:buFont typeface="Wingdings" charset="2"/>
              <a:buChar char="ü"/>
            </a:pPr>
            <a:endParaRPr lang="en-US" altLang="ja-JP" dirty="0"/>
          </a:p>
          <a:p>
            <a:r>
              <a:rPr lang="ja-JP" altLang="en-US" dirty="0"/>
              <a:t>⇒東日本大震災時には、備蓄や支援物資が、女性や子育て家庭からの要望に十分対応で</a:t>
            </a:r>
            <a:r>
              <a:rPr lang="ja-JP" altLang="en-US" dirty="0" smtClean="0"/>
              <a:t>きていませんでした。</a:t>
            </a:r>
            <a:endParaRPr lang="en-US" altLang="ja-JP" dirty="0"/>
          </a:p>
          <a:p>
            <a:r>
              <a:rPr lang="ja-JP" altLang="en-US" dirty="0"/>
              <a:t>「おりもの用ライナー」は、東日本大震災の被災地で、入浴できず、洗濯ができない環境において、衛生を保つ上で役に</a:t>
            </a:r>
            <a:r>
              <a:rPr lang="ja-JP" altLang="en-US" dirty="0" smtClean="0"/>
              <a:t>立ちました。</a:t>
            </a:r>
            <a:r>
              <a:rPr lang="ja-JP" altLang="en-US" dirty="0"/>
              <a:t>⇒女性でないと</a:t>
            </a:r>
            <a:r>
              <a:rPr lang="ja-JP" altLang="en-US" dirty="0" smtClean="0"/>
              <a:t>気づきにくい点です。</a:t>
            </a:r>
            <a:endParaRPr lang="en-US" altLang="ja-JP" dirty="0"/>
          </a:p>
          <a:p>
            <a:r>
              <a:rPr lang="ja-JP" altLang="en-US" dirty="0"/>
              <a:t>備蓄品や支援物資として、粉ミルクと哺乳瓶はあっても、お湯や消毒剤がないため使用できないことが</a:t>
            </a:r>
            <a:r>
              <a:rPr lang="ja-JP" altLang="en-US" dirty="0" smtClean="0"/>
              <a:t>ありました。</a:t>
            </a:r>
            <a:r>
              <a:rPr lang="ja-JP" altLang="en-US" dirty="0"/>
              <a:t>⇒普段、使っている人であれば気づく点が抜けて</a:t>
            </a:r>
            <a:r>
              <a:rPr lang="ja-JP" altLang="en-US" dirty="0" smtClean="0"/>
              <a:t>いました。</a:t>
            </a:r>
            <a:endParaRPr lang="en-US" altLang="ja-JP" dirty="0" smtClean="0"/>
          </a:p>
          <a:p>
            <a:r>
              <a:rPr lang="ja-JP" altLang="en-US" dirty="0" smtClean="0"/>
              <a:t>女性が自分のことだけではなく、家族の要望も出しているのは、平常時に女性が家族責任の多くを担っているからと考えられます。</a:t>
            </a:r>
            <a:endParaRPr lang="en-US" altLang="ja-JP" dirty="0" smtClean="0"/>
          </a:p>
          <a:p>
            <a:r>
              <a:rPr lang="ja-JP" altLang="en-US" dirty="0" smtClean="0"/>
              <a:t>平常時から男女の固定的な性別役割分担意識を見直していく必要があります。</a:t>
            </a:r>
            <a:endParaRPr lang="en-US" altLang="ja-JP"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7</a:t>
            </a:fld>
            <a:endParaRPr kumimoji="1" lang="ja-JP" altLang="en-US"/>
          </a:p>
        </p:txBody>
      </p:sp>
    </p:spTree>
    <p:extLst>
      <p:ext uri="{BB962C8B-B14F-4D97-AF65-F5344CB8AC3E}">
        <p14:creationId xmlns:p14="http://schemas.microsoft.com/office/powerpoint/2010/main" val="216469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避難所生活や生活再建において、</a:t>
            </a:r>
            <a:r>
              <a:rPr kumimoji="1" lang="ja-JP" altLang="en-US" b="1" u="sng" dirty="0" smtClean="0"/>
              <a:t>女性たちは男性とは異なる経験</a:t>
            </a:r>
            <a:r>
              <a:rPr kumimoji="1" lang="ja-JP" altLang="en-US" b="1" dirty="0" smtClean="0"/>
              <a:t>をしたことを、女性たちの「生の声」を紹介することで伝えます。</a:t>
            </a:r>
            <a:endParaRPr kumimoji="1" lang="en-US" altLang="ja-JP" b="1" dirty="0" smtClean="0"/>
          </a:p>
          <a:p>
            <a:endParaRPr kumimoji="1" lang="en-US" altLang="ja-JP" dirty="0" smtClean="0"/>
          </a:p>
          <a:p>
            <a:pPr defTabSz="922123">
              <a:defRPr/>
            </a:pPr>
            <a:r>
              <a:rPr kumimoji="1" lang="ja-JP" altLang="en-US" b="1" dirty="0" smtClean="0"/>
              <a:t>ポイント</a:t>
            </a:r>
            <a:endParaRPr kumimoji="1" lang="en-US" altLang="ja-JP" b="1" dirty="0" smtClean="0"/>
          </a:p>
          <a:p>
            <a:pPr marL="172899" indent="-172899">
              <a:buFont typeface="Wingdings" panose="05000000000000000000" pitchFamily="2" charset="2"/>
              <a:buChar char="ü"/>
            </a:pPr>
            <a:r>
              <a:rPr kumimoji="1" lang="ja-JP" altLang="en-US" dirty="0" smtClean="0"/>
              <a:t>生理用品がない。配布しているのが男性だったため受け取りにくい。</a:t>
            </a:r>
            <a:endParaRPr kumimoji="1" lang="en-US" altLang="ja-JP" dirty="0" smtClean="0"/>
          </a:p>
          <a:p>
            <a:pPr marL="172899" indent="-172899">
              <a:buFont typeface="Wingdings" panose="05000000000000000000" pitchFamily="2" charset="2"/>
              <a:buChar char="ü"/>
            </a:pPr>
            <a:r>
              <a:rPr kumimoji="1" lang="ja-JP" altLang="en-US" dirty="0" smtClean="0"/>
              <a:t>避難所運営リーダーには男性が多く、女性が要望や意見を言い出しにくい。</a:t>
            </a:r>
            <a:endParaRPr kumimoji="1" lang="en-US" altLang="ja-JP" dirty="0" smtClean="0"/>
          </a:p>
          <a:p>
            <a:pPr marL="172899" indent="-172899">
              <a:buFont typeface="Wingdings" panose="05000000000000000000" pitchFamily="2" charset="2"/>
              <a:buChar char="ü"/>
            </a:pPr>
            <a:r>
              <a:rPr kumimoji="1" lang="ja-JP" altLang="en-US" dirty="0" smtClean="0"/>
              <a:t>女性に対する暴力の問題。</a:t>
            </a:r>
            <a:endParaRPr kumimoji="1" lang="en-US" altLang="ja-JP" dirty="0" smtClean="0"/>
          </a:p>
          <a:p>
            <a:pPr marL="172899" indent="-172899">
              <a:buFont typeface="Wingdings" panose="05000000000000000000" pitchFamily="2" charset="2"/>
              <a:buChar char="ü"/>
            </a:pPr>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8</a:t>
            </a:fld>
            <a:endParaRPr kumimoji="1" lang="ja-JP" altLang="en-US"/>
          </a:p>
        </p:txBody>
      </p:sp>
    </p:spTree>
    <p:extLst>
      <p:ext uri="{BB962C8B-B14F-4D97-AF65-F5344CB8AC3E}">
        <p14:creationId xmlns:p14="http://schemas.microsoft.com/office/powerpoint/2010/main" val="32395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防災にかかる</a:t>
            </a:r>
            <a:r>
              <a:rPr lang="ja-JP" altLang="en-US" b="1" u="sng" dirty="0"/>
              <a:t>政策・方針決定過程への女性の参画割合が低い</a:t>
            </a:r>
            <a:r>
              <a:rPr lang="ja-JP" altLang="en-US" b="1" dirty="0"/>
              <a:t>ことを伝えます。</a:t>
            </a:r>
            <a:endParaRPr lang="en-US" altLang="ja-JP" b="1" dirty="0"/>
          </a:p>
          <a:p>
            <a:endParaRPr lang="en-US" altLang="ja-JP" b="1" dirty="0"/>
          </a:p>
          <a:p>
            <a:r>
              <a:rPr lang="ja-JP" altLang="en-US" b="1" dirty="0"/>
              <a:t>ポイント</a:t>
            </a:r>
            <a:endParaRPr lang="en-US" altLang="ja-JP" b="1" dirty="0"/>
          </a:p>
          <a:p>
            <a:pPr marL="172899" indent="-172899">
              <a:buFont typeface="Wingdings" panose="05000000000000000000" pitchFamily="2" charset="2"/>
              <a:buChar char="ü"/>
            </a:pPr>
            <a:r>
              <a:rPr lang="ja-JP" altLang="en-US" dirty="0"/>
              <a:t>災害時の男女のニーズの違いに配慮するためには、平常時の防災対策において女性の意見が反映されていることが</a:t>
            </a:r>
            <a:r>
              <a:rPr lang="ja-JP" altLang="en-US" dirty="0" smtClean="0"/>
              <a:t>必要です。</a:t>
            </a:r>
            <a:endParaRPr lang="en-US" altLang="ja-JP" dirty="0"/>
          </a:p>
          <a:p>
            <a:pPr marL="172899" indent="-172899">
              <a:buFont typeface="Wingdings" panose="05000000000000000000" pitchFamily="2" charset="2"/>
              <a:buChar char="ü"/>
            </a:pPr>
            <a:r>
              <a:rPr lang="ja-JP" altLang="ja-JP" dirty="0"/>
              <a:t>現状では、</a:t>
            </a:r>
            <a:r>
              <a:rPr lang="ja-JP" altLang="en-US" dirty="0"/>
              <a:t>女性は人口の半分を占めるのに、</a:t>
            </a:r>
            <a:r>
              <a:rPr lang="ja-JP" altLang="ja-JP" dirty="0"/>
              <a:t>防災の計画づくりや方針決定</a:t>
            </a:r>
            <a:r>
              <a:rPr lang="ja-JP" altLang="en-US" dirty="0"/>
              <a:t>を行う「地方防災会議」</a:t>
            </a:r>
            <a:r>
              <a:rPr lang="ja-JP" altLang="ja-JP" dirty="0"/>
              <a:t>は「男性</a:t>
            </a:r>
            <a:r>
              <a:rPr lang="ja-JP" altLang="en-US" dirty="0"/>
              <a:t>が</a:t>
            </a:r>
            <a:r>
              <a:rPr lang="ja-JP" altLang="ja-JP" dirty="0"/>
              <a:t>中心</a:t>
            </a:r>
            <a:r>
              <a:rPr lang="ja-JP" altLang="ja-JP" dirty="0" smtClean="0"/>
              <a:t>」</a:t>
            </a:r>
            <a:r>
              <a:rPr lang="ja-JP" altLang="en-US" dirty="0" smtClean="0"/>
              <a:t>となっています。</a:t>
            </a:r>
            <a:endParaRPr lang="en-US" altLang="ja-JP" dirty="0"/>
          </a:p>
          <a:p>
            <a:endParaRPr lang="en-US" altLang="ja-JP" dirty="0"/>
          </a:p>
          <a:p>
            <a:pPr defTabSz="922123">
              <a:defRPr/>
            </a:pPr>
            <a:r>
              <a:rPr lang="ja-JP" altLang="en-US" dirty="0"/>
              <a:t>⇒地域防災では、</a:t>
            </a:r>
            <a:r>
              <a:rPr lang="ja-JP" altLang="ja-JP" dirty="0"/>
              <a:t>　「協議」と「協働」を意識しながら地域の</a:t>
            </a:r>
            <a:r>
              <a:rPr lang="ja-JP" altLang="en-US" dirty="0"/>
              <a:t>人たち</a:t>
            </a:r>
            <a:r>
              <a:rPr lang="ja-JP" altLang="ja-JP" dirty="0"/>
              <a:t>の力（多様性）を</a:t>
            </a:r>
            <a:r>
              <a:rPr lang="ja-JP" altLang="en-US" dirty="0"/>
              <a:t>生かすことが</a:t>
            </a:r>
            <a:r>
              <a:rPr lang="ja-JP" altLang="en-US" dirty="0" smtClean="0"/>
              <a:t>大切です。</a:t>
            </a:r>
            <a:endParaRPr lang="en-US" altLang="ja-JP" b="1" dirty="0"/>
          </a:p>
          <a:p>
            <a:r>
              <a:rPr lang="ja-JP" altLang="en-US" b="1" dirty="0"/>
              <a:t>⇒</a:t>
            </a:r>
            <a:r>
              <a:rPr lang="ja-JP" altLang="en-US" dirty="0"/>
              <a:t>「女性」特有の困難や支援ニーズに配慮した災害対応を</a:t>
            </a:r>
            <a:r>
              <a:rPr lang="ja-JP" altLang="en-US" dirty="0" smtClean="0"/>
              <a:t>行うために</a:t>
            </a:r>
            <a:r>
              <a:rPr lang="ja-JP" altLang="en-US" dirty="0"/>
              <a:t>は、女性が防災の政策・方針決定過程に参画する必要が</a:t>
            </a:r>
            <a:r>
              <a:rPr lang="ja-JP" altLang="en-US" dirty="0" smtClean="0"/>
              <a:t>あります。</a:t>
            </a:r>
            <a:endParaRPr lang="en-US" altLang="ja-JP" dirty="0"/>
          </a:p>
          <a:p>
            <a:r>
              <a:rPr lang="ja-JP" altLang="en-US" dirty="0"/>
              <a:t>　（多くの</a:t>
            </a:r>
            <a:r>
              <a:rPr lang="ja-JP" altLang="en-US" dirty="0" smtClean="0"/>
              <a:t>女性に、</a:t>
            </a:r>
            <a:r>
              <a:rPr lang="ja-JP" altLang="en-US" dirty="0"/>
              <a:t>生活や地域に根ざした知恵や知識、情報網が</a:t>
            </a:r>
            <a:r>
              <a:rPr lang="ja-JP" altLang="en-US" dirty="0" smtClean="0"/>
              <a:t>あります。</a:t>
            </a:r>
            <a:r>
              <a:rPr lang="ja-JP" altLang="en-US" dirty="0"/>
              <a:t>地域の実状にあった備えをするためには、男性だけではなく、女性が持つ「力」を活かしていく必要が</a:t>
            </a:r>
            <a:r>
              <a:rPr lang="ja-JP" altLang="en-US" dirty="0" smtClean="0"/>
              <a:t>あります。</a:t>
            </a:r>
            <a:r>
              <a:rPr lang="ja-JP" altLang="en-US" dirty="0"/>
              <a:t>）</a:t>
            </a:r>
            <a:endParaRPr lang="en-US" altLang="ja-JP" dirty="0"/>
          </a:p>
          <a:p>
            <a:endParaRPr lang="en-US" altLang="ja-JP" dirty="0"/>
          </a:p>
          <a:p>
            <a:r>
              <a:rPr lang="ja-JP" altLang="en-US" dirty="0"/>
              <a:t>（参考</a:t>
            </a:r>
            <a:r>
              <a:rPr lang="ja-JP" altLang="en-US" dirty="0" smtClean="0"/>
              <a:t>）埼玉県内の</a:t>
            </a:r>
            <a:r>
              <a:rPr lang="ja-JP" altLang="ja-JP" dirty="0" smtClean="0"/>
              <a:t>自治</a:t>
            </a:r>
            <a:r>
              <a:rPr lang="ja-JP" altLang="ja-JP" dirty="0"/>
              <a:t>会長の女性割合は、</a:t>
            </a:r>
            <a:r>
              <a:rPr lang="en-US" altLang="ja-JP" dirty="0" smtClean="0"/>
              <a:t>4.8</a:t>
            </a:r>
            <a:r>
              <a:rPr lang="ja-JP" altLang="ja-JP" dirty="0" smtClean="0"/>
              <a:t>％</a:t>
            </a:r>
            <a:r>
              <a:rPr lang="ja-JP" altLang="en-US" dirty="0" smtClean="0"/>
              <a:t>です。（埼玉県男女共同参画課調べ（平成</a:t>
            </a:r>
            <a:r>
              <a:rPr lang="en-US" altLang="ja-JP" dirty="0" smtClean="0"/>
              <a:t>29</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日現在））</a:t>
            </a:r>
            <a:endParaRPr lang="en-US" altLang="ja-JP" dirty="0" smtClean="0"/>
          </a:p>
          <a:p>
            <a:r>
              <a:rPr lang="ja-JP" altLang="en-US" dirty="0" smtClean="0"/>
              <a:t>また、女性だけではなく、障がい者、子育て世代、若者など様々な立場の当事者や世代が関わる必要があります。</a:t>
            </a:r>
            <a:endParaRPr lang="ja-JP" altLang="ja-JP" dirty="0"/>
          </a:p>
          <a:p>
            <a:pPr marL="172899" indent="-172899">
              <a:buFont typeface="Wingdings" charset="2"/>
              <a:buChar char="ü"/>
            </a:pPr>
            <a:endParaRPr kumimoji="1" lang="ja-JP" altLang="en-US" b="0" dirty="0"/>
          </a:p>
        </p:txBody>
      </p:sp>
      <p:sp>
        <p:nvSpPr>
          <p:cNvPr id="4" name="スライド番号プレースホルダー 3"/>
          <p:cNvSpPr>
            <a:spLocks noGrp="1"/>
          </p:cNvSpPr>
          <p:nvPr>
            <p:ph type="sldNum" sz="quarter" idx="10"/>
          </p:nvPr>
        </p:nvSpPr>
        <p:spPr/>
        <p:txBody>
          <a:bodyPr/>
          <a:lstStyle/>
          <a:p>
            <a:fld id="{92590107-C902-4405-B318-2161E5B6F9FE}" type="slidenum">
              <a:rPr kumimoji="1" lang="ja-JP" altLang="en-US" smtClean="0"/>
              <a:t>9</a:t>
            </a:fld>
            <a:endParaRPr kumimoji="1" lang="ja-JP" altLang="en-US"/>
          </a:p>
        </p:txBody>
      </p:sp>
    </p:spTree>
    <p:extLst>
      <p:ext uri="{BB962C8B-B14F-4D97-AF65-F5344CB8AC3E}">
        <p14:creationId xmlns:p14="http://schemas.microsoft.com/office/powerpoint/2010/main" val="1304480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2D9FA3B-C185-4F4F-8819-8EC1E10AD333}" type="datetimeFigureOut">
              <a:rPr kumimoji="1" lang="ja-JP" altLang="en-US" smtClean="0"/>
              <a:t>2018/3/15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127308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D9FA3B-C185-4F4F-8819-8EC1E10AD333}" type="datetimeFigureOut">
              <a:rPr kumimoji="1" lang="ja-JP" altLang="en-US" smtClean="0"/>
              <a:t>2018/3/15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131857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D9FA3B-C185-4F4F-8819-8EC1E10AD333}" type="datetimeFigureOut">
              <a:rPr kumimoji="1" lang="ja-JP" altLang="en-US" smtClean="0"/>
              <a:t>2018/3/15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4108397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4"/>
            <a:ext cx="82296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a:lvl1pPr>
          </a:lstStyle>
          <a:p>
            <a:pPr>
              <a:defRPr/>
            </a:pPr>
            <a:fld id="{925D095F-982F-48D7-B324-DF0880AE1BBC}" type="datetime1">
              <a:rPr lang="ja-JP" altLang="en-US" smtClean="0"/>
              <a:t>2018/3/15</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93638C5A-8363-45AD-B206-92B902CB214C}" type="slidenum">
              <a:rPr lang="en-US" altLang="ja-JP"/>
              <a:pPr>
                <a:defRPr/>
              </a:pPr>
              <a:t>‹#›</a:t>
            </a:fld>
            <a:endParaRPr lang="en-US" altLang="ja-JP"/>
          </a:p>
        </p:txBody>
      </p:sp>
    </p:spTree>
    <p:extLst>
      <p:ext uri="{BB962C8B-B14F-4D97-AF65-F5344CB8AC3E}">
        <p14:creationId xmlns:p14="http://schemas.microsoft.com/office/powerpoint/2010/main" val="40900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D9FA3B-C185-4F4F-8819-8EC1E10AD333}" type="datetimeFigureOut">
              <a:rPr kumimoji="1" lang="ja-JP" altLang="en-US" smtClean="0"/>
              <a:t>2018/3/15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383912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2D9FA3B-C185-4F4F-8819-8EC1E10AD333}" type="datetimeFigureOut">
              <a:rPr kumimoji="1" lang="ja-JP" altLang="en-US" smtClean="0"/>
              <a:t>2018/3/15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133189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2D9FA3B-C185-4F4F-8819-8EC1E10AD333}" type="datetimeFigureOut">
              <a:rPr kumimoji="1" lang="ja-JP" altLang="en-US" smtClean="0"/>
              <a:t>2018/3/15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68114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2D9FA3B-C185-4F4F-8819-8EC1E10AD333}" type="datetimeFigureOut">
              <a:rPr kumimoji="1" lang="ja-JP" altLang="en-US" smtClean="0"/>
              <a:t>2018/3/15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20452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2D9FA3B-C185-4F4F-8819-8EC1E10AD333}" type="datetimeFigureOut">
              <a:rPr kumimoji="1" lang="ja-JP" altLang="en-US" smtClean="0"/>
              <a:t>2018/3/15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201120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2D9FA3B-C185-4F4F-8819-8EC1E10AD333}" type="datetimeFigureOut">
              <a:rPr kumimoji="1" lang="ja-JP" altLang="en-US" smtClean="0"/>
              <a:t>2018/3/15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276189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2D9FA3B-C185-4F4F-8819-8EC1E10AD333}" type="datetimeFigureOut">
              <a:rPr kumimoji="1" lang="ja-JP" altLang="en-US" smtClean="0"/>
              <a:t>2018/3/15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361957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2D9FA3B-C185-4F4F-8819-8EC1E10AD333}" type="datetimeFigureOut">
              <a:rPr kumimoji="1" lang="ja-JP" altLang="en-US" smtClean="0"/>
              <a:t>2018/3/15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330361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9FA3B-C185-4F4F-8819-8EC1E10AD333}" type="datetimeFigureOut">
              <a:rPr kumimoji="1" lang="ja-JP" altLang="en-US" smtClean="0"/>
              <a:t>2018/3/15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307470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jp/imgres?imgurl=https://t15.pimg.jp/011/317/395/1/11317395.jpg&amp;imgrefurl=https://pixta.jp/tags/%E9%98%B2%E7%81%BD?search_type%3D2%26page%3D2&amp;docid=vVKFRO0uohB2KM&amp;tbnid=wjZI_-BCRw4shM:&amp;vet=1&amp;w=450&amp;h=399&amp;hl=ja&amp;bih=604&amp;biw=1366&amp;ved=0ahUKEwj154mcpIzTAhXDyLwKHY8ECpEQMwgkKAgwCA&amp;iact=c&amp;ictx=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57809"/>
            <a:ext cx="9144000" cy="1470025"/>
          </a:xfrm>
          <a:solidFill>
            <a:schemeClr val="tx2">
              <a:lumMod val="20000"/>
              <a:lumOff val="80000"/>
            </a:schemeClr>
          </a:solidFill>
        </p:spPr>
        <p:txBody>
          <a:bodyPr>
            <a:normAutofit/>
          </a:bodyPr>
          <a:lstStyle/>
          <a:p>
            <a:r>
              <a:rPr kumimoji="1" lang="ja-JP" altLang="en-US" dirty="0" smtClean="0"/>
              <a:t>男女共同参画の視点からの防災研修</a:t>
            </a:r>
            <a:endParaRPr kumimoji="1" lang="ja-JP" altLang="en-US" sz="3600" dirty="0"/>
          </a:p>
        </p:txBody>
      </p:sp>
      <p:sp>
        <p:nvSpPr>
          <p:cNvPr id="3" name="サブタイトル 2"/>
          <p:cNvSpPr>
            <a:spLocks noGrp="1"/>
          </p:cNvSpPr>
          <p:nvPr>
            <p:ph type="subTitle" idx="1"/>
          </p:nvPr>
        </p:nvSpPr>
        <p:spPr>
          <a:xfrm>
            <a:off x="611560" y="4032447"/>
            <a:ext cx="7920880" cy="1753195"/>
          </a:xfrm>
        </p:spPr>
        <p:txBody>
          <a:bodyPr>
            <a:normAutofit/>
          </a:bodyPr>
          <a:lstStyle/>
          <a:p>
            <a:r>
              <a:rPr lang="ja-JP" altLang="en-US" dirty="0" smtClean="0">
                <a:solidFill>
                  <a:schemeClr val="tx1"/>
                </a:solidFill>
              </a:rPr>
              <a:t>埼玉県県民生活部男女共同参画課</a:t>
            </a:r>
            <a:endParaRPr lang="en-US" altLang="ja-JP" dirty="0" smtClean="0">
              <a:solidFill>
                <a:schemeClr val="tx1"/>
              </a:solidFill>
            </a:endParaRPr>
          </a:p>
          <a:p>
            <a:r>
              <a:rPr lang="ja-JP" altLang="en-US" dirty="0" smtClean="0">
                <a:solidFill>
                  <a:schemeClr val="tx1"/>
                </a:solidFill>
              </a:rPr>
              <a:t>平成</a:t>
            </a:r>
            <a:r>
              <a:rPr lang="en-US" altLang="ja-JP" dirty="0" smtClean="0">
                <a:solidFill>
                  <a:schemeClr val="tx1"/>
                </a:solidFill>
              </a:rPr>
              <a:t>30</a:t>
            </a:r>
            <a:r>
              <a:rPr lang="ja-JP" altLang="en-US" dirty="0" smtClean="0">
                <a:solidFill>
                  <a:schemeClr val="tx1"/>
                </a:solidFill>
              </a:rPr>
              <a:t>年</a:t>
            </a:r>
            <a:r>
              <a:rPr lang="en-US" altLang="ja-JP" dirty="0" smtClean="0">
                <a:solidFill>
                  <a:schemeClr val="tx1"/>
                </a:solidFill>
              </a:rPr>
              <a:t>3</a:t>
            </a:r>
            <a:r>
              <a:rPr lang="ja-JP" altLang="en-US" dirty="0" smtClean="0">
                <a:solidFill>
                  <a:schemeClr val="tx1"/>
                </a:solidFill>
              </a:rPr>
              <a:t>月</a:t>
            </a:r>
            <a:endParaRPr lang="en-US" altLang="ja-JP" dirty="0" smtClean="0">
              <a:solidFill>
                <a:schemeClr val="tx1"/>
              </a:solidFill>
            </a:endParaRPr>
          </a:p>
        </p:txBody>
      </p:sp>
      <p:sp>
        <p:nvSpPr>
          <p:cNvPr id="5" name="AutoShape 2" descr="関連画像">
            <a:hlinkClick r:id="rId3"/>
          </p:cNvPr>
          <p:cNvSpPr>
            <a:spLocks noChangeAspect="1" noChangeArrowheads="1"/>
          </p:cNvSpPr>
          <p:nvPr/>
        </p:nvSpPr>
        <p:spPr bwMode="auto">
          <a:xfrm>
            <a:off x="539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85" y="4725144"/>
            <a:ext cx="2143124" cy="1900237"/>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8264" y="160338"/>
            <a:ext cx="1930405" cy="1916832"/>
          </a:xfrm>
          <a:prstGeom prst="rect">
            <a:avLst/>
          </a:prstGeom>
        </p:spPr>
      </p:pic>
    </p:spTree>
    <p:extLst>
      <p:ext uri="{BB962C8B-B14F-4D97-AF65-F5344CB8AC3E}">
        <p14:creationId xmlns:p14="http://schemas.microsoft.com/office/powerpoint/2010/main" val="1884024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89756" y="108000"/>
            <a:ext cx="8964488" cy="4896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5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800" dirty="0">
                <a:solidFill>
                  <a:schemeClr val="bg1"/>
                </a:solidFill>
                <a:latin typeface="+mn-ea"/>
                <a:ea typeface="+mn-ea"/>
              </a:rPr>
              <a:t>日頃の防災活動も男性が</a:t>
            </a:r>
            <a:r>
              <a:rPr lang="ja-JP" altLang="en-US" sz="2800" dirty="0" smtClean="0">
                <a:solidFill>
                  <a:schemeClr val="bg1"/>
                </a:solidFill>
                <a:latin typeface="+mn-ea"/>
                <a:ea typeface="+mn-ea"/>
              </a:rPr>
              <a:t>中心</a:t>
            </a:r>
            <a:r>
              <a:rPr lang="ja-JP" altLang="en-US" sz="2400" dirty="0" smtClean="0">
                <a:solidFill>
                  <a:schemeClr val="bg1"/>
                </a:solidFill>
                <a:latin typeface="+mn-ea"/>
                <a:ea typeface="+mn-ea"/>
              </a:rPr>
              <a:t>｜ある</a:t>
            </a:r>
            <a:r>
              <a:rPr lang="ja-JP" altLang="en-US" sz="2400" dirty="0">
                <a:solidFill>
                  <a:schemeClr val="bg1"/>
                </a:solidFill>
                <a:latin typeface="+mn-ea"/>
                <a:ea typeface="+mn-ea"/>
              </a:rPr>
              <a:t>市での防災訓練の</a:t>
            </a:r>
            <a:r>
              <a:rPr lang="ja-JP" altLang="en-US" sz="2400" dirty="0" smtClean="0">
                <a:solidFill>
                  <a:schemeClr val="bg1"/>
                </a:solidFill>
                <a:latin typeface="+mn-ea"/>
                <a:ea typeface="+mn-ea"/>
              </a:rPr>
              <a:t>風景</a:t>
            </a:r>
            <a:endParaRPr lang="ja-JP" altLang="en-US" sz="2400" dirty="0">
              <a:solidFill>
                <a:schemeClr val="bg1"/>
              </a:solidFill>
              <a:latin typeface="+mn-ea"/>
              <a:ea typeface="+mn-ea"/>
            </a:endParaRPr>
          </a:p>
        </p:txBody>
      </p:sp>
      <p:grpSp>
        <p:nvGrpSpPr>
          <p:cNvPr id="16" name="グループ化 15"/>
          <p:cNvGrpSpPr/>
          <p:nvPr/>
        </p:nvGrpSpPr>
        <p:grpSpPr>
          <a:xfrm>
            <a:off x="320090" y="836712"/>
            <a:ext cx="8487257" cy="5603133"/>
            <a:chOff x="360038" y="994219"/>
            <a:chExt cx="8487257" cy="5603133"/>
          </a:xfrm>
        </p:grpSpPr>
        <p:pic>
          <p:nvPicPr>
            <p:cNvPr id="17" name="図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55976" y="3861048"/>
              <a:ext cx="4491319" cy="2736304"/>
            </a:xfrm>
            <a:prstGeom prst="rect">
              <a:avLst/>
            </a:prstGeom>
          </p:spPr>
        </p:pic>
        <p:pic>
          <p:nvPicPr>
            <p:cNvPr id="18" name="図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55975" y="994219"/>
              <a:ext cx="4491320" cy="2866829"/>
            </a:xfrm>
            <a:prstGeom prst="rect">
              <a:avLst/>
            </a:prstGeom>
          </p:spPr>
        </p:pic>
        <p:pic>
          <p:nvPicPr>
            <p:cNvPr id="19" name="図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476" y="998080"/>
              <a:ext cx="3993500" cy="2994213"/>
            </a:xfrm>
            <a:prstGeom prst="rect">
              <a:avLst/>
            </a:prstGeom>
            <a:noFill/>
            <a:ln>
              <a:noFill/>
            </a:ln>
          </p:spPr>
        </p:pic>
        <p:pic>
          <p:nvPicPr>
            <p:cNvPr id="20" name="図 1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0038" y="3861048"/>
              <a:ext cx="3995936" cy="2736304"/>
            </a:xfrm>
            <a:prstGeom prst="rect">
              <a:avLst/>
            </a:prstGeom>
          </p:spPr>
        </p:pic>
      </p:grpSp>
    </p:spTree>
    <p:extLst>
      <p:ext uri="{BB962C8B-B14F-4D97-AF65-F5344CB8AC3E}">
        <p14:creationId xmlns:p14="http://schemas.microsoft.com/office/powerpoint/2010/main" val="2673765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41798" y="6369715"/>
            <a:ext cx="8278674" cy="492443"/>
          </a:xfrm>
          <a:prstGeom prst="rect">
            <a:avLst/>
          </a:prstGeom>
          <a:noFill/>
        </p:spPr>
        <p:txBody>
          <a:bodyPr wrap="square" rtlCol="0">
            <a:spAutoFit/>
          </a:bodyPr>
          <a:lstStyle/>
          <a:p>
            <a:pPr marL="447675" indent="-447675"/>
            <a:r>
              <a:rPr lang="ja-JP" altLang="en-US" sz="1300" dirty="0" smtClean="0">
                <a:latin typeface="+mn-ea"/>
              </a:rPr>
              <a:t>備考：総務省統計局「平成</a:t>
            </a:r>
            <a:r>
              <a:rPr lang="en-US" altLang="ja-JP" sz="1300" dirty="0" smtClean="0">
                <a:latin typeface="+mn-ea"/>
              </a:rPr>
              <a:t>22</a:t>
            </a:r>
            <a:r>
              <a:rPr lang="ja-JP" altLang="en-US" sz="1300" dirty="0" smtClean="0">
                <a:latin typeface="+mn-ea"/>
              </a:rPr>
              <a:t>年国勢調査」及び</a:t>
            </a:r>
            <a:r>
              <a:rPr lang="ja-JP" altLang="en-US" sz="1300" dirty="0">
                <a:latin typeface="+mn-ea"/>
              </a:rPr>
              <a:t>株式会社日本統計センター「推計昼間人口データ</a:t>
            </a:r>
            <a:r>
              <a:rPr lang="en-US" altLang="ja-JP" sz="1300" dirty="0">
                <a:latin typeface="+mn-ea"/>
              </a:rPr>
              <a:t>2010</a:t>
            </a:r>
            <a:r>
              <a:rPr lang="ja-JP" altLang="en-US" sz="1300" dirty="0" smtClean="0">
                <a:latin typeface="+mn-ea"/>
              </a:rPr>
              <a:t>」より内閣府男女共同参画局が作成</a:t>
            </a:r>
            <a:endParaRPr lang="en-US" altLang="ja-JP" sz="1300" dirty="0">
              <a:latin typeface="+mn-ea"/>
            </a:endParaRPr>
          </a:p>
        </p:txBody>
      </p:sp>
      <p:sp>
        <p:nvSpPr>
          <p:cNvPr id="8" name="Text Box 4"/>
          <p:cNvSpPr txBox="1">
            <a:spLocks noChangeArrowheads="1"/>
          </p:cNvSpPr>
          <p:nvPr/>
        </p:nvSpPr>
        <p:spPr bwMode="auto">
          <a:xfrm>
            <a:off x="89756" y="91190"/>
            <a:ext cx="8964488" cy="52322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5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800" dirty="0" smtClean="0">
                <a:solidFill>
                  <a:schemeClr val="bg1"/>
                </a:solidFill>
                <a:latin typeface="+mn-ea"/>
                <a:ea typeface="+mn-ea"/>
              </a:rPr>
              <a:t>昼間</a:t>
            </a:r>
            <a:r>
              <a:rPr lang="ja-JP" altLang="en-US" sz="2800" dirty="0">
                <a:solidFill>
                  <a:schemeClr val="bg1"/>
                </a:solidFill>
                <a:latin typeface="+mn-ea"/>
                <a:ea typeface="+mn-ea"/>
              </a:rPr>
              <a:t>と夜間で人口構成が</a:t>
            </a:r>
            <a:r>
              <a:rPr lang="ja-JP" altLang="en-US" sz="2800" dirty="0" smtClean="0">
                <a:solidFill>
                  <a:schemeClr val="bg1"/>
                </a:solidFill>
                <a:latin typeface="+mn-ea"/>
                <a:ea typeface="+mn-ea"/>
              </a:rPr>
              <a:t>異な</a:t>
            </a:r>
            <a:r>
              <a:rPr lang="ja-JP" altLang="en-US" sz="2800" dirty="0">
                <a:solidFill>
                  <a:schemeClr val="bg1"/>
                </a:solidFill>
                <a:latin typeface="+mn-ea"/>
                <a:ea typeface="+mn-ea"/>
              </a:rPr>
              <a:t>る</a:t>
            </a:r>
            <a:r>
              <a:rPr lang="ja-JP" altLang="en-US" sz="2800" dirty="0" smtClean="0">
                <a:solidFill>
                  <a:schemeClr val="bg1"/>
                </a:solidFill>
                <a:latin typeface="+mn-ea"/>
                <a:ea typeface="+mn-ea"/>
              </a:rPr>
              <a:t>｜</a:t>
            </a:r>
            <a:r>
              <a:rPr lang="ja-JP" altLang="en-US" sz="2400" dirty="0" smtClean="0">
                <a:solidFill>
                  <a:schemeClr val="bg1"/>
                </a:solidFill>
                <a:latin typeface="+mn-ea"/>
                <a:ea typeface="+mn-ea"/>
              </a:rPr>
              <a:t>ある</a:t>
            </a:r>
            <a:r>
              <a:rPr lang="ja-JP" altLang="en-US" sz="2400" dirty="0">
                <a:solidFill>
                  <a:schemeClr val="bg1"/>
                </a:solidFill>
                <a:latin typeface="+mn-ea"/>
                <a:ea typeface="+mn-ea"/>
              </a:rPr>
              <a:t>市の</a:t>
            </a:r>
            <a:r>
              <a:rPr lang="ja-JP" altLang="en-US" sz="2400" dirty="0" smtClean="0">
                <a:solidFill>
                  <a:schemeClr val="bg1"/>
                </a:solidFill>
                <a:latin typeface="+mn-ea"/>
                <a:ea typeface="+mn-ea"/>
              </a:rPr>
              <a:t>場合</a:t>
            </a:r>
            <a:endParaRPr lang="ja-JP" altLang="en-US" sz="2400" dirty="0">
              <a:solidFill>
                <a:schemeClr val="bg1"/>
              </a:solidFill>
              <a:latin typeface="+mn-ea"/>
              <a:ea typeface="+mn-ea"/>
            </a:endParaRPr>
          </a:p>
        </p:txBody>
      </p:sp>
      <p:graphicFrame>
        <p:nvGraphicFramePr>
          <p:cNvPr id="6" name="グラフ 5"/>
          <p:cNvGraphicFramePr>
            <a:graphicFrameLocks/>
          </p:cNvGraphicFramePr>
          <p:nvPr>
            <p:extLst/>
          </p:nvPr>
        </p:nvGraphicFramePr>
        <p:xfrm>
          <a:off x="323529" y="744424"/>
          <a:ext cx="4176463" cy="5728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nvPr>
        </p:nvGraphicFramePr>
        <p:xfrm>
          <a:off x="4556497" y="764705"/>
          <a:ext cx="4482244" cy="57522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1973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92563" y="836712"/>
            <a:ext cx="7882114" cy="1569660"/>
          </a:xfrm>
          <a:prstGeom prst="rect">
            <a:avLst/>
          </a:prstGeom>
          <a:solidFill>
            <a:schemeClr val="bg1">
              <a:lumMod val="95000"/>
            </a:schemeClr>
          </a:solidFill>
        </p:spPr>
        <p:txBody>
          <a:bodyPr wrap="square">
            <a:spAutoFit/>
          </a:bodyPr>
          <a:lstStyle/>
          <a:p>
            <a:r>
              <a:rPr lang="ja-JP" altLang="en-US" sz="2400" b="1" dirty="0" smtClean="0">
                <a:latin typeface="+mn-ea"/>
              </a:rPr>
              <a:t>災害リスク軽減</a:t>
            </a:r>
            <a:r>
              <a:rPr lang="ja-JP" altLang="en-US" sz="2400" dirty="0" smtClean="0">
                <a:latin typeface="+mn-ea"/>
              </a:rPr>
              <a:t>（</a:t>
            </a:r>
            <a:r>
              <a:rPr lang="en-US" altLang="ja-JP" sz="2400" dirty="0">
                <a:latin typeface="+mn-ea"/>
              </a:rPr>
              <a:t>Disaster Risk </a:t>
            </a:r>
            <a:r>
              <a:rPr lang="en-US" altLang="ja-JP" sz="2400" dirty="0" smtClean="0">
                <a:latin typeface="+mn-ea"/>
              </a:rPr>
              <a:t>Reduction</a:t>
            </a:r>
            <a:r>
              <a:rPr lang="ja-JP" altLang="en-US" sz="2400" dirty="0" smtClean="0">
                <a:latin typeface="+mn-ea"/>
              </a:rPr>
              <a:t>＝</a:t>
            </a:r>
            <a:r>
              <a:rPr lang="en-US" altLang="ja-JP" sz="2400" dirty="0" smtClean="0">
                <a:latin typeface="+mn-ea"/>
              </a:rPr>
              <a:t>DRR</a:t>
            </a:r>
            <a:r>
              <a:rPr lang="ja-JP" altLang="en-US" sz="2400" dirty="0" smtClean="0">
                <a:latin typeface="+mn-ea"/>
              </a:rPr>
              <a:t>）</a:t>
            </a:r>
            <a:endParaRPr lang="en-US" altLang="ja-JP" sz="2400" dirty="0" smtClean="0">
              <a:latin typeface="+mn-ea"/>
            </a:endParaRPr>
          </a:p>
          <a:p>
            <a:r>
              <a:rPr lang="ja-JP" altLang="en-US" sz="2400" dirty="0" smtClean="0">
                <a:latin typeface="+mn-ea"/>
              </a:rPr>
              <a:t>「</a:t>
            </a:r>
            <a:r>
              <a:rPr lang="ja-JP" altLang="en-US" sz="2400" dirty="0">
                <a:latin typeface="+mn-ea"/>
              </a:rPr>
              <a:t>災害にどう対応するか」のノウハウでなく</a:t>
            </a:r>
            <a:r>
              <a:rPr lang="ja-JP" altLang="en-US" sz="2400" dirty="0" smtClean="0">
                <a:latin typeface="+mn-ea"/>
              </a:rPr>
              <a:t>、</a:t>
            </a:r>
            <a:endParaRPr lang="en-US" altLang="ja-JP" sz="2400" dirty="0" smtClean="0">
              <a:latin typeface="+mn-ea"/>
            </a:endParaRPr>
          </a:p>
          <a:p>
            <a:r>
              <a:rPr lang="ja-JP" altLang="en-US" sz="2400" dirty="0" smtClean="0">
                <a:latin typeface="+mn-ea"/>
              </a:rPr>
              <a:t>「</a:t>
            </a:r>
            <a:r>
              <a:rPr lang="ja-JP" altLang="en-US" sz="2400" dirty="0">
                <a:latin typeface="+mn-ea"/>
              </a:rPr>
              <a:t>どう</a:t>
            </a:r>
            <a:r>
              <a:rPr lang="ja-JP" altLang="en-US" sz="2400" dirty="0" smtClean="0">
                <a:latin typeface="+mn-ea"/>
              </a:rPr>
              <a:t>やって災害のリスク（被害）を</a:t>
            </a:r>
            <a:r>
              <a:rPr lang="ja-JP" altLang="en-US" sz="2400" dirty="0">
                <a:latin typeface="+mn-ea"/>
              </a:rPr>
              <a:t>最小限にするか</a:t>
            </a:r>
            <a:r>
              <a:rPr lang="ja-JP" altLang="en-US" sz="2400" dirty="0" smtClean="0">
                <a:latin typeface="+mn-ea"/>
              </a:rPr>
              <a:t>」</a:t>
            </a:r>
            <a:endParaRPr lang="en-US" altLang="ja-JP" sz="2400" dirty="0" smtClean="0">
              <a:latin typeface="+mn-ea"/>
            </a:endParaRPr>
          </a:p>
          <a:p>
            <a:r>
              <a:rPr lang="ja-JP" altLang="en-US" sz="2400" dirty="0" smtClean="0">
                <a:latin typeface="+mn-ea"/>
              </a:rPr>
              <a:t> を考える</a:t>
            </a:r>
            <a:endParaRPr lang="ja-JP" altLang="ja-JP" sz="2400" dirty="0">
              <a:latin typeface="+mn-ea"/>
            </a:endParaRPr>
          </a:p>
        </p:txBody>
      </p:sp>
      <p:sp>
        <p:nvSpPr>
          <p:cNvPr id="8"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n-ea"/>
                <a:ea typeface="+mn-ea"/>
              </a:rPr>
              <a:t>災害に強い地域社会を作るに</a:t>
            </a:r>
            <a:r>
              <a:rPr lang="ja-JP" altLang="en-US" sz="3600" dirty="0" smtClean="0">
                <a:solidFill>
                  <a:schemeClr val="bg1"/>
                </a:solidFill>
                <a:latin typeface="+mn-ea"/>
                <a:ea typeface="+mn-ea"/>
              </a:rPr>
              <a:t>は</a:t>
            </a:r>
            <a:endParaRPr lang="ja-JP" altLang="en-US" sz="3600" dirty="0">
              <a:solidFill>
                <a:schemeClr val="bg1"/>
              </a:solidFill>
              <a:latin typeface="+mn-ea"/>
              <a:ea typeface="+mn-ea"/>
            </a:endParaRPr>
          </a:p>
        </p:txBody>
      </p:sp>
      <p:sp>
        <p:nvSpPr>
          <p:cNvPr id="11" name="テキスト ボックス 10"/>
          <p:cNvSpPr txBox="1"/>
          <p:nvPr/>
        </p:nvSpPr>
        <p:spPr>
          <a:xfrm>
            <a:off x="592563" y="2400723"/>
            <a:ext cx="8136905" cy="2862322"/>
          </a:xfrm>
          <a:prstGeom prst="rect">
            <a:avLst/>
          </a:prstGeom>
          <a:noFill/>
          <a:ln>
            <a:noFill/>
          </a:ln>
        </p:spPr>
        <p:txBody>
          <a:bodyPr wrap="square" rtlCol="0" anchor="ctr" anchorCtr="0">
            <a:spAutoFit/>
          </a:bodyPr>
          <a:lstStyle/>
          <a:p>
            <a:r>
              <a:rPr lang="ja-JP" altLang="en-US" sz="2400" b="1" dirty="0"/>
              <a:t>これからの防災</a:t>
            </a:r>
          </a:p>
          <a:p>
            <a:pPr marL="457200" indent="-457200">
              <a:buFont typeface="Wingdings" panose="05000000000000000000" pitchFamily="2" charset="2"/>
              <a:buChar char="ü"/>
            </a:pPr>
            <a:r>
              <a:rPr lang="ja-JP" altLang="en-US" sz="2600" dirty="0"/>
              <a:t>「共助」を機能させるため、地域の防災活動</a:t>
            </a:r>
            <a:r>
              <a:rPr lang="ja-JP" altLang="en-US" sz="2600" dirty="0" smtClean="0"/>
              <a:t>に</a:t>
            </a:r>
            <a:r>
              <a:rPr lang="en-US" altLang="ja-JP" sz="2600" dirty="0"/>
              <a:t/>
            </a:r>
            <a:br>
              <a:rPr lang="en-US" altLang="ja-JP" sz="2600" dirty="0"/>
            </a:br>
            <a:r>
              <a:rPr lang="ja-JP" altLang="en-US" sz="2600" dirty="0" smtClean="0"/>
              <a:t>男女</a:t>
            </a:r>
            <a:r>
              <a:rPr lang="ja-JP" altLang="en-US" sz="2600" dirty="0"/>
              <a:t>が共に参画</a:t>
            </a:r>
            <a:r>
              <a:rPr lang="ja-JP" altLang="en-US" sz="2600" dirty="0" smtClean="0"/>
              <a:t>する</a:t>
            </a:r>
            <a:endParaRPr lang="en-US" altLang="ja-JP" sz="2600" dirty="0" smtClean="0"/>
          </a:p>
          <a:p>
            <a:pPr marL="457200" indent="-457200">
              <a:buFont typeface="Wingdings" panose="05000000000000000000" pitchFamily="2" charset="2"/>
              <a:buChar char="ü"/>
            </a:pPr>
            <a:r>
              <a:rPr lang="ja-JP" altLang="en-US" sz="2600" dirty="0" smtClean="0"/>
              <a:t>「公助」を機能させるため</a:t>
            </a:r>
            <a:r>
              <a:rPr lang="ja-JP" altLang="en-US" sz="2600" dirty="0"/>
              <a:t>、</a:t>
            </a:r>
            <a:r>
              <a:rPr lang="ja-JP" altLang="en-US" sz="2600" dirty="0" smtClean="0"/>
              <a:t>行政が男女共同参画の視点を持った施策を行う</a:t>
            </a:r>
            <a:endParaRPr lang="en-US" altLang="ja-JP" sz="2600" dirty="0" smtClean="0"/>
          </a:p>
          <a:p>
            <a:pPr marL="457200" indent="-457200">
              <a:buFont typeface="Wingdings" panose="05000000000000000000" pitchFamily="2" charset="2"/>
              <a:buChar char="ü"/>
            </a:pPr>
            <a:r>
              <a:rPr lang="ja-JP" altLang="en-US" sz="2600" dirty="0" smtClean="0"/>
              <a:t>女性</a:t>
            </a:r>
            <a:r>
              <a:rPr lang="ja-JP" altLang="en-US" sz="2600" dirty="0"/>
              <a:t>の意見を反映させるため、防災に</a:t>
            </a:r>
            <a:r>
              <a:rPr lang="ja-JP" altLang="en-US" sz="2600" dirty="0" smtClean="0"/>
              <a:t>係る</a:t>
            </a:r>
            <a:r>
              <a:rPr lang="en-US" altLang="ja-JP" sz="2600" dirty="0" smtClean="0"/>
              <a:t/>
            </a:r>
            <a:br>
              <a:rPr lang="en-US" altLang="ja-JP" sz="2600" dirty="0" smtClean="0"/>
            </a:br>
            <a:r>
              <a:rPr lang="ja-JP" altLang="en-US" sz="2600" dirty="0" smtClean="0"/>
              <a:t>政策</a:t>
            </a:r>
            <a:r>
              <a:rPr lang="ja-JP" altLang="en-US" sz="2600" dirty="0"/>
              <a:t>・方針決定過程に女性が参画する</a:t>
            </a:r>
          </a:p>
        </p:txBody>
      </p:sp>
      <p:sp>
        <p:nvSpPr>
          <p:cNvPr id="12" name="テキスト ボックス 11"/>
          <p:cNvSpPr txBox="1"/>
          <p:nvPr/>
        </p:nvSpPr>
        <p:spPr>
          <a:xfrm>
            <a:off x="971600" y="5229200"/>
            <a:ext cx="2736303" cy="1387213"/>
          </a:xfrm>
          <a:prstGeom prst="rect">
            <a:avLst/>
          </a:prstGeom>
          <a:solidFill>
            <a:schemeClr val="bg1"/>
          </a:solidFill>
          <a:ln w="25400">
            <a:solidFill>
              <a:schemeClr val="accent5"/>
            </a:solidFill>
          </a:ln>
        </p:spPr>
        <p:txBody>
          <a:bodyPr wrap="none" rtlCol="0" anchor="ctr" anchorCtr="0">
            <a:noAutofit/>
          </a:bodyPr>
          <a:lstStyle/>
          <a:p>
            <a:r>
              <a:rPr lang="ja-JP" altLang="en-US" sz="2800" dirty="0">
                <a:solidFill>
                  <a:schemeClr val="accent5"/>
                </a:solidFill>
              </a:rPr>
              <a:t>男性</a:t>
            </a:r>
            <a:r>
              <a:rPr lang="ja-JP" altLang="en-US" sz="2800" dirty="0" smtClean="0">
                <a:solidFill>
                  <a:schemeClr val="accent5"/>
                </a:solidFill>
              </a:rPr>
              <a:t>中心型</a:t>
            </a:r>
            <a:r>
              <a:rPr lang="ja-JP" altLang="en-US" sz="2800" dirty="0" smtClean="0"/>
              <a:t>の</a:t>
            </a:r>
            <a:endParaRPr lang="en-US" altLang="ja-JP" sz="2800" dirty="0" smtClean="0"/>
          </a:p>
          <a:p>
            <a:r>
              <a:rPr lang="ja-JP" altLang="en-US" sz="2800" dirty="0" smtClean="0"/>
              <a:t>防災</a:t>
            </a:r>
            <a:endParaRPr lang="ja-JP" altLang="en-US" sz="2800" dirty="0"/>
          </a:p>
        </p:txBody>
      </p:sp>
      <p:sp>
        <p:nvSpPr>
          <p:cNvPr id="13" name="テキスト ボックス 12"/>
          <p:cNvSpPr txBox="1"/>
          <p:nvPr/>
        </p:nvSpPr>
        <p:spPr>
          <a:xfrm>
            <a:off x="5436096" y="5229200"/>
            <a:ext cx="2736303" cy="1387213"/>
          </a:xfrm>
          <a:prstGeom prst="rect">
            <a:avLst/>
          </a:prstGeom>
          <a:solidFill>
            <a:schemeClr val="bg1"/>
          </a:solidFill>
          <a:ln w="25400">
            <a:solidFill>
              <a:schemeClr val="accent5"/>
            </a:solidFill>
          </a:ln>
        </p:spPr>
        <p:txBody>
          <a:bodyPr wrap="none" rtlCol="0" anchor="ctr" anchorCtr="0">
            <a:noAutofit/>
          </a:bodyPr>
          <a:lstStyle/>
          <a:p>
            <a:r>
              <a:rPr lang="ja-JP" altLang="en-US" sz="2800" b="1" dirty="0">
                <a:solidFill>
                  <a:srgbClr val="FFCC00"/>
                </a:solidFill>
              </a:rPr>
              <a:t>男女共同参画</a:t>
            </a:r>
            <a:r>
              <a:rPr lang="ja-JP" altLang="en-US" sz="2800" dirty="0"/>
              <a:t>の</a:t>
            </a:r>
          </a:p>
          <a:p>
            <a:r>
              <a:rPr lang="ja-JP" altLang="en-US" sz="2800" dirty="0"/>
              <a:t>視点からの防災</a:t>
            </a:r>
          </a:p>
        </p:txBody>
      </p:sp>
      <p:sp>
        <p:nvSpPr>
          <p:cNvPr id="14" name="下矢印 13"/>
          <p:cNvSpPr/>
          <p:nvPr/>
        </p:nvSpPr>
        <p:spPr>
          <a:xfrm rot="16200000">
            <a:off x="4216677" y="5464861"/>
            <a:ext cx="700242" cy="949001"/>
          </a:xfrm>
          <a:prstGeom prst="downArrow">
            <a:avLst>
              <a:gd name="adj1" fmla="val 45855"/>
              <a:gd name="adj2" fmla="val 739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extLst>
      <p:ext uri="{BB962C8B-B14F-4D97-AF65-F5344CB8AC3E}">
        <p14:creationId xmlns:p14="http://schemas.microsoft.com/office/powerpoint/2010/main" val="95210100"/>
      </p:ext>
    </p:extLst>
  </p:cSld>
  <p:clrMapOvr>
    <a:masterClrMapping/>
  </p:clrMapOvr>
  <p:transition advClick="0" advTm="3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16024" y="896676"/>
            <a:ext cx="8748464" cy="2554545"/>
          </a:xfrm>
          <a:prstGeom prst="rect">
            <a:avLst/>
          </a:prstGeom>
          <a:noFill/>
        </p:spPr>
        <p:txBody>
          <a:bodyPr wrap="square" rtlCol="0">
            <a:spAutoFit/>
          </a:bodyPr>
          <a:lstStyle/>
          <a:p>
            <a:r>
              <a:rPr lang="ja-JP" altLang="en-US" sz="2400" b="1" dirty="0" smtClean="0">
                <a:latin typeface="+mn-ea"/>
              </a:rPr>
              <a:t>防災基本計画</a:t>
            </a:r>
            <a:r>
              <a:rPr lang="ja-JP" altLang="en-US" dirty="0" smtClean="0">
                <a:latin typeface="+mn-ea"/>
              </a:rPr>
              <a:t>（平成</a:t>
            </a:r>
            <a:r>
              <a:rPr lang="en-US" altLang="ja-JP" dirty="0" smtClean="0">
                <a:latin typeface="+mn-ea"/>
              </a:rPr>
              <a:t>28</a:t>
            </a:r>
            <a:r>
              <a:rPr lang="ja-JP" altLang="en-US" dirty="0" smtClean="0">
                <a:latin typeface="+mn-ea"/>
              </a:rPr>
              <a:t>年</a:t>
            </a:r>
            <a:r>
              <a:rPr lang="en-US" altLang="ja-JP" dirty="0" smtClean="0">
                <a:latin typeface="+mn-ea"/>
              </a:rPr>
              <a:t>2</a:t>
            </a:r>
            <a:r>
              <a:rPr lang="ja-JP" altLang="en-US" dirty="0" smtClean="0">
                <a:latin typeface="+mn-ea"/>
              </a:rPr>
              <a:t>月中央防災会議決定）</a:t>
            </a:r>
            <a:endParaRPr lang="en-US" altLang="ja-JP" dirty="0" smtClean="0">
              <a:latin typeface="+mn-ea"/>
            </a:endParaRPr>
          </a:p>
          <a:p>
            <a:pPr>
              <a:spcBef>
                <a:spcPts val="600"/>
              </a:spcBef>
            </a:pPr>
            <a:r>
              <a:rPr lang="ja-JP" altLang="en-US" sz="2000" b="1" dirty="0" smtClean="0">
                <a:latin typeface="+mn-ea"/>
              </a:rPr>
              <a:t>　第１編　第３章 </a:t>
            </a:r>
            <a:r>
              <a:rPr lang="ja-JP" altLang="en-US" sz="2000" b="1" dirty="0">
                <a:latin typeface="+mn-ea"/>
              </a:rPr>
              <a:t>防災をめぐる社会構造の変化と</a:t>
            </a:r>
            <a:r>
              <a:rPr lang="ja-JP" altLang="en-US" sz="2000" b="1" dirty="0" smtClean="0">
                <a:latin typeface="+mn-ea"/>
              </a:rPr>
              <a:t>対応</a:t>
            </a:r>
            <a:endParaRPr lang="en-US" altLang="ja-JP" sz="2000" b="1" dirty="0">
              <a:latin typeface="+mn-ea"/>
            </a:endParaRPr>
          </a:p>
          <a:p>
            <a:pPr marL="266700" indent="-266700">
              <a:lnSpc>
                <a:spcPct val="150000"/>
              </a:lnSpc>
            </a:pPr>
            <a:r>
              <a:rPr lang="ja-JP" altLang="en-US" sz="2000" dirty="0" smtClean="0">
                <a:latin typeface="+mn-ea"/>
              </a:rPr>
              <a:t>　</a:t>
            </a:r>
            <a:r>
              <a:rPr lang="ja-JP" altLang="en-US" dirty="0" smtClean="0">
                <a:latin typeface="+mn-ea"/>
              </a:rPr>
              <a:t>地域</a:t>
            </a:r>
            <a:r>
              <a:rPr lang="ja-JP" altLang="en-US" dirty="0">
                <a:latin typeface="+mn-ea"/>
              </a:rPr>
              <a:t>における生活者の多様な視点を反映した防災対策の実施により地域の</a:t>
            </a:r>
            <a:r>
              <a:rPr lang="ja-JP" altLang="en-US" dirty="0" smtClean="0">
                <a:latin typeface="+mn-ea"/>
              </a:rPr>
              <a:t>防災力</a:t>
            </a:r>
            <a:r>
              <a:rPr lang="ja-JP" altLang="en-US" dirty="0">
                <a:latin typeface="+mn-ea"/>
              </a:rPr>
              <a:t>向上を図る</a:t>
            </a:r>
            <a:r>
              <a:rPr lang="ja-JP" altLang="en-US" dirty="0" smtClean="0">
                <a:solidFill>
                  <a:prstClr val="black"/>
                </a:solidFill>
                <a:latin typeface="+mn-ea"/>
              </a:rPr>
              <a:t>ため、地方</a:t>
            </a:r>
            <a:r>
              <a:rPr lang="ja-JP" altLang="en-US" dirty="0">
                <a:solidFill>
                  <a:prstClr val="black"/>
                </a:solidFill>
                <a:latin typeface="+mn-ea"/>
              </a:rPr>
              <a:t>防災会議の委員への任命</a:t>
            </a:r>
            <a:r>
              <a:rPr lang="ja-JP" altLang="en-US" dirty="0" smtClean="0">
                <a:solidFill>
                  <a:prstClr val="black"/>
                </a:solidFill>
                <a:latin typeface="+mn-ea"/>
              </a:rPr>
              <a:t>など</a:t>
            </a:r>
            <a:r>
              <a:rPr lang="ja-JP" altLang="en-US" dirty="0">
                <a:latin typeface="+mn-ea"/>
              </a:rPr>
              <a:t>、</a:t>
            </a:r>
            <a:r>
              <a:rPr lang="ja-JP" altLang="en-US" b="1" u="sng" dirty="0" smtClean="0">
                <a:solidFill>
                  <a:schemeClr val="accent5"/>
                </a:solidFill>
                <a:latin typeface="+mn-ea"/>
              </a:rPr>
              <a:t>防災</a:t>
            </a:r>
            <a:r>
              <a:rPr lang="ja-JP" altLang="en-US" b="1" u="sng" dirty="0">
                <a:solidFill>
                  <a:schemeClr val="accent5"/>
                </a:solidFill>
                <a:latin typeface="+mn-ea"/>
              </a:rPr>
              <a:t>に関する政策・</a:t>
            </a:r>
            <a:r>
              <a:rPr lang="ja-JP" altLang="en-US" b="1" u="sng" dirty="0" smtClean="0">
                <a:solidFill>
                  <a:schemeClr val="accent5"/>
                </a:solidFill>
                <a:latin typeface="+mn-ea"/>
              </a:rPr>
              <a:t>方針</a:t>
            </a:r>
            <a:r>
              <a:rPr lang="ja-JP" altLang="en-US" b="1" u="sng" dirty="0">
                <a:solidFill>
                  <a:schemeClr val="accent5"/>
                </a:solidFill>
                <a:latin typeface="+mn-ea"/>
              </a:rPr>
              <a:t>決定過程及び防災の現場における女性や</a:t>
            </a:r>
            <a:r>
              <a:rPr lang="ja-JP" altLang="en-US" b="1" u="sng" dirty="0" smtClean="0">
                <a:solidFill>
                  <a:schemeClr val="accent5"/>
                </a:solidFill>
                <a:latin typeface="+mn-ea"/>
              </a:rPr>
              <a:t>高齢者、障害者</a:t>
            </a:r>
            <a:r>
              <a:rPr lang="ja-JP" altLang="en-US" b="1" u="sng" dirty="0">
                <a:solidFill>
                  <a:schemeClr val="accent5"/>
                </a:solidFill>
                <a:latin typeface="+mn-ea"/>
              </a:rPr>
              <a:t>などの参画を拡大</a:t>
            </a:r>
            <a:r>
              <a:rPr lang="ja-JP" altLang="en-US" b="1" u="sng" dirty="0" smtClean="0">
                <a:solidFill>
                  <a:schemeClr val="accent5"/>
                </a:solidFill>
                <a:latin typeface="+mn-ea"/>
              </a:rPr>
              <a:t>し、男女</a:t>
            </a:r>
            <a:r>
              <a:rPr lang="ja-JP" altLang="en-US" b="1" u="sng" dirty="0">
                <a:solidFill>
                  <a:schemeClr val="accent5"/>
                </a:solidFill>
                <a:latin typeface="+mn-ea"/>
              </a:rPr>
              <a:t>共同参画その他の多様な視点を取り入れた防災体制を確立する必要</a:t>
            </a:r>
            <a:r>
              <a:rPr lang="ja-JP" altLang="en-US" dirty="0">
                <a:solidFill>
                  <a:prstClr val="black"/>
                </a:solidFill>
                <a:latin typeface="+mn-ea"/>
              </a:rPr>
              <a:t>が</a:t>
            </a:r>
            <a:r>
              <a:rPr lang="ja-JP" altLang="en-US" dirty="0" smtClean="0">
                <a:solidFill>
                  <a:prstClr val="black"/>
                </a:solidFill>
                <a:latin typeface="+mn-ea"/>
              </a:rPr>
              <a:t>ある</a:t>
            </a:r>
            <a:r>
              <a:rPr lang="ja-JP" altLang="en-US" dirty="0">
                <a:solidFill>
                  <a:prstClr val="black"/>
                </a:solidFill>
                <a:latin typeface="+mn-ea"/>
              </a:rPr>
              <a:t>。</a:t>
            </a:r>
            <a:endParaRPr lang="en-US" altLang="ja-JP" dirty="0" smtClean="0">
              <a:solidFill>
                <a:prstClr val="black"/>
              </a:solidFill>
              <a:latin typeface="+mn-ea"/>
            </a:endParaRPr>
          </a:p>
        </p:txBody>
      </p:sp>
      <p:sp>
        <p:nvSpPr>
          <p:cNvPr id="11" name="テキスト ボックス 10"/>
          <p:cNvSpPr txBox="1"/>
          <p:nvPr/>
        </p:nvSpPr>
        <p:spPr>
          <a:xfrm>
            <a:off x="216024" y="3591594"/>
            <a:ext cx="8748464" cy="3077766"/>
          </a:xfrm>
          <a:prstGeom prst="rect">
            <a:avLst/>
          </a:prstGeom>
          <a:noFill/>
        </p:spPr>
        <p:txBody>
          <a:bodyPr wrap="square" rtlCol="0">
            <a:spAutoFit/>
          </a:bodyPr>
          <a:lstStyle/>
          <a:p>
            <a:pPr>
              <a:lnSpc>
                <a:spcPct val="150000"/>
              </a:lnSpc>
            </a:pPr>
            <a:r>
              <a:rPr lang="ja-JP" altLang="en-US" sz="2400" b="1" dirty="0" smtClean="0">
                <a:latin typeface="+mn-ea"/>
              </a:rPr>
              <a:t>第４次男女共同参画基本計画</a:t>
            </a:r>
            <a:r>
              <a:rPr lang="ja-JP" altLang="en-US" dirty="0" smtClean="0">
                <a:latin typeface="+mn-ea"/>
              </a:rPr>
              <a:t>（平成</a:t>
            </a:r>
            <a:r>
              <a:rPr lang="en-US" altLang="ja-JP" dirty="0" smtClean="0">
                <a:latin typeface="+mn-ea"/>
              </a:rPr>
              <a:t>27</a:t>
            </a:r>
            <a:r>
              <a:rPr lang="ja-JP" altLang="en-US" dirty="0" smtClean="0">
                <a:latin typeface="+mn-ea"/>
              </a:rPr>
              <a:t>年</a:t>
            </a:r>
            <a:r>
              <a:rPr lang="en-US" altLang="ja-JP" dirty="0" smtClean="0">
                <a:latin typeface="+mn-ea"/>
              </a:rPr>
              <a:t>12</a:t>
            </a:r>
            <a:r>
              <a:rPr lang="ja-JP" altLang="en-US" dirty="0" smtClean="0">
                <a:latin typeface="+mn-ea"/>
              </a:rPr>
              <a:t>月</a:t>
            </a:r>
            <a:r>
              <a:rPr lang="en-US" altLang="ja-JP" dirty="0" smtClean="0">
                <a:latin typeface="+mn-ea"/>
              </a:rPr>
              <a:t>25</a:t>
            </a:r>
            <a:r>
              <a:rPr lang="ja-JP" altLang="en-US" dirty="0" smtClean="0">
                <a:latin typeface="+mn-ea"/>
              </a:rPr>
              <a:t>日閣議決定）</a:t>
            </a:r>
            <a:endParaRPr lang="en-US" altLang="ja-JP" dirty="0" smtClean="0">
              <a:latin typeface="+mn-ea"/>
            </a:endParaRPr>
          </a:p>
          <a:p>
            <a:pPr>
              <a:spcBef>
                <a:spcPts val="600"/>
              </a:spcBef>
            </a:pPr>
            <a:r>
              <a:rPr lang="ja-JP" altLang="en-US" sz="2000" b="1" dirty="0" smtClean="0">
                <a:latin typeface="+mn-ea"/>
              </a:rPr>
              <a:t>　第</a:t>
            </a:r>
            <a:r>
              <a:rPr lang="en-US" altLang="ja-JP" sz="2000" b="1" dirty="0" smtClean="0">
                <a:latin typeface="+mn-ea"/>
              </a:rPr>
              <a:t>11</a:t>
            </a:r>
            <a:r>
              <a:rPr lang="ja-JP" altLang="en-US" sz="2000" b="1" dirty="0">
                <a:latin typeface="+mn-ea"/>
              </a:rPr>
              <a:t>分野 男女共同参画の視点に立った防災・復興体制の</a:t>
            </a:r>
            <a:r>
              <a:rPr lang="ja-JP" altLang="en-US" sz="2000" b="1" dirty="0" smtClean="0">
                <a:latin typeface="+mn-ea"/>
              </a:rPr>
              <a:t>確立</a:t>
            </a:r>
            <a:endParaRPr lang="en-US" altLang="ja-JP" sz="2000" b="1" dirty="0" smtClean="0">
              <a:latin typeface="+mn-ea"/>
            </a:endParaRPr>
          </a:p>
          <a:p>
            <a:pPr>
              <a:spcBef>
                <a:spcPts val="600"/>
              </a:spcBef>
            </a:pPr>
            <a:r>
              <a:rPr lang="ja-JP" altLang="en-US" sz="2000" b="1" dirty="0" smtClean="0">
                <a:latin typeface="+mn-ea"/>
              </a:rPr>
              <a:t>　１</a:t>
            </a:r>
            <a:r>
              <a:rPr lang="ja-JP" altLang="en-US" sz="2000" b="1" dirty="0">
                <a:latin typeface="+mn-ea"/>
              </a:rPr>
              <a:t>　防災分野における女性の参画拡大</a:t>
            </a:r>
            <a:r>
              <a:rPr lang="ja-JP" altLang="en-US" sz="2000" b="1" dirty="0" err="1">
                <a:latin typeface="+mn-ea"/>
              </a:rPr>
              <a:t>など</a:t>
            </a:r>
            <a:r>
              <a:rPr lang="ja-JP" altLang="en-US" sz="2000" b="1" dirty="0">
                <a:latin typeface="+mn-ea"/>
              </a:rPr>
              <a:t>男女共同参画の推進</a:t>
            </a:r>
          </a:p>
          <a:p>
            <a:pPr marL="266700">
              <a:lnSpc>
                <a:spcPct val="150000"/>
              </a:lnSpc>
            </a:pPr>
            <a:r>
              <a:rPr lang="ja-JP" altLang="en-US" dirty="0" smtClean="0">
                <a:solidFill>
                  <a:prstClr val="black"/>
                </a:solidFill>
                <a:latin typeface="+mn-ea"/>
              </a:rPr>
              <a:t>地域</a:t>
            </a:r>
            <a:r>
              <a:rPr lang="ja-JP" altLang="en-US" dirty="0">
                <a:solidFill>
                  <a:prstClr val="black"/>
                </a:solidFill>
                <a:latin typeface="+mn-ea"/>
              </a:rPr>
              <a:t>における生活者の多様な視点を反映した防災対策の実施により地域の防災力向上</a:t>
            </a:r>
            <a:r>
              <a:rPr lang="ja-JP" altLang="en-US" dirty="0" smtClean="0">
                <a:solidFill>
                  <a:prstClr val="black"/>
                </a:solidFill>
                <a:latin typeface="+mn-ea"/>
              </a:rPr>
              <a:t>を図る</a:t>
            </a:r>
            <a:r>
              <a:rPr lang="ja-JP" altLang="en-US" dirty="0">
                <a:solidFill>
                  <a:prstClr val="black"/>
                </a:solidFill>
                <a:latin typeface="+mn-ea"/>
              </a:rPr>
              <a:t>ため、</a:t>
            </a:r>
            <a:r>
              <a:rPr lang="ja-JP" altLang="en-US" b="1" u="sng" dirty="0" smtClean="0">
                <a:solidFill>
                  <a:schemeClr val="accent5"/>
                </a:solidFill>
                <a:latin typeface="+mn-ea"/>
              </a:rPr>
              <a:t>防災（予防</a:t>
            </a:r>
            <a:r>
              <a:rPr lang="ja-JP" altLang="en-US" b="1" u="sng" dirty="0">
                <a:solidFill>
                  <a:schemeClr val="accent5"/>
                </a:solidFill>
                <a:latin typeface="+mn-ea"/>
              </a:rPr>
              <a:t>、応急、復旧・復興のそれぞれの段階を</a:t>
            </a:r>
            <a:r>
              <a:rPr lang="ja-JP" altLang="en-US" b="1" u="sng" dirty="0" smtClean="0">
                <a:solidFill>
                  <a:schemeClr val="accent5"/>
                </a:solidFill>
                <a:latin typeface="+mn-ea"/>
              </a:rPr>
              <a:t>含む）に</a:t>
            </a:r>
            <a:r>
              <a:rPr lang="ja-JP" altLang="en-US" b="1" u="sng" dirty="0">
                <a:solidFill>
                  <a:schemeClr val="accent5"/>
                </a:solidFill>
                <a:latin typeface="+mn-ea"/>
              </a:rPr>
              <a:t>関する政策・方針</a:t>
            </a:r>
            <a:r>
              <a:rPr lang="ja-JP" altLang="en-US" b="1" u="sng" dirty="0" smtClean="0">
                <a:solidFill>
                  <a:schemeClr val="accent5"/>
                </a:solidFill>
                <a:latin typeface="+mn-ea"/>
              </a:rPr>
              <a:t>決定</a:t>
            </a:r>
            <a:r>
              <a:rPr lang="ja-JP" altLang="en-US" b="1" u="sng" dirty="0">
                <a:solidFill>
                  <a:schemeClr val="accent5"/>
                </a:solidFill>
                <a:latin typeface="+mn-ea"/>
              </a:rPr>
              <a:t>過程及び防災の現場における女性の参画を拡大し、男女共同参画の視点を取り入れた</a:t>
            </a:r>
            <a:r>
              <a:rPr lang="ja-JP" altLang="en-US" b="1" u="sng" dirty="0" smtClean="0">
                <a:solidFill>
                  <a:schemeClr val="accent5"/>
                </a:solidFill>
                <a:latin typeface="+mn-ea"/>
              </a:rPr>
              <a:t>防災体制</a:t>
            </a:r>
            <a:r>
              <a:rPr lang="ja-JP" altLang="en-US" b="1" u="sng" dirty="0">
                <a:solidFill>
                  <a:schemeClr val="accent5"/>
                </a:solidFill>
                <a:latin typeface="+mn-ea"/>
              </a:rPr>
              <a:t>を確立</a:t>
            </a:r>
            <a:r>
              <a:rPr lang="ja-JP" altLang="en-US" dirty="0">
                <a:solidFill>
                  <a:prstClr val="black"/>
                </a:solidFill>
                <a:latin typeface="+mn-ea"/>
              </a:rPr>
              <a:t>する</a:t>
            </a:r>
            <a:r>
              <a:rPr lang="ja-JP" altLang="en-US" dirty="0" smtClean="0">
                <a:solidFill>
                  <a:prstClr val="black"/>
                </a:solidFill>
                <a:latin typeface="+mn-ea"/>
              </a:rPr>
              <a:t>。</a:t>
            </a:r>
            <a:endParaRPr lang="en-US" altLang="ja-JP" dirty="0">
              <a:solidFill>
                <a:prstClr val="black"/>
              </a:solidFill>
              <a:latin typeface="+mn-ea"/>
            </a:endParaRPr>
          </a:p>
        </p:txBody>
      </p:sp>
      <p:sp>
        <p:nvSpPr>
          <p:cNvPr id="5"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参考資料</a:t>
            </a:r>
            <a:r>
              <a:rPr lang="ja-JP" altLang="en-US" sz="2400" dirty="0" smtClean="0">
                <a:solidFill>
                  <a:schemeClr val="bg1"/>
                </a:solidFill>
                <a:latin typeface="+mn-ea"/>
                <a:ea typeface="+mn-ea"/>
              </a:rPr>
              <a:t>　防災</a:t>
            </a:r>
            <a:r>
              <a:rPr lang="ja-JP" altLang="en-US" sz="2400" dirty="0">
                <a:solidFill>
                  <a:schemeClr val="bg1"/>
                </a:solidFill>
                <a:latin typeface="+mn-ea"/>
                <a:ea typeface="+mn-ea"/>
              </a:rPr>
              <a:t>基本</a:t>
            </a:r>
            <a:r>
              <a:rPr lang="ja-JP" altLang="en-US" sz="2400" dirty="0" smtClean="0">
                <a:solidFill>
                  <a:schemeClr val="bg1"/>
                </a:solidFill>
                <a:latin typeface="+mn-ea"/>
                <a:ea typeface="+mn-ea"/>
              </a:rPr>
              <a:t>計画／男女共同参画基本計画</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876100871"/>
      </p:ext>
    </p:extLst>
  </p:cSld>
  <p:clrMapOvr>
    <a:masterClrMapping/>
  </p:clrMapOvr>
  <p:transition advClick="0" advTm="3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97768" y="897639"/>
            <a:ext cx="8748464" cy="2462213"/>
          </a:xfrm>
          <a:prstGeom prst="rect">
            <a:avLst/>
          </a:prstGeom>
          <a:noFill/>
        </p:spPr>
        <p:txBody>
          <a:bodyPr wrap="square" rtlCol="0">
            <a:spAutoFit/>
          </a:bodyPr>
          <a:lstStyle/>
          <a:p>
            <a:r>
              <a:rPr lang="ja-JP" altLang="en-US" b="1" dirty="0" smtClean="0">
                <a:latin typeface="+mn-ea"/>
              </a:rPr>
              <a:t>埼玉県地域防災計画</a:t>
            </a:r>
            <a:r>
              <a:rPr lang="ja-JP" altLang="en-US" dirty="0" smtClean="0">
                <a:latin typeface="+mn-ea"/>
              </a:rPr>
              <a:t>（平成</a:t>
            </a:r>
            <a:r>
              <a:rPr lang="en-US" altLang="ja-JP" dirty="0" smtClean="0">
                <a:latin typeface="+mn-ea"/>
              </a:rPr>
              <a:t>26</a:t>
            </a:r>
            <a:r>
              <a:rPr lang="ja-JP" altLang="en-US" dirty="0" smtClean="0">
                <a:latin typeface="+mn-ea"/>
              </a:rPr>
              <a:t>年</a:t>
            </a:r>
            <a:r>
              <a:rPr lang="en-US" altLang="ja-JP" dirty="0" smtClean="0">
                <a:latin typeface="+mn-ea"/>
              </a:rPr>
              <a:t>12</a:t>
            </a:r>
            <a:r>
              <a:rPr lang="ja-JP" altLang="en-US" dirty="0" smtClean="0">
                <a:latin typeface="+mn-ea"/>
              </a:rPr>
              <a:t>月）</a:t>
            </a:r>
            <a:endParaRPr lang="en-US" altLang="ja-JP" dirty="0" smtClean="0">
              <a:latin typeface="+mn-ea"/>
            </a:endParaRPr>
          </a:p>
          <a:p>
            <a:pPr>
              <a:spcBef>
                <a:spcPts val="600"/>
              </a:spcBef>
            </a:pPr>
            <a:r>
              <a:rPr lang="ja-JP" altLang="en-US" sz="2000" b="1" dirty="0" smtClean="0">
                <a:latin typeface="+mn-ea"/>
              </a:rPr>
              <a:t>　</a:t>
            </a:r>
            <a:r>
              <a:rPr lang="ja-JP" altLang="en-US" b="1" dirty="0" smtClean="0">
                <a:latin typeface="+mn-ea"/>
              </a:rPr>
              <a:t>第１編 総則 第１章 総則 第１節 計画の目的 第３ 計画の効果的な推進</a:t>
            </a:r>
            <a:endParaRPr lang="en-US" altLang="ja-JP" b="1" dirty="0">
              <a:latin typeface="+mn-ea"/>
            </a:endParaRPr>
          </a:p>
          <a:p>
            <a:pPr marL="266700" indent="-266700">
              <a:lnSpc>
                <a:spcPct val="150000"/>
              </a:lnSpc>
            </a:pPr>
            <a:r>
              <a:rPr lang="ja-JP" altLang="en-US" dirty="0" smtClean="0">
                <a:latin typeface="+mn-ea"/>
              </a:rPr>
              <a:t>　</a:t>
            </a:r>
            <a:r>
              <a:rPr lang="ja-JP" altLang="en-US" b="1" dirty="0" smtClean="0">
                <a:latin typeface="+mn-ea"/>
              </a:rPr>
              <a:t>２　男女共同参画の視点</a:t>
            </a:r>
            <a:endParaRPr lang="en-US" altLang="ja-JP" b="1" dirty="0" smtClean="0">
              <a:latin typeface="+mn-ea"/>
            </a:endParaRPr>
          </a:p>
          <a:p>
            <a:pPr marL="266700" indent="-266700">
              <a:lnSpc>
                <a:spcPct val="150000"/>
              </a:lnSpc>
            </a:pPr>
            <a:r>
              <a:rPr lang="ja-JP" altLang="en-US" sz="2000" b="1" dirty="0">
                <a:solidFill>
                  <a:schemeClr val="accent5"/>
                </a:solidFill>
                <a:latin typeface="+mn-ea"/>
              </a:rPr>
              <a:t>　</a:t>
            </a:r>
            <a:r>
              <a:rPr lang="ja-JP" altLang="en-US" sz="2000" b="1" dirty="0" smtClean="0">
                <a:solidFill>
                  <a:schemeClr val="accent5"/>
                </a:solidFill>
                <a:latin typeface="+mn-ea"/>
              </a:rPr>
              <a:t>　</a:t>
            </a:r>
            <a:r>
              <a:rPr lang="ja-JP" altLang="en-US" sz="1600" dirty="0" smtClean="0">
                <a:latin typeface="+mn-ea"/>
              </a:rPr>
              <a:t>男女双方の視点に配慮した防災対策を進めるため、</a:t>
            </a:r>
            <a:r>
              <a:rPr lang="ja-JP" altLang="en-US" sz="1600" b="1" u="sng" dirty="0" smtClean="0">
                <a:solidFill>
                  <a:schemeClr val="accent5"/>
                </a:solidFill>
                <a:latin typeface="+mn-ea"/>
              </a:rPr>
              <a:t>防災</a:t>
            </a:r>
            <a:r>
              <a:rPr lang="ja-JP" altLang="en-US" sz="1600" b="1" u="sng" dirty="0">
                <a:solidFill>
                  <a:schemeClr val="accent5"/>
                </a:solidFill>
                <a:latin typeface="+mn-ea"/>
              </a:rPr>
              <a:t>に関する政策・</a:t>
            </a:r>
            <a:r>
              <a:rPr lang="ja-JP" altLang="en-US" sz="1600" b="1" u="sng" dirty="0" smtClean="0">
                <a:solidFill>
                  <a:schemeClr val="accent5"/>
                </a:solidFill>
                <a:latin typeface="+mn-ea"/>
              </a:rPr>
              <a:t>方針</a:t>
            </a:r>
            <a:r>
              <a:rPr lang="ja-JP" altLang="en-US" sz="1600" b="1" u="sng" dirty="0">
                <a:solidFill>
                  <a:schemeClr val="accent5"/>
                </a:solidFill>
                <a:latin typeface="+mn-ea"/>
              </a:rPr>
              <a:t>決定</a:t>
            </a:r>
            <a:r>
              <a:rPr lang="ja-JP" altLang="en-US" sz="1600" b="1" u="sng" dirty="0" smtClean="0">
                <a:solidFill>
                  <a:schemeClr val="accent5"/>
                </a:solidFill>
                <a:latin typeface="+mn-ea"/>
              </a:rPr>
              <a:t>過程や災害現場</a:t>
            </a:r>
            <a:r>
              <a:rPr lang="ja-JP" altLang="en-US" sz="1600" b="1" u="sng" dirty="0">
                <a:solidFill>
                  <a:schemeClr val="accent5"/>
                </a:solidFill>
                <a:latin typeface="+mn-ea"/>
              </a:rPr>
              <a:t>における</a:t>
            </a:r>
            <a:r>
              <a:rPr lang="ja-JP" altLang="en-US" sz="1600" b="1" u="sng" dirty="0" smtClean="0">
                <a:solidFill>
                  <a:schemeClr val="accent5"/>
                </a:solidFill>
                <a:latin typeface="+mn-ea"/>
              </a:rPr>
              <a:t>女性の参画を拡大するなど、男女</a:t>
            </a:r>
            <a:r>
              <a:rPr lang="ja-JP" altLang="en-US" sz="1600" b="1" u="sng" dirty="0">
                <a:solidFill>
                  <a:schemeClr val="accent5"/>
                </a:solidFill>
                <a:latin typeface="+mn-ea"/>
              </a:rPr>
              <a:t>共同</a:t>
            </a:r>
            <a:r>
              <a:rPr lang="ja-JP" altLang="en-US" sz="1600" b="1" u="sng" dirty="0" smtClean="0">
                <a:solidFill>
                  <a:schemeClr val="accent5"/>
                </a:solidFill>
                <a:latin typeface="+mn-ea"/>
              </a:rPr>
              <a:t>参画をはじめとした多様</a:t>
            </a:r>
            <a:r>
              <a:rPr lang="ja-JP" altLang="en-US" sz="1600" b="1" u="sng" dirty="0">
                <a:solidFill>
                  <a:schemeClr val="accent5"/>
                </a:solidFill>
                <a:latin typeface="+mn-ea"/>
              </a:rPr>
              <a:t>な視点</a:t>
            </a:r>
            <a:r>
              <a:rPr lang="ja-JP" altLang="en-US" sz="1600" b="1" u="sng" dirty="0" smtClean="0">
                <a:solidFill>
                  <a:schemeClr val="accent5"/>
                </a:solidFill>
                <a:latin typeface="+mn-ea"/>
              </a:rPr>
              <a:t>を踏まえた防災対策を推進</a:t>
            </a:r>
            <a:r>
              <a:rPr lang="ja-JP" altLang="en-US" sz="1600" dirty="0" smtClean="0">
                <a:latin typeface="+mn-ea"/>
              </a:rPr>
              <a:t>していく。</a:t>
            </a:r>
            <a:endParaRPr lang="en-US" altLang="ja-JP" sz="1600" dirty="0" smtClean="0">
              <a:latin typeface="+mn-ea"/>
            </a:endParaRPr>
          </a:p>
        </p:txBody>
      </p:sp>
      <p:sp>
        <p:nvSpPr>
          <p:cNvPr id="11" name="テキスト ボックス 10"/>
          <p:cNvSpPr txBox="1"/>
          <p:nvPr/>
        </p:nvSpPr>
        <p:spPr>
          <a:xfrm>
            <a:off x="401377" y="3359852"/>
            <a:ext cx="8748464" cy="2893100"/>
          </a:xfrm>
          <a:prstGeom prst="rect">
            <a:avLst/>
          </a:prstGeom>
          <a:noFill/>
        </p:spPr>
        <p:txBody>
          <a:bodyPr wrap="square" rtlCol="0">
            <a:spAutoFit/>
          </a:bodyPr>
          <a:lstStyle/>
          <a:p>
            <a:pPr>
              <a:lnSpc>
                <a:spcPct val="150000"/>
              </a:lnSpc>
            </a:pPr>
            <a:r>
              <a:rPr lang="ja-JP" altLang="en-US" b="1" dirty="0">
                <a:latin typeface="+mn-ea"/>
              </a:rPr>
              <a:t>埼玉県</a:t>
            </a:r>
            <a:r>
              <a:rPr lang="ja-JP" altLang="en-US" b="1" dirty="0" smtClean="0">
                <a:latin typeface="+mn-ea"/>
              </a:rPr>
              <a:t>男女共同参画基本計画</a:t>
            </a:r>
            <a:r>
              <a:rPr lang="ja-JP" altLang="en-US" dirty="0" smtClean="0">
                <a:latin typeface="+mn-ea"/>
              </a:rPr>
              <a:t>（平成</a:t>
            </a:r>
            <a:r>
              <a:rPr lang="en-US" altLang="ja-JP" dirty="0" smtClean="0">
                <a:latin typeface="+mn-ea"/>
              </a:rPr>
              <a:t>29</a:t>
            </a:r>
            <a:r>
              <a:rPr lang="ja-JP" altLang="en-US" dirty="0" smtClean="0">
                <a:latin typeface="+mn-ea"/>
              </a:rPr>
              <a:t>年</a:t>
            </a:r>
            <a:r>
              <a:rPr lang="en-US" altLang="ja-JP" dirty="0" smtClean="0">
                <a:latin typeface="+mn-ea"/>
              </a:rPr>
              <a:t>3</a:t>
            </a:r>
            <a:r>
              <a:rPr lang="ja-JP" altLang="en-US" dirty="0" smtClean="0">
                <a:latin typeface="+mn-ea"/>
              </a:rPr>
              <a:t>月</a:t>
            </a:r>
            <a:r>
              <a:rPr lang="en-US" altLang="ja-JP" dirty="0" smtClean="0">
                <a:latin typeface="+mn-ea"/>
              </a:rPr>
              <a:t>27</a:t>
            </a:r>
            <a:r>
              <a:rPr lang="ja-JP" altLang="en-US" dirty="0" smtClean="0">
                <a:latin typeface="+mn-ea"/>
              </a:rPr>
              <a:t>日</a:t>
            </a:r>
            <a:r>
              <a:rPr lang="ja-JP" altLang="en-US" dirty="0">
                <a:latin typeface="+mn-ea"/>
              </a:rPr>
              <a:t>策定</a:t>
            </a:r>
            <a:r>
              <a:rPr lang="ja-JP" altLang="en-US" dirty="0" smtClean="0">
                <a:latin typeface="+mn-ea"/>
              </a:rPr>
              <a:t>）</a:t>
            </a:r>
            <a:endParaRPr lang="en-US" altLang="ja-JP" dirty="0" smtClean="0">
              <a:latin typeface="+mn-ea"/>
            </a:endParaRPr>
          </a:p>
          <a:p>
            <a:pPr>
              <a:spcBef>
                <a:spcPts val="600"/>
              </a:spcBef>
            </a:pPr>
            <a:r>
              <a:rPr lang="ja-JP" altLang="en-US" b="1" dirty="0" smtClean="0">
                <a:latin typeface="+mn-ea"/>
              </a:rPr>
              <a:t>　基本目標</a:t>
            </a:r>
            <a:r>
              <a:rPr lang="en-US" altLang="ja-JP" b="1" dirty="0" smtClean="0">
                <a:latin typeface="+mn-ea"/>
              </a:rPr>
              <a:t>Ⅳ</a:t>
            </a:r>
            <a:r>
              <a:rPr lang="ja-JP" altLang="en-US" b="1" dirty="0" smtClean="0">
                <a:latin typeface="+mn-ea"/>
              </a:rPr>
              <a:t> 災害に強い地域を男女が共につくりあげる</a:t>
            </a:r>
            <a:endParaRPr lang="en-US" altLang="ja-JP" b="1" dirty="0" smtClean="0">
              <a:latin typeface="+mn-ea"/>
            </a:endParaRPr>
          </a:p>
          <a:p>
            <a:pPr>
              <a:spcBef>
                <a:spcPts val="600"/>
              </a:spcBef>
            </a:pPr>
            <a:r>
              <a:rPr lang="ja-JP" altLang="en-US" b="1" dirty="0" smtClean="0">
                <a:latin typeface="+mn-ea"/>
              </a:rPr>
              <a:t>　施策の柱６</a:t>
            </a:r>
            <a:r>
              <a:rPr lang="ja-JP" altLang="en-US" b="1" dirty="0">
                <a:latin typeface="+mn-ea"/>
              </a:rPr>
              <a:t> </a:t>
            </a:r>
            <a:r>
              <a:rPr lang="ja-JP" altLang="en-US" b="1" dirty="0" smtClean="0">
                <a:latin typeface="+mn-ea"/>
              </a:rPr>
              <a:t>男女共同参画の視点に立った防災対策の推進</a:t>
            </a:r>
            <a:endParaRPr lang="en-US" altLang="ja-JP" b="1" dirty="0" smtClean="0">
              <a:latin typeface="+mn-ea"/>
            </a:endParaRPr>
          </a:p>
          <a:p>
            <a:pPr>
              <a:spcBef>
                <a:spcPts val="600"/>
              </a:spcBef>
            </a:pPr>
            <a:r>
              <a:rPr lang="ja-JP" altLang="en-US" sz="1600" dirty="0">
                <a:latin typeface="+mn-ea"/>
              </a:rPr>
              <a:t>（１</a:t>
            </a:r>
            <a:r>
              <a:rPr lang="ja-JP" altLang="en-US" sz="1600" dirty="0" smtClean="0">
                <a:latin typeface="+mn-ea"/>
              </a:rPr>
              <a:t>）防災分野における女性の参画拡大</a:t>
            </a:r>
            <a:endParaRPr lang="en-US" altLang="ja-JP" sz="1600" dirty="0" smtClean="0">
              <a:latin typeface="+mn-ea"/>
            </a:endParaRPr>
          </a:p>
          <a:p>
            <a:pPr>
              <a:spcBef>
                <a:spcPts val="600"/>
              </a:spcBef>
            </a:pPr>
            <a:r>
              <a:rPr lang="ja-JP" altLang="en-US" sz="1600" dirty="0">
                <a:latin typeface="+mn-ea"/>
              </a:rPr>
              <a:t>（２</a:t>
            </a:r>
            <a:r>
              <a:rPr lang="ja-JP" altLang="en-US" sz="1600" dirty="0" smtClean="0">
                <a:latin typeface="+mn-ea"/>
              </a:rPr>
              <a:t>）防災訓練や自主防災組織などでの男女共同参画の</a:t>
            </a:r>
            <a:r>
              <a:rPr lang="ja-JP" altLang="en-US" sz="1600" dirty="0">
                <a:latin typeface="+mn-ea"/>
              </a:rPr>
              <a:t>意識</a:t>
            </a:r>
            <a:r>
              <a:rPr lang="ja-JP" altLang="en-US" sz="1600" dirty="0" smtClean="0">
                <a:latin typeface="+mn-ea"/>
              </a:rPr>
              <a:t>啓発</a:t>
            </a:r>
            <a:endParaRPr lang="en-US" altLang="ja-JP" sz="1600" dirty="0" smtClean="0">
              <a:latin typeface="+mn-ea"/>
            </a:endParaRPr>
          </a:p>
          <a:p>
            <a:pPr>
              <a:spcBef>
                <a:spcPts val="600"/>
              </a:spcBef>
            </a:pPr>
            <a:r>
              <a:rPr lang="ja-JP" altLang="en-US" sz="1600" dirty="0">
                <a:latin typeface="+mn-ea"/>
              </a:rPr>
              <a:t>（３</a:t>
            </a:r>
            <a:r>
              <a:rPr lang="ja-JP" altLang="en-US" sz="1600" dirty="0" smtClean="0">
                <a:latin typeface="+mn-ea"/>
              </a:rPr>
              <a:t>）男女共同参画の視点に立った地域防災計画や各種対応マニュアルなどの充実</a:t>
            </a:r>
            <a:endParaRPr lang="en-US" altLang="ja-JP" sz="1600" dirty="0" smtClean="0">
              <a:latin typeface="+mn-ea"/>
            </a:endParaRPr>
          </a:p>
          <a:p>
            <a:pPr>
              <a:spcBef>
                <a:spcPts val="600"/>
              </a:spcBef>
            </a:pPr>
            <a:r>
              <a:rPr lang="ja-JP" altLang="en-US" sz="1600" dirty="0">
                <a:latin typeface="+mn-ea"/>
              </a:rPr>
              <a:t>（４</a:t>
            </a:r>
            <a:r>
              <a:rPr lang="ja-JP" altLang="en-US" sz="1600" dirty="0" smtClean="0">
                <a:latin typeface="+mn-ea"/>
              </a:rPr>
              <a:t>）男女共同参画の視点に立った災害時の対応</a:t>
            </a:r>
            <a:endParaRPr lang="en-US" altLang="ja-JP" sz="1600" dirty="0" smtClean="0">
              <a:latin typeface="+mn-ea"/>
            </a:endParaRPr>
          </a:p>
          <a:p>
            <a:pPr>
              <a:spcBef>
                <a:spcPts val="600"/>
              </a:spcBef>
            </a:pPr>
            <a:r>
              <a:rPr lang="ja-JP" altLang="en-US" sz="1600" dirty="0">
                <a:latin typeface="+mn-ea"/>
              </a:rPr>
              <a:t>（５</a:t>
            </a:r>
            <a:r>
              <a:rPr lang="ja-JP" altLang="en-US" sz="1600" dirty="0" smtClean="0">
                <a:latin typeface="+mn-ea"/>
              </a:rPr>
              <a:t>）災害復興時における男女共同参画の促進</a:t>
            </a:r>
            <a:endParaRPr lang="ja-JP" altLang="en-US" sz="2000" dirty="0">
              <a:latin typeface="+mn-ea"/>
            </a:endParaRPr>
          </a:p>
        </p:txBody>
      </p:sp>
      <p:sp>
        <p:nvSpPr>
          <p:cNvPr id="5"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参考資料</a:t>
            </a:r>
            <a:r>
              <a:rPr lang="ja-JP" altLang="en-US" sz="2400" dirty="0" smtClean="0">
                <a:solidFill>
                  <a:schemeClr val="bg1"/>
                </a:solidFill>
                <a:latin typeface="+mn-ea"/>
                <a:ea typeface="+mn-ea"/>
              </a:rPr>
              <a:t>　埼玉県地域防災計画／埼玉県男女共同参画基本計画</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386843072"/>
      </p:ext>
    </p:extLst>
  </p:cSld>
  <p:clrMapOvr>
    <a:masterClrMapping/>
  </p:clrMapOvr>
  <p:transition advClick="0" advTm="3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373354" y="2348880"/>
            <a:ext cx="6336704" cy="201622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FFFFFF"/>
                </a:solidFill>
                <a:latin typeface="メイリオ"/>
                <a:ea typeface="メイリオ"/>
                <a:cs typeface="メイリオ"/>
              </a:rPr>
              <a:t>事例集</a:t>
            </a:r>
            <a:endParaRPr lang="ja-JP" altLang="en-US" sz="3600" b="1" dirty="0">
              <a:latin typeface="メイリオ"/>
              <a:ea typeface="メイリオ"/>
              <a:cs typeface="メイリオ"/>
            </a:endParaRPr>
          </a:p>
        </p:txBody>
      </p:sp>
      <p:sp>
        <p:nvSpPr>
          <p:cNvPr id="6" name="タイトル 1"/>
          <p:cNvSpPr txBox="1">
            <a:spLocks/>
          </p:cNvSpPr>
          <p:nvPr/>
        </p:nvSpPr>
        <p:spPr>
          <a:xfrm>
            <a:off x="457200" y="610768"/>
            <a:ext cx="82296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tabLst>
                <a:tab pos="7261225" algn="l"/>
              </a:tabLst>
            </a:pPr>
            <a:r>
              <a:rPr lang="ja-JP" altLang="ja-JP" sz="4000" b="1" dirty="0" smtClean="0">
                <a:latin typeface="メイリオ"/>
                <a:ea typeface="メイリオ"/>
                <a:cs typeface="メイリオ"/>
              </a:rPr>
              <a:t>男女共同参画</a:t>
            </a:r>
            <a:r>
              <a:rPr lang="ja-JP" altLang="en-US" sz="4000" b="1" dirty="0" smtClean="0">
                <a:latin typeface="メイリオ"/>
                <a:ea typeface="メイリオ"/>
                <a:cs typeface="メイリオ"/>
              </a:rPr>
              <a:t>の視点からの防災</a:t>
            </a:r>
            <a:endParaRPr lang="ja-JP" altLang="en-US" sz="4000" b="1" dirty="0">
              <a:latin typeface="メイリオ"/>
              <a:ea typeface="メイリオ"/>
              <a:cs typeface="メイリオ"/>
            </a:endParaRPr>
          </a:p>
        </p:txBody>
      </p:sp>
      <p:pic>
        <p:nvPicPr>
          <p:cNvPr id="1026" name="Picture 2" descr="C:\Users\107194\Desktop\防災イラスト\bousai2-530x4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581128"/>
            <a:ext cx="1980032" cy="1834331"/>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164" y="4778213"/>
            <a:ext cx="2018379" cy="1440160"/>
          </a:xfrm>
          <a:prstGeom prst="rect">
            <a:avLst/>
          </a:prstGeom>
        </p:spPr>
      </p:pic>
    </p:spTree>
    <p:extLst>
      <p:ext uri="{BB962C8B-B14F-4D97-AF65-F5344CB8AC3E}">
        <p14:creationId xmlns:p14="http://schemas.microsoft.com/office/powerpoint/2010/main" val="2637609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7325" y="6416489"/>
            <a:ext cx="1113857" cy="230832"/>
          </a:xfrm>
          <a:prstGeom prst="rect">
            <a:avLst/>
          </a:prstGeom>
          <a:noFill/>
          <a:ln>
            <a:solidFill>
              <a:schemeClr val="tx1"/>
            </a:solidFill>
          </a:ln>
        </p:spPr>
        <p:txBody>
          <a:bodyPr wrap="none" rtlCol="0">
            <a:spAutoFit/>
          </a:bodyPr>
          <a:lstStyle/>
          <a:p>
            <a:r>
              <a:rPr kumimoji="1" lang="ja-JP" altLang="en-US" sz="900" dirty="0" smtClean="0">
                <a:latin typeface="+mj-ea"/>
                <a:ea typeface="+mj-ea"/>
              </a:rPr>
              <a:t>平成２８年３月現在</a:t>
            </a:r>
            <a:endParaRPr kumimoji="1" lang="ja-JP" altLang="en-US" sz="900" dirty="0">
              <a:latin typeface="+mj-ea"/>
              <a:ea typeface="+mj-ea"/>
            </a:endParaRPr>
          </a:p>
        </p:txBody>
      </p:sp>
      <p:sp>
        <p:nvSpPr>
          <p:cNvPr id="8" name="正方形/長方形 7"/>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共同参画型の</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組織づくり・運営①</a:t>
            </a:r>
            <a:endParaRPr lang="en-US" altLang="ja-JP"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（自主防災組織）</a:t>
            </a:r>
            <a:endPar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高知県</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安芸市</a:t>
            </a:r>
          </a:p>
        </p:txBody>
      </p:sp>
      <p:sp>
        <p:nvSpPr>
          <p:cNvPr id="15" name="テキスト ボックス 14"/>
          <p:cNvSpPr txBox="1"/>
          <p:nvPr/>
        </p:nvSpPr>
        <p:spPr>
          <a:xfrm>
            <a:off x="210484" y="812503"/>
            <a:ext cx="8642350" cy="957931"/>
          </a:xfrm>
          <a:prstGeom prst="rect">
            <a:avLst/>
          </a:prstGeom>
          <a:noFill/>
          <a:ln>
            <a:solidFill>
              <a:schemeClr val="tx1"/>
            </a:solidFill>
          </a:ln>
        </p:spPr>
        <p:txBody>
          <a:bodyPr wrap="square" rIns="36000" rtlCol="0">
            <a:no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取組の概要</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・高知県安芸市の自主防災組織である川向防災会では、</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子育てや介護などで忙しい女性も含めて、住民が活動に無理なく参加できる</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仕組みづくりを実施。</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212271" y="1809754"/>
            <a:ext cx="8420100" cy="430887"/>
          </a:xfrm>
          <a:prstGeom prst="rect">
            <a:avLst/>
          </a:prstGeom>
          <a:noFill/>
        </p:spPr>
        <p:txBody>
          <a:bodyPr wrap="square" rtlCol="0">
            <a:spAutoFit/>
          </a:bodyPr>
          <a:lstStyle/>
          <a:p>
            <a:pPr>
              <a:lnSpc>
                <a:spcPct val="110000"/>
              </a:lnSpc>
            </a:pPr>
            <a:r>
              <a:rPr kumimoji="1" lang="en-US" altLang="ja-JP" sz="2000" b="1" dirty="0" smtClean="0">
                <a:latin typeface="メイリオ"/>
                <a:ea typeface="メイリオ"/>
                <a:cs typeface="メイリオ"/>
              </a:rPr>
              <a:t>【</a:t>
            </a:r>
            <a:r>
              <a:rPr kumimoji="1" lang="ja-JP" altLang="en-US" sz="2000" b="1" dirty="0" smtClean="0">
                <a:latin typeface="メイリオ"/>
                <a:ea typeface="メイリオ"/>
                <a:cs typeface="メイリオ"/>
              </a:rPr>
              <a:t>取組のポイント</a:t>
            </a:r>
            <a:r>
              <a:rPr kumimoji="1" lang="en-US" altLang="ja-JP" sz="2000" b="1" dirty="0" smtClean="0">
                <a:latin typeface="メイリオ"/>
                <a:ea typeface="メイリオ"/>
                <a:cs typeface="メイリオ"/>
              </a:rPr>
              <a:t>】</a:t>
            </a:r>
            <a:endParaRPr lang="en-US" altLang="ja-JP" sz="1600" dirty="0">
              <a:latin typeface="メイリオ"/>
              <a:ea typeface="メイリオ"/>
              <a:cs typeface="メイリオ"/>
            </a:endParaRPr>
          </a:p>
        </p:txBody>
      </p:sp>
      <p:sp>
        <p:nvSpPr>
          <p:cNvPr id="17" name="正方形/長方形 16"/>
          <p:cNvSpPr/>
          <p:nvPr/>
        </p:nvSpPr>
        <p:spPr>
          <a:xfrm>
            <a:off x="712695" y="2153112"/>
            <a:ext cx="2555799" cy="45315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r>
              <a:rPr lang="ja-JP" altLang="en-US" sz="2000" b="1" dirty="0" smtClean="0">
                <a:solidFill>
                  <a:schemeClr val="tx1"/>
                </a:solidFill>
                <a:latin typeface="メイリオ"/>
                <a:ea typeface="メイリオ"/>
                <a:cs typeface="メイリオ"/>
              </a:rPr>
              <a:t>役員に女性枠を設置</a:t>
            </a:r>
            <a:endParaRPr lang="en-US" altLang="ja-JP" sz="2000" b="1" dirty="0">
              <a:solidFill>
                <a:schemeClr val="tx1"/>
              </a:solidFill>
              <a:latin typeface="メイリオ"/>
              <a:ea typeface="メイリオ"/>
              <a:cs typeface="メイリオ"/>
            </a:endParaRPr>
          </a:p>
        </p:txBody>
      </p:sp>
      <p:sp>
        <p:nvSpPr>
          <p:cNvPr id="18" name="角丸四角形 17"/>
          <p:cNvSpPr/>
          <p:nvPr/>
        </p:nvSpPr>
        <p:spPr>
          <a:xfrm>
            <a:off x="386976" y="2606271"/>
            <a:ext cx="8503024" cy="1602658"/>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403225" indent="-20161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・会長１名　副会長（</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男女各１名</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会長の任期は最長２年</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03225"/>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班長１名　副班長（</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男女各１名</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）：班長、副班長は原則として名簿順。</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03225"/>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という体制にし、</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名簿順にすることで、</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男女問わず誰でも役員になる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ような仕組みに。</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03225"/>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役員の数自体を増やすことにより、女性が</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役員</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になりやすい仕組みを構築</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・名簿は、もともと世帯主（男性）を記載していたが、徐々に個人単位での記載に変更。</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61925"/>
            <a:endParaRPr lang="en-US" altLang="ja-JP" sz="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61925"/>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これらは規約に明記し、組織全体の明確なルールに</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711201" y="4315102"/>
            <a:ext cx="4304552" cy="45315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r>
              <a:rPr lang="ja-JP" altLang="en-US" sz="2000" b="1" dirty="0" smtClean="0">
                <a:solidFill>
                  <a:schemeClr val="tx1"/>
                </a:solidFill>
                <a:latin typeface="メイリオ"/>
                <a:ea typeface="メイリオ"/>
                <a:cs typeface="メイリオ"/>
              </a:rPr>
              <a:t>短時間でだれでも参加しやすい会議</a:t>
            </a:r>
            <a:endParaRPr lang="en-US" altLang="ja-JP" sz="2000" b="1" dirty="0">
              <a:solidFill>
                <a:schemeClr val="tx1"/>
              </a:solidFill>
              <a:latin typeface="メイリオ"/>
              <a:ea typeface="メイリオ"/>
              <a:cs typeface="メイリオ"/>
            </a:endParaRPr>
          </a:p>
        </p:txBody>
      </p:sp>
      <p:sp>
        <p:nvSpPr>
          <p:cNvPr id="20" name="角丸四角形 19"/>
          <p:cNvSpPr/>
          <p:nvPr/>
        </p:nvSpPr>
        <p:spPr>
          <a:xfrm>
            <a:off x="386977" y="4801133"/>
            <a:ext cx="8501530" cy="656882"/>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390525" indent="-18891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・子育てや介護などで忙しい女性も含めて、無理なく参加できるよう、</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会議の時間は</a:t>
            </a:r>
            <a:r>
              <a:rPr lang="en-US" altLang="ja-JP"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短時間に限定し、参加しやすい時間帯に開催</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12695" y="5395346"/>
            <a:ext cx="3348317" cy="45315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r>
              <a:rPr lang="ja-JP" altLang="en-US" sz="2000" b="1" dirty="0" smtClean="0">
                <a:solidFill>
                  <a:schemeClr val="tx1"/>
                </a:solidFill>
                <a:latin typeface="メイリオ"/>
                <a:ea typeface="メイリオ"/>
                <a:cs typeface="メイリオ"/>
              </a:rPr>
              <a:t>性別での役割</a:t>
            </a:r>
            <a:r>
              <a:rPr lang="ja-JP" altLang="en-US" sz="2000" b="1" dirty="0">
                <a:solidFill>
                  <a:schemeClr val="tx1"/>
                </a:solidFill>
                <a:latin typeface="メイリオ"/>
                <a:ea typeface="メイリオ"/>
                <a:cs typeface="メイリオ"/>
              </a:rPr>
              <a:t>分担</a:t>
            </a:r>
            <a:r>
              <a:rPr lang="ja-JP" altLang="en-US" sz="2000" b="1" dirty="0" smtClean="0">
                <a:solidFill>
                  <a:schemeClr val="tx1"/>
                </a:solidFill>
                <a:latin typeface="メイリオ"/>
                <a:ea typeface="メイリオ"/>
                <a:cs typeface="メイリオ"/>
              </a:rPr>
              <a:t>をしない</a:t>
            </a:r>
            <a:endParaRPr lang="en-US" altLang="ja-JP" sz="2000" b="1" dirty="0">
              <a:solidFill>
                <a:schemeClr val="tx1"/>
              </a:solidFill>
              <a:latin typeface="メイリオ"/>
              <a:ea typeface="メイリオ"/>
              <a:cs typeface="メイリオ"/>
            </a:endParaRPr>
          </a:p>
        </p:txBody>
      </p:sp>
      <p:sp>
        <p:nvSpPr>
          <p:cNvPr id="24" name="角丸四角形 23"/>
          <p:cNvSpPr/>
          <p:nvPr/>
        </p:nvSpPr>
        <p:spPr>
          <a:xfrm>
            <a:off x="386977" y="5848505"/>
            <a:ext cx="8503024" cy="594211"/>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403225" indent="-20161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・災害時はどんなメンバーで活動するかわからないため、防災訓練の際、原則として</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役割を男女で分けず（炊き出し班＝女性など）</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、事務局がランダムで役割を割り当て。</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9565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4791735" y="2660638"/>
            <a:ext cx="4186041" cy="2243654"/>
          </a:xfrm>
          <a:prstGeom prst="rect">
            <a:avLst/>
          </a:prstGeom>
        </p:spPr>
      </p:pic>
      <p:sp>
        <p:nvSpPr>
          <p:cNvPr id="8" name="正方形/長方形 7"/>
          <p:cNvSpPr/>
          <p:nvPr/>
        </p:nvSpPr>
        <p:spPr>
          <a:xfrm>
            <a:off x="210221" y="818418"/>
            <a:ext cx="7608189" cy="400110"/>
          </a:xfrm>
          <a:prstGeom prst="rect">
            <a:avLst/>
          </a:prstGeom>
        </p:spPr>
        <p:txBody>
          <a:bodyPr wrap="square">
            <a:spAutoFit/>
          </a:bodyP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のポイント</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solidFill>
                <a:srgbClr val="FF0000"/>
              </a:solidFill>
              <a:latin typeface="メイリオ"/>
              <a:ea typeface="メイリオ"/>
              <a:cs typeface="メイリオ"/>
            </a:endParaRPr>
          </a:p>
        </p:txBody>
      </p:sp>
      <p:sp>
        <p:nvSpPr>
          <p:cNvPr id="9" name="正方形/長方形 8"/>
          <p:cNvSpPr/>
          <p:nvPr/>
        </p:nvSpPr>
        <p:spPr>
          <a:xfrm>
            <a:off x="712695" y="1298476"/>
            <a:ext cx="5096434" cy="45315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r>
              <a:rPr lang="ja-JP" altLang="en-US" sz="2000" b="1" dirty="0" smtClean="0">
                <a:solidFill>
                  <a:schemeClr val="tx1"/>
                </a:solidFill>
                <a:latin typeface="メイリオ"/>
                <a:ea typeface="メイリオ"/>
                <a:cs typeface="メイリオ"/>
              </a:rPr>
              <a:t>女性が参加し、リーダーとなるための工夫</a:t>
            </a:r>
            <a:endParaRPr lang="en-US" altLang="ja-JP" sz="2000" b="1" dirty="0">
              <a:solidFill>
                <a:schemeClr val="tx1"/>
              </a:solidFill>
              <a:latin typeface="メイリオ"/>
              <a:ea typeface="メイリオ"/>
              <a:cs typeface="メイリオ"/>
            </a:endParaRPr>
          </a:p>
        </p:txBody>
      </p:sp>
      <p:sp>
        <p:nvSpPr>
          <p:cNvPr id="10" name="角丸四角形 9"/>
          <p:cNvSpPr/>
          <p:nvPr/>
        </p:nvSpPr>
        <p:spPr>
          <a:xfrm>
            <a:off x="600635" y="1878634"/>
            <a:ext cx="8289365" cy="2078287"/>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20161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・隣近所で、「お助け５人組」を構成。</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５人の中からリーダーを必ず指名</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77850" indent="-187325"/>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名のリーダーが誕生。</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リーダーの中から</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リーダー長を選び、リーダーに女性が入り、男女同数の</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リーダーとなることを目指している。</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90525" indent="-188913"/>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90525" indent="-18891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防災教育として</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防災劇等を日常から実施</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することにより、</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からの取組が組織内に浸透。</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 name="グループ化 18"/>
          <p:cNvGrpSpPr/>
          <p:nvPr/>
        </p:nvGrpSpPr>
        <p:grpSpPr>
          <a:xfrm>
            <a:off x="250825" y="4693026"/>
            <a:ext cx="8642350" cy="1532965"/>
            <a:chOff x="291166" y="5361267"/>
            <a:chExt cx="8642350" cy="1490315"/>
          </a:xfrm>
          <a:solidFill>
            <a:schemeClr val="accent2">
              <a:lumMod val="20000"/>
              <a:lumOff val="80000"/>
            </a:schemeClr>
          </a:solidFill>
        </p:grpSpPr>
        <p:sp>
          <p:nvSpPr>
            <p:cNvPr id="20" name="角丸四角形 19"/>
            <p:cNvSpPr/>
            <p:nvPr/>
          </p:nvSpPr>
          <p:spPr>
            <a:xfrm>
              <a:off x="291166" y="5529357"/>
              <a:ext cx="8642350" cy="1322225"/>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108000" rtlCol="0" anchor="t" anchorCtr="0">
              <a:noAutofit/>
            </a:bodyPr>
            <a:lstStyle/>
            <a:p>
              <a:pPr marL="201613" indent="-26988"/>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市の自主防災組織</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連絡協議会においても女性の参画が加速化。 </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の自主防災組織が参加。事務局は市危機管理担当課）</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u="sng"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副会長に女性が選出</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u="sng"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女性部会</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を設置：将来的に役員となる人材を育成するための勉強会を実施。</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512484" y="5361267"/>
              <a:ext cx="1504576" cy="336176"/>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Ins="36000" rtlCol="0" anchor="ctr">
              <a:noAutofit/>
            </a:bodyPr>
            <a:lstStyle/>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取組の</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a:t>
              </a:r>
            </a:p>
          </p:txBody>
        </p:sp>
      </p:grpSp>
      <p:sp>
        <p:nvSpPr>
          <p:cNvPr id="22" name="テキスト ボックス 21"/>
          <p:cNvSpPr txBox="1"/>
          <p:nvPr/>
        </p:nvSpPr>
        <p:spPr>
          <a:xfrm>
            <a:off x="250825" y="6237333"/>
            <a:ext cx="6070787" cy="461665"/>
          </a:xfrm>
          <a:prstGeom prst="rect">
            <a:avLst/>
          </a:prstGeom>
          <a:noFill/>
        </p:spPr>
        <p:txBody>
          <a:bodyPr wrap="square" rtlCol="0">
            <a:spAutoFit/>
          </a:bodyPr>
          <a:lstStyle/>
          <a:p>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年４月高知県自主防災組織活動事例集</a:t>
            </a:r>
          </a:p>
          <a:p>
            <a:r>
              <a:rPr lang="en-US" altLang="ja-JP" sz="12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http://www.pref.kochi.lg.jp/soshiki/010201/jisyubo-jirei.html</a:t>
            </a:r>
          </a:p>
        </p:txBody>
      </p:sp>
      <p:sp>
        <p:nvSpPr>
          <p:cNvPr id="23" name="テキスト ボックス 22"/>
          <p:cNvSpPr txBox="1"/>
          <p:nvPr/>
        </p:nvSpPr>
        <p:spPr>
          <a:xfrm>
            <a:off x="6059675" y="6238827"/>
            <a:ext cx="2957325" cy="461665"/>
          </a:xfrm>
          <a:prstGeom prst="rect">
            <a:avLst/>
          </a:prstGeom>
          <a:noFill/>
        </p:spPr>
        <p:txBody>
          <a:bodyPr wrap="square" rtlCol="0">
            <a:spAutoFit/>
          </a:bodyPr>
          <a:lstStyle/>
          <a:p>
            <a:pPr algn="r"/>
            <a:r>
              <a:rPr lang="ja-JP" altLang="en-US" sz="1200" b="1" dirty="0" smtClean="0">
                <a:latin typeface="メイリオ"/>
                <a:ea typeface="メイリオ"/>
                <a:cs typeface="メイリオ"/>
              </a:rPr>
              <a:t>安芸市危機管理課</a:t>
            </a:r>
            <a:r>
              <a:rPr lang="ja-JP" altLang="en-US" sz="1200" b="1" dirty="0">
                <a:latin typeface="メイリオ"/>
                <a:ea typeface="メイリオ"/>
                <a:cs typeface="メイリオ"/>
              </a:rPr>
              <a:t>　</a:t>
            </a:r>
            <a:endParaRPr lang="en-US" altLang="ja-JP" sz="1200" b="1" dirty="0" smtClean="0">
              <a:latin typeface="メイリオ"/>
              <a:ea typeface="メイリオ"/>
              <a:cs typeface="メイリオ"/>
            </a:endParaRPr>
          </a:p>
          <a:p>
            <a:pPr algn="r"/>
            <a:r>
              <a:rPr lang="en-US" altLang="ja-JP" sz="1200" b="1" dirty="0" smtClean="0">
                <a:latin typeface="メイリオ"/>
                <a:ea typeface="メイリオ"/>
                <a:cs typeface="メイリオ"/>
              </a:rPr>
              <a:t>0887-37-9101</a:t>
            </a:r>
            <a:endParaRPr lang="en-US" altLang="ja-JP" sz="1200" dirty="0" smtClean="0"/>
          </a:p>
        </p:txBody>
      </p:sp>
      <p:sp>
        <p:nvSpPr>
          <p:cNvPr id="24" name="正方形/長方形 2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共同参画型の</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組織づくり・運営②</a:t>
            </a:r>
            <a:endParaRPr lang="en-US" altLang="ja-JP"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（自主防災組織）</a:t>
            </a:r>
            <a:endPar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高知県</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安芸市</a:t>
            </a:r>
          </a:p>
        </p:txBody>
      </p:sp>
    </p:spTree>
    <p:extLst>
      <p:ext uri="{BB962C8B-B14F-4D97-AF65-F5344CB8AC3E}">
        <p14:creationId xmlns:p14="http://schemas.microsoft.com/office/powerpoint/2010/main" val="123949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94129" y="80683"/>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425388" y="80683"/>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男女共同参画の視点による避難所用品の整備①</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92675" y="6479250"/>
            <a:ext cx="1113857" cy="230832"/>
          </a:xfrm>
          <a:prstGeom prst="rect">
            <a:avLst/>
          </a:prstGeom>
          <a:noFill/>
          <a:ln>
            <a:solidFill>
              <a:schemeClr val="tx1"/>
            </a:solidFill>
          </a:ln>
        </p:spPr>
        <p:txBody>
          <a:bodyPr wrap="none" rtlCol="0">
            <a:spAutoFit/>
          </a:bodyPr>
          <a:lstStyle/>
          <a:p>
            <a:r>
              <a:rPr kumimoji="1" lang="ja-JP" altLang="en-US" sz="900" dirty="0" smtClean="0">
                <a:latin typeface="+mj-ea"/>
                <a:ea typeface="+mj-ea"/>
              </a:rPr>
              <a:t>平成</a:t>
            </a:r>
            <a:r>
              <a:rPr lang="ja-JP" altLang="en-US" sz="900" dirty="0" smtClean="0">
                <a:latin typeface="+mj-ea"/>
                <a:ea typeface="+mj-ea"/>
              </a:rPr>
              <a:t>２８</a:t>
            </a:r>
            <a:r>
              <a:rPr kumimoji="1" lang="ja-JP" altLang="en-US" sz="900" dirty="0" smtClean="0">
                <a:latin typeface="+mj-ea"/>
                <a:ea typeface="+mj-ea"/>
              </a:rPr>
              <a:t>年３月現在</a:t>
            </a:r>
            <a:endParaRPr kumimoji="1" lang="ja-JP" altLang="en-US" sz="900" dirty="0">
              <a:latin typeface="+mj-ea"/>
              <a:ea typeface="+mj-ea"/>
            </a:endParaRPr>
          </a:p>
        </p:txBody>
      </p:sp>
      <p:sp>
        <p:nvSpPr>
          <p:cNvPr id="10" name="テキスト ボックス 9"/>
          <p:cNvSpPr txBox="1"/>
          <p:nvPr/>
        </p:nvSpPr>
        <p:spPr>
          <a:xfrm>
            <a:off x="208096" y="812503"/>
            <a:ext cx="8708425" cy="1930229"/>
          </a:xfrm>
          <a:prstGeom prst="rect">
            <a:avLst/>
          </a:prstGeom>
          <a:noFill/>
          <a:ln>
            <a:solidFill>
              <a:schemeClr val="tx1"/>
            </a:solidFill>
          </a:ln>
        </p:spPr>
        <p:txBody>
          <a:bodyPr wrap="square" rIns="36000" rtlCol="0">
            <a:no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取組の概要</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228600" indent="-228600">
              <a:lnSpc>
                <a:spcPct val="110000"/>
              </a:lnSpc>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a:ea typeface="メイリオ"/>
                <a:cs typeface="メイリオ"/>
              </a:rPr>
              <a:t>東日本大震災の教訓から、三島市地域防災計画の見直しや</a:t>
            </a:r>
            <a:r>
              <a:rPr lang="ja-JP" altLang="en-US" dirty="0" smtClean="0">
                <a:latin typeface="メイリオ"/>
                <a:ea typeface="メイリオ"/>
                <a:cs typeface="メイリオ"/>
              </a:rPr>
              <a:t>避難所運営</a:t>
            </a:r>
            <a:r>
              <a:rPr lang="ja-JP" altLang="en-US" dirty="0">
                <a:latin typeface="メイリオ"/>
                <a:ea typeface="メイリオ"/>
                <a:cs typeface="メイリオ"/>
              </a:rPr>
              <a:t>を行う際に、</a:t>
            </a:r>
            <a:r>
              <a:rPr lang="ja-JP" altLang="en-US" b="1" u="sng" dirty="0">
                <a:solidFill>
                  <a:schemeClr val="accent5"/>
                </a:solidFill>
                <a:latin typeface="メイリオ"/>
                <a:ea typeface="メイリオ"/>
                <a:cs typeface="メイリオ"/>
              </a:rPr>
              <a:t>女性の視点での意見を反映させるために市長との意見</a:t>
            </a:r>
            <a:r>
              <a:rPr lang="ja-JP" altLang="en-US" b="1" u="sng" dirty="0" smtClean="0">
                <a:solidFill>
                  <a:schemeClr val="accent5"/>
                </a:solidFill>
                <a:latin typeface="メイリオ"/>
                <a:ea typeface="メイリオ"/>
                <a:cs typeface="メイリオ"/>
              </a:rPr>
              <a:t>交換会</a:t>
            </a:r>
            <a:r>
              <a:rPr lang="ja-JP" altLang="en-US" dirty="0" smtClean="0">
                <a:latin typeface="メイリオ"/>
                <a:ea typeface="メイリオ"/>
                <a:cs typeface="メイリオ"/>
              </a:rPr>
              <a:t>を</a:t>
            </a:r>
            <a:r>
              <a:rPr lang="ja-JP" altLang="en-US" dirty="0">
                <a:latin typeface="メイリオ"/>
                <a:ea typeface="メイリオ"/>
                <a:cs typeface="メイリオ"/>
              </a:rPr>
              <a:t>開催</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pPr marL="215900" indent="-215900">
              <a:lnSpc>
                <a:spcPct val="110000"/>
              </a:lnSpc>
            </a:pPr>
            <a:r>
              <a:rPr lang="ja-JP" altLang="en-US" dirty="0" smtClean="0">
                <a:latin typeface="メイリオ"/>
                <a:ea typeface="メイリオ"/>
                <a:cs typeface="メイリオ"/>
              </a:rPr>
              <a:t>・意見交換会で得られた様々</a:t>
            </a:r>
            <a:r>
              <a:rPr lang="ja-JP" altLang="en-US" dirty="0">
                <a:latin typeface="メイリオ"/>
                <a:ea typeface="メイリオ"/>
                <a:cs typeface="メイリオ"/>
              </a:rPr>
              <a:t>な意見</a:t>
            </a:r>
            <a:r>
              <a:rPr lang="ja-JP" altLang="en-US" dirty="0" smtClean="0">
                <a:latin typeface="メイリオ"/>
                <a:ea typeface="メイリオ"/>
                <a:cs typeface="メイリオ"/>
              </a:rPr>
              <a:t>を</a:t>
            </a:r>
            <a:r>
              <a:rPr lang="ja-JP" altLang="en-US" b="1" u="sng" dirty="0" smtClean="0">
                <a:solidFill>
                  <a:schemeClr val="accent5"/>
                </a:solidFill>
                <a:latin typeface="メイリオ"/>
                <a:ea typeface="メイリオ"/>
                <a:cs typeface="メイリオ"/>
              </a:rPr>
              <a:t>地域</a:t>
            </a:r>
            <a:r>
              <a:rPr lang="ja-JP" altLang="en-US" b="1" u="sng" dirty="0">
                <a:solidFill>
                  <a:schemeClr val="accent5"/>
                </a:solidFill>
                <a:latin typeface="メイリオ"/>
                <a:ea typeface="メイリオ"/>
                <a:cs typeface="メイリオ"/>
              </a:rPr>
              <a:t>防災計画に反映</a:t>
            </a:r>
            <a:r>
              <a:rPr lang="ja-JP" altLang="en-US" dirty="0">
                <a:latin typeface="メイリオ"/>
                <a:ea typeface="メイリオ"/>
                <a:cs typeface="メイリオ"/>
              </a:rPr>
              <a:t>させ</a:t>
            </a:r>
            <a:r>
              <a:rPr lang="ja-JP" altLang="en-US" dirty="0" smtClean="0">
                <a:latin typeface="メイリオ"/>
                <a:ea typeface="メイリオ"/>
                <a:cs typeface="メイリオ"/>
              </a:rPr>
              <a:t>、男女共同参画の視点からの</a:t>
            </a:r>
            <a:r>
              <a:rPr lang="ja-JP" altLang="en-US" b="1" dirty="0" smtClean="0">
                <a:latin typeface="メイリオ"/>
                <a:ea typeface="メイリオ"/>
                <a:cs typeface="メイリオ"/>
              </a:rPr>
              <a:t>避難所運営マニュアルの作成や避難所用品の備蓄、母親向けの防災啓発講座</a:t>
            </a:r>
            <a:r>
              <a:rPr lang="ja-JP" altLang="en-US" dirty="0" smtClean="0">
                <a:latin typeface="メイリオ"/>
                <a:ea typeface="メイリオ"/>
                <a:cs typeface="メイリオ"/>
              </a:rPr>
              <a:t>等を実施。</a:t>
            </a:r>
            <a:endParaRPr lang="en-US" altLang="ja-JP" dirty="0">
              <a:latin typeface="メイリオ"/>
              <a:ea typeface="メイリオ"/>
              <a:cs typeface="メイリオ"/>
            </a:endParaRPr>
          </a:p>
        </p:txBody>
      </p:sp>
      <p:sp>
        <p:nvSpPr>
          <p:cNvPr id="11" name="テキスト ボックス 10"/>
          <p:cNvSpPr txBox="1"/>
          <p:nvPr/>
        </p:nvSpPr>
        <p:spPr>
          <a:xfrm>
            <a:off x="208096" y="2902773"/>
            <a:ext cx="8801433" cy="2326427"/>
          </a:xfrm>
          <a:prstGeom prst="rect">
            <a:avLst/>
          </a:prstGeom>
          <a:noFill/>
          <a:ln>
            <a:noFill/>
          </a:ln>
        </p:spPr>
        <p:txBody>
          <a:bodyPr wrap="square" rIns="36000" rtlCol="0">
            <a:noAutofit/>
          </a:bodyPr>
          <a:lstStyle/>
          <a:p>
            <a:pPr marL="174625" lvl="1"/>
            <a:r>
              <a:rPr lang="ja-JP" altLang="en-US" dirty="0" smtClean="0">
                <a:latin typeface="メイリオ"/>
                <a:ea typeface="メイリオ"/>
                <a:cs typeface="メイリオ"/>
              </a:rPr>
              <a:t>１．</a:t>
            </a:r>
            <a:r>
              <a:rPr lang="ja-JP" altLang="en-US" b="1" u="sng" dirty="0" smtClean="0">
                <a:solidFill>
                  <a:schemeClr val="accent5"/>
                </a:solidFill>
                <a:latin typeface="メイリオ"/>
                <a:ea typeface="メイリオ"/>
                <a:cs typeface="メイリオ"/>
              </a:rPr>
              <a:t>避難所運営マニュアルの作成</a:t>
            </a:r>
            <a:endParaRPr lang="en-US" altLang="ja-JP" u="sng" dirty="0" smtClean="0">
              <a:solidFill>
                <a:schemeClr val="accent5"/>
              </a:solidFill>
              <a:latin typeface="メイリオ"/>
              <a:ea typeface="メイリオ"/>
              <a:cs typeface="メイリオ"/>
            </a:endParaRPr>
          </a:p>
          <a:p>
            <a:pPr marL="631825"/>
            <a:r>
              <a:rPr lang="ja-JP" altLang="en-US" dirty="0" smtClean="0">
                <a:solidFill>
                  <a:srgbClr val="000000"/>
                </a:solidFill>
                <a:latin typeface="メイリオ"/>
                <a:ea typeface="メイリオ"/>
                <a:cs typeface="メイリオ"/>
              </a:rPr>
              <a:t>・全て</a:t>
            </a:r>
            <a:r>
              <a:rPr lang="ja-JP" altLang="ja-JP" dirty="0" smtClean="0">
                <a:solidFill>
                  <a:srgbClr val="000000"/>
                </a:solidFill>
                <a:latin typeface="メイリオ"/>
                <a:ea typeface="メイリオ"/>
                <a:cs typeface="メイリオ"/>
              </a:rPr>
              <a:t>の避難所</a:t>
            </a:r>
            <a:r>
              <a:rPr lang="ja-JP" altLang="en-US" dirty="0" smtClean="0">
                <a:solidFill>
                  <a:srgbClr val="000000"/>
                </a:solidFill>
                <a:latin typeface="メイリオ"/>
                <a:ea typeface="メイリオ"/>
                <a:cs typeface="メイリオ"/>
              </a:rPr>
              <a:t>において、</a:t>
            </a:r>
            <a:r>
              <a:rPr lang="ja-JP" altLang="ja-JP" b="1" dirty="0" smtClean="0">
                <a:solidFill>
                  <a:srgbClr val="000000"/>
                </a:solidFill>
                <a:latin typeface="メイリオ"/>
                <a:ea typeface="メイリオ"/>
                <a:cs typeface="メイリオ"/>
              </a:rPr>
              <a:t>平常時</a:t>
            </a:r>
            <a:r>
              <a:rPr lang="ja-JP" altLang="en-US" b="1" dirty="0" smtClean="0">
                <a:solidFill>
                  <a:srgbClr val="000000"/>
                </a:solidFill>
                <a:latin typeface="メイリオ"/>
                <a:ea typeface="メイリオ"/>
                <a:cs typeface="メイリオ"/>
              </a:rPr>
              <a:t>から</a:t>
            </a:r>
            <a:r>
              <a:rPr lang="ja-JP" altLang="ja-JP" b="1" dirty="0" smtClean="0">
                <a:solidFill>
                  <a:srgbClr val="000000"/>
                </a:solidFill>
                <a:latin typeface="メイリオ"/>
                <a:ea typeface="メイリオ"/>
                <a:cs typeface="メイリオ"/>
              </a:rPr>
              <a:t>女性専用の部屋を特定</a:t>
            </a:r>
            <a:endParaRPr lang="en-US" altLang="ja-JP" b="1" dirty="0" smtClean="0">
              <a:solidFill>
                <a:srgbClr val="000000"/>
              </a:solidFill>
              <a:latin typeface="メイリオ"/>
              <a:ea typeface="メイリオ"/>
              <a:cs typeface="メイリオ"/>
            </a:endParaRPr>
          </a:p>
          <a:p>
            <a:pPr marL="631825"/>
            <a:r>
              <a:rPr lang="ja-JP" altLang="en-US" dirty="0" smtClean="0">
                <a:solidFill>
                  <a:srgbClr val="000000"/>
                </a:solidFill>
                <a:latin typeface="メイリオ"/>
                <a:ea typeface="メイリオ"/>
                <a:cs typeface="メイリオ"/>
              </a:rPr>
              <a:t>⇒</a:t>
            </a:r>
            <a:r>
              <a:rPr lang="ja-JP" altLang="ja-JP" dirty="0" smtClean="0">
                <a:solidFill>
                  <a:srgbClr val="000000"/>
                </a:solidFill>
                <a:latin typeface="メイリオ"/>
                <a:ea typeface="メイリオ"/>
                <a:cs typeface="メイリオ"/>
              </a:rPr>
              <a:t>女性用</a:t>
            </a:r>
            <a:r>
              <a:rPr lang="ja-JP" altLang="ja-JP" dirty="0">
                <a:solidFill>
                  <a:srgbClr val="000000"/>
                </a:solidFill>
                <a:latin typeface="メイリオ"/>
                <a:ea typeface="メイリオ"/>
                <a:cs typeface="メイリオ"/>
              </a:rPr>
              <a:t>更衣室</a:t>
            </a:r>
            <a:r>
              <a:rPr lang="ja-JP" altLang="ja-JP" dirty="0" smtClean="0">
                <a:solidFill>
                  <a:srgbClr val="000000"/>
                </a:solidFill>
                <a:latin typeface="メイリオ"/>
                <a:ea typeface="メイリオ"/>
                <a:cs typeface="メイリオ"/>
              </a:rPr>
              <a:t>、専用</a:t>
            </a:r>
            <a:r>
              <a:rPr lang="ja-JP" altLang="ja-JP" dirty="0">
                <a:solidFill>
                  <a:srgbClr val="000000"/>
                </a:solidFill>
                <a:latin typeface="メイリオ"/>
                <a:ea typeface="メイリオ"/>
                <a:cs typeface="メイリオ"/>
              </a:rPr>
              <a:t>スペース（授乳室・育児スペース）</a:t>
            </a:r>
            <a:r>
              <a:rPr lang="ja-JP" altLang="en-US" dirty="0">
                <a:solidFill>
                  <a:srgbClr val="000000"/>
                </a:solidFill>
                <a:latin typeface="メイリオ"/>
                <a:ea typeface="メイリオ"/>
                <a:cs typeface="メイリオ"/>
              </a:rPr>
              <a:t>、女性用</a:t>
            </a:r>
            <a:r>
              <a:rPr lang="ja-JP" altLang="ja-JP" dirty="0">
                <a:solidFill>
                  <a:srgbClr val="000000"/>
                </a:solidFill>
                <a:latin typeface="メイリオ"/>
                <a:ea typeface="メイリオ"/>
                <a:cs typeface="メイリオ"/>
              </a:rPr>
              <a:t>物干</a:t>
            </a:r>
            <a:r>
              <a:rPr lang="ja-JP" altLang="en-US" dirty="0">
                <a:solidFill>
                  <a:srgbClr val="000000"/>
                </a:solidFill>
                <a:latin typeface="メイリオ"/>
                <a:ea typeface="メイリオ"/>
                <a:cs typeface="メイリオ"/>
              </a:rPr>
              <a:t>し</a:t>
            </a:r>
            <a:r>
              <a:rPr lang="ja-JP" altLang="ja-JP" dirty="0">
                <a:solidFill>
                  <a:srgbClr val="000000"/>
                </a:solidFill>
                <a:latin typeface="メイリオ"/>
                <a:ea typeface="メイリオ"/>
                <a:cs typeface="メイリオ"/>
              </a:rPr>
              <a:t>場</a:t>
            </a:r>
            <a:endParaRPr lang="en-US" altLang="ja-JP" dirty="0">
              <a:solidFill>
                <a:srgbClr val="000000"/>
              </a:solidFill>
              <a:latin typeface="メイリオ"/>
              <a:ea typeface="メイリオ"/>
              <a:cs typeface="メイリオ"/>
            </a:endParaRPr>
          </a:p>
          <a:p>
            <a:pPr marL="631825"/>
            <a:r>
              <a:rPr lang="ja-JP" altLang="ja-JP" dirty="0" smtClean="0">
                <a:latin typeface="メイリオ"/>
                <a:ea typeface="メイリオ"/>
                <a:cs typeface="メイリオ"/>
              </a:rPr>
              <a:t>・女性</a:t>
            </a:r>
            <a:r>
              <a:rPr lang="ja-JP" altLang="ja-JP" dirty="0">
                <a:latin typeface="メイリオ"/>
                <a:ea typeface="メイリオ"/>
                <a:cs typeface="メイリオ"/>
              </a:rPr>
              <a:t>班を設置して、女性への配慮事項</a:t>
            </a:r>
            <a:r>
              <a:rPr lang="ja-JP" altLang="en-US" dirty="0" smtClean="0">
                <a:latin typeface="メイリオ"/>
                <a:ea typeface="メイリオ"/>
                <a:cs typeface="メイリオ"/>
              </a:rPr>
              <a:t>チェックシートを作成</a:t>
            </a:r>
            <a:endParaRPr lang="en-US" altLang="ja-JP" dirty="0">
              <a:latin typeface="メイリオ"/>
              <a:ea typeface="メイリオ"/>
              <a:cs typeface="メイリオ"/>
            </a:endParaRPr>
          </a:p>
          <a:p>
            <a:pPr marL="631825"/>
            <a:r>
              <a:rPr lang="ja-JP" altLang="ja-JP" dirty="0" smtClean="0">
                <a:latin typeface="メイリオ"/>
                <a:ea typeface="メイリオ"/>
                <a:cs typeface="メイリオ"/>
              </a:rPr>
              <a:t>・</a:t>
            </a:r>
            <a:r>
              <a:rPr lang="ja-JP" altLang="ja-JP" dirty="0">
                <a:latin typeface="メイリオ"/>
                <a:ea typeface="メイリオ"/>
                <a:cs typeface="メイリオ"/>
              </a:rPr>
              <a:t>要配慮者・女性用の生活必需品物資リストの作成</a:t>
            </a:r>
            <a:endParaRPr lang="ja-JP" altLang="en-US" dirty="0">
              <a:latin typeface="メイリオ"/>
              <a:ea typeface="メイリオ"/>
              <a:cs typeface="メイリオ"/>
            </a:endParaRPr>
          </a:p>
          <a:p>
            <a:pPr marL="174625" lvl="1"/>
            <a:endParaRPr lang="en-US" altLang="ja-JP" sz="400" dirty="0" smtClean="0">
              <a:latin typeface="メイリオ"/>
              <a:ea typeface="メイリオ"/>
              <a:cs typeface="メイリオ"/>
            </a:endParaRPr>
          </a:p>
          <a:p>
            <a:pPr marL="174625" lvl="1"/>
            <a:r>
              <a:rPr lang="ja-JP" altLang="en-US" dirty="0" smtClean="0">
                <a:latin typeface="メイリオ"/>
                <a:ea typeface="メイリオ"/>
                <a:cs typeface="メイリオ"/>
              </a:rPr>
              <a:t>２．</a:t>
            </a:r>
            <a:r>
              <a:rPr lang="ja-JP" altLang="en-US" b="1" u="sng" dirty="0">
                <a:solidFill>
                  <a:schemeClr val="accent5"/>
                </a:solidFill>
                <a:latin typeface="メイリオ"/>
                <a:ea typeface="メイリオ"/>
                <a:cs typeface="メイリオ"/>
              </a:rPr>
              <a:t>避難所用品の整備</a:t>
            </a:r>
          </a:p>
          <a:p>
            <a:pPr marL="631825"/>
            <a:r>
              <a:rPr lang="ja-JP" altLang="en-US" b="1" dirty="0" smtClean="0">
                <a:latin typeface="メイリオ"/>
                <a:ea typeface="メイリオ"/>
                <a:cs typeface="メイリオ"/>
              </a:rPr>
              <a:t>一目</a:t>
            </a:r>
            <a:r>
              <a:rPr lang="ja-JP" altLang="en-US" b="1" dirty="0">
                <a:latin typeface="メイリオ"/>
                <a:ea typeface="メイリオ"/>
                <a:cs typeface="メイリオ"/>
              </a:rPr>
              <a:t>でわかる</a:t>
            </a:r>
            <a:r>
              <a:rPr lang="ja-JP" altLang="en-US" b="1" dirty="0" smtClean="0">
                <a:latin typeface="メイリオ"/>
                <a:ea typeface="メイリオ"/>
                <a:cs typeface="メイリオ"/>
              </a:rPr>
              <a:t>ピクトグラム（絵文字・図記号）</a:t>
            </a:r>
            <a:r>
              <a:rPr lang="ja-JP" altLang="en-US" dirty="0" smtClean="0">
                <a:latin typeface="メイリオ"/>
                <a:ea typeface="メイリオ"/>
                <a:cs typeface="メイリオ"/>
              </a:rPr>
              <a:t>等、女性</a:t>
            </a:r>
            <a:r>
              <a:rPr lang="ja-JP" altLang="en-US" dirty="0">
                <a:latin typeface="メイリオ"/>
                <a:ea typeface="メイリオ"/>
                <a:cs typeface="メイリオ"/>
              </a:rPr>
              <a:t>・</a:t>
            </a:r>
            <a:r>
              <a:rPr lang="ja-JP" altLang="en-US" dirty="0" smtClean="0">
                <a:latin typeface="メイリオ"/>
                <a:ea typeface="メイリオ"/>
                <a:cs typeface="メイリオ"/>
              </a:rPr>
              <a:t>こどもに配慮したグッズ</a:t>
            </a:r>
            <a:r>
              <a:rPr lang="ja-JP" altLang="en-US" dirty="0">
                <a:latin typeface="メイリオ"/>
                <a:ea typeface="メイリオ"/>
                <a:cs typeface="メイリオ"/>
              </a:rPr>
              <a:t>を</a:t>
            </a:r>
            <a:r>
              <a:rPr lang="ja-JP" altLang="en-US" dirty="0" smtClean="0">
                <a:latin typeface="メイリオ"/>
                <a:ea typeface="メイリオ"/>
                <a:cs typeface="メイリオ"/>
              </a:rPr>
              <a:t>整備するとともに、</a:t>
            </a:r>
            <a:r>
              <a:rPr lang="ja-JP" altLang="en-US" b="1" dirty="0" smtClean="0">
                <a:latin typeface="メイリオ"/>
                <a:ea typeface="メイリオ"/>
                <a:cs typeface="メイリオ"/>
              </a:rPr>
              <a:t>全て</a:t>
            </a:r>
            <a:r>
              <a:rPr lang="ja-JP" altLang="ja-JP" b="1" dirty="0" smtClean="0">
                <a:latin typeface="メイリオ"/>
                <a:ea typeface="メイリオ"/>
                <a:cs typeface="メイリオ"/>
              </a:rPr>
              <a:t>の</a:t>
            </a:r>
            <a:r>
              <a:rPr lang="ja-JP" altLang="ja-JP" b="1" dirty="0">
                <a:latin typeface="メイリオ"/>
                <a:ea typeface="メイリオ"/>
                <a:cs typeface="メイリオ"/>
              </a:rPr>
              <a:t>避難所の</a:t>
            </a:r>
            <a:r>
              <a:rPr lang="ja-JP" altLang="ja-JP" b="1" dirty="0" smtClean="0">
                <a:latin typeface="メイリオ"/>
                <a:ea typeface="メイリオ"/>
                <a:cs typeface="メイリオ"/>
              </a:rPr>
              <a:t>防災倉庫</a:t>
            </a:r>
            <a:r>
              <a:rPr lang="ja-JP" altLang="en-US" b="1" dirty="0" smtClean="0">
                <a:latin typeface="メイリオ"/>
                <a:ea typeface="メイリオ"/>
                <a:cs typeface="メイリオ"/>
              </a:rPr>
              <a:t>・</a:t>
            </a:r>
            <a:r>
              <a:rPr lang="ja-JP" altLang="ja-JP" b="1" dirty="0" smtClean="0">
                <a:latin typeface="メイリオ"/>
                <a:ea typeface="メイリオ"/>
                <a:cs typeface="メイリオ"/>
              </a:rPr>
              <a:t>体育館に</a:t>
            </a:r>
            <a:r>
              <a:rPr lang="ja-JP" altLang="en-US" b="1" dirty="0" smtClean="0">
                <a:latin typeface="メイリオ"/>
                <a:ea typeface="メイリオ"/>
                <a:cs typeface="メイリオ"/>
              </a:rPr>
              <a:t>おいて</a:t>
            </a:r>
            <a:r>
              <a:rPr lang="ja-JP" altLang="en-US" b="1" dirty="0">
                <a:latin typeface="メイリオ"/>
                <a:ea typeface="メイリオ"/>
                <a:cs typeface="メイリオ"/>
              </a:rPr>
              <a:t>配備</a:t>
            </a:r>
            <a:r>
              <a:rPr lang="ja-JP" altLang="en-US" dirty="0" smtClean="0">
                <a:latin typeface="メイリオ"/>
                <a:ea typeface="メイリオ"/>
                <a:cs typeface="メイリオ"/>
              </a:rPr>
              <a:t>。</a:t>
            </a:r>
            <a:endParaRPr lang="en-US" altLang="ja-JP" dirty="0">
              <a:latin typeface="メイリオ"/>
              <a:ea typeface="メイリオ"/>
              <a:cs typeface="メイリオ"/>
            </a:endParaRPr>
          </a:p>
          <a:p>
            <a:pPr marL="174625"/>
            <a:endParaRPr lang="en-US" altLang="ja-JP" sz="400" dirty="0" smtClean="0">
              <a:latin typeface="メイリオ"/>
              <a:ea typeface="メイリオ"/>
              <a:cs typeface="メイリオ"/>
            </a:endParaRPr>
          </a:p>
          <a:p>
            <a:pPr marL="174625"/>
            <a:r>
              <a:rPr lang="ja-JP" altLang="en-US" dirty="0" smtClean="0">
                <a:latin typeface="メイリオ"/>
                <a:ea typeface="メイリオ"/>
                <a:cs typeface="メイリオ"/>
              </a:rPr>
              <a:t>３．</a:t>
            </a:r>
            <a:r>
              <a:rPr lang="ja-JP" altLang="en-US" b="1" u="sng" dirty="0" smtClean="0">
                <a:solidFill>
                  <a:schemeClr val="accent5"/>
                </a:solidFill>
                <a:latin typeface="メイリオ"/>
                <a:ea typeface="メイリオ"/>
                <a:cs typeface="メイリオ"/>
              </a:rPr>
              <a:t>「</a:t>
            </a:r>
            <a:r>
              <a:rPr lang="ja-JP" altLang="en-US" b="1" u="sng" dirty="0">
                <a:solidFill>
                  <a:schemeClr val="accent5"/>
                </a:solidFill>
                <a:latin typeface="メイリオ"/>
                <a:ea typeface="メイリオ"/>
                <a:cs typeface="メイリオ"/>
              </a:rPr>
              <a:t>ママが楽しく学ぶ防災講座」の</a:t>
            </a:r>
            <a:r>
              <a:rPr lang="ja-JP" altLang="en-US" b="1" u="sng" dirty="0" smtClean="0">
                <a:solidFill>
                  <a:schemeClr val="accent5"/>
                </a:solidFill>
                <a:latin typeface="メイリオ"/>
                <a:ea typeface="メイリオ"/>
                <a:cs typeface="メイリオ"/>
              </a:rPr>
              <a:t>実施</a:t>
            </a:r>
            <a:endParaRPr lang="en-US" altLang="ja-JP" b="1" u="sng" dirty="0" smtClean="0">
              <a:solidFill>
                <a:schemeClr val="accent5"/>
              </a:solidFill>
              <a:latin typeface="メイリオ"/>
              <a:ea typeface="メイリオ"/>
              <a:cs typeface="メイリオ"/>
            </a:endParaRPr>
          </a:p>
          <a:p>
            <a:pPr marL="631825"/>
            <a:r>
              <a:rPr lang="ja-JP" altLang="en-US" b="1" dirty="0" smtClean="0">
                <a:latin typeface="メイリオ"/>
                <a:ea typeface="メイリオ"/>
                <a:cs typeface="メイリオ"/>
              </a:rPr>
              <a:t>小さい子供を抱えた女性は一般の訓練・講座への参加が難しい</a:t>
            </a:r>
            <a:r>
              <a:rPr lang="ja-JP" altLang="en-US" dirty="0" smtClean="0">
                <a:latin typeface="メイリオ"/>
                <a:ea typeface="メイリオ"/>
                <a:cs typeface="メイリオ"/>
              </a:rPr>
              <a:t>ことから、</a:t>
            </a:r>
            <a:endParaRPr lang="en-US" altLang="ja-JP" dirty="0" smtClean="0">
              <a:latin typeface="メイリオ"/>
              <a:ea typeface="メイリオ"/>
              <a:cs typeface="メイリオ"/>
            </a:endParaRPr>
          </a:p>
          <a:p>
            <a:pPr marL="631825"/>
            <a:r>
              <a:rPr lang="ja-JP" altLang="en-US" b="1" u="sng" dirty="0" smtClean="0">
                <a:solidFill>
                  <a:schemeClr val="accent5"/>
                </a:solidFill>
                <a:latin typeface="メイリオ"/>
                <a:ea typeface="メイリオ"/>
                <a:cs typeface="メイリオ"/>
              </a:rPr>
              <a:t>受講日を選択できるよう複数回開催</a:t>
            </a:r>
            <a:r>
              <a:rPr lang="ja-JP" altLang="en-US" dirty="0" smtClean="0">
                <a:latin typeface="メイリオ"/>
                <a:ea typeface="メイリオ"/>
                <a:cs typeface="メイリオ"/>
              </a:rPr>
              <a:t>するとともに、</a:t>
            </a:r>
            <a:r>
              <a:rPr lang="ja-JP" altLang="en-US" b="1" u="sng" dirty="0" smtClean="0">
                <a:solidFill>
                  <a:schemeClr val="accent5"/>
                </a:solidFill>
                <a:latin typeface="メイリオ"/>
                <a:ea typeface="メイリオ"/>
                <a:cs typeface="メイリオ"/>
              </a:rPr>
              <a:t>託児を完備</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pPr marL="631825"/>
            <a:r>
              <a:rPr lang="ja-JP" altLang="en-US" dirty="0" smtClean="0">
                <a:latin typeface="メイリオ"/>
                <a:ea typeface="メイリオ"/>
                <a:cs typeface="メイリオ"/>
              </a:rPr>
              <a:t>防災クイズ、町中の危険箇所の確認、非常食の試食・料理などを実施。</a:t>
            </a:r>
            <a:endParaRPr lang="en-US" altLang="ja-JP" dirty="0" smtClean="0">
              <a:latin typeface="メイリオ"/>
              <a:ea typeface="メイリオ"/>
              <a:cs typeface="メイリオ"/>
            </a:endParaRPr>
          </a:p>
          <a:p>
            <a:pPr marL="174625"/>
            <a:endParaRPr lang="en-US" altLang="ja-JP" dirty="0">
              <a:latin typeface="メイリオ"/>
              <a:ea typeface="メイリオ"/>
              <a:cs typeface="メイリオ"/>
            </a:endParaRPr>
          </a:p>
        </p:txBody>
      </p:sp>
      <p:sp>
        <p:nvSpPr>
          <p:cNvPr id="17" name="正方形/長方形 16"/>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静岡県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三島市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422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23850" y="5660829"/>
            <a:ext cx="8510868" cy="901336"/>
          </a:xfrm>
          <a:prstGeom prst="roundRect">
            <a:avLst>
              <a:gd name="adj" fmla="val 8401"/>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lIns="72000" rIns="0" rtlCol="0" anchor="ctr" anchorCtr="0"/>
          <a:lstStyle/>
          <a:p>
            <a:r>
              <a:rPr lang="ja-JP" altLang="en-US" sz="1600" b="1" dirty="0" smtClean="0">
                <a:latin typeface="メイリオ"/>
                <a:ea typeface="メイリオ"/>
                <a:cs typeface="メイリオ"/>
              </a:rPr>
              <a:t>・</a:t>
            </a:r>
            <a:r>
              <a:rPr lang="ja-JP" altLang="en-US" sz="1600" b="1" u="sng" dirty="0" smtClean="0">
                <a:solidFill>
                  <a:schemeClr val="accent2"/>
                </a:solidFill>
                <a:latin typeface="メイリオ"/>
                <a:ea typeface="メイリオ"/>
                <a:cs typeface="メイリオ"/>
              </a:rPr>
              <a:t>絵と色でわかりやすく表示</a:t>
            </a:r>
            <a:r>
              <a:rPr lang="ja-JP" altLang="en-US" sz="1600" b="1" dirty="0" smtClean="0">
                <a:latin typeface="メイリオ"/>
                <a:ea typeface="メイリオ"/>
                <a:cs typeface="メイリオ"/>
              </a:rPr>
              <a:t>したピクトグラムを使用した部屋名表示マークを作成。</a:t>
            </a:r>
            <a:endParaRPr lang="en-US" altLang="ja-JP" sz="1600" b="1" dirty="0">
              <a:latin typeface="メイリオ"/>
              <a:ea typeface="メイリオ"/>
              <a:cs typeface="メイリオ"/>
            </a:endParaRPr>
          </a:p>
          <a:p>
            <a:r>
              <a:rPr lang="ja-JP" altLang="en-US" sz="1600" b="1" dirty="0" smtClean="0">
                <a:latin typeface="メイリオ"/>
                <a:ea typeface="メイリオ"/>
                <a:cs typeface="メイリオ"/>
              </a:rPr>
              <a:t>・ビブスやアレルギー・マタニティーマークは</a:t>
            </a:r>
            <a:r>
              <a:rPr lang="ja-JP" altLang="en-US" sz="1600" b="1" u="sng" dirty="0" smtClean="0">
                <a:solidFill>
                  <a:schemeClr val="accent2"/>
                </a:solidFill>
                <a:latin typeface="メイリオ"/>
                <a:ea typeface="メイリオ"/>
                <a:cs typeface="メイリオ"/>
              </a:rPr>
              <a:t>あらかじめ避難所に配備</a:t>
            </a:r>
            <a:r>
              <a:rPr lang="ja-JP" altLang="en-US" sz="1600" b="1" dirty="0" smtClean="0">
                <a:latin typeface="メイリオ"/>
                <a:ea typeface="メイリオ"/>
                <a:cs typeface="メイリオ"/>
              </a:rPr>
              <a:t>。</a:t>
            </a:r>
            <a:endParaRPr lang="en-US" altLang="ja-JP" sz="1600" b="1" dirty="0">
              <a:latin typeface="メイリオ"/>
              <a:ea typeface="メイリオ"/>
              <a:cs typeface="メイリオ"/>
            </a:endParaRPr>
          </a:p>
          <a:p>
            <a:r>
              <a:rPr lang="ja-JP" altLang="en-US" sz="1600" b="1" dirty="0" smtClean="0">
                <a:latin typeface="メイリオ"/>
                <a:ea typeface="メイリオ"/>
                <a:cs typeface="メイリオ"/>
              </a:rPr>
              <a:t>＊プライバシーに配慮し、女性専用の各スペースを設置</a:t>
            </a:r>
            <a:r>
              <a:rPr lang="ja-JP" altLang="en-US" sz="1600" b="1" dirty="0" smtClean="0">
                <a:solidFill>
                  <a:schemeClr val="tx1"/>
                </a:solidFill>
                <a:latin typeface="メイリオ"/>
                <a:ea typeface="メイリオ"/>
                <a:cs typeface="メイリオ"/>
              </a:rPr>
              <a:t>。</a:t>
            </a:r>
            <a:endParaRPr lang="ja-JP" altLang="en-US" sz="1600" b="1" dirty="0">
              <a:solidFill>
                <a:schemeClr val="tx1"/>
              </a:solidFill>
              <a:latin typeface="メイリオ"/>
              <a:ea typeface="メイリオ"/>
              <a:cs typeface="メイリオ"/>
            </a:endParaRPr>
          </a:p>
        </p:txBody>
      </p:sp>
      <p:sp>
        <p:nvSpPr>
          <p:cNvPr id="15" name="正方形/長方形 14"/>
          <p:cNvSpPr/>
          <p:nvPr/>
        </p:nvSpPr>
        <p:spPr>
          <a:xfrm>
            <a:off x="94129" y="80683"/>
            <a:ext cx="1331259" cy="665908"/>
          </a:xfrm>
          <a:prstGeom prst="rect">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事例１</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425388" y="80683"/>
            <a:ext cx="7584140" cy="66590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男女共同参画の視点による避難所用品の整備</a:t>
            </a:r>
            <a:endParaRPr kumimoji="1" lang="ja-JP" altLang="en-US" sz="2000"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67682" y="1235858"/>
            <a:ext cx="6608637" cy="2178425"/>
          </a:xfrm>
          <a:prstGeom prst="rect">
            <a:avLst/>
          </a:prstGeom>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88575" y="3408806"/>
            <a:ext cx="3129835" cy="2152337"/>
          </a:xfrm>
          <a:prstGeom prst="rect">
            <a:avLst/>
          </a:prstGeom>
        </p:spPr>
      </p:pic>
      <p:sp>
        <p:nvSpPr>
          <p:cNvPr id="21" name="正方形/長方形 20"/>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男女共同参画の視点による避難所用品の整備②</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210221" y="818418"/>
            <a:ext cx="7608189" cy="400110"/>
          </a:xfrm>
          <a:prstGeom prst="rect">
            <a:avLst/>
          </a:prstGeom>
        </p:spPr>
        <p:txBody>
          <a:bodyPr wrap="square">
            <a:spAutoFit/>
          </a:bodyP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のポイント</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避難所用品の整備（ピクトグラム）</a:t>
            </a:r>
            <a:endParaRPr lang="en-US" altLang="ja-JP" sz="2000" b="1" dirty="0">
              <a:solidFill>
                <a:srgbClr val="FF0000"/>
              </a:solidFill>
              <a:latin typeface="メイリオ"/>
              <a:ea typeface="メイリオ"/>
              <a:cs typeface="メイリオ"/>
            </a:endParaRPr>
          </a:p>
        </p:txBody>
      </p:sp>
      <p:sp>
        <p:nvSpPr>
          <p:cNvPr id="27" name="正方形/長方形 26"/>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静岡県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三島市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5388" y="3426983"/>
            <a:ext cx="3146612" cy="2100364"/>
          </a:xfrm>
          <a:prstGeom prst="rect">
            <a:avLst/>
          </a:prstGeom>
        </p:spPr>
      </p:pic>
    </p:spTree>
    <p:extLst>
      <p:ext uri="{BB962C8B-B14F-4D97-AF65-F5344CB8AC3E}">
        <p14:creationId xmlns:p14="http://schemas.microsoft.com/office/powerpoint/2010/main" val="2318093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395536" y="5771470"/>
            <a:ext cx="8407188" cy="894026"/>
          </a:xfrm>
          <a:prstGeom prst="rect">
            <a:avLst/>
          </a:prstGeom>
          <a:solidFill>
            <a:schemeClr val="bg1">
              <a:lumMod val="95000"/>
            </a:schemeClr>
          </a:solidFill>
          <a:ln w="3175">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dirty="0" smtClean="0">
                <a:latin typeface="メイリオ 本文"/>
              </a:rPr>
              <a:t>＜参考＞</a:t>
            </a:r>
            <a:r>
              <a:rPr lang="ja-JP" altLang="en-US" sz="2000" b="1" dirty="0" smtClean="0">
                <a:latin typeface="メイリオ 本文"/>
              </a:rPr>
              <a:t>要配慮者</a:t>
            </a:r>
            <a:r>
              <a:rPr lang="ja-JP" altLang="en-US" sz="2000" dirty="0" smtClean="0">
                <a:latin typeface="メイリオ 本文"/>
              </a:rPr>
              <a:t>（災害対策基本法第８条より</a:t>
            </a:r>
            <a:r>
              <a:rPr lang="ja-JP" altLang="en-US" sz="2000" dirty="0">
                <a:latin typeface="メイリオ 本文"/>
              </a:rPr>
              <a:t>）</a:t>
            </a:r>
            <a:endParaRPr lang="en-US" altLang="ja-JP" sz="2000" dirty="0" smtClean="0">
              <a:latin typeface="メイリオ 本文"/>
            </a:endParaRPr>
          </a:p>
          <a:p>
            <a:pPr indent="1012825" defTabSz="1012825"/>
            <a:r>
              <a:rPr lang="ja-JP" altLang="en-US" sz="2000" dirty="0" smtClean="0">
                <a:latin typeface="メイリオ 本文"/>
              </a:rPr>
              <a:t>高齢者、障害者、乳幼児その他の特に配慮を要する者</a:t>
            </a:r>
            <a:endParaRPr lang="en-US" altLang="ja-JP" sz="2000" dirty="0">
              <a:latin typeface="メイリオ 本文"/>
            </a:endParaRPr>
          </a:p>
        </p:txBody>
      </p:sp>
      <p:sp>
        <p:nvSpPr>
          <p:cNvPr id="15" name="Text Box 4"/>
          <p:cNvSpPr txBox="1">
            <a:spLocks noChangeArrowheads="1"/>
          </p:cNvSpPr>
          <p:nvPr/>
        </p:nvSpPr>
        <p:spPr bwMode="auto">
          <a:xfrm>
            <a:off x="89756" y="108000"/>
            <a:ext cx="8964488" cy="648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000" b="1" spc="-150" dirty="0" smtClean="0">
                <a:solidFill>
                  <a:schemeClr val="bg1"/>
                </a:solidFill>
                <a:latin typeface="+mn-ea"/>
                <a:ea typeface="+mn-ea"/>
              </a:rPr>
              <a:t>地域の人々</a:t>
            </a:r>
            <a:r>
              <a:rPr lang="ja-JP" altLang="en-US" sz="3000" spc="-150" dirty="0" smtClean="0">
                <a:solidFill>
                  <a:schemeClr val="bg1"/>
                </a:solidFill>
                <a:latin typeface="+mn-ea"/>
                <a:ea typeface="+mn-ea"/>
              </a:rPr>
              <a:t>とは？</a:t>
            </a:r>
            <a:r>
              <a:rPr lang="ja-JP" altLang="en-US" sz="2800" spc="-150" dirty="0" smtClean="0">
                <a:solidFill>
                  <a:schemeClr val="bg1"/>
                </a:solidFill>
                <a:latin typeface="+mn-ea"/>
                <a:ea typeface="+mn-ea"/>
              </a:rPr>
              <a:t>｜多様性</a:t>
            </a:r>
            <a:r>
              <a:rPr lang="ja-JP" altLang="en-US" sz="2800" spc="-150" dirty="0">
                <a:solidFill>
                  <a:schemeClr val="bg1"/>
                </a:solidFill>
                <a:latin typeface="+mn-ea"/>
                <a:ea typeface="+mn-ea"/>
              </a:rPr>
              <a:t>・ダイバーシティの視点</a:t>
            </a:r>
            <a:r>
              <a:rPr lang="ja-JP" altLang="en-US" sz="2800" spc="-150" dirty="0" smtClean="0">
                <a:solidFill>
                  <a:schemeClr val="bg1"/>
                </a:solidFill>
                <a:latin typeface="+mn-ea"/>
                <a:ea typeface="+mn-ea"/>
              </a:rPr>
              <a:t>から</a:t>
            </a:r>
            <a:endParaRPr lang="en-US" altLang="ja-JP" sz="2800" spc="-150" dirty="0">
              <a:solidFill>
                <a:schemeClr val="bg1"/>
              </a:solidFill>
              <a:latin typeface="+mn-ea"/>
              <a:ea typeface="+mn-ea"/>
            </a:endParaRPr>
          </a:p>
        </p:txBody>
      </p:sp>
      <p:sp>
        <p:nvSpPr>
          <p:cNvPr id="2" name="円/楕円 1"/>
          <p:cNvSpPr/>
          <p:nvPr/>
        </p:nvSpPr>
        <p:spPr>
          <a:xfrm>
            <a:off x="1844697" y="1237865"/>
            <a:ext cx="5454606" cy="423683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689596" y="2258467"/>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lang="ja-JP" altLang="en-US" sz="2800" dirty="0" smtClean="0"/>
              <a:t>高齢者</a:t>
            </a:r>
            <a:endParaRPr kumimoji="1" lang="ja-JP" altLang="en-US" sz="2800" dirty="0"/>
          </a:p>
        </p:txBody>
      </p:sp>
      <p:sp>
        <p:nvSpPr>
          <p:cNvPr id="20" name="テキスト ボックス 19"/>
          <p:cNvSpPr txBox="1"/>
          <p:nvPr/>
        </p:nvSpPr>
        <p:spPr>
          <a:xfrm>
            <a:off x="4766457" y="2258467"/>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lang="ja-JP" altLang="en-US" sz="2800" dirty="0" err="1" smtClean="0"/>
              <a:t>障がい</a:t>
            </a:r>
            <a:r>
              <a:rPr lang="ja-JP" altLang="en-US" sz="2800" dirty="0" smtClean="0"/>
              <a:t>者</a:t>
            </a:r>
            <a:endParaRPr kumimoji="1" lang="ja-JP" altLang="en-US" sz="2800" dirty="0"/>
          </a:p>
        </p:txBody>
      </p:sp>
      <p:sp>
        <p:nvSpPr>
          <p:cNvPr id="21" name="テキスト ボックス 20"/>
          <p:cNvSpPr txBox="1"/>
          <p:nvPr/>
        </p:nvSpPr>
        <p:spPr>
          <a:xfrm>
            <a:off x="2689594" y="3212976"/>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kumimoji="1" lang="ja-JP" altLang="en-US" sz="2800" dirty="0" smtClean="0"/>
              <a:t>子ども</a:t>
            </a:r>
            <a:endParaRPr kumimoji="1" lang="ja-JP" altLang="en-US" sz="2800" dirty="0"/>
          </a:p>
        </p:txBody>
      </p:sp>
      <p:sp>
        <p:nvSpPr>
          <p:cNvPr id="22" name="テキスト ボックス 21"/>
          <p:cNvSpPr txBox="1"/>
          <p:nvPr/>
        </p:nvSpPr>
        <p:spPr>
          <a:xfrm>
            <a:off x="2689595" y="4084330"/>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lang="ja-JP" altLang="en-US" sz="2800" dirty="0"/>
              <a:t>単身</a:t>
            </a:r>
            <a:r>
              <a:rPr lang="ja-JP" altLang="en-US" sz="2800" dirty="0" smtClean="0"/>
              <a:t>者</a:t>
            </a:r>
            <a:endParaRPr kumimoji="1" lang="ja-JP" altLang="en-US" sz="2800" dirty="0"/>
          </a:p>
        </p:txBody>
      </p:sp>
      <p:sp>
        <p:nvSpPr>
          <p:cNvPr id="23" name="テキスト ボックス 22"/>
          <p:cNvSpPr txBox="1"/>
          <p:nvPr/>
        </p:nvSpPr>
        <p:spPr>
          <a:xfrm>
            <a:off x="4766457" y="3212976"/>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lang="ja-JP" altLang="en-US" sz="2800" dirty="0"/>
              <a:t>外国人</a:t>
            </a:r>
            <a:endParaRPr kumimoji="1" lang="ja-JP" altLang="en-US" sz="2800" dirty="0"/>
          </a:p>
        </p:txBody>
      </p:sp>
      <p:sp>
        <p:nvSpPr>
          <p:cNvPr id="24" name="テキスト ボックス 23"/>
          <p:cNvSpPr txBox="1"/>
          <p:nvPr/>
        </p:nvSpPr>
        <p:spPr>
          <a:xfrm>
            <a:off x="4768700" y="4090282"/>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lang="ja-JP" altLang="en-US" sz="2800" dirty="0"/>
              <a:t>傷病</a:t>
            </a:r>
            <a:r>
              <a:rPr lang="ja-JP" altLang="en-US" sz="2800" dirty="0" smtClean="0"/>
              <a:t>者</a:t>
            </a:r>
            <a:endParaRPr kumimoji="1" lang="ja-JP" altLang="en-US" sz="2800" dirty="0"/>
          </a:p>
        </p:txBody>
      </p:sp>
      <p:sp>
        <p:nvSpPr>
          <p:cNvPr id="25" name="テキスト ボックス 24"/>
          <p:cNvSpPr txBox="1"/>
          <p:nvPr/>
        </p:nvSpPr>
        <p:spPr>
          <a:xfrm>
            <a:off x="3059546" y="1059286"/>
            <a:ext cx="3024908" cy="844736"/>
          </a:xfrm>
          <a:prstGeom prst="rect">
            <a:avLst/>
          </a:prstGeom>
          <a:solidFill>
            <a:srgbClr val="FDE899"/>
          </a:solidFill>
          <a:ln w="25400">
            <a:noFill/>
          </a:ln>
        </p:spPr>
        <p:txBody>
          <a:bodyPr wrap="none" rtlCol="0" anchor="ctr" anchorCtr="0">
            <a:noAutofit/>
          </a:bodyPr>
          <a:lstStyle/>
          <a:p>
            <a:pPr algn="ctr"/>
            <a:r>
              <a:rPr lang="ja-JP" altLang="en-US" sz="2800" b="1" dirty="0" smtClean="0"/>
              <a:t>性別</a:t>
            </a:r>
            <a:endParaRPr lang="en-US" altLang="ja-JP" sz="2800" b="1" dirty="0" smtClean="0"/>
          </a:p>
          <a:p>
            <a:pPr algn="ctr"/>
            <a:r>
              <a:rPr kumimoji="1" lang="ja-JP" altLang="en-US" dirty="0" smtClean="0"/>
              <a:t>（すべての属性にかかわる）</a:t>
            </a:r>
            <a:endParaRPr kumimoji="1" lang="ja-JP" altLang="en-US" sz="2800" dirty="0"/>
          </a:p>
        </p:txBody>
      </p:sp>
    </p:spTree>
    <p:extLst>
      <p:ext uri="{BB962C8B-B14F-4D97-AF65-F5344CB8AC3E}">
        <p14:creationId xmlns:p14="http://schemas.microsoft.com/office/powerpoint/2010/main" val="121429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n-ea"/>
                <a:ea typeface="+mn-ea"/>
              </a:rPr>
              <a:t>男性と女性で</a:t>
            </a:r>
            <a:r>
              <a:rPr lang="ja-JP" altLang="en-US" sz="3600" dirty="0" smtClean="0">
                <a:solidFill>
                  <a:schemeClr val="bg1"/>
                </a:solidFill>
                <a:latin typeface="+mn-ea"/>
                <a:ea typeface="+mn-ea"/>
              </a:rPr>
              <a:t>異なる </a:t>
            </a:r>
            <a:r>
              <a:rPr lang="ja-JP" altLang="en-US" sz="3600" b="1" dirty="0" smtClean="0">
                <a:solidFill>
                  <a:schemeClr val="bg1"/>
                </a:solidFill>
                <a:latin typeface="+mn-ea"/>
                <a:ea typeface="+mn-ea"/>
              </a:rPr>
              <a:t>災害</a:t>
            </a:r>
            <a:r>
              <a:rPr lang="ja-JP" altLang="en-US" sz="3600" b="1" dirty="0">
                <a:solidFill>
                  <a:schemeClr val="bg1"/>
                </a:solidFill>
                <a:latin typeface="+mn-ea"/>
                <a:ea typeface="+mn-ea"/>
              </a:rPr>
              <a:t>が与える</a:t>
            </a:r>
            <a:r>
              <a:rPr lang="ja-JP" altLang="en-US" sz="3600" b="1" dirty="0" smtClean="0">
                <a:solidFill>
                  <a:schemeClr val="bg1"/>
                </a:solidFill>
                <a:latin typeface="+mn-ea"/>
                <a:ea typeface="+mn-ea"/>
              </a:rPr>
              <a:t>影響</a:t>
            </a:r>
            <a:endParaRPr lang="ja-JP" altLang="en-US" sz="3600" b="1" dirty="0">
              <a:solidFill>
                <a:schemeClr val="bg1"/>
              </a:solidFill>
              <a:latin typeface="+mn-ea"/>
              <a:ea typeface="+mn-ea"/>
            </a:endParaRPr>
          </a:p>
        </p:txBody>
      </p:sp>
      <p:sp>
        <p:nvSpPr>
          <p:cNvPr id="18" name="テキスト ボックス 17"/>
          <p:cNvSpPr txBox="1"/>
          <p:nvPr/>
        </p:nvSpPr>
        <p:spPr>
          <a:xfrm>
            <a:off x="558004" y="908720"/>
            <a:ext cx="8098315" cy="2619330"/>
          </a:xfrm>
          <a:prstGeom prst="rect">
            <a:avLst/>
          </a:prstGeom>
          <a:noFill/>
          <a:ln>
            <a:noFill/>
          </a:ln>
        </p:spPr>
        <p:txBody>
          <a:bodyPr wrap="none" lIns="180000" rtlCol="0" anchor="ctr" anchorCtr="0">
            <a:noAutofit/>
          </a:bodyPr>
          <a:lstStyle/>
          <a:p>
            <a:pPr lvl="0"/>
            <a:r>
              <a:rPr lang="ja-JP" altLang="en-US" sz="2800" b="1" dirty="0">
                <a:solidFill>
                  <a:prstClr val="black"/>
                </a:solidFill>
                <a:latin typeface="メイリオ" panose="020B0604030504040204" pitchFamily="50" charset="-128"/>
              </a:rPr>
              <a:t>生物学的な違い</a:t>
            </a:r>
          </a:p>
          <a:p>
            <a:pPr lvl="0">
              <a:spcAft>
                <a:spcPts val="1200"/>
              </a:spcAft>
            </a:pPr>
            <a:r>
              <a:rPr lang="ja-JP" altLang="en-US" sz="2000" dirty="0">
                <a:solidFill>
                  <a:prstClr val="black"/>
                </a:solidFill>
                <a:latin typeface="メイリオ" panose="020B0604030504040204" pitchFamily="50" charset="-128"/>
              </a:rPr>
              <a:t> 生まれついての</a:t>
            </a:r>
            <a:r>
              <a:rPr lang="ja-JP" altLang="en-US" sz="2000" dirty="0" smtClean="0">
                <a:solidFill>
                  <a:prstClr val="black"/>
                </a:solidFill>
                <a:latin typeface="メイリオ" panose="020B0604030504040204" pitchFamily="50" charset="-128"/>
              </a:rPr>
              <a:t>性別</a:t>
            </a:r>
            <a:endParaRPr lang="en-US" altLang="ja-JP" sz="2000" dirty="0" smtClean="0">
              <a:solidFill>
                <a:prstClr val="black"/>
              </a:solidFill>
              <a:latin typeface="メイリオ" panose="020B0604030504040204" pitchFamily="50" charset="-128"/>
            </a:endParaRPr>
          </a:p>
          <a:p>
            <a:pPr lvl="0"/>
            <a:r>
              <a:rPr lang="ja-JP" altLang="en-US" sz="2800" b="1" dirty="0">
                <a:solidFill>
                  <a:prstClr val="black"/>
                </a:solidFill>
                <a:latin typeface="メイリオ" panose="020B0604030504040204" pitchFamily="50" charset="-128"/>
              </a:rPr>
              <a:t>社会的・文化的に形成された違い</a:t>
            </a:r>
          </a:p>
          <a:p>
            <a:pPr lvl="0">
              <a:spcAft>
                <a:spcPts val="1200"/>
              </a:spcAft>
            </a:pPr>
            <a:r>
              <a:rPr lang="ja-JP" altLang="en-US" sz="2000" dirty="0">
                <a:solidFill>
                  <a:prstClr val="black"/>
                </a:solidFill>
                <a:latin typeface="メイリオ" panose="020B0604030504040204" pitchFamily="50" charset="-128"/>
              </a:rPr>
              <a:t> 社会通念や慣習の中で、社会によって作り上げられた</a:t>
            </a:r>
            <a:r>
              <a:rPr lang="en-US" altLang="ja-JP" sz="2000" dirty="0">
                <a:solidFill>
                  <a:prstClr val="black"/>
                </a:solidFill>
                <a:latin typeface="メイリオ" panose="020B0604030504040204" pitchFamily="50" charset="-128"/>
              </a:rPr>
              <a:t/>
            </a:r>
            <a:br>
              <a:rPr lang="en-US" altLang="ja-JP" sz="2000" dirty="0">
                <a:solidFill>
                  <a:prstClr val="black"/>
                </a:solidFill>
                <a:latin typeface="メイリオ" panose="020B0604030504040204" pitchFamily="50" charset="-128"/>
              </a:rPr>
            </a:br>
            <a:r>
              <a:rPr lang="ja-JP" altLang="en-US" sz="2000" dirty="0">
                <a:solidFill>
                  <a:prstClr val="black"/>
                </a:solidFill>
                <a:latin typeface="メイリオ" panose="020B0604030504040204" pitchFamily="50" charset="-128"/>
              </a:rPr>
              <a:t>「男性像」「女性像」による性別</a:t>
            </a:r>
            <a:endParaRPr lang="en-US" altLang="ja-JP" sz="2000" dirty="0">
              <a:solidFill>
                <a:prstClr val="black"/>
              </a:solidFill>
              <a:latin typeface="メイリオ" panose="020B0604030504040204" pitchFamily="50" charset="-128"/>
            </a:endParaRPr>
          </a:p>
          <a:p>
            <a:pPr lvl="0">
              <a:spcAft>
                <a:spcPts val="1200"/>
              </a:spcAft>
            </a:pPr>
            <a:r>
              <a:rPr lang="ja-JP" altLang="en-US" sz="2000" dirty="0">
                <a:solidFill>
                  <a:prstClr val="black"/>
                </a:solidFill>
                <a:latin typeface="メイリオ" panose="020B0604030504040204" pitchFamily="50" charset="-128"/>
              </a:rPr>
              <a:t> 社会で期待されている（又は担っている）役割や立場の</a:t>
            </a:r>
            <a:r>
              <a:rPr lang="ja-JP" altLang="en-US" sz="2000" dirty="0" smtClean="0">
                <a:solidFill>
                  <a:prstClr val="black"/>
                </a:solidFill>
                <a:latin typeface="メイリオ" panose="020B0604030504040204" pitchFamily="50" charset="-128"/>
              </a:rPr>
              <a:t>違い</a:t>
            </a:r>
            <a:endParaRPr lang="ja-JP" altLang="en-US" sz="2000" dirty="0">
              <a:solidFill>
                <a:prstClr val="black"/>
              </a:solidFill>
              <a:latin typeface="メイリオ" panose="020B0604030504040204" pitchFamily="50" charset="-128"/>
            </a:endParaRPr>
          </a:p>
        </p:txBody>
      </p:sp>
      <p:sp>
        <p:nvSpPr>
          <p:cNvPr id="5" name="正方形/長方形 4"/>
          <p:cNvSpPr/>
          <p:nvPr/>
        </p:nvSpPr>
        <p:spPr>
          <a:xfrm>
            <a:off x="558003" y="3379290"/>
            <a:ext cx="8098315" cy="2725271"/>
          </a:xfrm>
          <a:prstGeom prst="rect">
            <a:avLst/>
          </a:prstGeom>
          <a:solidFill>
            <a:schemeClr val="bg1">
              <a:lumMod val="95000"/>
            </a:schemeClr>
          </a:solidFill>
        </p:spPr>
        <p:txBody>
          <a:bodyPr wrap="square" lIns="180000" anchor="ctr">
            <a:noAutofit/>
          </a:bodyPr>
          <a:lstStyle/>
          <a:p>
            <a:pPr lvl="0"/>
            <a:r>
              <a:rPr lang="ja-JP" altLang="en-US" sz="2800" b="1" dirty="0" smtClean="0">
                <a:solidFill>
                  <a:prstClr val="black"/>
                </a:solidFill>
              </a:rPr>
              <a:t>男性</a:t>
            </a:r>
            <a:r>
              <a:rPr lang="ja-JP" altLang="en-US" sz="2800" b="1" dirty="0">
                <a:solidFill>
                  <a:prstClr val="black"/>
                </a:solidFill>
              </a:rPr>
              <a:t>と女性で異なる災害の影響</a:t>
            </a:r>
            <a:endParaRPr lang="en-US" altLang="ja-JP" sz="2800" b="1" dirty="0">
              <a:solidFill>
                <a:prstClr val="black"/>
              </a:solidFill>
            </a:endParaRPr>
          </a:p>
          <a:p>
            <a:pPr lvl="0"/>
            <a:r>
              <a:rPr lang="ja-JP" altLang="en-US" dirty="0">
                <a:solidFill>
                  <a:prstClr val="black"/>
                </a:solidFill>
              </a:rPr>
              <a:t>（例）</a:t>
            </a:r>
            <a:endParaRPr lang="en-US" altLang="ja-JP" dirty="0">
              <a:solidFill>
                <a:prstClr val="black"/>
              </a:solidFill>
            </a:endParaRPr>
          </a:p>
          <a:p>
            <a:pPr marL="285750" lvl="0" indent="-285750" algn="just">
              <a:buFont typeface="Arial"/>
              <a:buChar char="•"/>
            </a:pPr>
            <a:r>
              <a:rPr lang="ja-JP" altLang="en-US" sz="2000" dirty="0">
                <a:solidFill>
                  <a:prstClr val="black"/>
                </a:solidFill>
              </a:rPr>
              <a:t>女性の死者が男性を上回る</a:t>
            </a:r>
            <a:endParaRPr lang="en-US" altLang="ja-JP" sz="2000" dirty="0">
              <a:solidFill>
                <a:prstClr val="black"/>
              </a:solidFill>
            </a:endParaRPr>
          </a:p>
          <a:p>
            <a:pPr marL="285750" lvl="0" indent="-285750" algn="just">
              <a:buFont typeface="Arial"/>
              <a:buChar char="•"/>
            </a:pPr>
            <a:r>
              <a:rPr lang="ja-JP" altLang="en-US" sz="2000" dirty="0">
                <a:solidFill>
                  <a:prstClr val="black"/>
                </a:solidFill>
              </a:rPr>
              <a:t>男性に比べて女性は災害後の雇用</a:t>
            </a:r>
            <a:r>
              <a:rPr lang="ja-JP" altLang="en-US" sz="2000" dirty="0" smtClean="0">
                <a:solidFill>
                  <a:prstClr val="black"/>
                </a:solidFill>
              </a:rPr>
              <a:t>状況が厳しく、健康状態も悪化する傾向がある</a:t>
            </a:r>
            <a:endParaRPr lang="en-US" altLang="ja-JP" dirty="0">
              <a:solidFill>
                <a:prstClr val="black"/>
              </a:solidFill>
            </a:endParaRPr>
          </a:p>
          <a:p>
            <a:pPr marL="285750" lvl="0" indent="-285750" algn="just">
              <a:buFont typeface="Arial"/>
              <a:buChar char="•"/>
            </a:pPr>
            <a:r>
              <a:rPr lang="ja-JP" altLang="en-US" sz="2000" dirty="0">
                <a:solidFill>
                  <a:prstClr val="black"/>
                </a:solidFill>
              </a:rPr>
              <a:t>女性の方が避難所生活で不便を</a:t>
            </a:r>
            <a:r>
              <a:rPr lang="ja-JP" altLang="en-US" sz="2000" dirty="0" smtClean="0">
                <a:solidFill>
                  <a:prstClr val="black"/>
                </a:solidFill>
              </a:rPr>
              <a:t>感じる</a:t>
            </a:r>
            <a:endParaRPr lang="en-US" altLang="ja-JP" sz="2000" dirty="0" smtClean="0">
              <a:solidFill>
                <a:prstClr val="black"/>
              </a:solidFill>
            </a:endParaRPr>
          </a:p>
          <a:p>
            <a:pPr marL="285750" lvl="0" indent="-285750" algn="just">
              <a:buFont typeface="Arial"/>
              <a:buChar char="•"/>
            </a:pPr>
            <a:r>
              <a:rPr lang="ja-JP" altLang="en-US" sz="2000" dirty="0" smtClean="0">
                <a:solidFill>
                  <a:prstClr val="black"/>
                </a:solidFill>
              </a:rPr>
              <a:t>災害現場や避難所生活においては、女性や子どもなどに対する暴力の増加が懸念される</a:t>
            </a:r>
            <a:endParaRPr lang="en-US" altLang="ja-JP" sz="2000" dirty="0">
              <a:solidFill>
                <a:prstClr val="black"/>
              </a:solidFill>
            </a:endParaRPr>
          </a:p>
        </p:txBody>
      </p:sp>
      <p:sp>
        <p:nvSpPr>
          <p:cNvPr id="6" name="正方形/長方形 5"/>
          <p:cNvSpPr/>
          <p:nvPr/>
        </p:nvSpPr>
        <p:spPr>
          <a:xfrm>
            <a:off x="476768" y="6091271"/>
            <a:ext cx="8260783" cy="553998"/>
          </a:xfrm>
          <a:prstGeom prst="rect">
            <a:avLst/>
          </a:prstGeom>
        </p:spPr>
        <p:txBody>
          <a:bodyPr wrap="square">
            <a:spAutoFit/>
          </a:bodyPr>
          <a:lstStyle/>
          <a:p>
            <a:r>
              <a:rPr lang="ja-JP" altLang="en-US" sz="3000" dirty="0">
                <a:solidFill>
                  <a:schemeClr val="accent5"/>
                </a:solidFill>
              </a:rPr>
              <a:t>抱える困難と支援ニーズ</a:t>
            </a:r>
            <a:r>
              <a:rPr lang="ja-JP" altLang="en-US" sz="3000" dirty="0" smtClean="0">
                <a:solidFill>
                  <a:schemeClr val="accent5"/>
                </a:solidFill>
              </a:rPr>
              <a:t>も男性と女性で異なる</a:t>
            </a:r>
            <a:endParaRPr lang="ja-JP" altLang="en-US" sz="3000" dirty="0">
              <a:solidFill>
                <a:schemeClr val="accent5"/>
              </a:solidFill>
            </a:endParaRPr>
          </a:p>
        </p:txBody>
      </p:sp>
    </p:spTree>
    <p:extLst>
      <p:ext uri="{BB962C8B-B14F-4D97-AF65-F5344CB8AC3E}">
        <p14:creationId xmlns:p14="http://schemas.microsoft.com/office/powerpoint/2010/main" val="2765105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58004" y="836712"/>
            <a:ext cx="8242939" cy="1261884"/>
          </a:xfrm>
          <a:prstGeom prst="rect">
            <a:avLst/>
          </a:prstGeom>
        </p:spPr>
        <p:txBody>
          <a:bodyPr wrap="square">
            <a:spAutoFit/>
          </a:bodyPr>
          <a:lstStyle/>
          <a:p>
            <a:r>
              <a:rPr lang="ja-JP" altLang="en-US" sz="2000" dirty="0" smtClean="0">
                <a:latin typeface="+mn-ea"/>
              </a:rPr>
              <a:t>東日本大震災における岩手県</a:t>
            </a:r>
            <a:r>
              <a:rPr lang="ja-JP" altLang="en-US" sz="2000" dirty="0">
                <a:latin typeface="+mn-ea"/>
              </a:rPr>
              <a:t>、宮城県及び福島県における死者数</a:t>
            </a:r>
            <a:r>
              <a:rPr lang="ja-JP" altLang="en-US" sz="2000" dirty="0" smtClean="0">
                <a:latin typeface="+mn-ea"/>
              </a:rPr>
              <a:t>は</a:t>
            </a:r>
            <a:endParaRPr lang="en-US" altLang="ja-JP" sz="2000" dirty="0" smtClean="0">
              <a:latin typeface="+mn-ea"/>
            </a:endParaRPr>
          </a:p>
          <a:p>
            <a:r>
              <a:rPr lang="ja-JP" altLang="en-US" sz="2800" b="1" dirty="0" smtClean="0">
                <a:latin typeface="+mn-ea"/>
              </a:rPr>
              <a:t>女性</a:t>
            </a:r>
            <a:r>
              <a:rPr lang="ja-JP" altLang="en-US" sz="2000" dirty="0">
                <a:latin typeface="+mn-ea"/>
              </a:rPr>
              <a:t>が男性より</a:t>
            </a:r>
            <a:r>
              <a:rPr lang="en-US" altLang="ja-JP" sz="2800" b="1" dirty="0">
                <a:latin typeface="+mn-ea"/>
              </a:rPr>
              <a:t>1,000</a:t>
            </a:r>
            <a:r>
              <a:rPr lang="ja-JP" altLang="en-US" sz="2000" dirty="0">
                <a:latin typeface="+mn-ea"/>
              </a:rPr>
              <a:t>人程度多く</a:t>
            </a:r>
            <a:r>
              <a:rPr lang="ja-JP" altLang="en-US" sz="2000" dirty="0" smtClean="0">
                <a:latin typeface="+mn-ea"/>
              </a:rPr>
              <a:t>、</a:t>
            </a:r>
            <a:endParaRPr lang="en-US" altLang="ja-JP" sz="2000" dirty="0" smtClean="0">
              <a:latin typeface="+mn-ea"/>
            </a:endParaRPr>
          </a:p>
          <a:p>
            <a:r>
              <a:rPr lang="ja-JP" altLang="en-US" sz="2800" dirty="0" smtClean="0">
                <a:latin typeface="+mn-ea"/>
              </a:rPr>
              <a:t>高齢者</a:t>
            </a:r>
            <a:r>
              <a:rPr lang="ja-JP" altLang="en-US" sz="2800" dirty="0">
                <a:latin typeface="+mn-ea"/>
              </a:rPr>
              <a:t>で男女</a:t>
            </a:r>
            <a:r>
              <a:rPr lang="ja-JP" altLang="en-US" sz="2800" dirty="0" smtClean="0">
                <a:latin typeface="+mn-ea"/>
              </a:rPr>
              <a:t>の差</a:t>
            </a:r>
            <a:r>
              <a:rPr lang="ja-JP" altLang="en-US" sz="2800" dirty="0">
                <a:latin typeface="+mn-ea"/>
              </a:rPr>
              <a:t>が大きく</a:t>
            </a:r>
            <a:r>
              <a:rPr lang="ja-JP" altLang="en-US" sz="2000" dirty="0">
                <a:latin typeface="+mn-ea"/>
              </a:rPr>
              <a:t>なって</a:t>
            </a:r>
            <a:r>
              <a:rPr lang="ja-JP" altLang="en-US" sz="2000" dirty="0" smtClean="0">
                <a:latin typeface="+mn-ea"/>
              </a:rPr>
              <a:t>いる</a:t>
            </a:r>
            <a:endParaRPr lang="en-US" altLang="ja-JP" sz="2000" dirty="0">
              <a:latin typeface="+mn-ea"/>
            </a:endParaRPr>
          </a:p>
        </p:txBody>
      </p:sp>
      <p:sp>
        <p:nvSpPr>
          <p:cNvPr id="8"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参考データ</a:t>
            </a:r>
            <a:r>
              <a:rPr lang="ja-JP" altLang="en-US" sz="2400" dirty="0" smtClean="0">
                <a:solidFill>
                  <a:schemeClr val="bg1"/>
                </a:solidFill>
                <a:latin typeface="+mn-ea"/>
                <a:ea typeface="+mn-ea"/>
              </a:rPr>
              <a:t>　</a:t>
            </a:r>
            <a:r>
              <a:rPr lang="ja-JP" altLang="en-US" sz="2400" dirty="0">
                <a:solidFill>
                  <a:schemeClr val="bg1"/>
                </a:solidFill>
                <a:latin typeface="+mn-ea"/>
                <a:ea typeface="+mn-ea"/>
              </a:rPr>
              <a:t>東日本大震災の男女別・年齢階層別死者数</a:t>
            </a:r>
          </a:p>
        </p:txBody>
      </p:sp>
      <p:sp>
        <p:nvSpPr>
          <p:cNvPr id="11" name="テキスト ボックス 10"/>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graphicFrame>
        <p:nvGraphicFramePr>
          <p:cNvPr id="14" name="グラフ 13"/>
          <p:cNvGraphicFramePr>
            <a:graphicFrameLocks/>
          </p:cNvGraphicFramePr>
          <p:nvPr>
            <p:extLst>
              <p:ext uri="{D42A27DB-BD31-4B8C-83A1-F6EECF244321}">
                <p14:modId xmlns:p14="http://schemas.microsoft.com/office/powerpoint/2010/main" val="689558505"/>
              </p:ext>
            </p:extLst>
          </p:nvPr>
        </p:nvGraphicFramePr>
        <p:xfrm>
          <a:off x="251520" y="2132856"/>
          <a:ext cx="8640960" cy="3817036"/>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p:cNvSpPr/>
          <p:nvPr/>
        </p:nvSpPr>
        <p:spPr>
          <a:xfrm>
            <a:off x="251520" y="5949892"/>
            <a:ext cx="8640960" cy="461665"/>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 １． 警察庁「東北地方太平洋沖地震による死者の死因等について</a:t>
            </a:r>
            <a:r>
              <a:rPr lang="en-US" altLang="ja-JP" sz="1200" dirty="0">
                <a:solidFill>
                  <a:srgbClr val="231F20"/>
                </a:solidFill>
                <a:latin typeface="ＭＳ 明朝" panose="02020609040205080304" pitchFamily="17" charset="-128"/>
                <a:ea typeface="ＭＳ 明朝" panose="02020609040205080304" pitchFamily="17" charset="-128"/>
              </a:rPr>
              <a:t>【23.3.11 </a:t>
            </a:r>
            <a:r>
              <a:rPr lang="ja-JP" altLang="en-US" sz="1200" dirty="0">
                <a:solidFill>
                  <a:srgbClr val="231F20"/>
                </a:solidFill>
                <a:latin typeface="ＭＳ 明朝" panose="02020609040205080304" pitchFamily="17" charset="-128"/>
                <a:ea typeface="ＭＳ 明朝" panose="02020609040205080304" pitchFamily="17" charset="-128"/>
              </a:rPr>
              <a:t>～ </a:t>
            </a:r>
            <a:r>
              <a:rPr lang="en-US" altLang="ja-JP" sz="1200" dirty="0">
                <a:solidFill>
                  <a:srgbClr val="231F20"/>
                </a:solidFill>
                <a:latin typeface="ＭＳ 明朝" panose="02020609040205080304" pitchFamily="17" charset="-128"/>
                <a:ea typeface="ＭＳ 明朝" panose="02020609040205080304" pitchFamily="17" charset="-128"/>
              </a:rPr>
              <a:t>24.3.11】</a:t>
            </a:r>
            <a:r>
              <a:rPr lang="ja-JP" altLang="en-US" sz="1200" dirty="0">
                <a:solidFill>
                  <a:srgbClr val="231F20"/>
                </a:solidFill>
                <a:latin typeface="ＭＳ 明朝" panose="02020609040205080304" pitchFamily="17" charset="-128"/>
                <a:ea typeface="ＭＳ 明朝" panose="02020609040205080304" pitchFamily="17" charset="-128"/>
              </a:rPr>
              <a:t>」より作成。</a:t>
            </a: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性別不詳，年齢不詳は除く。</a:t>
            </a:r>
            <a:endParaRPr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93320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参考データ</a:t>
            </a:r>
            <a:r>
              <a:rPr lang="ja-JP" altLang="en-US" sz="2400" dirty="0" smtClean="0">
                <a:solidFill>
                  <a:schemeClr val="bg1"/>
                </a:solidFill>
                <a:latin typeface="+mn-ea"/>
                <a:ea typeface="+mn-ea"/>
              </a:rPr>
              <a:t>　</a:t>
            </a:r>
            <a:r>
              <a:rPr lang="ja-JP" altLang="en-US" sz="2400" dirty="0">
                <a:solidFill>
                  <a:schemeClr val="bg1"/>
                </a:solidFill>
                <a:latin typeface="+mn-ea"/>
                <a:ea typeface="+mn-ea"/>
              </a:rPr>
              <a:t>東日本大震災後の雇用における男女の</a:t>
            </a:r>
            <a:r>
              <a:rPr lang="ja-JP" altLang="en-US" sz="2400" dirty="0" smtClean="0">
                <a:solidFill>
                  <a:schemeClr val="bg1"/>
                </a:solidFill>
                <a:latin typeface="+mn-ea"/>
                <a:ea typeface="+mn-ea"/>
              </a:rPr>
              <a:t>状況</a:t>
            </a:r>
            <a:endParaRPr lang="ja-JP" altLang="en-US" sz="2400" dirty="0">
              <a:solidFill>
                <a:schemeClr val="bg1"/>
              </a:solidFill>
              <a:latin typeface="+mn-ea"/>
              <a:ea typeface="+mn-ea"/>
            </a:endParaRPr>
          </a:p>
        </p:txBody>
      </p:sp>
      <p:sp>
        <p:nvSpPr>
          <p:cNvPr id="16" name="正方形/長方形 15"/>
          <p:cNvSpPr/>
          <p:nvPr/>
        </p:nvSpPr>
        <p:spPr>
          <a:xfrm>
            <a:off x="323880" y="624170"/>
            <a:ext cx="8496240" cy="1292662"/>
          </a:xfrm>
          <a:prstGeom prst="rect">
            <a:avLst/>
          </a:prstGeom>
        </p:spPr>
        <p:txBody>
          <a:bodyPr wrap="square">
            <a:spAutoFit/>
          </a:bodyPr>
          <a:lstStyle/>
          <a:p>
            <a:pPr>
              <a:spcAft>
                <a:spcPts val="1200"/>
              </a:spcAft>
            </a:pPr>
            <a:r>
              <a:rPr lang="ja-JP" altLang="en-US" sz="2000" dirty="0" smtClean="0">
                <a:latin typeface="+mn-ea"/>
              </a:rPr>
              <a:t>女性</a:t>
            </a:r>
            <a:r>
              <a:rPr lang="ja-JP" altLang="en-US" sz="2000" dirty="0">
                <a:latin typeface="+mn-ea"/>
              </a:rPr>
              <a:t>の求職者数が比較的多い</a:t>
            </a:r>
            <a:r>
              <a:rPr lang="ja-JP" altLang="en-US" sz="2400" b="1" dirty="0">
                <a:latin typeface="+mn-ea"/>
              </a:rPr>
              <a:t>食料品製造</a:t>
            </a:r>
            <a:r>
              <a:rPr lang="ja-JP" altLang="en-US" sz="2000" dirty="0">
                <a:latin typeface="+mn-ea"/>
              </a:rPr>
              <a:t>の職業で</a:t>
            </a:r>
            <a:r>
              <a:rPr lang="ja-JP" altLang="en-US" sz="2400" b="1" u="heavy" dirty="0">
                <a:uFill>
                  <a:solidFill>
                    <a:srgbClr val="C00000"/>
                  </a:solidFill>
                </a:uFill>
                <a:latin typeface="+mn-ea"/>
              </a:rPr>
              <a:t>求人倍率が</a:t>
            </a:r>
            <a:r>
              <a:rPr lang="ja-JP" altLang="en-US" sz="2400" b="1" u="heavy" dirty="0" smtClean="0">
                <a:uFill>
                  <a:solidFill>
                    <a:srgbClr val="C00000"/>
                  </a:solidFill>
                </a:uFill>
                <a:latin typeface="+mn-ea"/>
              </a:rPr>
              <a:t>低い</a:t>
            </a:r>
            <a:endParaRPr lang="en-US" altLang="ja-JP" sz="2400" b="1" u="heavy" dirty="0" smtClean="0">
              <a:uFill>
                <a:solidFill>
                  <a:srgbClr val="C00000"/>
                </a:solidFill>
              </a:uFill>
              <a:latin typeface="+mn-ea"/>
            </a:endParaRPr>
          </a:p>
          <a:p>
            <a:pPr>
              <a:spcAft>
                <a:spcPts val="1200"/>
              </a:spcAft>
            </a:pPr>
            <a:r>
              <a:rPr lang="ja-JP" altLang="en-US" sz="2400" b="1" dirty="0" smtClean="0">
                <a:latin typeface="+mn-ea"/>
              </a:rPr>
              <a:t>建設</a:t>
            </a:r>
            <a:r>
              <a:rPr lang="ja-JP" altLang="en-US" sz="2400" b="1" dirty="0">
                <a:latin typeface="+mn-ea"/>
              </a:rPr>
              <a:t>・土木</a:t>
            </a:r>
            <a:r>
              <a:rPr lang="ja-JP" altLang="en-US" sz="2000" dirty="0">
                <a:latin typeface="+mn-ea"/>
              </a:rPr>
              <a:t>の職業等では求人件数が</a:t>
            </a:r>
            <a:r>
              <a:rPr lang="ja-JP" altLang="en-US" sz="2400" b="1" u="heavy" dirty="0">
                <a:uFill>
                  <a:solidFill>
                    <a:schemeClr val="accent5"/>
                  </a:solidFill>
                </a:uFill>
                <a:latin typeface="+mn-ea"/>
              </a:rPr>
              <a:t>求職者数を上回っている</a:t>
            </a:r>
            <a:r>
              <a:rPr lang="ja-JP" altLang="en-US" sz="2000" dirty="0" smtClean="0">
                <a:latin typeface="+mn-ea"/>
              </a:rPr>
              <a:t>上、女性の</a:t>
            </a:r>
            <a:r>
              <a:rPr lang="ja-JP" altLang="en-US" sz="2000" u="heavy" dirty="0" smtClean="0">
                <a:uFill>
                  <a:solidFill>
                    <a:schemeClr val="accent5"/>
                  </a:solidFill>
                </a:uFill>
                <a:latin typeface="+mn-ea"/>
              </a:rPr>
              <a:t>求職者数</a:t>
            </a:r>
            <a:r>
              <a:rPr lang="ja-JP" altLang="en-US" sz="2000" u="heavy" dirty="0">
                <a:uFill>
                  <a:solidFill>
                    <a:schemeClr val="accent5"/>
                  </a:solidFill>
                </a:uFill>
                <a:latin typeface="+mn-ea"/>
              </a:rPr>
              <a:t>が極めて</a:t>
            </a:r>
            <a:r>
              <a:rPr lang="ja-JP" altLang="en-US" sz="2000" u="heavy" dirty="0" smtClean="0">
                <a:uFill>
                  <a:solidFill>
                    <a:schemeClr val="accent5"/>
                  </a:solidFill>
                </a:uFill>
                <a:latin typeface="+mn-ea"/>
              </a:rPr>
              <a:t>少ない</a:t>
            </a:r>
            <a:endParaRPr lang="ja-JP" altLang="en-US" sz="2000" u="heavy" dirty="0">
              <a:uFill>
                <a:solidFill>
                  <a:schemeClr val="accent5"/>
                </a:solidFill>
              </a:uFill>
              <a:latin typeface="+mn-ea"/>
            </a:endParaRPr>
          </a:p>
        </p:txBody>
      </p:sp>
      <p:sp>
        <p:nvSpPr>
          <p:cNvPr id="13" name="テキスト ボックス 12"/>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sp>
        <p:nvSpPr>
          <p:cNvPr id="25" name="正方形/長方形 24"/>
          <p:cNvSpPr/>
          <p:nvPr/>
        </p:nvSpPr>
        <p:spPr>
          <a:xfrm>
            <a:off x="89756" y="5896316"/>
            <a:ext cx="8964488" cy="646331"/>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 １． </a:t>
            </a:r>
            <a:r>
              <a:rPr lang="ja-JP" altLang="en-US" sz="1200" dirty="0" smtClean="0">
                <a:solidFill>
                  <a:srgbClr val="231F20"/>
                </a:solidFill>
                <a:latin typeface="ＭＳ 明朝" panose="02020609040205080304" pitchFamily="17" charset="-128"/>
                <a:ea typeface="ＭＳ 明朝" panose="02020609040205080304" pitchFamily="17" charset="-128"/>
              </a:rPr>
              <a:t>厚生労働省「被災３県の現在の雇用状況（月次）（男女別）」（平成</a:t>
            </a:r>
            <a:r>
              <a:rPr lang="en-US" altLang="ja-JP" sz="1200" dirty="0" smtClean="0">
                <a:solidFill>
                  <a:srgbClr val="231F20"/>
                </a:solidFill>
                <a:latin typeface="ＭＳ 明朝" panose="02020609040205080304" pitchFamily="17" charset="-128"/>
                <a:ea typeface="ＭＳ 明朝" panose="02020609040205080304" pitchFamily="17" charset="-128"/>
              </a:rPr>
              <a:t>24</a:t>
            </a:r>
            <a:r>
              <a:rPr lang="ja-JP" altLang="en-US" sz="1200" dirty="0" smtClean="0">
                <a:solidFill>
                  <a:srgbClr val="231F20"/>
                </a:solidFill>
                <a:latin typeface="ＭＳ 明朝" panose="02020609040205080304" pitchFamily="17" charset="-128"/>
                <a:ea typeface="ＭＳ 明朝" panose="02020609040205080304" pitchFamily="17" charset="-128"/>
              </a:rPr>
              <a:t>年１</a:t>
            </a:r>
            <a:r>
              <a:rPr lang="ja-JP" altLang="en-US" sz="1200" dirty="0">
                <a:solidFill>
                  <a:srgbClr val="231F20"/>
                </a:solidFill>
                <a:latin typeface="ＭＳ 明朝" panose="02020609040205080304" pitchFamily="17" charset="-128"/>
                <a:ea typeface="ＭＳ 明朝" panose="02020609040205080304" pitchFamily="17" charset="-128"/>
              </a:rPr>
              <a:t>月</a:t>
            </a:r>
            <a:r>
              <a:rPr lang="ja-JP" altLang="en-US" sz="1200" dirty="0" smtClean="0">
                <a:solidFill>
                  <a:srgbClr val="231F20"/>
                </a:solidFill>
                <a:latin typeface="ＭＳ 明朝" panose="02020609040205080304" pitchFamily="17" charset="-128"/>
                <a:ea typeface="ＭＳ 明朝" panose="02020609040205080304" pitchFamily="17" charset="-128"/>
              </a:rPr>
              <a:t>）より作成。</a:t>
            </a:r>
            <a:endParaRPr lang="ja-JP" altLang="en-US" sz="1200" dirty="0">
              <a:solidFill>
                <a:srgbClr val="231F20"/>
              </a:solidFill>
              <a:latin typeface="ＭＳ 明朝" panose="02020609040205080304" pitchFamily="17" charset="-128"/>
              <a:ea typeface="ＭＳ 明朝" panose="02020609040205080304" pitchFamily="17" charset="-128"/>
            </a:endParaRP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求人申込書における「性別」欄はないため、有効求人数の男女別はない。</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３． 「福祉関連の職業」は、他の職業区分の中から、「福祉関連」の職業を足し上げたもの。</a:t>
            </a:r>
            <a:endParaRPr lang="ja-JP" altLang="en-US" sz="1200" dirty="0">
              <a:latin typeface="ＭＳ 明朝" panose="02020609040205080304" pitchFamily="17" charset="-128"/>
              <a:ea typeface="ＭＳ 明朝" panose="02020609040205080304" pitchFamily="17" charset="-128"/>
            </a:endParaRPr>
          </a:p>
        </p:txBody>
      </p:sp>
      <p:pic>
        <p:nvPicPr>
          <p:cNvPr id="26" name="図 2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296" y="1916832"/>
            <a:ext cx="8971948" cy="4032448"/>
          </a:xfrm>
          <a:prstGeom prst="rect">
            <a:avLst/>
          </a:prstGeom>
        </p:spPr>
      </p:pic>
      <p:sp>
        <p:nvSpPr>
          <p:cNvPr id="5" name="正方形/長方形 4"/>
          <p:cNvSpPr/>
          <p:nvPr/>
        </p:nvSpPr>
        <p:spPr>
          <a:xfrm>
            <a:off x="2771800" y="3523867"/>
            <a:ext cx="936104" cy="21245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7596336" y="3366638"/>
            <a:ext cx="936104" cy="2268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3925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参考データ</a:t>
            </a:r>
            <a:r>
              <a:rPr lang="ja-JP" altLang="en-US" sz="2400" dirty="0" smtClean="0">
                <a:solidFill>
                  <a:schemeClr val="bg1"/>
                </a:solidFill>
                <a:latin typeface="+mn-ea"/>
                <a:ea typeface="+mn-ea"/>
              </a:rPr>
              <a:t>　</a:t>
            </a:r>
            <a:r>
              <a:rPr lang="ja-JP" altLang="en-US" sz="2400" dirty="0">
                <a:solidFill>
                  <a:schemeClr val="bg1"/>
                </a:solidFill>
                <a:latin typeface="+mn-ea"/>
                <a:ea typeface="+mn-ea"/>
              </a:rPr>
              <a:t>東日本大震災直後からの避難所での生活</a:t>
            </a:r>
          </a:p>
        </p:txBody>
      </p:sp>
      <p:sp>
        <p:nvSpPr>
          <p:cNvPr id="12" name="正方形/長方形 11"/>
          <p:cNvSpPr/>
          <p:nvPr/>
        </p:nvSpPr>
        <p:spPr>
          <a:xfrm>
            <a:off x="558004" y="620688"/>
            <a:ext cx="8242939" cy="1323439"/>
          </a:xfrm>
          <a:prstGeom prst="rect">
            <a:avLst/>
          </a:prstGeom>
        </p:spPr>
        <p:txBody>
          <a:bodyPr wrap="square">
            <a:spAutoFit/>
          </a:bodyPr>
          <a:lstStyle/>
          <a:p>
            <a:r>
              <a:rPr lang="ja-JP" altLang="en-US" sz="2000" dirty="0">
                <a:latin typeface="+mn-ea"/>
              </a:rPr>
              <a:t>震災直後からの避難所での生活について困っていることとして</a:t>
            </a:r>
            <a:r>
              <a:rPr lang="ja-JP" altLang="en-US" sz="2000" dirty="0" smtClean="0">
                <a:latin typeface="+mn-ea"/>
              </a:rPr>
              <a:t>、</a:t>
            </a:r>
            <a:endParaRPr lang="en-US" altLang="ja-JP" sz="2000" dirty="0" smtClean="0">
              <a:latin typeface="+mn-ea"/>
            </a:endParaRPr>
          </a:p>
          <a:p>
            <a:r>
              <a:rPr lang="ja-JP" altLang="en-US" sz="2000" dirty="0" smtClean="0">
                <a:latin typeface="+mn-ea"/>
              </a:rPr>
              <a:t>女性は</a:t>
            </a:r>
            <a:r>
              <a:rPr lang="ja-JP" altLang="en-US" sz="2000" b="1" dirty="0" smtClean="0">
                <a:latin typeface="+mn-ea"/>
              </a:rPr>
              <a:t>「</a:t>
            </a:r>
            <a:r>
              <a:rPr lang="ja-JP" altLang="en-US" sz="2000" b="1" dirty="0">
                <a:latin typeface="+mn-ea"/>
              </a:rPr>
              <a:t>シャワーや入浴があまり出来ない」「プライバシーが</a:t>
            </a:r>
            <a:r>
              <a:rPr lang="ja-JP" altLang="en-US" sz="2000" b="1" dirty="0" smtClean="0">
                <a:latin typeface="+mn-ea"/>
              </a:rPr>
              <a:t>確保」されて</a:t>
            </a:r>
            <a:r>
              <a:rPr lang="ja-JP" altLang="en-US" sz="2000" b="1" dirty="0">
                <a:latin typeface="+mn-ea"/>
              </a:rPr>
              <a:t>いない」「トイレの数が少ない」</a:t>
            </a:r>
            <a:r>
              <a:rPr lang="ja-JP" altLang="en-US" sz="2000" dirty="0">
                <a:latin typeface="+mn-ea"/>
              </a:rPr>
              <a:t>の割合が男性に比べて高くなって</a:t>
            </a:r>
            <a:r>
              <a:rPr lang="ja-JP" altLang="en-US" sz="2000" dirty="0" smtClean="0">
                <a:latin typeface="+mn-ea"/>
              </a:rPr>
              <a:t>いる</a:t>
            </a:r>
            <a:endParaRPr lang="ja-JP" altLang="en-US" sz="2000" dirty="0">
              <a:latin typeface="+mn-ea"/>
            </a:endParaRPr>
          </a:p>
        </p:txBody>
      </p:sp>
      <p:sp>
        <p:nvSpPr>
          <p:cNvPr id="16" name="正方形/長方形 15"/>
          <p:cNvSpPr/>
          <p:nvPr/>
        </p:nvSpPr>
        <p:spPr>
          <a:xfrm>
            <a:off x="249936" y="5651519"/>
            <a:ext cx="8644128" cy="1015663"/>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 １． </a:t>
            </a:r>
            <a:r>
              <a:rPr lang="ja-JP" altLang="en-US" sz="1200" dirty="0" smtClean="0">
                <a:solidFill>
                  <a:srgbClr val="231F20"/>
                </a:solidFill>
                <a:latin typeface="ＭＳ 明朝" panose="02020609040205080304" pitchFamily="17" charset="-128"/>
                <a:ea typeface="ＭＳ 明朝" panose="02020609040205080304" pitchFamily="17" charset="-128"/>
              </a:rPr>
              <a:t>内閣府・消防庁・気象庁共同調査「津波避難等に関する調査」（平成</a:t>
            </a:r>
            <a:r>
              <a:rPr lang="en-US" altLang="ja-JP" sz="1200" dirty="0" smtClean="0">
                <a:solidFill>
                  <a:srgbClr val="231F20"/>
                </a:solidFill>
                <a:latin typeface="ＭＳ 明朝" panose="02020609040205080304" pitchFamily="17" charset="-128"/>
                <a:ea typeface="ＭＳ 明朝" panose="02020609040205080304" pitchFamily="17" charset="-128"/>
              </a:rPr>
              <a:t>23</a:t>
            </a:r>
            <a:r>
              <a:rPr lang="ja-JP" altLang="en-US" sz="1200" dirty="0" smtClean="0">
                <a:solidFill>
                  <a:srgbClr val="231F20"/>
                </a:solidFill>
                <a:latin typeface="ＭＳ 明朝" panose="02020609040205080304" pitchFamily="17" charset="-128"/>
                <a:ea typeface="ＭＳ 明朝" panose="02020609040205080304" pitchFamily="17" charset="-128"/>
              </a:rPr>
              <a:t>年）を基に、内閣府男女共同参画局</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による男女別集計。</a:t>
            </a:r>
            <a:endParaRPr lang="ja-JP" altLang="en-US" sz="1200" dirty="0">
              <a:solidFill>
                <a:srgbClr val="231F20"/>
              </a:solidFill>
              <a:latin typeface="ＭＳ 明朝" panose="02020609040205080304" pitchFamily="17" charset="-128"/>
              <a:ea typeface="ＭＳ 明朝" panose="02020609040205080304" pitchFamily="17" charset="-128"/>
            </a:endParaRP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調査対象は、岩手県、宮城県及び福島県の沿岸地域で県内避難をしている被災者</a:t>
            </a:r>
            <a:r>
              <a:rPr lang="en-US" altLang="ja-JP" sz="1200" dirty="0" smtClean="0">
                <a:solidFill>
                  <a:srgbClr val="231F20"/>
                </a:solidFill>
                <a:latin typeface="ＭＳ 明朝" panose="02020609040205080304" pitchFamily="17" charset="-128"/>
                <a:ea typeface="ＭＳ 明朝" panose="02020609040205080304" pitchFamily="17" charset="-128"/>
              </a:rPr>
              <a:t>870</a:t>
            </a:r>
            <a:r>
              <a:rPr lang="ja-JP" altLang="en-US" sz="1200" dirty="0" smtClean="0">
                <a:solidFill>
                  <a:srgbClr val="231F20"/>
                </a:solidFill>
                <a:latin typeface="ＭＳ 明朝" panose="02020609040205080304" pitchFamily="17" charset="-128"/>
                <a:ea typeface="ＭＳ 明朝" panose="02020609040205080304" pitchFamily="17" charset="-128"/>
              </a:rPr>
              <a:t>人（女性</a:t>
            </a:r>
            <a:r>
              <a:rPr lang="en-US" altLang="ja-JP" sz="1200" dirty="0" smtClean="0">
                <a:solidFill>
                  <a:srgbClr val="231F20"/>
                </a:solidFill>
                <a:latin typeface="ＭＳ 明朝" panose="02020609040205080304" pitchFamily="17" charset="-128"/>
                <a:ea typeface="ＭＳ 明朝" panose="02020609040205080304" pitchFamily="17" charset="-128"/>
              </a:rPr>
              <a:t>525</a:t>
            </a:r>
            <a:r>
              <a:rPr lang="ja-JP" altLang="en-US" sz="1200" dirty="0" smtClean="0">
                <a:solidFill>
                  <a:srgbClr val="231F20"/>
                </a:solidFill>
                <a:latin typeface="ＭＳ 明朝" panose="02020609040205080304" pitchFamily="17" charset="-128"/>
                <a:ea typeface="ＭＳ 明朝" panose="02020609040205080304" pitchFamily="17" charset="-128"/>
              </a:rPr>
              <a:t>人、男性</a:t>
            </a:r>
            <a:r>
              <a:rPr lang="en-US" altLang="ja-JP" sz="1200" dirty="0" smtClean="0">
                <a:solidFill>
                  <a:srgbClr val="231F20"/>
                </a:solidFill>
                <a:latin typeface="ＭＳ 明朝" panose="02020609040205080304" pitchFamily="17" charset="-128"/>
                <a:ea typeface="ＭＳ 明朝" panose="02020609040205080304" pitchFamily="17" charset="-128"/>
              </a:rPr>
              <a:t>345</a:t>
            </a: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人）。調査は、仮設住宅・避難所を訪問し、面接方式で実施。</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３． 調査時期は、平成</a:t>
            </a:r>
            <a:r>
              <a:rPr lang="en-US" altLang="ja-JP" sz="1200" dirty="0" smtClean="0">
                <a:solidFill>
                  <a:srgbClr val="231F20"/>
                </a:solidFill>
                <a:latin typeface="ＭＳ 明朝" panose="02020609040205080304" pitchFamily="17" charset="-128"/>
                <a:ea typeface="ＭＳ 明朝" panose="02020609040205080304" pitchFamily="17" charset="-128"/>
              </a:rPr>
              <a:t>23</a:t>
            </a:r>
            <a:r>
              <a:rPr lang="ja-JP" altLang="en-US" sz="1200" dirty="0" smtClean="0">
                <a:solidFill>
                  <a:srgbClr val="231F20"/>
                </a:solidFill>
                <a:latin typeface="ＭＳ 明朝" panose="02020609040205080304" pitchFamily="17" charset="-128"/>
                <a:ea typeface="ＭＳ 明朝" panose="02020609040205080304" pitchFamily="17" charset="-128"/>
              </a:rPr>
              <a:t>年７月上旬か</a:t>
            </a:r>
            <a:r>
              <a:rPr lang="ja-JP" altLang="en-US" sz="1200" dirty="0">
                <a:solidFill>
                  <a:srgbClr val="231F20"/>
                </a:solidFill>
                <a:latin typeface="ＭＳ 明朝" panose="02020609040205080304" pitchFamily="17" charset="-128"/>
                <a:ea typeface="ＭＳ 明朝" panose="02020609040205080304" pitchFamily="17" charset="-128"/>
              </a:rPr>
              <a:t>ら</a:t>
            </a:r>
            <a:r>
              <a:rPr lang="ja-JP" altLang="en-US" sz="1200" dirty="0" smtClean="0">
                <a:solidFill>
                  <a:srgbClr val="231F20"/>
                </a:solidFill>
                <a:latin typeface="ＭＳ 明朝" panose="02020609040205080304" pitchFamily="17" charset="-128"/>
                <a:ea typeface="ＭＳ 明朝" panose="02020609040205080304" pitchFamily="17" charset="-128"/>
              </a:rPr>
              <a:t>下旬。</a:t>
            </a:r>
            <a:endParaRPr lang="ja-JP" altLang="en-US" sz="1200" dirty="0">
              <a:latin typeface="ＭＳ 明朝" panose="02020609040205080304" pitchFamily="17" charset="-128"/>
              <a:ea typeface="ＭＳ 明朝" panose="02020609040205080304" pitchFamily="17" charset="-128"/>
            </a:endParaRPr>
          </a:p>
        </p:txBody>
      </p:sp>
      <p:sp>
        <p:nvSpPr>
          <p:cNvPr id="10" name="テキスト ボックス 9"/>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graphicFrame>
        <p:nvGraphicFramePr>
          <p:cNvPr id="7" name="グラフ 6"/>
          <p:cNvGraphicFramePr>
            <a:graphicFrameLocks/>
          </p:cNvGraphicFramePr>
          <p:nvPr>
            <p:extLst>
              <p:ext uri="{D42A27DB-BD31-4B8C-83A1-F6EECF244321}">
                <p14:modId xmlns:p14="http://schemas.microsoft.com/office/powerpoint/2010/main" val="612485590"/>
              </p:ext>
            </p:extLst>
          </p:nvPr>
        </p:nvGraphicFramePr>
        <p:xfrm>
          <a:off x="249936" y="1944127"/>
          <a:ext cx="8644128" cy="370739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線コネクタ 5"/>
          <p:cNvCxnSpPr/>
          <p:nvPr/>
        </p:nvCxnSpPr>
        <p:spPr>
          <a:xfrm>
            <a:off x="2411760" y="2598245"/>
            <a:ext cx="18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411760" y="2987426"/>
            <a:ext cx="18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131840" y="3557141"/>
            <a:ext cx="1064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429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3400528205"/>
              </p:ext>
            </p:extLst>
          </p:nvPr>
        </p:nvGraphicFramePr>
        <p:xfrm>
          <a:off x="377788" y="1599745"/>
          <a:ext cx="8370676" cy="4255938"/>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a:xfrm>
            <a:off x="287358" y="857430"/>
            <a:ext cx="8997045" cy="769441"/>
          </a:xfrm>
          <a:prstGeom prst="rect">
            <a:avLst/>
          </a:prstGeom>
        </p:spPr>
        <p:txBody>
          <a:bodyPr wrap="square">
            <a:spAutoFit/>
          </a:bodyPr>
          <a:lstStyle/>
          <a:p>
            <a:r>
              <a:rPr lang="ja-JP" altLang="en-US" sz="2000" dirty="0" smtClean="0"/>
              <a:t>東日本大震災時、</a:t>
            </a:r>
            <a:r>
              <a:rPr lang="ja-JP" altLang="en-US" sz="2000" b="1" dirty="0" smtClean="0"/>
              <a:t>女性用品</a:t>
            </a:r>
            <a:r>
              <a:rPr lang="ja-JP" altLang="en-US" sz="2000" dirty="0" smtClean="0"/>
              <a:t>の他に、</a:t>
            </a:r>
            <a:r>
              <a:rPr lang="ja-JP" altLang="en-US" sz="2000" b="1" dirty="0" smtClean="0"/>
              <a:t>粉ミルク</a:t>
            </a:r>
            <a:r>
              <a:rPr lang="ja-JP" altLang="en-US" sz="2000" dirty="0" smtClean="0"/>
              <a:t>、</a:t>
            </a:r>
            <a:r>
              <a:rPr lang="ja-JP" altLang="en-US" sz="2000" b="1" dirty="0" smtClean="0"/>
              <a:t>小児用おむつ</a:t>
            </a:r>
            <a:r>
              <a:rPr lang="ja-JP" altLang="en-US" sz="2000" dirty="0" smtClean="0"/>
              <a:t>、</a:t>
            </a:r>
            <a:r>
              <a:rPr lang="ja-JP" altLang="en-US" sz="2000" b="1" dirty="0" smtClean="0"/>
              <a:t>おしりふき</a:t>
            </a:r>
            <a:r>
              <a:rPr lang="ja-JP" altLang="en-US" sz="2000" dirty="0" smtClean="0"/>
              <a:t>、</a:t>
            </a:r>
            <a:r>
              <a:rPr lang="ja-JP" altLang="en-US" sz="2000" b="1" dirty="0" smtClean="0"/>
              <a:t>離乳食</a:t>
            </a:r>
            <a:r>
              <a:rPr lang="ja-JP" altLang="en-US" sz="2000" dirty="0" smtClean="0"/>
              <a:t>等の</a:t>
            </a:r>
            <a:r>
              <a:rPr lang="ja-JP" altLang="en-US" sz="2400" b="1" dirty="0" smtClean="0"/>
              <a:t>乳幼児用品</a:t>
            </a:r>
            <a:r>
              <a:rPr lang="ja-JP" altLang="en-US" sz="2000" dirty="0" smtClean="0"/>
              <a:t>について、女性からの要望が多くなっていた。</a:t>
            </a:r>
            <a:endParaRPr lang="en-US" altLang="ja-JP" sz="2000" dirty="0"/>
          </a:p>
        </p:txBody>
      </p:sp>
      <p:sp>
        <p:nvSpPr>
          <p:cNvPr id="3" name="正方形/長方形 2"/>
          <p:cNvSpPr/>
          <p:nvPr/>
        </p:nvSpPr>
        <p:spPr>
          <a:xfrm>
            <a:off x="3327565" y="2132856"/>
            <a:ext cx="864096" cy="3266509"/>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601028" y="1943311"/>
            <a:ext cx="2496457" cy="345605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n-ea"/>
                <a:ea typeface="+mn-ea"/>
              </a:rPr>
              <a:t>男性と女性で</a:t>
            </a:r>
            <a:r>
              <a:rPr lang="ja-JP" altLang="en-US" sz="3600" dirty="0" smtClean="0">
                <a:solidFill>
                  <a:schemeClr val="bg1"/>
                </a:solidFill>
                <a:latin typeface="+mn-ea"/>
                <a:ea typeface="+mn-ea"/>
              </a:rPr>
              <a:t>異なる </a:t>
            </a:r>
            <a:r>
              <a:rPr lang="ja-JP" altLang="en-US" sz="3600" b="1" dirty="0" smtClean="0">
                <a:solidFill>
                  <a:schemeClr val="bg1"/>
                </a:solidFill>
                <a:latin typeface="+mn-ea"/>
                <a:ea typeface="+mn-ea"/>
              </a:rPr>
              <a:t>災害時の支援ニーズ</a:t>
            </a:r>
            <a:endParaRPr lang="ja-JP" altLang="en-US" sz="3600" b="1" dirty="0">
              <a:solidFill>
                <a:schemeClr val="bg1"/>
              </a:solidFill>
              <a:latin typeface="+mn-ea"/>
              <a:ea typeface="+mn-ea"/>
            </a:endParaRPr>
          </a:p>
        </p:txBody>
      </p:sp>
      <p:sp>
        <p:nvSpPr>
          <p:cNvPr id="11" name="テキスト ボックス 10"/>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sp>
        <p:nvSpPr>
          <p:cNvPr id="2" name="正方形/長方形 1"/>
          <p:cNvSpPr/>
          <p:nvPr/>
        </p:nvSpPr>
        <p:spPr>
          <a:xfrm>
            <a:off x="1408321" y="5651395"/>
            <a:ext cx="1415772" cy="276999"/>
          </a:xfrm>
          <a:prstGeom prst="rect">
            <a:avLst/>
          </a:prstGeom>
        </p:spPr>
        <p:txBody>
          <a:bodyPr wrap="none">
            <a:spAutoFit/>
          </a:bodyPr>
          <a:lstStyle/>
          <a:p>
            <a:r>
              <a:rPr lang="ja-JP" altLang="en-US" sz="1200" dirty="0">
                <a:solidFill>
                  <a:srgbClr val="231F20"/>
                </a:solidFill>
                <a:latin typeface="GothicMB101Pro-Regular-90pv-RKSJ-H-Identity-H"/>
              </a:rPr>
              <a:t>生活用品・資機材</a:t>
            </a:r>
            <a:endParaRPr lang="ja-JP" altLang="en-US" sz="3600" dirty="0"/>
          </a:p>
        </p:txBody>
      </p:sp>
      <p:sp>
        <p:nvSpPr>
          <p:cNvPr id="15" name="正方形/長方形 14"/>
          <p:cNvSpPr/>
          <p:nvPr/>
        </p:nvSpPr>
        <p:spPr>
          <a:xfrm>
            <a:off x="3550722" y="5651395"/>
            <a:ext cx="800219" cy="276999"/>
          </a:xfrm>
          <a:prstGeom prst="rect">
            <a:avLst/>
          </a:prstGeom>
        </p:spPr>
        <p:txBody>
          <a:bodyPr wrap="none">
            <a:spAutoFit/>
          </a:bodyPr>
          <a:lstStyle/>
          <a:p>
            <a:r>
              <a:rPr lang="ja-JP" altLang="en-US" sz="1200" dirty="0" smtClean="0">
                <a:solidFill>
                  <a:srgbClr val="231F20"/>
                </a:solidFill>
                <a:latin typeface="GothicMB101Pro-Regular-90pv-RKSJ-H-Identity-H"/>
              </a:rPr>
              <a:t>女性用品</a:t>
            </a:r>
            <a:endParaRPr lang="ja-JP" altLang="en-US" sz="3600" dirty="0"/>
          </a:p>
        </p:txBody>
      </p:sp>
      <p:sp>
        <p:nvSpPr>
          <p:cNvPr id="17" name="正方形/長方形 16"/>
          <p:cNvSpPr/>
          <p:nvPr/>
        </p:nvSpPr>
        <p:spPr>
          <a:xfrm>
            <a:off x="5605697" y="5672281"/>
            <a:ext cx="954107" cy="276999"/>
          </a:xfrm>
          <a:prstGeom prst="rect">
            <a:avLst/>
          </a:prstGeom>
        </p:spPr>
        <p:txBody>
          <a:bodyPr wrap="none">
            <a:spAutoFit/>
          </a:bodyPr>
          <a:lstStyle/>
          <a:p>
            <a:r>
              <a:rPr lang="ja-JP" altLang="en-US" sz="1200" dirty="0" smtClean="0">
                <a:solidFill>
                  <a:srgbClr val="231F20"/>
                </a:solidFill>
                <a:latin typeface="GothicMB101Pro-Regular-90pv-RKSJ-H-Identity-H"/>
              </a:rPr>
              <a:t>乳幼児用品</a:t>
            </a:r>
            <a:endParaRPr lang="ja-JP" altLang="en-US" sz="3600" dirty="0"/>
          </a:p>
        </p:txBody>
      </p:sp>
      <p:sp>
        <p:nvSpPr>
          <p:cNvPr id="18" name="正方形/長方形 17"/>
          <p:cNvSpPr/>
          <p:nvPr/>
        </p:nvSpPr>
        <p:spPr>
          <a:xfrm>
            <a:off x="7452195" y="5669512"/>
            <a:ext cx="954107" cy="276999"/>
          </a:xfrm>
          <a:prstGeom prst="rect">
            <a:avLst/>
          </a:prstGeom>
        </p:spPr>
        <p:txBody>
          <a:bodyPr wrap="none">
            <a:spAutoFit/>
          </a:bodyPr>
          <a:lstStyle/>
          <a:p>
            <a:r>
              <a:rPr lang="ja-JP" altLang="en-US" sz="1200" dirty="0" smtClean="0">
                <a:solidFill>
                  <a:srgbClr val="231F20"/>
                </a:solidFill>
                <a:latin typeface="GothicMB101Pro-Regular-90pv-RKSJ-H-Identity-H"/>
              </a:rPr>
              <a:t>高齢者用品</a:t>
            </a:r>
            <a:endParaRPr lang="ja-JP" altLang="en-US" sz="3600" dirty="0"/>
          </a:p>
        </p:txBody>
      </p:sp>
      <p:sp>
        <p:nvSpPr>
          <p:cNvPr id="19" name="正方形/長方形 18"/>
          <p:cNvSpPr/>
          <p:nvPr/>
        </p:nvSpPr>
        <p:spPr>
          <a:xfrm>
            <a:off x="377789" y="5848957"/>
            <a:ext cx="8370676" cy="646331"/>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 １． 内閣府「男女共同参画の視点による震災対応状況調査」（平成</a:t>
            </a:r>
            <a:r>
              <a:rPr lang="en-US" altLang="ja-JP" sz="1200" dirty="0">
                <a:solidFill>
                  <a:srgbClr val="231F20"/>
                </a:solidFill>
                <a:latin typeface="ＭＳ 明朝" panose="02020609040205080304" pitchFamily="17" charset="-128"/>
                <a:ea typeface="ＭＳ 明朝" panose="02020609040205080304" pitchFamily="17" charset="-128"/>
              </a:rPr>
              <a:t>23</a:t>
            </a:r>
            <a:r>
              <a:rPr lang="ja-JP" altLang="en-US" sz="1200" dirty="0">
                <a:solidFill>
                  <a:srgbClr val="231F20"/>
                </a:solidFill>
                <a:latin typeface="ＭＳ 明朝" panose="02020609040205080304" pitchFamily="17" charset="-128"/>
                <a:ea typeface="ＭＳ 明朝" panose="02020609040205080304" pitchFamily="17" charset="-128"/>
              </a:rPr>
              <a:t>年）より作成。</a:t>
            </a: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調査対象は，被災３県（岩手県・宮城県・福島県）の</a:t>
            </a:r>
            <a:r>
              <a:rPr lang="en-US" altLang="ja-JP" sz="1200" dirty="0">
                <a:solidFill>
                  <a:srgbClr val="231F20"/>
                </a:solidFill>
                <a:latin typeface="ＭＳ 明朝" panose="02020609040205080304" pitchFamily="17" charset="-128"/>
                <a:ea typeface="ＭＳ 明朝" panose="02020609040205080304" pitchFamily="17" charset="-128"/>
              </a:rPr>
              <a:t>108</a:t>
            </a:r>
            <a:r>
              <a:rPr lang="ja-JP" altLang="en-US" sz="1200" dirty="0">
                <a:solidFill>
                  <a:srgbClr val="231F20"/>
                </a:solidFill>
                <a:latin typeface="ＭＳ 明朝" panose="02020609040205080304" pitchFamily="17" charset="-128"/>
                <a:ea typeface="ＭＳ 明朝" panose="02020609040205080304" pitchFamily="17" charset="-128"/>
              </a:rPr>
              <a:t>地方公共団体の男女共同参画担当。調査</a:t>
            </a:r>
            <a:r>
              <a:rPr lang="ja-JP" altLang="en-US" sz="1200" dirty="0" smtClean="0">
                <a:solidFill>
                  <a:srgbClr val="231F20"/>
                </a:solidFill>
                <a:latin typeface="ＭＳ 明朝" panose="02020609040205080304" pitchFamily="17" charset="-128"/>
                <a:ea typeface="ＭＳ 明朝" panose="02020609040205080304" pitchFamily="17" charset="-128"/>
              </a:rPr>
              <a:t>時　　　　</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は</a:t>
            </a:r>
            <a:r>
              <a:rPr lang="ja-JP" altLang="en-US" sz="1200" dirty="0">
                <a:solidFill>
                  <a:srgbClr val="231F20"/>
                </a:solidFill>
                <a:latin typeface="ＭＳ 明朝" panose="02020609040205080304" pitchFamily="17" charset="-128"/>
                <a:ea typeface="ＭＳ 明朝" panose="02020609040205080304" pitchFamily="17" charset="-128"/>
              </a:rPr>
              <a:t>，平成</a:t>
            </a:r>
            <a:r>
              <a:rPr lang="en-US" altLang="ja-JP" sz="1200" dirty="0">
                <a:solidFill>
                  <a:srgbClr val="231F20"/>
                </a:solidFill>
                <a:latin typeface="ＭＳ 明朝" panose="02020609040205080304" pitchFamily="17" charset="-128"/>
                <a:ea typeface="ＭＳ 明朝" panose="02020609040205080304" pitchFamily="17" charset="-128"/>
              </a:rPr>
              <a:t>23</a:t>
            </a:r>
            <a:r>
              <a:rPr lang="ja-JP" altLang="en-US" sz="1200" dirty="0">
                <a:solidFill>
                  <a:srgbClr val="231F20"/>
                </a:solidFill>
                <a:latin typeface="ＭＳ 明朝" panose="02020609040205080304" pitchFamily="17" charset="-128"/>
                <a:ea typeface="ＭＳ 明朝" panose="02020609040205080304" pitchFamily="17" charset="-128"/>
              </a:rPr>
              <a:t>年</a:t>
            </a:r>
            <a:r>
              <a:rPr lang="en-US" altLang="ja-JP" sz="1200" dirty="0">
                <a:solidFill>
                  <a:srgbClr val="231F20"/>
                </a:solidFill>
                <a:latin typeface="ＭＳ 明朝" panose="02020609040205080304" pitchFamily="17" charset="-128"/>
                <a:ea typeface="ＭＳ 明朝" panose="02020609040205080304" pitchFamily="17" charset="-128"/>
              </a:rPr>
              <a:t>11</a:t>
            </a:r>
            <a:r>
              <a:rPr lang="ja-JP" altLang="en-US" sz="1200" dirty="0">
                <a:solidFill>
                  <a:srgbClr val="231F20"/>
                </a:solidFill>
                <a:latin typeface="ＭＳ 明朝" panose="02020609040205080304" pitchFamily="17" charset="-128"/>
                <a:ea typeface="ＭＳ 明朝" panose="02020609040205080304" pitchFamily="17" charset="-128"/>
              </a:rPr>
              <a:t>月。</a:t>
            </a:r>
            <a:endParaRPr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60798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128382" y="6119204"/>
            <a:ext cx="6984776" cy="769441"/>
          </a:xfrm>
          <a:prstGeom prst="rect">
            <a:avLst/>
          </a:prstGeom>
          <a:noFill/>
        </p:spPr>
        <p:txBody>
          <a:bodyPr wrap="square" rtlCol="0">
            <a:spAutoFit/>
          </a:bodyPr>
          <a:lstStyle/>
          <a:p>
            <a:r>
              <a:rPr lang="ja-JP" altLang="en-US" sz="1100" dirty="0" smtClean="0">
                <a:latin typeface="+mn-ea"/>
              </a:rPr>
              <a:t>出典：</a:t>
            </a:r>
            <a:endParaRPr kumimoji="1" lang="en-US" altLang="ja-JP" sz="1100" dirty="0" smtClean="0">
              <a:latin typeface="+mn-ea"/>
            </a:endParaRPr>
          </a:p>
          <a:p>
            <a:r>
              <a:rPr lang="en-US" altLang="ja-JP" sz="1100" dirty="0" smtClean="0">
                <a:latin typeface="+mn-ea"/>
              </a:rPr>
              <a:t>『</a:t>
            </a:r>
            <a:r>
              <a:rPr lang="ja-JP" altLang="en-US" sz="1100" dirty="0" smtClean="0">
                <a:latin typeface="+mn-ea"/>
              </a:rPr>
              <a:t>東日本大震災における支援活動の経験に関する調査</a:t>
            </a:r>
            <a:r>
              <a:rPr lang="en-US" altLang="ja-JP" sz="1100" dirty="0" smtClean="0">
                <a:latin typeface="+mn-ea"/>
              </a:rPr>
              <a:t>』 </a:t>
            </a:r>
            <a:r>
              <a:rPr lang="ja-JP" altLang="en-US" sz="1100" dirty="0">
                <a:latin typeface="+mn-ea"/>
              </a:rPr>
              <a:t>東日本大震災女性支援ネットワーク　調査</a:t>
            </a:r>
            <a:r>
              <a:rPr lang="ja-JP" altLang="en-US" sz="1100" dirty="0" smtClean="0">
                <a:latin typeface="+mn-ea"/>
              </a:rPr>
              <a:t>チーム</a:t>
            </a:r>
            <a:endParaRPr lang="en-US" altLang="ja-JP" sz="1100" dirty="0" smtClean="0">
              <a:latin typeface="+mn-ea"/>
            </a:endParaRPr>
          </a:p>
          <a:p>
            <a:r>
              <a:rPr kumimoji="1" lang="ja-JP" altLang="en-US" sz="1100" dirty="0" smtClean="0">
                <a:latin typeface="+mn-ea"/>
              </a:rPr>
              <a:t>「聞取り集：４０人の女性たちが語る東日本大震災」イコールネット仙台</a:t>
            </a:r>
            <a:endParaRPr kumimoji="1" lang="en-US" altLang="ja-JP" sz="1100" dirty="0" smtClean="0">
              <a:latin typeface="+mn-ea"/>
            </a:endParaRPr>
          </a:p>
          <a:p>
            <a:r>
              <a:rPr lang="en-US" altLang="ja-JP" sz="1100" dirty="0" smtClean="0">
                <a:latin typeface="+mn-ea"/>
              </a:rPr>
              <a:t>『</a:t>
            </a:r>
            <a:r>
              <a:rPr lang="ja-JP" altLang="en-US" sz="1100" dirty="0" smtClean="0">
                <a:latin typeface="+mn-ea"/>
              </a:rPr>
              <a:t>東日本大震災；被災地の若年女性調査と提言　</a:t>
            </a:r>
            <a:r>
              <a:rPr lang="en-US" altLang="ja-JP" sz="1100" dirty="0" smtClean="0">
                <a:latin typeface="+mn-ea"/>
              </a:rPr>
              <a:t>Tohoku Girls’ Voices』</a:t>
            </a:r>
            <a:r>
              <a:rPr lang="ja-JP" altLang="en-US" sz="1100" dirty="0" smtClean="0">
                <a:latin typeface="+mn-ea"/>
              </a:rPr>
              <a:t>　オックスファム・ジャパン</a:t>
            </a:r>
            <a:endParaRPr kumimoji="1" lang="ja-JP" altLang="en-US" sz="1100" dirty="0">
              <a:latin typeface="+mn-ea"/>
            </a:endParaRPr>
          </a:p>
        </p:txBody>
      </p:sp>
      <p:sp>
        <p:nvSpPr>
          <p:cNvPr id="12" name="Text Box 4"/>
          <p:cNvSpPr txBox="1">
            <a:spLocks noChangeArrowheads="1"/>
          </p:cNvSpPr>
          <p:nvPr/>
        </p:nvSpPr>
        <p:spPr bwMode="auto">
          <a:xfrm>
            <a:off x="89756" y="108000"/>
            <a:ext cx="8964488" cy="648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800" dirty="0">
                <a:solidFill>
                  <a:schemeClr val="bg1"/>
                </a:solidFill>
                <a:latin typeface="+mn-ea"/>
                <a:ea typeface="+mn-ea"/>
              </a:rPr>
              <a:t>東日本大震災時に女性が抱えた</a:t>
            </a:r>
            <a:r>
              <a:rPr lang="ja-JP" altLang="en-US" sz="2800" dirty="0" smtClean="0">
                <a:solidFill>
                  <a:schemeClr val="bg1"/>
                </a:solidFill>
                <a:latin typeface="+mn-ea"/>
                <a:ea typeface="+mn-ea"/>
              </a:rPr>
              <a:t>困難｜女性</a:t>
            </a:r>
            <a:r>
              <a:rPr lang="ja-JP" altLang="en-US" sz="2800" dirty="0">
                <a:solidFill>
                  <a:schemeClr val="bg1"/>
                </a:solidFill>
                <a:latin typeface="+mn-ea"/>
                <a:ea typeface="+mn-ea"/>
              </a:rPr>
              <a:t>たちの</a:t>
            </a:r>
            <a:r>
              <a:rPr lang="ja-JP" altLang="en-US" sz="2800" dirty="0" smtClean="0">
                <a:solidFill>
                  <a:schemeClr val="bg1"/>
                </a:solidFill>
                <a:latin typeface="+mn-ea"/>
                <a:ea typeface="+mn-ea"/>
              </a:rPr>
              <a:t>声</a:t>
            </a:r>
            <a:endParaRPr lang="ja-JP" altLang="en-US" sz="2800" dirty="0">
              <a:solidFill>
                <a:schemeClr val="bg1"/>
              </a:solidFill>
              <a:latin typeface="+mn-ea"/>
              <a:ea typeface="+mn-ea"/>
            </a:endParaRPr>
          </a:p>
        </p:txBody>
      </p:sp>
      <p:sp>
        <p:nvSpPr>
          <p:cNvPr id="13" name="角丸四角形吹き出し 12"/>
          <p:cNvSpPr/>
          <p:nvPr/>
        </p:nvSpPr>
        <p:spPr>
          <a:xfrm>
            <a:off x="251520" y="964885"/>
            <a:ext cx="2376264" cy="1376856"/>
          </a:xfrm>
          <a:prstGeom prst="wedgeRoundRectCallout">
            <a:avLst>
              <a:gd name="adj1" fmla="val 41499"/>
              <a:gd name="adj2" fmla="val 64868"/>
              <a:gd name="adj3" fmla="val 16667"/>
            </a:avLst>
          </a:prstGeom>
          <a:solidFill>
            <a:srgbClr val="FDE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物資をもらうにも、小さな子どもたちを抱えていかなければならず、大変</a:t>
            </a:r>
            <a:r>
              <a:rPr lang="ja-JP" altLang="en-US" sz="1600" dirty="0" smtClean="0">
                <a:solidFill>
                  <a:schemeClr val="tx1"/>
                </a:solidFill>
                <a:latin typeface="+mn-ea"/>
              </a:rPr>
              <a:t>だった。</a:t>
            </a:r>
            <a:r>
              <a:rPr lang="en-US" altLang="ja-JP" sz="1600" dirty="0" smtClean="0">
                <a:solidFill>
                  <a:schemeClr val="tx1"/>
                </a:solidFill>
                <a:latin typeface="+mn-ea"/>
              </a:rPr>
              <a:t/>
            </a:r>
            <a:br>
              <a:rPr lang="en-US" altLang="ja-JP" sz="1600" dirty="0" smtClean="0">
                <a:solidFill>
                  <a:schemeClr val="tx1"/>
                </a:solidFill>
                <a:latin typeface="+mn-ea"/>
              </a:rPr>
            </a:br>
            <a:r>
              <a:rPr lang="ja-JP" altLang="en-US" sz="1600" dirty="0" smtClean="0">
                <a:solidFill>
                  <a:schemeClr val="tx1"/>
                </a:solidFill>
                <a:latin typeface="+mn-ea"/>
              </a:rPr>
              <a:t>（</a:t>
            </a:r>
            <a:r>
              <a:rPr lang="ja-JP" altLang="en-US" sz="1600" dirty="0">
                <a:solidFill>
                  <a:schemeClr val="tx1"/>
                </a:solidFill>
                <a:latin typeface="+mn-ea"/>
              </a:rPr>
              <a:t>シングルマザー）</a:t>
            </a:r>
          </a:p>
        </p:txBody>
      </p:sp>
      <p:sp>
        <p:nvSpPr>
          <p:cNvPr id="14" name="角丸四角形吹き出し 13"/>
          <p:cNvSpPr/>
          <p:nvPr/>
        </p:nvSpPr>
        <p:spPr>
          <a:xfrm>
            <a:off x="6129934" y="987497"/>
            <a:ext cx="2664296" cy="1376856"/>
          </a:xfrm>
          <a:prstGeom prst="wedgeRoundRectCallout">
            <a:avLst>
              <a:gd name="adj1" fmla="val -42940"/>
              <a:gd name="adj2" fmla="val 69085"/>
              <a:gd name="adj3" fmla="val 16667"/>
            </a:avLst>
          </a:prstGeom>
          <a:solidFill>
            <a:srgbClr val="FDE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避難所の威圧的な空気の中で、女性や立場の弱い人々が要望を出したり、発言するのは</a:t>
            </a:r>
            <a:r>
              <a:rPr lang="ja-JP" altLang="en-US" sz="1600" dirty="0" smtClean="0">
                <a:solidFill>
                  <a:schemeClr val="tx1"/>
                </a:solidFill>
                <a:latin typeface="+mn-ea"/>
              </a:rPr>
              <a:t>難しい。</a:t>
            </a:r>
            <a:endParaRPr lang="ja-JP" altLang="en-US" sz="1600" dirty="0">
              <a:solidFill>
                <a:schemeClr val="tx1"/>
              </a:solidFill>
              <a:latin typeface="+mn-ea"/>
            </a:endParaRPr>
          </a:p>
        </p:txBody>
      </p:sp>
      <p:sp>
        <p:nvSpPr>
          <p:cNvPr id="16" name="角丸四角形吹き出し 15"/>
          <p:cNvSpPr/>
          <p:nvPr/>
        </p:nvSpPr>
        <p:spPr>
          <a:xfrm>
            <a:off x="4860032" y="4187192"/>
            <a:ext cx="3186608" cy="1932012"/>
          </a:xfrm>
          <a:prstGeom prst="wedgeRoundRectCallout">
            <a:avLst>
              <a:gd name="adj1" fmla="val -58416"/>
              <a:gd name="adj2" fmla="val -41017"/>
              <a:gd name="adj3" fmla="val 1666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市の窓口に女の人は滅多にいなかった。男性が配ったり、周りに男性がたくさんいる中で支援物資の生理用品を受け取りに行くのが</a:t>
            </a:r>
            <a:r>
              <a:rPr lang="ja-JP" altLang="en-US" sz="1600" dirty="0" smtClean="0">
                <a:solidFill>
                  <a:schemeClr val="tx1"/>
                </a:solidFill>
                <a:latin typeface="+mn-ea"/>
              </a:rPr>
              <a:t>恥ずかしかった。（</a:t>
            </a:r>
            <a:r>
              <a:rPr lang="en-US" altLang="ja-JP" sz="1600" dirty="0">
                <a:solidFill>
                  <a:schemeClr val="tx1"/>
                </a:solidFill>
                <a:latin typeface="+mn-ea"/>
              </a:rPr>
              <a:t>10</a:t>
            </a:r>
            <a:r>
              <a:rPr lang="ja-JP" altLang="en-US" sz="1600" dirty="0" smtClean="0">
                <a:solidFill>
                  <a:schemeClr val="tx1"/>
                </a:solidFill>
                <a:latin typeface="+mn-ea"/>
              </a:rPr>
              <a:t>代</a:t>
            </a:r>
            <a:r>
              <a:rPr lang="ja-JP" altLang="en-US" sz="1600" dirty="0">
                <a:solidFill>
                  <a:schemeClr val="tx1"/>
                </a:solidFill>
                <a:latin typeface="+mn-ea"/>
              </a:rPr>
              <a:t>女性）</a:t>
            </a:r>
          </a:p>
        </p:txBody>
      </p:sp>
      <p:sp>
        <p:nvSpPr>
          <p:cNvPr id="17" name="角丸四角形吹き出し 16"/>
          <p:cNvSpPr/>
          <p:nvPr/>
        </p:nvSpPr>
        <p:spPr>
          <a:xfrm>
            <a:off x="477596" y="2825655"/>
            <a:ext cx="3301571" cy="1764399"/>
          </a:xfrm>
          <a:prstGeom prst="wedgeRoundRectCallout">
            <a:avLst>
              <a:gd name="adj1" fmla="val 56834"/>
              <a:gd name="adj2" fmla="val 35863"/>
              <a:gd name="adj3" fmla="val 1666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車と仕事を</a:t>
            </a:r>
            <a:r>
              <a:rPr lang="ja-JP" altLang="en-US" sz="1600" dirty="0" smtClean="0">
                <a:solidFill>
                  <a:schemeClr val="tx1"/>
                </a:solidFill>
                <a:latin typeface="+mn-ea"/>
              </a:rPr>
              <a:t>流された。失業</a:t>
            </a:r>
            <a:r>
              <a:rPr lang="ja-JP" altLang="en-US" sz="1600" dirty="0">
                <a:solidFill>
                  <a:schemeClr val="tx1"/>
                </a:solidFill>
                <a:latin typeface="+mn-ea"/>
              </a:rPr>
              <a:t>保険は延長されたが、もともとの給料が低いので暮らしていけなかった。女性には仕事が無かった。がれき処理は男性向けだった</a:t>
            </a:r>
            <a:r>
              <a:rPr lang="ja-JP" altLang="en-US" sz="1600" dirty="0" smtClean="0">
                <a:solidFill>
                  <a:schemeClr val="tx1"/>
                </a:solidFill>
                <a:latin typeface="+mn-ea"/>
              </a:rPr>
              <a:t>。（</a:t>
            </a:r>
            <a:r>
              <a:rPr lang="ja-JP" altLang="en-US" sz="1600" dirty="0">
                <a:solidFill>
                  <a:schemeClr val="tx1"/>
                </a:solidFill>
                <a:latin typeface="+mn-ea"/>
              </a:rPr>
              <a:t>シングルマザー）</a:t>
            </a:r>
          </a:p>
        </p:txBody>
      </p:sp>
      <p:sp>
        <p:nvSpPr>
          <p:cNvPr id="18" name="角丸四角形吹き出し 17"/>
          <p:cNvSpPr/>
          <p:nvPr/>
        </p:nvSpPr>
        <p:spPr>
          <a:xfrm>
            <a:off x="1376518" y="4717552"/>
            <a:ext cx="2763434" cy="1376856"/>
          </a:xfrm>
          <a:prstGeom prst="wedgeRoundRectCallout">
            <a:avLst>
              <a:gd name="adj1" fmla="val 46219"/>
              <a:gd name="adj2" fmla="val -62356"/>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自分も友達も生理用品が無い事に困った。トイレットペーパーを使う</a:t>
            </a:r>
            <a:r>
              <a:rPr lang="ja-JP" altLang="en-US" sz="1600" dirty="0" smtClean="0">
                <a:solidFill>
                  <a:schemeClr val="tx1"/>
                </a:solidFill>
                <a:latin typeface="+mn-ea"/>
              </a:rPr>
              <a:t>しかなかった。（</a:t>
            </a:r>
            <a:r>
              <a:rPr lang="en-US" altLang="ja-JP" sz="1600" dirty="0">
                <a:solidFill>
                  <a:schemeClr val="tx1"/>
                </a:solidFill>
                <a:latin typeface="+mn-ea"/>
              </a:rPr>
              <a:t>10</a:t>
            </a:r>
            <a:r>
              <a:rPr lang="ja-JP" altLang="en-US" sz="1600" dirty="0" smtClean="0">
                <a:solidFill>
                  <a:schemeClr val="tx1"/>
                </a:solidFill>
                <a:latin typeface="+mn-ea"/>
              </a:rPr>
              <a:t>代</a:t>
            </a:r>
            <a:r>
              <a:rPr lang="ja-JP" altLang="en-US" sz="1600" dirty="0">
                <a:solidFill>
                  <a:schemeClr val="tx1"/>
                </a:solidFill>
                <a:latin typeface="+mn-ea"/>
              </a:rPr>
              <a:t>女性）</a:t>
            </a:r>
          </a:p>
        </p:txBody>
      </p:sp>
      <p:sp>
        <p:nvSpPr>
          <p:cNvPr id="19" name="角丸四角形吹き出し 18"/>
          <p:cNvSpPr/>
          <p:nvPr/>
        </p:nvSpPr>
        <p:spPr>
          <a:xfrm>
            <a:off x="5705896" y="2797956"/>
            <a:ext cx="2664296" cy="976564"/>
          </a:xfrm>
          <a:prstGeom prst="wedgeRoundRectCallout">
            <a:avLst>
              <a:gd name="adj1" fmla="val -42940"/>
              <a:gd name="adj2" fmla="val 69085"/>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a:solidFill>
                  <a:schemeClr val="tx1"/>
                </a:solidFill>
                <a:latin typeface="+mn-ea"/>
              </a:rPr>
              <a:t>DV</a:t>
            </a:r>
            <a:r>
              <a:rPr lang="ja-JP" altLang="en-US" sz="1600" dirty="0">
                <a:solidFill>
                  <a:schemeClr val="tx1"/>
                </a:solidFill>
                <a:latin typeface="+mn-ea"/>
              </a:rPr>
              <a:t>で離婚調停中の夫が避難所に探しに来て、気持ちが落ち着かなかった。</a:t>
            </a:r>
          </a:p>
        </p:txBody>
      </p:sp>
      <p:sp>
        <p:nvSpPr>
          <p:cNvPr id="20" name="角丸四角形吹き出し 19"/>
          <p:cNvSpPr/>
          <p:nvPr/>
        </p:nvSpPr>
        <p:spPr>
          <a:xfrm>
            <a:off x="2855236" y="1059640"/>
            <a:ext cx="2920978" cy="1647885"/>
          </a:xfrm>
          <a:prstGeom prst="wedgeRoundRectCallout">
            <a:avLst>
              <a:gd name="adj1" fmla="val 55909"/>
              <a:gd name="adj2" fmla="val 41621"/>
              <a:gd name="adj3" fmla="val 1666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避難所で、夜になると男の人が毛布の中に入ってくる。・・・周りの女性も「若いから仕方ないね」と見て見ぬふりをして助けて</a:t>
            </a:r>
            <a:r>
              <a:rPr lang="ja-JP" altLang="en-US" sz="1600" dirty="0" smtClean="0">
                <a:solidFill>
                  <a:schemeClr val="tx1"/>
                </a:solidFill>
                <a:latin typeface="+mn-ea"/>
              </a:rPr>
              <a:t>くれない。（</a:t>
            </a:r>
            <a:r>
              <a:rPr lang="en-US" altLang="ja-JP" sz="1600" dirty="0" smtClean="0">
                <a:solidFill>
                  <a:schemeClr val="tx1"/>
                </a:solidFill>
                <a:latin typeface="+mn-ea"/>
              </a:rPr>
              <a:t>20</a:t>
            </a:r>
            <a:r>
              <a:rPr lang="ja-JP" altLang="en-US" sz="1600" dirty="0" smtClean="0">
                <a:solidFill>
                  <a:schemeClr val="tx1"/>
                </a:solidFill>
                <a:latin typeface="+mn-ea"/>
              </a:rPr>
              <a:t>代</a:t>
            </a:r>
            <a:r>
              <a:rPr lang="ja-JP" altLang="en-US" sz="1600" dirty="0">
                <a:solidFill>
                  <a:schemeClr val="tx1"/>
                </a:solidFill>
                <a:latin typeface="+mn-ea"/>
              </a:rPr>
              <a:t>女性</a:t>
            </a:r>
            <a:r>
              <a:rPr lang="ja-JP" altLang="en-US" sz="1600" dirty="0" smtClean="0">
                <a:solidFill>
                  <a:schemeClr val="tx1"/>
                </a:solidFill>
                <a:latin typeface="+mn-ea"/>
              </a:rPr>
              <a:t>）</a:t>
            </a:r>
            <a:endParaRPr lang="ja-JP" altLang="en-US" sz="1600" dirty="0">
              <a:solidFill>
                <a:schemeClr val="tx1"/>
              </a:solidFill>
              <a:latin typeface="+mn-ea"/>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988316"/>
            <a:ext cx="1277491" cy="1137933"/>
          </a:xfrm>
          <a:prstGeom prst="rect">
            <a:avLst/>
          </a:prstGeom>
        </p:spPr>
      </p:pic>
    </p:spTree>
    <p:extLst>
      <p:ext uri="{BB962C8B-B14F-4D97-AF65-F5344CB8AC3E}">
        <p14:creationId xmlns:p14="http://schemas.microsoft.com/office/powerpoint/2010/main" val="15055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407984" y="6139885"/>
            <a:ext cx="4639736" cy="292388"/>
          </a:xfrm>
          <a:prstGeom prst="rect">
            <a:avLst/>
          </a:prstGeom>
          <a:noFill/>
        </p:spPr>
        <p:txBody>
          <a:bodyPr wrap="square" rtlCol="0">
            <a:spAutoFit/>
          </a:bodyPr>
          <a:lstStyle/>
          <a:p>
            <a:pPr algn="ctr"/>
            <a:r>
              <a:rPr lang="ja-JP" altLang="en-US" sz="1300" dirty="0" smtClean="0"/>
              <a:t>出典：埼玉県男女共同参画課調べ（平成</a:t>
            </a:r>
            <a:r>
              <a:rPr lang="en-US" altLang="ja-JP" sz="1300" dirty="0" smtClean="0"/>
              <a:t>29</a:t>
            </a:r>
            <a:r>
              <a:rPr lang="ja-JP" altLang="en-US" sz="1300" dirty="0" smtClean="0">
                <a:latin typeface="+mj-ea"/>
                <a:ea typeface="+mj-ea"/>
              </a:rPr>
              <a:t>年</a:t>
            </a:r>
            <a:r>
              <a:rPr lang="en-US" altLang="ja-JP" sz="1300" dirty="0">
                <a:latin typeface="+mj-ea"/>
                <a:ea typeface="+mj-ea"/>
              </a:rPr>
              <a:t>4</a:t>
            </a:r>
            <a:r>
              <a:rPr lang="ja-JP" altLang="en-US" sz="1300" dirty="0" smtClean="0">
                <a:latin typeface="+mj-ea"/>
                <a:ea typeface="+mj-ea"/>
              </a:rPr>
              <a:t>月</a:t>
            </a:r>
            <a:r>
              <a:rPr lang="en-US" altLang="ja-JP" sz="1300" dirty="0" smtClean="0">
                <a:latin typeface="+mj-ea"/>
                <a:ea typeface="+mj-ea"/>
              </a:rPr>
              <a:t>1</a:t>
            </a:r>
            <a:r>
              <a:rPr lang="ja-JP" altLang="en-US" sz="1300" dirty="0" smtClean="0">
                <a:latin typeface="+mj-ea"/>
                <a:ea typeface="+mj-ea"/>
              </a:rPr>
              <a:t>日現在）</a:t>
            </a:r>
            <a:endParaRPr lang="ja-JP" altLang="en-US" sz="1300" dirty="0">
              <a:latin typeface="+mj-ea"/>
              <a:ea typeface="+mj-ea"/>
            </a:endParaRPr>
          </a:p>
        </p:txBody>
      </p:sp>
      <p:sp>
        <p:nvSpPr>
          <p:cNvPr id="3" name="正方形/長方形 2"/>
          <p:cNvSpPr/>
          <p:nvPr/>
        </p:nvSpPr>
        <p:spPr>
          <a:xfrm>
            <a:off x="5580112" y="1310992"/>
            <a:ext cx="2749471" cy="707886"/>
          </a:xfrm>
          <a:prstGeom prst="rect">
            <a:avLst/>
          </a:prstGeom>
        </p:spPr>
        <p:txBody>
          <a:bodyPr wrap="none">
            <a:spAutoFit/>
          </a:bodyPr>
          <a:lstStyle/>
          <a:p>
            <a:pPr algn="ctr">
              <a:defRPr sz="2000" b="1" i="0" u="none" strike="noStrike" kern="1200" baseline="0">
                <a:solidFill>
                  <a:prstClr val="black"/>
                </a:solidFill>
                <a:latin typeface="+mn-lt"/>
                <a:ea typeface="+mn-ea"/>
                <a:cs typeface="+mn-cs"/>
              </a:defRPr>
            </a:pPr>
            <a:r>
              <a:rPr lang="ja-JP" altLang="en-US" dirty="0"/>
              <a:t>市区町村防災</a:t>
            </a:r>
            <a:r>
              <a:rPr lang="ja-JP" altLang="en-US" dirty="0" smtClean="0"/>
              <a:t>会議</a:t>
            </a:r>
            <a:r>
              <a:rPr lang="ja-JP" altLang="en-US" dirty="0"/>
              <a:t>で</a:t>
            </a:r>
            <a:r>
              <a:rPr lang="ja-JP" altLang="en-US" dirty="0" smtClean="0"/>
              <a:t>の</a:t>
            </a:r>
            <a:endParaRPr lang="en-US" altLang="ja-JP" dirty="0" smtClean="0"/>
          </a:p>
          <a:p>
            <a:pPr algn="ctr">
              <a:defRPr sz="2000" b="1" i="0" u="none" strike="noStrike" kern="1200" baseline="0">
                <a:solidFill>
                  <a:prstClr val="black"/>
                </a:solidFill>
                <a:latin typeface="+mn-lt"/>
                <a:ea typeface="+mn-ea"/>
                <a:cs typeface="+mn-cs"/>
              </a:defRPr>
            </a:pPr>
            <a:r>
              <a:rPr lang="ja-JP" altLang="en-US" dirty="0" smtClean="0"/>
              <a:t>女性委員の割合</a:t>
            </a:r>
            <a:endParaRPr lang="ja-JP" altLang="en-US" dirty="0"/>
          </a:p>
        </p:txBody>
      </p:sp>
      <p:sp>
        <p:nvSpPr>
          <p:cNvPr id="7"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n-ea"/>
                <a:ea typeface="+mn-ea"/>
              </a:rPr>
              <a:t>防災に関する意思決定の場は男性が中心</a:t>
            </a:r>
          </a:p>
        </p:txBody>
      </p:sp>
      <p:sp>
        <p:nvSpPr>
          <p:cNvPr id="8" name="正方形/長方形 7"/>
          <p:cNvSpPr/>
          <p:nvPr/>
        </p:nvSpPr>
        <p:spPr>
          <a:xfrm>
            <a:off x="1027832" y="1310992"/>
            <a:ext cx="2492990" cy="707886"/>
          </a:xfrm>
          <a:prstGeom prst="rect">
            <a:avLst/>
          </a:prstGeom>
        </p:spPr>
        <p:txBody>
          <a:bodyPr wrap="none">
            <a:spAutoFit/>
          </a:bodyPr>
          <a:lstStyle/>
          <a:p>
            <a:pPr algn="ctr">
              <a:defRPr sz="2000" b="1" i="0" u="none" strike="noStrike" kern="1200" baseline="0">
                <a:solidFill>
                  <a:prstClr val="black"/>
                </a:solidFill>
                <a:latin typeface="+mn-lt"/>
                <a:ea typeface="+mn-ea"/>
                <a:cs typeface="+mn-cs"/>
              </a:defRPr>
            </a:pPr>
            <a:r>
              <a:rPr lang="ja-JP" altLang="en-US" dirty="0" smtClean="0"/>
              <a:t>埼玉県防災会議</a:t>
            </a:r>
            <a:r>
              <a:rPr lang="ja-JP" altLang="en-US" dirty="0"/>
              <a:t>で</a:t>
            </a:r>
            <a:r>
              <a:rPr lang="ja-JP" altLang="en-US" dirty="0" smtClean="0"/>
              <a:t>の</a:t>
            </a:r>
            <a:endParaRPr lang="en-US" altLang="ja-JP" dirty="0" smtClean="0"/>
          </a:p>
          <a:p>
            <a:pPr algn="ctr">
              <a:defRPr sz="2000" b="1" i="0" u="none" strike="noStrike" kern="1200" baseline="0">
                <a:solidFill>
                  <a:prstClr val="black"/>
                </a:solidFill>
                <a:latin typeface="+mn-lt"/>
                <a:ea typeface="+mn-ea"/>
                <a:cs typeface="+mn-cs"/>
              </a:defRPr>
            </a:pPr>
            <a:r>
              <a:rPr lang="ja-JP" altLang="en-US" dirty="0" smtClean="0"/>
              <a:t>女性委員の割合</a:t>
            </a:r>
            <a:endParaRPr lang="ja-JP" altLang="en-US" dirty="0"/>
          </a:p>
        </p:txBody>
      </p:sp>
      <p:graphicFrame>
        <p:nvGraphicFramePr>
          <p:cNvPr id="20" name="グラフ 19"/>
          <p:cNvGraphicFramePr>
            <a:graphicFrameLocks/>
          </p:cNvGraphicFramePr>
          <p:nvPr>
            <p:extLst>
              <p:ext uri="{D42A27DB-BD31-4B8C-83A1-F6EECF244321}">
                <p14:modId xmlns:p14="http://schemas.microsoft.com/office/powerpoint/2010/main" val="3450517813"/>
              </p:ext>
            </p:extLst>
          </p:nvPr>
        </p:nvGraphicFramePr>
        <p:xfrm>
          <a:off x="5220072" y="2018878"/>
          <a:ext cx="3672408" cy="40024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2315383298"/>
              </p:ext>
            </p:extLst>
          </p:nvPr>
        </p:nvGraphicFramePr>
        <p:xfrm>
          <a:off x="899592" y="2204864"/>
          <a:ext cx="3960440"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2728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0</TotalTime>
  <Words>4123</Words>
  <Application>Microsoft Office PowerPoint</Application>
  <PresentationFormat>画面に合わせる (4:3)</PresentationFormat>
  <Paragraphs>392</Paragraphs>
  <Slides>19</Slides>
  <Notes>19</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男女共同参画の視点からの防災研修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2016-06-01T07:20:15Z</dcterms:created>
  <dcterms:modified xsi:type="dcterms:W3CDTF">2018-03-15T07:43:06Z</dcterms:modified>
</cp:coreProperties>
</file>