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3"/>
  </p:notes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81" d="100"/>
          <a:sy n="81" d="100"/>
        </p:scale>
        <p:origin x="25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2532A18D-31A1-4E6A-91C0-8E3E6B969DDA}" type="datetimeFigureOut">
              <a:rPr kumimoji="1" lang="ja-JP" altLang="en-US" smtClean="0"/>
              <a:t>2023/12/1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82FF649-83B8-41D1-BE2E-5C216F7C9B5D}" type="slidenum">
              <a:rPr kumimoji="1" lang="ja-JP" altLang="en-US" smtClean="0"/>
              <a:t>‹#›</a:t>
            </a:fld>
            <a:endParaRPr kumimoji="1" lang="ja-JP" altLang="en-US"/>
          </a:p>
        </p:txBody>
      </p:sp>
    </p:spTree>
    <p:extLst>
      <p:ext uri="{BB962C8B-B14F-4D97-AF65-F5344CB8AC3E}">
        <p14:creationId xmlns:p14="http://schemas.microsoft.com/office/powerpoint/2010/main" val="35584461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33488"/>
            <a:ext cx="230346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82FF649-83B8-41D1-BE2E-5C216F7C9B5D}" type="slidenum">
              <a:rPr kumimoji="1" lang="ja-JP" altLang="en-US" smtClean="0"/>
              <a:t>1</a:t>
            </a:fld>
            <a:endParaRPr kumimoji="1" lang="ja-JP" altLang="en-US"/>
          </a:p>
        </p:txBody>
      </p:sp>
    </p:spTree>
    <p:extLst>
      <p:ext uri="{BB962C8B-B14F-4D97-AF65-F5344CB8AC3E}">
        <p14:creationId xmlns:p14="http://schemas.microsoft.com/office/powerpoint/2010/main" val="367457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010" y="1621191"/>
            <a:ext cx="5829981" cy="3448756"/>
          </a:xfrm>
        </p:spPr>
        <p:txBody>
          <a:bodyPr anchor="b">
            <a:normAutofit/>
          </a:bodyPr>
          <a:lstStyle>
            <a:lvl1pPr algn="ctr">
              <a:defRPr sz="3600"/>
            </a:lvl1pPr>
          </a:lstStyle>
          <a:p>
            <a:r>
              <a:rPr lang="ja-JP" altLang="en-US"/>
              <a:t>マスター タイトルの書式設定</a:t>
            </a:r>
            <a:endParaRPr lang="en-US" dirty="0"/>
          </a:p>
        </p:txBody>
      </p:sp>
      <p:sp>
        <p:nvSpPr>
          <p:cNvPr id="3" name="Subtitle 2"/>
          <p:cNvSpPr>
            <a:spLocks noGrp="1"/>
          </p:cNvSpPr>
          <p:nvPr>
            <p:ph type="subTitle" idx="1"/>
          </p:nvPr>
        </p:nvSpPr>
        <p:spPr>
          <a:xfrm>
            <a:off x="514010" y="5202944"/>
            <a:ext cx="5829981"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316353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14017" y="6195762"/>
            <a:ext cx="5831755" cy="1183513"/>
          </a:xfrm>
        </p:spPr>
        <p:txBody>
          <a:bodyPr anchor="b">
            <a:normAutofit/>
          </a:bodyPr>
          <a:lstStyle>
            <a:lvl1pPr>
              <a:defRPr sz="21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4017" y="897466"/>
            <a:ext cx="5831755" cy="4881839"/>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14010" y="7379274"/>
            <a:ext cx="5830874" cy="985793"/>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166076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14009" y="880535"/>
            <a:ext cx="5823992" cy="4947019"/>
          </a:xfrm>
        </p:spPr>
        <p:txBody>
          <a:bodyPr anchor="ctr"/>
          <a:lstStyle>
            <a:lvl1pPr>
              <a:defRPr sz="24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514011" y="6073629"/>
            <a:ext cx="5823991" cy="2299824"/>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2497809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3494" y="880533"/>
            <a:ext cx="5232798" cy="4323084"/>
          </a:xfrm>
        </p:spPr>
        <p:txBody>
          <a:bodyPr anchor="ctr"/>
          <a:lstStyle>
            <a:lvl1pPr>
              <a:defRPr sz="24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967863" y="5214491"/>
            <a:ext cx="4923168" cy="616506"/>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4" name="Text Placeholder 3"/>
          <p:cNvSpPr>
            <a:spLocks noGrp="1"/>
          </p:cNvSpPr>
          <p:nvPr>
            <p:ph type="body" sz="half" idx="2"/>
          </p:nvPr>
        </p:nvSpPr>
        <p:spPr>
          <a:xfrm>
            <a:off x="514009" y="6073630"/>
            <a:ext cx="5823992" cy="2291438"/>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
        <p:nvSpPr>
          <p:cNvPr id="10" name="TextBox 9"/>
          <p:cNvSpPr txBox="1"/>
          <p:nvPr/>
        </p:nvSpPr>
        <p:spPr>
          <a:xfrm>
            <a:off x="378934" y="926971"/>
            <a:ext cx="342900"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5960041" y="4439321"/>
            <a:ext cx="342900"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875554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14017" y="3072252"/>
            <a:ext cx="5824871" cy="3628206"/>
          </a:xfrm>
        </p:spPr>
        <p:txBody>
          <a:bodyPr anchor="b"/>
          <a:lstStyle>
            <a:lvl1pPr>
              <a:defRPr sz="24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514009" y="6717470"/>
            <a:ext cx="5823992" cy="1647597"/>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3013554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514009" y="880536"/>
            <a:ext cx="5823992" cy="1914702"/>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514010" y="3016463"/>
            <a:ext cx="1855663" cy="1189218"/>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8" name="Text Placeholder 3"/>
          <p:cNvSpPr>
            <a:spLocks noGrp="1"/>
          </p:cNvSpPr>
          <p:nvPr>
            <p:ph type="body" sz="half" idx="15"/>
          </p:nvPr>
        </p:nvSpPr>
        <p:spPr>
          <a:xfrm>
            <a:off x="514010" y="4205679"/>
            <a:ext cx="1855663" cy="41593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9" name="Text Placeholder 4"/>
          <p:cNvSpPr>
            <a:spLocks noGrp="1"/>
          </p:cNvSpPr>
          <p:nvPr>
            <p:ph type="body" sz="quarter" idx="3"/>
          </p:nvPr>
        </p:nvSpPr>
        <p:spPr>
          <a:xfrm>
            <a:off x="2500244" y="3016462"/>
            <a:ext cx="1855439" cy="1189217"/>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 name="Text Placeholder 3"/>
          <p:cNvSpPr>
            <a:spLocks noGrp="1"/>
          </p:cNvSpPr>
          <p:nvPr>
            <p:ph type="body" sz="half" idx="16"/>
          </p:nvPr>
        </p:nvSpPr>
        <p:spPr>
          <a:xfrm>
            <a:off x="2500244" y="4205679"/>
            <a:ext cx="1856150" cy="41593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11" name="Text Placeholder 4"/>
          <p:cNvSpPr>
            <a:spLocks noGrp="1"/>
          </p:cNvSpPr>
          <p:nvPr>
            <p:ph type="body" sz="quarter" idx="13"/>
          </p:nvPr>
        </p:nvSpPr>
        <p:spPr>
          <a:xfrm>
            <a:off x="4484981" y="3016462"/>
            <a:ext cx="1851306" cy="1189217"/>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2" name="Text Placeholder 3"/>
          <p:cNvSpPr>
            <a:spLocks noGrp="1"/>
          </p:cNvSpPr>
          <p:nvPr>
            <p:ph type="body" sz="half" idx="17"/>
          </p:nvPr>
        </p:nvSpPr>
        <p:spPr>
          <a:xfrm>
            <a:off x="4486695" y="4205679"/>
            <a:ext cx="1851306" cy="41593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3370758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514009" y="880536"/>
            <a:ext cx="5823992" cy="191470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514010" y="5762101"/>
            <a:ext cx="1855662" cy="832378"/>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614261" y="3022117"/>
            <a:ext cx="1653779" cy="2201333"/>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514010" y="6594480"/>
            <a:ext cx="1855662" cy="17705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22" name="Text Placeholder 4"/>
          <p:cNvSpPr>
            <a:spLocks noGrp="1"/>
          </p:cNvSpPr>
          <p:nvPr>
            <p:ph type="body" sz="quarter" idx="3"/>
          </p:nvPr>
        </p:nvSpPr>
        <p:spPr>
          <a:xfrm>
            <a:off x="2499020" y="5762101"/>
            <a:ext cx="1855678" cy="832378"/>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2570060" y="3022117"/>
            <a:ext cx="1648421" cy="2201333"/>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2498258" y="6594478"/>
            <a:ext cx="1856439" cy="177058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25" name="Text Placeholder 4"/>
          <p:cNvSpPr>
            <a:spLocks noGrp="1"/>
          </p:cNvSpPr>
          <p:nvPr>
            <p:ph type="body" sz="quarter" idx="13"/>
          </p:nvPr>
        </p:nvSpPr>
        <p:spPr>
          <a:xfrm>
            <a:off x="4485051" y="5762101"/>
            <a:ext cx="1850569" cy="832378"/>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4585953" y="3022117"/>
            <a:ext cx="1649314" cy="2201333"/>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4484980" y="6594481"/>
            <a:ext cx="1853021" cy="177058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76069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3809884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880534"/>
            <a:ext cx="1430245" cy="7484535"/>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4010" y="880534"/>
            <a:ext cx="4308022" cy="748453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345005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165067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91450" y="949329"/>
            <a:ext cx="5475101" cy="4120620"/>
          </a:xfrm>
        </p:spPr>
        <p:txBody>
          <a:bodyPr anchor="b">
            <a:normAutofit/>
          </a:bodyPr>
          <a:lstStyle>
            <a:lvl1pPr>
              <a:defRPr sz="255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91450" y="5202946"/>
            <a:ext cx="5475101" cy="2166937"/>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252540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011" y="880536"/>
            <a:ext cx="5823991" cy="191579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4010" y="3016463"/>
            <a:ext cx="2872127" cy="53486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2539" y="3016463"/>
            <a:ext cx="2865462" cy="53486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143186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14011" y="880536"/>
            <a:ext cx="5823991"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570" y="3016462"/>
            <a:ext cx="2700245" cy="1190095"/>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14009" y="4206557"/>
            <a:ext cx="2872805" cy="415850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423" y="3016462"/>
            <a:ext cx="2693578" cy="1190095"/>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2" y="4206557"/>
            <a:ext cx="2866139" cy="415850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55911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234694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338773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5941" y="880533"/>
            <a:ext cx="2211884" cy="3412067"/>
          </a:xfrm>
        </p:spPr>
        <p:txBody>
          <a:bodyPr anchor="b">
            <a:normAutofit/>
          </a:bodyPr>
          <a:lstStyle>
            <a:lvl1pPr>
              <a:defRPr sz="2100"/>
            </a:lvl1pPr>
          </a:lstStyle>
          <a:p>
            <a:r>
              <a:rPr lang="ja-JP" altLang="en-US"/>
              <a:t>マスター タイトルの書式設定</a:t>
            </a:r>
            <a:endParaRPr lang="en-US" dirty="0"/>
          </a:p>
        </p:txBody>
      </p:sp>
      <p:sp>
        <p:nvSpPr>
          <p:cNvPr id="3" name="Content Placeholder 2"/>
          <p:cNvSpPr>
            <a:spLocks noGrp="1"/>
          </p:cNvSpPr>
          <p:nvPr>
            <p:ph idx="1"/>
          </p:nvPr>
        </p:nvSpPr>
        <p:spPr>
          <a:xfrm>
            <a:off x="2856412" y="880534"/>
            <a:ext cx="3481589" cy="7484533"/>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15941" y="4292602"/>
            <a:ext cx="2211884" cy="4072465"/>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2901379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15941" y="880533"/>
            <a:ext cx="3125702" cy="3412067"/>
          </a:xfrm>
        </p:spPr>
        <p:txBody>
          <a:bodyPr anchor="b">
            <a:normAutofit/>
          </a:bodyPr>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937449" y="1096162"/>
            <a:ext cx="2225204" cy="7053277"/>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14009" y="4292600"/>
            <a:ext cx="3128432" cy="4072467"/>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224F7D-46E4-464D-9650-44DC21EE8CDE}" type="datetimeFigureOut">
              <a:rPr kumimoji="1" lang="ja-JP" altLang="en-US" smtClean="0"/>
              <a:t>2023/12/1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69840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011" y="880536"/>
            <a:ext cx="5823991" cy="191579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4009" y="3027648"/>
            <a:ext cx="5823992" cy="533741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319289" y="8498066"/>
            <a:ext cx="1543050" cy="527403"/>
          </a:xfrm>
          <a:prstGeom prst="rect">
            <a:avLst/>
          </a:prstGeom>
        </p:spPr>
        <p:txBody>
          <a:bodyPr vert="horz" lIns="91440" tIns="45720" rIns="91440" bIns="45720" rtlCol="0" anchor="ctr"/>
          <a:lstStyle>
            <a:lvl1pPr algn="r">
              <a:defRPr sz="750">
                <a:solidFill>
                  <a:schemeClr val="tx1">
                    <a:tint val="75000"/>
                  </a:schemeClr>
                </a:solidFill>
              </a:defRPr>
            </a:lvl1pPr>
          </a:lstStyle>
          <a:p>
            <a:fld id="{64224F7D-46E4-464D-9650-44DC21EE8CDE}" type="datetimeFigureOut">
              <a:rPr kumimoji="1" lang="ja-JP" altLang="en-US" smtClean="0"/>
              <a:t>2023/12/1</a:t>
            </a:fld>
            <a:endParaRPr kumimoji="1" lang="ja-JP" altLang="en-US"/>
          </a:p>
        </p:txBody>
      </p:sp>
      <p:sp>
        <p:nvSpPr>
          <p:cNvPr id="5" name="Footer Placeholder 4"/>
          <p:cNvSpPr>
            <a:spLocks noGrp="1"/>
          </p:cNvSpPr>
          <p:nvPr>
            <p:ph type="ftr" sz="quarter" idx="3"/>
          </p:nvPr>
        </p:nvSpPr>
        <p:spPr>
          <a:xfrm>
            <a:off x="514010" y="8498066"/>
            <a:ext cx="3753487" cy="527403"/>
          </a:xfrm>
          <a:prstGeom prst="rect">
            <a:avLst/>
          </a:prstGeom>
        </p:spPr>
        <p:txBody>
          <a:bodyPr vert="horz" lIns="91440" tIns="45720" rIns="91440" bIns="45720" rtlCol="0" anchor="ctr"/>
          <a:lstStyle>
            <a:lvl1pPr algn="l">
              <a:defRPr sz="7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914132" y="8498066"/>
            <a:ext cx="423869" cy="527403"/>
          </a:xfrm>
          <a:prstGeom prst="rect">
            <a:avLst/>
          </a:prstGeom>
        </p:spPr>
        <p:txBody>
          <a:bodyPr vert="horz" lIns="91440" tIns="45720" rIns="91440" bIns="45720" rtlCol="0" anchor="ctr"/>
          <a:lstStyle>
            <a:lvl1pPr algn="r">
              <a:defRPr sz="750">
                <a:solidFill>
                  <a:schemeClr val="tx1">
                    <a:tint val="75000"/>
                  </a:schemeClr>
                </a:solidFill>
              </a:defRPr>
            </a:lvl1pPr>
          </a:lstStyle>
          <a:p>
            <a:fld id="{3EE2C732-2752-4DFC-B1AD-4A2B9DE1326A}" type="slidenum">
              <a:rPr kumimoji="1" lang="ja-JP" altLang="en-US" smtClean="0"/>
              <a:t>‹#›</a:t>
            </a:fld>
            <a:endParaRPr kumimoji="1" lang="ja-JP" altLang="en-US"/>
          </a:p>
        </p:txBody>
      </p:sp>
    </p:spTree>
    <p:extLst>
      <p:ext uri="{BB962C8B-B14F-4D97-AF65-F5344CB8AC3E}">
        <p14:creationId xmlns:p14="http://schemas.microsoft.com/office/powerpoint/2010/main" val="1166090050"/>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ctr" defTabSz="685800" rtl="0" eaLnBrk="1" latinLnBrk="0" hangingPunct="1">
        <a:lnSpc>
          <a:spcPct val="90000"/>
        </a:lnSpc>
        <a:spcBef>
          <a:spcPct val="0"/>
        </a:spcBef>
        <a:buNone/>
        <a:defRPr kumimoji="1"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kumimoji="1" sz="1500" kern="1200">
          <a:solidFill>
            <a:schemeClr val="tx1"/>
          </a:solidFill>
          <a:effectLst>
            <a:outerShdw blurRad="50800" dist="38100" dir="2700000" algn="tl" rotWithShape="0">
              <a:srgbClr val="000000">
                <a:alpha val="48000"/>
              </a:srgbClr>
            </a:outerShdw>
          </a:effectLst>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kumimoji="1" sz="1350" kern="1200">
          <a:solidFill>
            <a:schemeClr val="tx1"/>
          </a:solidFill>
          <a:effectLst>
            <a:outerShdw blurRad="50800" dist="38100" dir="2700000" algn="tl" rotWithShape="0">
              <a:srgbClr val="000000">
                <a:alpha val="48000"/>
              </a:srgbClr>
            </a:outerShdw>
          </a:effectLst>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kumimoji="1" sz="1050" kern="1200">
          <a:solidFill>
            <a:schemeClr val="tx1"/>
          </a:solidFill>
          <a:effectLst>
            <a:outerShdw blurRad="50800" dist="38100" dir="2700000" algn="tl" rotWithShape="0">
              <a:srgbClr val="000000">
                <a:alpha val="48000"/>
              </a:srgbClr>
            </a:outerShdw>
          </a:effectLst>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kumimoji="1" sz="9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885950" indent="-171450" algn="l" defTabSz="685800" rtl="0" eaLnBrk="1" latinLnBrk="0" hangingPunct="1">
        <a:lnSpc>
          <a:spcPct val="120000"/>
        </a:lnSpc>
        <a:spcBef>
          <a:spcPts val="375"/>
        </a:spcBef>
        <a:buFont typeface="Arial" panose="020B0604020202020204" pitchFamily="34" charset="0"/>
        <a:buChar char="•"/>
        <a:defRPr kumimoji="1" sz="9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228850" indent="-171450" algn="l" defTabSz="685800" rtl="0" eaLnBrk="1" latinLnBrk="0" hangingPunct="1">
        <a:lnSpc>
          <a:spcPct val="120000"/>
        </a:lnSpc>
        <a:spcBef>
          <a:spcPts val="375"/>
        </a:spcBef>
        <a:buFont typeface="Arial" panose="020B0604020202020204" pitchFamily="34" charset="0"/>
        <a:buChar char="•"/>
        <a:defRPr kumimoji="1" sz="9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571750" indent="-171450" algn="l" defTabSz="685800" rtl="0" eaLnBrk="1" latinLnBrk="0" hangingPunct="1">
        <a:lnSpc>
          <a:spcPct val="120000"/>
        </a:lnSpc>
        <a:spcBef>
          <a:spcPts val="375"/>
        </a:spcBef>
        <a:buFont typeface="Arial" panose="020B0604020202020204" pitchFamily="34" charset="0"/>
        <a:buChar char="•"/>
        <a:defRPr kumimoji="1" sz="9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914650" indent="-171450" algn="l" defTabSz="685800" rtl="0" eaLnBrk="1" latinLnBrk="0" hangingPunct="1">
        <a:lnSpc>
          <a:spcPct val="120000"/>
        </a:lnSpc>
        <a:spcBef>
          <a:spcPts val="375"/>
        </a:spcBef>
        <a:buFont typeface="Arial" panose="020B0604020202020204" pitchFamily="34" charset="0"/>
        <a:buChar char="•"/>
        <a:defRPr kumimoji="1" sz="9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6C9157-9B9D-4D0B-83D2-6422A41EB181}"/>
              </a:ext>
            </a:extLst>
          </p:cNvPr>
          <p:cNvSpPr>
            <a:spLocks noGrp="1"/>
          </p:cNvSpPr>
          <p:nvPr>
            <p:ph type="ctrTitle"/>
          </p:nvPr>
        </p:nvSpPr>
        <p:spPr>
          <a:xfrm>
            <a:off x="7462117" y="6519871"/>
            <a:ext cx="6489482" cy="1440543"/>
          </a:xfrm>
          <a:solidFill>
            <a:schemeClr val="tx1"/>
          </a:solidFill>
        </p:spPr>
        <p:txBody>
          <a:bodyPr/>
          <a:lstStyle/>
          <a:p>
            <a:endParaRPr kumimoji="1" lang="ja-JP" altLang="en-US" dirty="0"/>
          </a:p>
        </p:txBody>
      </p:sp>
      <p:sp>
        <p:nvSpPr>
          <p:cNvPr id="3" name="字幕 2">
            <a:extLst>
              <a:ext uri="{FF2B5EF4-FFF2-40B4-BE49-F238E27FC236}">
                <a16:creationId xmlns:a16="http://schemas.microsoft.com/office/drawing/2014/main" id="{666C4429-90B5-4891-BC3F-74D2D54474FB}"/>
              </a:ext>
            </a:extLst>
          </p:cNvPr>
          <p:cNvSpPr>
            <a:spLocks noGrp="1"/>
          </p:cNvSpPr>
          <p:nvPr>
            <p:ph type="subTitle" idx="1"/>
          </p:nvPr>
        </p:nvSpPr>
        <p:spPr>
          <a:xfrm>
            <a:off x="947475" y="7249679"/>
            <a:ext cx="4963046" cy="2569720"/>
          </a:xfrm>
          <a:solidFill>
            <a:schemeClr val="tx1"/>
          </a:solidFill>
        </p:spPr>
        <p:txBody>
          <a:bodyPr>
            <a:normAutofit fontScale="85000" lnSpcReduction="20000"/>
          </a:bodyPr>
          <a:lstStyle/>
          <a:p>
            <a:pPr algn="l"/>
            <a:r>
              <a:rPr kumimoji="1" lang="en-US" altLang="ja-JP" sz="1600" dirty="0">
                <a:solidFill>
                  <a:schemeClr val="bg1"/>
                </a:solidFill>
                <a:effectLst/>
              </a:rPr>
              <a:t>【</a:t>
            </a:r>
            <a:r>
              <a:rPr kumimoji="1" lang="ja-JP" altLang="en-US" sz="1600" dirty="0">
                <a:solidFill>
                  <a:schemeClr val="bg1"/>
                </a:solidFill>
                <a:effectLst/>
              </a:rPr>
              <a:t>問い合わせ先</a:t>
            </a:r>
            <a:r>
              <a:rPr kumimoji="1" lang="en-US" altLang="ja-JP" sz="1600" dirty="0">
                <a:solidFill>
                  <a:schemeClr val="bg1"/>
                </a:solidFill>
                <a:effectLst/>
              </a:rPr>
              <a:t>】</a:t>
            </a:r>
            <a:r>
              <a:rPr kumimoji="1" lang="ja-JP" altLang="en-US" sz="1600" dirty="0">
                <a:solidFill>
                  <a:schemeClr val="bg1"/>
                </a:solidFill>
                <a:effectLst/>
              </a:rPr>
              <a:t>　</a:t>
            </a:r>
            <a:endParaRPr kumimoji="1" lang="en-US" altLang="ja-JP" sz="1600" dirty="0">
              <a:solidFill>
                <a:schemeClr val="bg1"/>
              </a:solidFill>
              <a:effectLst/>
            </a:endParaRPr>
          </a:p>
          <a:p>
            <a:pPr algn="l"/>
            <a:r>
              <a:rPr kumimoji="1" lang="ja-JP" altLang="en-US" sz="1600" dirty="0">
                <a:solidFill>
                  <a:schemeClr val="bg1"/>
                </a:solidFill>
                <a:effectLst/>
              </a:rPr>
              <a:t>（診療報酬について</a:t>
            </a:r>
            <a:r>
              <a:rPr lang="ja-JP" altLang="en-US" sz="1600" dirty="0">
                <a:solidFill>
                  <a:schemeClr val="bg1"/>
                </a:solidFill>
                <a:effectLst/>
              </a:rPr>
              <a:t>）</a:t>
            </a:r>
            <a:r>
              <a:rPr kumimoji="1" lang="ja-JP" altLang="en-US" sz="1600" dirty="0">
                <a:solidFill>
                  <a:schemeClr val="bg1"/>
                </a:solidFill>
                <a:effectLst/>
              </a:rPr>
              <a:t>　埼玉県保健医療部医療人材課　</a:t>
            </a:r>
            <a:endParaRPr kumimoji="1" lang="en-US" altLang="ja-JP" sz="1600" dirty="0">
              <a:solidFill>
                <a:schemeClr val="bg1"/>
              </a:solidFill>
              <a:effectLst/>
            </a:endParaRPr>
          </a:p>
          <a:p>
            <a:pPr algn="l"/>
            <a:r>
              <a:rPr kumimoji="1" lang="ja-JP" altLang="en-US" sz="1600" dirty="0">
                <a:solidFill>
                  <a:schemeClr val="bg1"/>
                </a:solidFill>
                <a:effectLst/>
              </a:rPr>
              <a:t>　　　　　　　　　</a:t>
            </a:r>
            <a:r>
              <a:rPr lang="ja-JP" altLang="en-US" sz="1600" dirty="0">
                <a:solidFill>
                  <a:schemeClr val="bg1"/>
                </a:solidFill>
                <a:effectLst/>
              </a:rPr>
              <a:t>　</a:t>
            </a:r>
            <a:r>
              <a:rPr kumimoji="1" lang="ja-JP" altLang="en-US" sz="1600" dirty="0">
                <a:solidFill>
                  <a:schemeClr val="bg1"/>
                </a:solidFill>
                <a:effectLst/>
              </a:rPr>
              <a:t>　　　　　　　　</a:t>
            </a:r>
            <a:r>
              <a:rPr kumimoji="1" lang="en-US" altLang="ja-JP" sz="1600" dirty="0">
                <a:solidFill>
                  <a:schemeClr val="bg1"/>
                </a:solidFill>
                <a:effectLst/>
              </a:rPr>
              <a:t>TEL048-830-3543</a:t>
            </a:r>
          </a:p>
          <a:p>
            <a:pPr algn="l"/>
            <a:r>
              <a:rPr lang="ja-JP" altLang="en-US" sz="1600" dirty="0">
                <a:solidFill>
                  <a:schemeClr val="bg1"/>
                </a:solidFill>
                <a:effectLst/>
              </a:rPr>
              <a:t>診療報酬以外については以下に問い合わせください。</a:t>
            </a:r>
            <a:endParaRPr lang="en-US" altLang="ja-JP" sz="1600" dirty="0">
              <a:solidFill>
                <a:schemeClr val="bg1"/>
              </a:solidFill>
              <a:effectLst/>
            </a:endParaRPr>
          </a:p>
          <a:p>
            <a:pPr algn="l"/>
            <a:r>
              <a:rPr lang="ja-JP" altLang="en-US" sz="1600" dirty="0">
                <a:solidFill>
                  <a:schemeClr val="bg1"/>
                </a:solidFill>
                <a:effectLst/>
              </a:rPr>
              <a:t>（介護報酬について）　埼玉県福祉部高齢者福祉課　</a:t>
            </a:r>
            <a:endParaRPr lang="en-US" altLang="ja-JP" sz="1600" dirty="0">
              <a:solidFill>
                <a:schemeClr val="bg1"/>
              </a:solidFill>
              <a:effectLst/>
            </a:endParaRPr>
          </a:p>
          <a:p>
            <a:pPr algn="l"/>
            <a:r>
              <a:rPr lang="ja-JP" altLang="en-US" sz="1600" dirty="0">
                <a:solidFill>
                  <a:schemeClr val="bg1"/>
                </a:solidFill>
                <a:effectLst/>
              </a:rPr>
              <a:t>　　　　　　　　　　　　　　　　　　</a:t>
            </a:r>
            <a:r>
              <a:rPr lang="en-US" altLang="ja-JP" sz="1600" dirty="0">
                <a:solidFill>
                  <a:schemeClr val="bg1"/>
                </a:solidFill>
                <a:effectLst/>
              </a:rPr>
              <a:t>TEL048-830-3254</a:t>
            </a:r>
          </a:p>
          <a:p>
            <a:pPr algn="l"/>
            <a:r>
              <a:rPr kumimoji="1" lang="ja-JP" altLang="en-US" sz="1600" dirty="0">
                <a:solidFill>
                  <a:schemeClr val="bg1"/>
                </a:solidFill>
                <a:effectLst/>
              </a:rPr>
              <a:t>（居宅介護</a:t>
            </a:r>
            <a:r>
              <a:rPr lang="ja-JP" altLang="en-US" sz="1600" dirty="0">
                <a:solidFill>
                  <a:schemeClr val="bg1"/>
                </a:solidFill>
                <a:effectLst/>
              </a:rPr>
              <a:t>について</a:t>
            </a:r>
            <a:r>
              <a:rPr kumimoji="1" lang="ja-JP" altLang="en-US" sz="1600" dirty="0">
                <a:solidFill>
                  <a:schemeClr val="bg1"/>
                </a:solidFill>
                <a:effectLst/>
              </a:rPr>
              <a:t>）　埼玉県福祉部障害者支援課　</a:t>
            </a:r>
            <a:endParaRPr kumimoji="1" lang="en-US" altLang="ja-JP" sz="1600" dirty="0">
              <a:solidFill>
                <a:schemeClr val="bg1"/>
              </a:solidFill>
              <a:effectLst/>
            </a:endParaRPr>
          </a:p>
          <a:p>
            <a:pPr algn="l"/>
            <a:r>
              <a:rPr lang="ja-JP" altLang="en-US" sz="1600" dirty="0">
                <a:solidFill>
                  <a:schemeClr val="bg1"/>
                </a:solidFill>
                <a:effectLst/>
              </a:rPr>
              <a:t>　　　　　　　　　　　　　　　　　　</a:t>
            </a:r>
            <a:r>
              <a:rPr lang="en-US" altLang="ja-JP" sz="1600" dirty="0">
                <a:solidFill>
                  <a:schemeClr val="bg1"/>
                </a:solidFill>
                <a:effectLst/>
              </a:rPr>
              <a:t>TEL048-830-3317</a:t>
            </a:r>
            <a:endParaRPr kumimoji="1" lang="ja-JP" altLang="en-US" sz="1600" dirty="0">
              <a:solidFill>
                <a:schemeClr val="bg1"/>
              </a:solidFill>
              <a:effectLst/>
            </a:endParaRPr>
          </a:p>
        </p:txBody>
      </p:sp>
      <p:sp>
        <p:nvSpPr>
          <p:cNvPr id="6" name="四角形: 角を丸くする 5">
            <a:extLst>
              <a:ext uri="{FF2B5EF4-FFF2-40B4-BE49-F238E27FC236}">
                <a16:creationId xmlns:a16="http://schemas.microsoft.com/office/drawing/2014/main" id="{46C30417-E5CC-4FCE-BAF6-52231C1CCD82}"/>
              </a:ext>
            </a:extLst>
          </p:cNvPr>
          <p:cNvSpPr/>
          <p:nvPr/>
        </p:nvSpPr>
        <p:spPr>
          <a:xfrm>
            <a:off x="184258" y="85344"/>
            <a:ext cx="6489482" cy="7051726"/>
          </a:xfrm>
          <a:prstGeom prst="roundRect">
            <a:avLst>
              <a:gd name="adj" fmla="val 7273"/>
            </a:avLst>
          </a:prstGeom>
          <a:solidFill>
            <a:schemeClr val="tx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吹き出し: 角を丸めた四角形 4">
            <a:extLst>
              <a:ext uri="{FF2B5EF4-FFF2-40B4-BE49-F238E27FC236}">
                <a16:creationId xmlns:a16="http://schemas.microsoft.com/office/drawing/2014/main" id="{F467C011-AF12-4B66-9776-85E7F48BA7A7}"/>
              </a:ext>
            </a:extLst>
          </p:cNvPr>
          <p:cNvSpPr/>
          <p:nvPr/>
        </p:nvSpPr>
        <p:spPr>
          <a:xfrm>
            <a:off x="693505" y="181898"/>
            <a:ext cx="5437894" cy="1556171"/>
          </a:xfrm>
          <a:prstGeom prst="wedgeRoundRectCallout">
            <a:avLst>
              <a:gd name="adj1" fmla="val 39665"/>
              <a:gd name="adj2" fmla="val -25022"/>
              <a:gd name="adj3" fmla="val 16667"/>
            </a:avLst>
          </a:prstGeom>
          <a:noFill/>
          <a:ln>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rgbClr val="FF0000"/>
                </a:solidFill>
              </a:rPr>
              <a:t>複数人訪問</a:t>
            </a:r>
            <a:endParaRPr kumimoji="1" lang="en-US" altLang="ja-JP" sz="3600" b="1" dirty="0">
              <a:solidFill>
                <a:srgbClr val="FF0000"/>
              </a:solidFill>
            </a:endParaRPr>
          </a:p>
          <a:p>
            <a:pPr algn="ctr"/>
            <a:r>
              <a:rPr kumimoji="1" lang="ja-JP" altLang="en-US" sz="3600" b="1" dirty="0">
                <a:solidFill>
                  <a:srgbClr val="FF0000"/>
                </a:solidFill>
              </a:rPr>
              <a:t>費用補助事業補助金が</a:t>
            </a:r>
            <a:endParaRPr kumimoji="1" lang="en-US" altLang="ja-JP" sz="3600" b="1" dirty="0">
              <a:solidFill>
                <a:srgbClr val="FF0000"/>
              </a:solidFill>
            </a:endParaRPr>
          </a:p>
          <a:p>
            <a:pPr algn="ctr"/>
            <a:r>
              <a:rPr kumimoji="1" lang="ja-JP" altLang="en-US" sz="3600" b="1" dirty="0">
                <a:solidFill>
                  <a:srgbClr val="FF0000"/>
                </a:solidFill>
              </a:rPr>
              <a:t>申請しやすくなりました！</a:t>
            </a:r>
          </a:p>
        </p:txBody>
      </p:sp>
      <p:sp>
        <p:nvSpPr>
          <p:cNvPr id="7" name="字幕 2">
            <a:extLst>
              <a:ext uri="{FF2B5EF4-FFF2-40B4-BE49-F238E27FC236}">
                <a16:creationId xmlns:a16="http://schemas.microsoft.com/office/drawing/2014/main" id="{BF7B18F5-6614-4FA9-B74D-DC84FF7C8D6B}"/>
              </a:ext>
            </a:extLst>
          </p:cNvPr>
          <p:cNvSpPr txBox="1">
            <a:spLocks/>
          </p:cNvSpPr>
          <p:nvPr/>
        </p:nvSpPr>
        <p:spPr>
          <a:xfrm>
            <a:off x="514008" y="1850679"/>
            <a:ext cx="5829981" cy="4071924"/>
          </a:xfrm>
          <a:prstGeom prst="rect">
            <a:avLst/>
          </a:prstGeom>
          <a:solidFill>
            <a:srgbClr val="FFFF00">
              <a:alpha val="25000"/>
            </a:srgbClr>
          </a:solidFill>
        </p:spPr>
        <p:txBody>
          <a:bodyPr vert="horz" lIns="91440" tIns="45720" rIns="91440" bIns="45720" rtlCol="0">
            <a:normAutofit fontScale="92500"/>
          </a:bodyPr>
          <a:lstStyle>
            <a:lvl1pPr marL="0" indent="0" algn="ctr" defTabSz="685800" rtl="0" eaLnBrk="1" latinLnBrk="0" hangingPunct="1">
              <a:lnSpc>
                <a:spcPct val="120000"/>
              </a:lnSpc>
              <a:spcBef>
                <a:spcPts val="750"/>
              </a:spcBef>
              <a:buFont typeface="Arial" panose="020B0604020202020204" pitchFamily="34" charset="0"/>
              <a:buNone/>
              <a:defRPr kumimoji="1" sz="1800" kern="1200">
                <a:solidFill>
                  <a:schemeClr val="tx1"/>
                </a:solidFill>
                <a:effectLst>
                  <a:outerShdw blurRad="50800" dist="38100" dir="2700000" algn="tl" rotWithShape="0">
                    <a:srgbClr val="000000">
                      <a:alpha val="48000"/>
                    </a:srgbClr>
                  </a:outerShdw>
                </a:effectLst>
                <a:latin typeface="+mn-lt"/>
                <a:ea typeface="+mn-ea"/>
                <a:cs typeface="+mn-cs"/>
              </a:defRPr>
            </a:lvl1pPr>
            <a:lvl2pPr marL="342900" indent="0" algn="ctr" defTabSz="685800" rtl="0" eaLnBrk="1" latinLnBrk="0" hangingPunct="1">
              <a:lnSpc>
                <a:spcPct val="120000"/>
              </a:lnSpc>
              <a:spcBef>
                <a:spcPts val="375"/>
              </a:spcBef>
              <a:buFont typeface="Arial" panose="020B0604020202020204" pitchFamily="34" charset="0"/>
              <a:buNone/>
              <a:defRPr kumimoji="1" sz="1500" kern="1200">
                <a:solidFill>
                  <a:schemeClr val="tx1"/>
                </a:solidFill>
                <a:effectLst>
                  <a:outerShdw blurRad="50800" dist="38100" dir="2700000" algn="tl" rotWithShape="0">
                    <a:srgbClr val="000000">
                      <a:alpha val="48000"/>
                    </a:srgbClr>
                  </a:outerShdw>
                </a:effectLst>
                <a:latin typeface="+mn-lt"/>
                <a:ea typeface="+mn-ea"/>
                <a:cs typeface="+mn-cs"/>
              </a:defRPr>
            </a:lvl2pPr>
            <a:lvl3pPr marL="685800" indent="0" algn="ctr" defTabSz="685800" rtl="0" eaLnBrk="1" latinLnBrk="0" hangingPunct="1">
              <a:lnSpc>
                <a:spcPct val="120000"/>
              </a:lnSpc>
              <a:spcBef>
                <a:spcPts val="375"/>
              </a:spcBef>
              <a:buFont typeface="Arial" panose="020B0604020202020204" pitchFamily="34" charset="0"/>
              <a:buNone/>
              <a:defRPr kumimoji="1" sz="1350" kern="1200">
                <a:solidFill>
                  <a:schemeClr val="tx1"/>
                </a:solidFill>
                <a:effectLst>
                  <a:outerShdw blurRad="50800" dist="38100" dir="2700000" algn="tl" rotWithShape="0">
                    <a:srgbClr val="000000">
                      <a:alpha val="48000"/>
                    </a:srgbClr>
                  </a:outerShdw>
                </a:effectLst>
                <a:latin typeface="+mn-lt"/>
                <a:ea typeface="+mn-ea"/>
                <a:cs typeface="+mn-cs"/>
              </a:defRPr>
            </a:lvl3pPr>
            <a:lvl4pPr marL="1028700" indent="0" algn="ctr" defTabSz="685800" rtl="0" eaLnBrk="1" latinLnBrk="0" hangingPunct="1">
              <a:lnSpc>
                <a:spcPct val="120000"/>
              </a:lnSpc>
              <a:spcBef>
                <a:spcPts val="375"/>
              </a:spcBef>
              <a:buFont typeface="Arial" panose="020B0604020202020204" pitchFamily="34" charset="0"/>
              <a:buNone/>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371600" indent="0" algn="ctr" defTabSz="685800" rtl="0" eaLnBrk="1" latinLnBrk="0" hangingPunct="1">
              <a:lnSpc>
                <a:spcPct val="120000"/>
              </a:lnSpc>
              <a:spcBef>
                <a:spcPts val="375"/>
              </a:spcBef>
              <a:buFont typeface="Arial" panose="020B0604020202020204" pitchFamily="34" charset="0"/>
              <a:buNone/>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714500" indent="0" algn="ctr" defTabSz="685800" rtl="0" eaLnBrk="1" latinLnBrk="0" hangingPunct="1">
              <a:lnSpc>
                <a:spcPct val="120000"/>
              </a:lnSpc>
              <a:spcBef>
                <a:spcPts val="375"/>
              </a:spcBef>
              <a:buFont typeface="Arial" panose="020B0604020202020204" pitchFamily="34" charset="0"/>
              <a:buNone/>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057400" indent="0" algn="ctr" defTabSz="685800" rtl="0" eaLnBrk="1" latinLnBrk="0" hangingPunct="1">
              <a:lnSpc>
                <a:spcPct val="120000"/>
              </a:lnSpc>
              <a:spcBef>
                <a:spcPts val="375"/>
              </a:spcBef>
              <a:buFont typeface="Arial" panose="020B0604020202020204" pitchFamily="34" charset="0"/>
              <a:buNone/>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400300" indent="0" algn="ctr" defTabSz="685800" rtl="0" eaLnBrk="1" latinLnBrk="0" hangingPunct="1">
              <a:lnSpc>
                <a:spcPct val="120000"/>
              </a:lnSpc>
              <a:spcBef>
                <a:spcPts val="375"/>
              </a:spcBef>
              <a:buFont typeface="Arial" panose="020B0604020202020204" pitchFamily="34" charset="0"/>
              <a:buNone/>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743200" indent="0" algn="ctr" defTabSz="685800" rtl="0" eaLnBrk="1" latinLnBrk="0" hangingPunct="1">
              <a:lnSpc>
                <a:spcPct val="120000"/>
              </a:lnSpc>
              <a:spcBef>
                <a:spcPts val="375"/>
              </a:spcBef>
              <a:buFont typeface="Arial" panose="020B0604020202020204" pitchFamily="34" charset="0"/>
              <a:buNone/>
              <a:defRPr kumimoji="1"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a:r>
              <a:rPr lang="ja-JP" altLang="en-US" sz="1400" dirty="0">
                <a:solidFill>
                  <a:schemeClr val="bg1"/>
                </a:solidFill>
                <a:effectLst/>
              </a:rPr>
              <a:t>　この度、複数人訪問費用補助事業（公的医療保険を利用する訪問看護）補助金の申請が簡便になるよう事前協議実施要領の見直しを行いました。</a:t>
            </a:r>
            <a:endParaRPr lang="en-US" altLang="ja-JP" sz="1400" dirty="0">
              <a:solidFill>
                <a:schemeClr val="bg1"/>
              </a:solidFill>
              <a:effectLst/>
            </a:endParaRPr>
          </a:p>
          <a:p>
            <a:pPr algn="l"/>
            <a:r>
              <a:rPr lang="ja-JP" altLang="en-US" sz="1400" dirty="0">
                <a:solidFill>
                  <a:schemeClr val="bg1"/>
                </a:solidFill>
                <a:effectLst/>
              </a:rPr>
              <a:t>　変更のポイントは以下のとおりです。</a:t>
            </a:r>
            <a:endParaRPr lang="en-US" altLang="ja-JP" sz="2400" b="1" u="sng" dirty="0">
              <a:solidFill>
                <a:schemeClr val="bg1"/>
              </a:solidFill>
              <a:effectLst>
                <a:outerShdw blurRad="38100" dist="38100" dir="2700000" algn="tl">
                  <a:srgbClr val="000000">
                    <a:alpha val="43137"/>
                  </a:srgbClr>
                </a:outerShdw>
              </a:effectLst>
            </a:endParaRPr>
          </a:p>
          <a:p>
            <a:pPr algn="l"/>
            <a:r>
              <a:rPr lang="ja-JP" altLang="en-US" b="1" dirty="0">
                <a:solidFill>
                  <a:schemeClr val="bg1"/>
                </a:solidFill>
                <a:effectLst/>
                <a:highlight>
                  <a:srgbClr val="00FF00"/>
                </a:highlight>
              </a:rPr>
              <a:t>１　具体的な暴力行為等について、例示を削除しました。</a:t>
            </a:r>
            <a:endParaRPr lang="en-US" altLang="ja-JP" b="1" dirty="0">
              <a:solidFill>
                <a:schemeClr val="bg1"/>
              </a:solidFill>
              <a:effectLst/>
              <a:highlight>
                <a:srgbClr val="00FF00"/>
              </a:highlight>
            </a:endParaRPr>
          </a:p>
          <a:p>
            <a:pPr algn="l">
              <a:spcBef>
                <a:spcPts val="0"/>
              </a:spcBef>
            </a:pPr>
            <a:r>
              <a:rPr lang="ja-JP" altLang="en-US" sz="1400" dirty="0">
                <a:solidFill>
                  <a:schemeClr val="bg1"/>
                </a:solidFill>
                <a:effectLst/>
              </a:rPr>
              <a:t>　　　個別の事情を勘案して、暴力行為等を認定し、補助対象とします。暴力行為　</a:t>
            </a:r>
            <a:endParaRPr lang="en-US" altLang="ja-JP" sz="1400" dirty="0">
              <a:solidFill>
                <a:schemeClr val="bg1"/>
              </a:solidFill>
              <a:effectLst/>
            </a:endParaRPr>
          </a:p>
          <a:p>
            <a:pPr algn="l">
              <a:spcBef>
                <a:spcPts val="0"/>
              </a:spcBef>
            </a:pPr>
            <a:r>
              <a:rPr lang="ja-JP" altLang="en-US" sz="1400">
                <a:solidFill>
                  <a:schemeClr val="bg1"/>
                </a:solidFill>
                <a:effectLst/>
              </a:rPr>
              <a:t>　等</a:t>
            </a:r>
            <a:r>
              <a:rPr lang="ja-JP" altLang="en-US" sz="1400" dirty="0">
                <a:solidFill>
                  <a:schemeClr val="bg1"/>
                </a:solidFill>
                <a:effectLst/>
              </a:rPr>
              <a:t>が発生する前（恐れがある段階）も補助対象となる可能性があります。まずは　</a:t>
            </a:r>
            <a:endParaRPr lang="en-US" altLang="ja-JP" sz="1400" dirty="0">
              <a:solidFill>
                <a:schemeClr val="bg1"/>
              </a:solidFill>
              <a:effectLst/>
            </a:endParaRPr>
          </a:p>
          <a:p>
            <a:pPr algn="l">
              <a:spcBef>
                <a:spcPts val="0"/>
              </a:spcBef>
            </a:pPr>
            <a:r>
              <a:rPr lang="ja-JP" altLang="en-US" sz="1400" dirty="0">
                <a:solidFill>
                  <a:schemeClr val="bg1"/>
                </a:solidFill>
                <a:effectLst/>
              </a:rPr>
              <a:t>　ご相談ください。</a:t>
            </a:r>
            <a:endParaRPr lang="en-US" altLang="ja-JP" sz="1400" dirty="0">
              <a:solidFill>
                <a:schemeClr val="bg1"/>
              </a:solidFill>
              <a:effectLst/>
            </a:endParaRPr>
          </a:p>
          <a:p>
            <a:pPr algn="l"/>
            <a:r>
              <a:rPr lang="ja-JP" altLang="en-US" b="1" dirty="0">
                <a:solidFill>
                  <a:schemeClr val="bg1"/>
                </a:solidFill>
                <a:effectLst/>
                <a:highlight>
                  <a:srgbClr val="00FF00"/>
                </a:highlight>
              </a:rPr>
              <a:t>２　事前協議を簡素化しました。</a:t>
            </a:r>
            <a:endParaRPr lang="en-US" altLang="ja-JP" b="1" dirty="0">
              <a:solidFill>
                <a:schemeClr val="bg1"/>
              </a:solidFill>
              <a:effectLst/>
              <a:highlight>
                <a:srgbClr val="00FF00"/>
              </a:highlight>
            </a:endParaRPr>
          </a:p>
          <a:p>
            <a:pPr algn="l">
              <a:spcBef>
                <a:spcPts val="0"/>
              </a:spcBef>
            </a:pPr>
            <a:r>
              <a:rPr lang="ja-JP" altLang="en-US" dirty="0">
                <a:solidFill>
                  <a:schemeClr val="bg1"/>
                </a:solidFill>
                <a:effectLst/>
              </a:rPr>
              <a:t>　　</a:t>
            </a:r>
            <a:r>
              <a:rPr lang="ja-JP" altLang="en-US" sz="1400" dirty="0">
                <a:solidFill>
                  <a:schemeClr val="bg1"/>
                </a:solidFill>
                <a:effectLst/>
              </a:rPr>
              <a:t>事前協議で求めていた添付書類を省略し、よりご相談いただきやすくしました。</a:t>
            </a:r>
            <a:endParaRPr lang="en-US" altLang="ja-JP" sz="1400" dirty="0">
              <a:solidFill>
                <a:schemeClr val="bg1"/>
              </a:solidFill>
              <a:effectLst/>
            </a:endParaRPr>
          </a:p>
          <a:p>
            <a:pPr algn="l"/>
            <a:r>
              <a:rPr lang="ja-JP" altLang="en-US" b="1" dirty="0">
                <a:solidFill>
                  <a:schemeClr val="bg1"/>
                </a:solidFill>
                <a:effectLst/>
                <a:highlight>
                  <a:srgbClr val="00FF00"/>
                </a:highlight>
              </a:rPr>
              <a:t>３　一部書類を省略できます。</a:t>
            </a:r>
            <a:endParaRPr lang="en-US" altLang="ja-JP" b="1" dirty="0">
              <a:solidFill>
                <a:schemeClr val="bg1"/>
              </a:solidFill>
              <a:effectLst/>
              <a:highlight>
                <a:srgbClr val="00FF00"/>
              </a:highlight>
            </a:endParaRPr>
          </a:p>
          <a:p>
            <a:pPr algn="l"/>
            <a:r>
              <a:rPr lang="ja-JP" altLang="en-US" sz="1400" dirty="0">
                <a:solidFill>
                  <a:schemeClr val="bg1"/>
                </a:solidFill>
                <a:effectLst/>
              </a:rPr>
              <a:t>　　  主治医意見書をもって「様式３　同意の有無等の報告書」を省略できます。</a:t>
            </a:r>
            <a:endParaRPr lang="en-US" altLang="ja-JP" sz="1400" dirty="0">
              <a:solidFill>
                <a:schemeClr val="bg1"/>
              </a:solidFill>
              <a:effectLst/>
            </a:endParaRPr>
          </a:p>
          <a:p>
            <a:pPr algn="l"/>
            <a:r>
              <a:rPr lang="en-US" altLang="ja-JP" sz="1400" dirty="0">
                <a:solidFill>
                  <a:schemeClr val="bg1"/>
                </a:solidFill>
                <a:effectLst/>
              </a:rPr>
              <a:t>※</a:t>
            </a:r>
            <a:r>
              <a:rPr lang="ja-JP" altLang="en-US" sz="1400" dirty="0">
                <a:solidFill>
                  <a:schemeClr val="bg1"/>
                </a:solidFill>
                <a:effectLst/>
              </a:rPr>
              <a:t>詳しい変更箇所は埼玉県</a:t>
            </a:r>
            <a:r>
              <a:rPr lang="en-US" altLang="ja-JP" sz="1400" dirty="0">
                <a:solidFill>
                  <a:schemeClr val="bg1"/>
                </a:solidFill>
                <a:effectLst/>
              </a:rPr>
              <a:t>HP</a:t>
            </a:r>
            <a:r>
              <a:rPr lang="ja-JP" altLang="en-US" sz="1400" dirty="0">
                <a:solidFill>
                  <a:schemeClr val="bg1"/>
                </a:solidFill>
                <a:effectLst/>
              </a:rPr>
              <a:t>をご覧ください。</a:t>
            </a:r>
            <a:endParaRPr lang="en-US" altLang="ja-JP" sz="1400" dirty="0">
              <a:solidFill>
                <a:schemeClr val="bg1"/>
              </a:solidFill>
              <a:effectLst/>
            </a:endParaRPr>
          </a:p>
          <a:p>
            <a:pPr algn="l"/>
            <a:endParaRPr lang="en-US" altLang="ja-JP" sz="1400" dirty="0">
              <a:solidFill>
                <a:schemeClr val="bg1"/>
              </a:solidFill>
              <a:effectLst/>
            </a:endParaRPr>
          </a:p>
        </p:txBody>
      </p:sp>
      <p:pic>
        <p:nvPicPr>
          <p:cNvPr id="8" name="図 7">
            <a:extLst>
              <a:ext uri="{FF2B5EF4-FFF2-40B4-BE49-F238E27FC236}">
                <a16:creationId xmlns:a16="http://schemas.microsoft.com/office/drawing/2014/main" id="{22EF56F2-AA34-43B3-BE47-EEF706DF6D48}"/>
              </a:ext>
            </a:extLst>
          </p:cNvPr>
          <p:cNvPicPr>
            <a:picLocks noChangeAspect="1"/>
          </p:cNvPicPr>
          <p:nvPr/>
        </p:nvPicPr>
        <p:blipFill>
          <a:blip r:embed="rId3"/>
          <a:stretch>
            <a:fillRect/>
          </a:stretch>
        </p:blipFill>
        <p:spPr>
          <a:xfrm>
            <a:off x="5096155" y="8902405"/>
            <a:ext cx="714286" cy="761905"/>
          </a:xfrm>
          <a:prstGeom prst="rect">
            <a:avLst/>
          </a:prstGeom>
        </p:spPr>
      </p:pic>
      <p:sp>
        <p:nvSpPr>
          <p:cNvPr id="9" name="吹き出し: 四角形 8">
            <a:extLst>
              <a:ext uri="{FF2B5EF4-FFF2-40B4-BE49-F238E27FC236}">
                <a16:creationId xmlns:a16="http://schemas.microsoft.com/office/drawing/2014/main" id="{4F02BBC1-CF1B-4D5F-AC37-FBDDCF2DDE74}"/>
              </a:ext>
            </a:extLst>
          </p:cNvPr>
          <p:cNvSpPr/>
          <p:nvPr/>
        </p:nvSpPr>
        <p:spPr>
          <a:xfrm>
            <a:off x="431573" y="6025846"/>
            <a:ext cx="4875802" cy="1017351"/>
          </a:xfrm>
          <a:prstGeom prst="wedgeRectCallout">
            <a:avLst>
              <a:gd name="adj1" fmla="val 56117"/>
              <a:gd name="adj2" fmla="val -27566"/>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lumMod val="85000"/>
                    <a:lumOff val="15000"/>
                  </a:schemeClr>
                </a:solidFill>
                <a:latin typeface="HG創英角ﾎﾟｯﾌﾟ体" panose="040B0A09000000000000" pitchFamily="49" charset="-128"/>
                <a:ea typeface="HG創英角ﾎﾟｯﾌﾟ体" panose="040B0A09000000000000" pitchFamily="49" charset="-128"/>
              </a:rPr>
              <a:t>暴力行為等の</a:t>
            </a:r>
            <a:r>
              <a:rPr kumimoji="1" lang="ja-JP" altLang="en-US" dirty="0">
                <a:solidFill>
                  <a:srgbClr val="FF0000"/>
                </a:solidFill>
                <a:latin typeface="HG創英角ﾎﾟｯﾌﾟ体" panose="040B0A09000000000000" pitchFamily="49" charset="-128"/>
                <a:ea typeface="HG創英角ﾎﾟｯﾌﾟ体" panose="040B0A09000000000000" pitchFamily="49" charset="-128"/>
              </a:rPr>
              <a:t>恐れがある</a:t>
            </a:r>
            <a:r>
              <a:rPr kumimoji="1" lang="ja-JP" altLang="en-US" dirty="0">
                <a:solidFill>
                  <a:schemeClr val="bg1">
                    <a:lumMod val="85000"/>
                    <a:lumOff val="15000"/>
                  </a:schemeClr>
                </a:solidFill>
                <a:latin typeface="HG創英角ﾎﾟｯﾌﾟ体" panose="040B0A09000000000000" pitchFamily="49" charset="-128"/>
                <a:ea typeface="HG創英角ﾎﾟｯﾌﾟ体" panose="040B0A09000000000000" pitchFamily="49" charset="-128"/>
              </a:rPr>
              <a:t>ときは、行為が</a:t>
            </a:r>
            <a:endParaRPr kumimoji="1" lang="en-US" altLang="ja-JP" dirty="0">
              <a:solidFill>
                <a:schemeClr val="bg1">
                  <a:lumMod val="85000"/>
                  <a:lumOff val="15000"/>
                </a:schemeClr>
              </a:solidFill>
              <a:latin typeface="HG創英角ﾎﾟｯﾌﾟ体" panose="040B0A09000000000000" pitchFamily="49" charset="-128"/>
              <a:ea typeface="HG創英角ﾎﾟｯﾌﾟ体" panose="040B0A09000000000000" pitchFamily="49" charset="-128"/>
            </a:endParaRPr>
          </a:p>
          <a:p>
            <a:pPr algn="ctr"/>
            <a:r>
              <a:rPr kumimoji="1" lang="ja-JP" altLang="en-US" dirty="0">
                <a:solidFill>
                  <a:schemeClr val="bg1">
                    <a:lumMod val="85000"/>
                    <a:lumOff val="15000"/>
                  </a:schemeClr>
                </a:solidFill>
                <a:latin typeface="HG創英角ﾎﾟｯﾌﾟ体" panose="040B0A09000000000000" pitchFamily="49" charset="-128"/>
                <a:ea typeface="HG創英角ﾎﾟｯﾌﾟ体" panose="040B0A09000000000000" pitchFamily="49" charset="-128"/>
              </a:rPr>
              <a:t>発生する前にまずはご相談ください！</a:t>
            </a:r>
            <a:endParaRPr kumimoji="1" lang="en-US" altLang="ja-JP" dirty="0">
              <a:solidFill>
                <a:schemeClr val="bg1">
                  <a:lumMod val="85000"/>
                  <a:lumOff val="15000"/>
                </a:schemeClr>
              </a:solidFill>
              <a:latin typeface="HG創英角ﾎﾟｯﾌﾟ体" panose="040B0A09000000000000" pitchFamily="49" charset="-128"/>
              <a:ea typeface="HG創英角ﾎﾟｯﾌﾟ体" panose="040B0A09000000000000" pitchFamily="49" charset="-128"/>
            </a:endParaRPr>
          </a:p>
          <a:p>
            <a:pPr algn="ctr"/>
            <a:r>
              <a:rPr kumimoji="1" lang="ja-JP" altLang="en-US" dirty="0">
                <a:solidFill>
                  <a:schemeClr val="bg1">
                    <a:lumMod val="85000"/>
                    <a:lumOff val="15000"/>
                  </a:schemeClr>
                </a:solidFill>
                <a:latin typeface="HG創英角ﾎﾟｯﾌﾟ体" panose="040B0A09000000000000" pitchFamily="49" charset="-128"/>
                <a:ea typeface="HG創英角ﾎﾟｯﾌﾟ体" panose="040B0A09000000000000" pitchFamily="49" charset="-128"/>
              </a:rPr>
              <a:t>弁護士との同行訪問の際も補助の対象です！</a:t>
            </a:r>
          </a:p>
        </p:txBody>
      </p:sp>
      <p:sp>
        <p:nvSpPr>
          <p:cNvPr id="11" name="テキスト ボックス 10">
            <a:extLst>
              <a:ext uri="{FF2B5EF4-FFF2-40B4-BE49-F238E27FC236}">
                <a16:creationId xmlns:a16="http://schemas.microsoft.com/office/drawing/2014/main" id="{4B328FEB-839C-41FF-BDF3-9BB578471A57}"/>
              </a:ext>
            </a:extLst>
          </p:cNvPr>
          <p:cNvSpPr txBox="1"/>
          <p:nvPr/>
        </p:nvSpPr>
        <p:spPr>
          <a:xfrm>
            <a:off x="2674463" y="5640194"/>
            <a:ext cx="3865124" cy="307777"/>
          </a:xfrm>
          <a:prstGeom prst="rect">
            <a:avLst/>
          </a:prstGeom>
          <a:noFill/>
        </p:spPr>
        <p:txBody>
          <a:bodyPr wrap="square" rtlCol="0">
            <a:spAutoFit/>
          </a:bodyPr>
          <a:lstStyle/>
          <a:p>
            <a:r>
              <a:rPr lang="en-US" altLang="ja-JP" sz="1400" b="1" dirty="0">
                <a:solidFill>
                  <a:schemeClr val="bg1">
                    <a:lumMod val="85000"/>
                    <a:lumOff val="15000"/>
                  </a:schemeClr>
                </a:solidFill>
                <a:latin typeface="Meiryo UI" panose="020B0604030504040204" pitchFamily="50" charset="-128"/>
                <a:ea typeface="Meiryo UI" panose="020B0604030504040204" pitchFamily="50" charset="-128"/>
              </a:rPr>
              <a:t>(</a:t>
            </a:r>
            <a:r>
              <a:rPr lang="ja-JP" altLang="en-US" sz="1400" b="1" dirty="0">
                <a:solidFill>
                  <a:schemeClr val="bg1">
                    <a:lumMod val="85000"/>
                    <a:lumOff val="15000"/>
                  </a:schemeClr>
                </a:solidFill>
                <a:latin typeface="Meiryo UI" panose="020B0604030504040204" pitchFamily="50" charset="-128"/>
                <a:ea typeface="Meiryo UI" panose="020B0604030504040204" pitchFamily="50" charset="-128"/>
              </a:rPr>
              <a:t>検索エンジンで　　　　　　　　　　　　　　　　 　　　</a:t>
            </a:r>
            <a:r>
              <a:rPr lang="en-US" altLang="ja-JP" sz="1400" b="1" dirty="0">
                <a:solidFill>
                  <a:schemeClr val="bg1">
                    <a:lumMod val="85000"/>
                    <a:lumOff val="15000"/>
                  </a:schemeClr>
                </a:solidFill>
                <a:latin typeface="Meiryo UI" panose="020B0604030504040204" pitchFamily="50" charset="-128"/>
                <a:ea typeface="Meiryo UI" panose="020B0604030504040204" pitchFamily="50" charset="-128"/>
              </a:rPr>
              <a:t>)</a:t>
            </a:r>
            <a:r>
              <a:rPr lang="ja-JP" altLang="en-US" sz="1400" b="1" dirty="0">
                <a:solidFill>
                  <a:schemeClr val="bg1">
                    <a:lumMod val="85000"/>
                    <a:lumOff val="15000"/>
                  </a:schemeClr>
                </a:solidFill>
                <a:latin typeface="Meiryo UI" panose="020B0604030504040204" pitchFamily="50" charset="-128"/>
                <a:ea typeface="Meiryo UI" panose="020B0604030504040204" pitchFamily="50" charset="-128"/>
              </a:rPr>
              <a:t>　</a:t>
            </a:r>
            <a:endParaRPr kumimoji="1" lang="ja-JP" altLang="en-US" sz="1400" dirty="0">
              <a:solidFill>
                <a:schemeClr val="bg1">
                  <a:lumMod val="85000"/>
                  <a:lumOff val="15000"/>
                </a:schemeClr>
              </a:solidFill>
            </a:endParaRPr>
          </a:p>
        </p:txBody>
      </p:sp>
      <p:sp>
        <p:nvSpPr>
          <p:cNvPr id="12" name="正方形/長方形 11">
            <a:extLst>
              <a:ext uri="{FF2B5EF4-FFF2-40B4-BE49-F238E27FC236}">
                <a16:creationId xmlns:a16="http://schemas.microsoft.com/office/drawing/2014/main" id="{6A584072-943D-49B5-8DA6-2EDDCCA50BCF}"/>
              </a:ext>
            </a:extLst>
          </p:cNvPr>
          <p:cNvSpPr/>
          <p:nvPr/>
        </p:nvSpPr>
        <p:spPr>
          <a:xfrm>
            <a:off x="4092594" y="5643526"/>
            <a:ext cx="1717847" cy="243399"/>
          </a:xfrm>
          <a:prstGeom prst="rect">
            <a:avLst/>
          </a:prstGeom>
          <a:solidFill>
            <a:schemeClr val="tx1"/>
          </a:solidFill>
          <a:ln w="3175">
            <a:solidFill>
              <a:schemeClr val="bg1"/>
            </a:solidFill>
          </a:ln>
        </p:spPr>
        <p:txBody>
          <a:bodyPr wrap="square" lIns="86522" tIns="43261" rIns="86522" bIns="43261" rtlCol="0" anchor="ctr">
            <a:spAutoFit/>
          </a:bodyPr>
          <a:lstStyle/>
          <a:p>
            <a:pPr algn="ctr"/>
            <a:r>
              <a:rPr lang="ja-JP" altLang="en-US" sz="1000" b="1" dirty="0">
                <a:solidFill>
                  <a:schemeClr val="bg1"/>
                </a:solidFill>
                <a:latin typeface="+mn-ea"/>
              </a:rPr>
              <a:t>埼玉県　訪問看護の充実</a:t>
            </a:r>
            <a:r>
              <a:rPr lang="ja-JP" altLang="en-US" sz="1000" dirty="0">
                <a:solidFill>
                  <a:schemeClr val="bg1"/>
                </a:solidFill>
                <a:latin typeface="HG丸ｺﾞｼｯｸM-PRO" pitchFamily="50" charset="-128"/>
                <a:ea typeface="HG丸ｺﾞｼｯｸM-PRO" pitchFamily="50" charset="-128"/>
              </a:rPr>
              <a:t>　</a:t>
            </a:r>
          </a:p>
        </p:txBody>
      </p:sp>
      <p:pic>
        <p:nvPicPr>
          <p:cNvPr id="13" name="Picture 2">
            <a:extLst>
              <a:ext uri="{FF2B5EF4-FFF2-40B4-BE49-F238E27FC236}">
                <a16:creationId xmlns:a16="http://schemas.microsoft.com/office/drawing/2014/main" id="{8302D910-5E42-4312-8DE6-0B17568B77FE}"/>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812293" y="5640194"/>
            <a:ext cx="368204" cy="237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a:extLst>
              <a:ext uri="{FF2B5EF4-FFF2-40B4-BE49-F238E27FC236}">
                <a16:creationId xmlns:a16="http://schemas.microsoft.com/office/drawing/2014/main" id="{06C385FA-1A25-4993-ADFD-DB87F630028F}"/>
              </a:ext>
            </a:extLst>
          </p:cNvPr>
          <p:cNvSpPr txBox="1"/>
          <p:nvPr/>
        </p:nvSpPr>
        <p:spPr>
          <a:xfrm>
            <a:off x="5089731" y="7091096"/>
            <a:ext cx="1441420" cy="200055"/>
          </a:xfrm>
          <a:prstGeom prst="rect">
            <a:avLst/>
          </a:prstGeom>
          <a:noFill/>
        </p:spPr>
        <p:txBody>
          <a:bodyPr wrap="none" rtlCol="0">
            <a:spAutoFit/>
          </a:bodyPr>
          <a:lstStyle/>
          <a:p>
            <a:r>
              <a:rPr lang="ja-JP" altLang="en-US" sz="700" dirty="0">
                <a:solidFill>
                  <a:srgbClr val="222222"/>
                </a:solidFill>
                <a:latin typeface="游ゴシック" panose="020B0400000000000000" pitchFamily="50" charset="-128"/>
                <a:ea typeface="游ゴシック" panose="020B0400000000000000" pitchFamily="50" charset="-128"/>
              </a:rPr>
              <a:t>埼玉県マスコット「コバトン」</a:t>
            </a:r>
            <a:endParaRPr kumimoji="1" lang="ja-JP" altLang="en-US" sz="700" dirty="0"/>
          </a:p>
        </p:txBody>
      </p:sp>
      <p:pic>
        <p:nvPicPr>
          <p:cNvPr id="1026" name="Picture 2" descr="https://www.pref.saitama.lg.jp/images/147369/2-5-03.png">
            <a:extLst>
              <a:ext uri="{FF2B5EF4-FFF2-40B4-BE49-F238E27FC236}">
                <a16:creationId xmlns:a16="http://schemas.microsoft.com/office/drawing/2014/main" id="{54781018-36E9-4E49-9DC8-FF81C5BDF9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819" y="5948663"/>
            <a:ext cx="999404" cy="1142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224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ダマスク</Template>
  <TotalTime>316</TotalTime>
  <Words>381</Words>
  <Application>Microsoft Office PowerPoint</Application>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HG創英角ﾎﾟｯﾌﾟ体</vt:lpstr>
      <vt:lpstr>Meiryo UI</vt:lpstr>
      <vt:lpstr>ＭＳ Ｐゴシック</vt:lpstr>
      <vt:lpstr>游ゴシック</vt:lpstr>
      <vt:lpstr>Arial</vt:lpstr>
      <vt:lpstr>Bookman Old Style</vt:lpstr>
      <vt:lpstr>Rockwell</vt:lpstr>
      <vt:lpstr>Damask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鈴木幸輝</dc:creator>
  <cp:lastModifiedBy>鈴木幸輝</cp:lastModifiedBy>
  <cp:revision>32</cp:revision>
  <cp:lastPrinted>2023-11-28T02:19:05Z</cp:lastPrinted>
  <dcterms:created xsi:type="dcterms:W3CDTF">2023-11-08T06:58:04Z</dcterms:created>
  <dcterms:modified xsi:type="dcterms:W3CDTF">2023-11-30T23:43:07Z</dcterms:modified>
</cp:coreProperties>
</file>