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8" r:id="rId3"/>
  </p:sldIdLst>
  <p:sldSz cx="6858000" cy="9906000" type="A4"/>
  <p:notesSz cx="6807200" cy="9939338"/>
  <p:defaultTextStyle>
    <a:defPPr>
      <a:defRPr lang="ja-JP"/>
    </a:defPPr>
    <a:lvl1pPr marL="0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91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436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872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017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163" algn="l" defTabSz="914291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31">
          <p15:clr>
            <a:srgbClr val="A4A3A4"/>
          </p15:clr>
        </p15:guide>
        <p15:guide id="2" pos="2145">
          <p15:clr>
            <a:srgbClr val="A4A3A4"/>
          </p15:clr>
        </p15:guide>
        <p15:guide id="3" orient="horz" pos="3108">
          <p15:clr>
            <a:srgbClr val="A4A3A4"/>
          </p15:clr>
        </p15:guide>
        <p15:guide id="4" pos="21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検疫情報管理室" initials="検疫情報管理室" lastIdx="3" clrIdx="0"/>
  <p:cmAuthor id="1" name="厚生労働省ネットワークシステム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55F729"/>
    <a:srgbClr val="E5F32D"/>
    <a:srgbClr val="0000CC"/>
    <a:srgbClr val="9748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00" autoAdjust="0"/>
    <p:restoredTop sz="99281" autoAdjust="0"/>
  </p:normalViewPr>
  <p:slideViewPr>
    <p:cSldViewPr>
      <p:cViewPr>
        <p:scale>
          <a:sx n="75" d="100"/>
          <a:sy n="75" d="100"/>
        </p:scale>
        <p:origin x="-1824" y="72"/>
      </p:cViewPr>
      <p:guideLst>
        <p:guide orient="horz" pos="3120"/>
        <p:guide pos="420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3154"/>
        <p:guide orient="horz" pos="3131"/>
        <p:guide pos="2168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14B1534B-09C5-451C-A77D-57C4663516D6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1433" tIns="45716" rIns="91433" bIns="45716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6967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4ED95A89-5FD1-41AF-A004-2DE694D496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738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45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91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436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81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726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872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017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163" algn="l" defTabSz="914291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95A89-5FD1-41AF-A004-2DE694D49671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911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>
          <a:xfrm>
            <a:off x="2114550" y="746125"/>
            <a:ext cx="2578100" cy="3725863"/>
          </a:xfrm>
        </p:spPr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D95A89-5FD1-41AF-A004-2DE694D49671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9119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1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5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8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1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7" y="529698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6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6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4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9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58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87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1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6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1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1" indent="0">
              <a:buNone/>
              <a:defRPr sz="1800" b="1"/>
            </a:lvl3pPr>
            <a:lvl4pPr marL="1371436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2" indent="0">
              <a:buNone/>
              <a:defRPr sz="1600" b="1"/>
            </a:lvl7pPr>
            <a:lvl8pPr marL="3200017" indent="0">
              <a:buNone/>
              <a:defRPr sz="1600" b="1"/>
            </a:lvl8pPr>
            <a:lvl9pPr marL="365716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45" indent="0">
              <a:buNone/>
              <a:defRPr sz="2000" b="1"/>
            </a:lvl2pPr>
            <a:lvl3pPr marL="914291" indent="0">
              <a:buNone/>
              <a:defRPr sz="1800" b="1"/>
            </a:lvl3pPr>
            <a:lvl4pPr marL="1371436" indent="0">
              <a:buNone/>
              <a:defRPr sz="1600" b="1"/>
            </a:lvl4pPr>
            <a:lvl5pPr marL="1828581" indent="0">
              <a:buNone/>
              <a:defRPr sz="1600" b="1"/>
            </a:lvl5pPr>
            <a:lvl6pPr marL="2285726" indent="0">
              <a:buNone/>
              <a:defRPr sz="1600" b="1"/>
            </a:lvl6pPr>
            <a:lvl7pPr marL="2742872" indent="0">
              <a:buNone/>
              <a:defRPr sz="1600" b="1"/>
            </a:lvl7pPr>
            <a:lvl8pPr marL="3200017" indent="0">
              <a:buNone/>
              <a:defRPr sz="1600" b="1"/>
            </a:lvl8pPr>
            <a:lvl9pPr marL="3657163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9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2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1" indent="0">
              <a:buNone/>
              <a:defRPr sz="1000"/>
            </a:lvl3pPr>
            <a:lvl4pPr marL="1371436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2" indent="0">
              <a:buNone/>
              <a:defRPr sz="900"/>
            </a:lvl7pPr>
            <a:lvl8pPr marL="3200017" indent="0">
              <a:buNone/>
              <a:defRPr sz="900"/>
            </a:lvl8pPr>
            <a:lvl9pPr marL="365716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85120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145" indent="0">
              <a:buNone/>
              <a:defRPr sz="2800"/>
            </a:lvl2pPr>
            <a:lvl3pPr marL="914291" indent="0">
              <a:buNone/>
              <a:defRPr sz="2400"/>
            </a:lvl3pPr>
            <a:lvl4pPr marL="1371436" indent="0">
              <a:buNone/>
              <a:defRPr sz="2000"/>
            </a:lvl4pPr>
            <a:lvl5pPr marL="1828581" indent="0">
              <a:buNone/>
              <a:defRPr sz="2000"/>
            </a:lvl5pPr>
            <a:lvl6pPr marL="2285726" indent="0">
              <a:buNone/>
              <a:defRPr sz="2000"/>
            </a:lvl6pPr>
            <a:lvl7pPr marL="2742872" indent="0">
              <a:buNone/>
              <a:defRPr sz="2000"/>
            </a:lvl7pPr>
            <a:lvl8pPr marL="3200017" indent="0">
              <a:buNone/>
              <a:defRPr sz="2000"/>
            </a:lvl8pPr>
            <a:lvl9pPr marL="3657163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45" indent="0">
              <a:buNone/>
              <a:defRPr sz="1200"/>
            </a:lvl2pPr>
            <a:lvl3pPr marL="914291" indent="0">
              <a:buNone/>
              <a:defRPr sz="1000"/>
            </a:lvl3pPr>
            <a:lvl4pPr marL="1371436" indent="0">
              <a:buNone/>
              <a:defRPr sz="900"/>
            </a:lvl4pPr>
            <a:lvl5pPr marL="1828581" indent="0">
              <a:buNone/>
              <a:defRPr sz="900"/>
            </a:lvl5pPr>
            <a:lvl6pPr marL="2285726" indent="0">
              <a:buNone/>
              <a:defRPr sz="900"/>
            </a:lvl6pPr>
            <a:lvl7pPr marL="2742872" indent="0">
              <a:buNone/>
              <a:defRPr sz="900"/>
            </a:lvl7pPr>
            <a:lvl8pPr marL="3200017" indent="0">
              <a:buNone/>
              <a:defRPr sz="900"/>
            </a:lvl8pPr>
            <a:lvl9pPr marL="3657163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CAE8C-C69A-4783-93E1-049F6D00C090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29" tIns="45715" rIns="91429" bIns="45715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29" tIns="45715" rIns="91429" bIns="45715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CAE8C-C69A-4783-93E1-049F6D00C090}" type="datetimeFigureOut">
              <a:rPr kumimoji="1" lang="ja-JP" altLang="en-US" smtClean="0"/>
              <a:pPr/>
              <a:t>2017/8/16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1" y="9181396"/>
            <a:ext cx="2171700" cy="52740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29" tIns="45715" rIns="91429" bIns="45715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831FC-139A-4C6D-8F0A-7408C711379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291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9" indent="-342859" algn="l" defTabSz="914291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61" indent="-285716" algn="l" defTabSz="914291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64" indent="-228573" algn="l" defTabSz="914291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08" indent="-228573" algn="l" defTabSz="914291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54" indent="-228573" algn="l" defTabSz="914291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99" indent="-228573" algn="l" defTabSz="914291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445" indent="-228573" algn="l" defTabSz="914291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90" indent="-228573" algn="l" defTabSz="914291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736" indent="-228573" algn="l" defTabSz="914291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45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91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36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81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26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72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17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63" algn="l" defTabSz="914291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/>
          <p:cNvGrpSpPr/>
          <p:nvPr/>
        </p:nvGrpSpPr>
        <p:grpSpPr>
          <a:xfrm>
            <a:off x="3062205" y="5833937"/>
            <a:ext cx="3535147" cy="2926522"/>
            <a:chOff x="395689" y="6029998"/>
            <a:chExt cx="3535147" cy="2926522"/>
          </a:xfrm>
        </p:grpSpPr>
        <p:grpSp>
          <p:nvGrpSpPr>
            <p:cNvPr id="83" name="グループ化 82"/>
            <p:cNvGrpSpPr/>
            <p:nvPr/>
          </p:nvGrpSpPr>
          <p:grpSpPr>
            <a:xfrm>
              <a:off x="395689" y="6029998"/>
              <a:ext cx="3535147" cy="2926522"/>
              <a:chOff x="583541" y="6033120"/>
              <a:chExt cx="3535147" cy="2926522"/>
            </a:xfrm>
          </p:grpSpPr>
          <p:pic>
            <p:nvPicPr>
              <p:cNvPr id="84" name="Picture 2" descr="C:\Users\IYYVI\Desktop\Emergency monitoring\ECDC\Measles_NotRates_Jun2016-May2017.png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906"/>
              <a:stretch/>
            </p:blipFill>
            <p:spPr bwMode="auto">
              <a:xfrm>
                <a:off x="583541" y="6033120"/>
                <a:ext cx="3535147" cy="29265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5" name="Picture 2" descr="C:\Users\IYYVI\Desktop\Emergency monitoring\ECDC\Measles_NotRates_Jun2016-May2017.png"/>
              <p:cNvPicPr>
                <a:picLocks noChangeAspect="1" noChangeArrowheads="1"/>
              </p:cNvPicPr>
              <p:nvPr/>
            </p:nvPicPr>
            <p:blipFill rotWithShape="1"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220" r="83442" b="77779"/>
              <a:stretch/>
            </p:blipFill>
            <p:spPr bwMode="auto">
              <a:xfrm>
                <a:off x="2924125" y="6162277"/>
                <a:ext cx="1109337" cy="921287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08" name="テキスト ボックス 107"/>
            <p:cNvSpPr txBox="1"/>
            <p:nvPr/>
          </p:nvSpPr>
          <p:spPr>
            <a:xfrm>
              <a:off x="2438464" y="8606258"/>
              <a:ext cx="748923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none" rtlCol="0" anchor="ctr">
              <a:spAutoFit/>
            </a:bodyPr>
            <a:lstStyle/>
            <a:p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イタリア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9" name="テキスト ボックス 108"/>
            <p:cNvSpPr txBox="1"/>
            <p:nvPr/>
          </p:nvSpPr>
          <p:spPr>
            <a:xfrm>
              <a:off x="2954079" y="7774093"/>
              <a:ext cx="889987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none" rtlCol="0" anchor="ctr">
              <a:spAutoFit/>
            </a:bodyPr>
            <a:lstStyle/>
            <a:p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ルーマニア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110" name="直線コネクタ 109"/>
            <p:cNvCxnSpPr>
              <a:endCxn id="109" idx="1"/>
            </p:cNvCxnSpPr>
            <p:nvPr/>
          </p:nvCxnSpPr>
          <p:spPr>
            <a:xfrm flipV="1">
              <a:off x="2723573" y="7904898"/>
              <a:ext cx="230506" cy="92937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直線コネクタ 110"/>
            <p:cNvCxnSpPr>
              <a:endCxn id="108" idx="1"/>
            </p:cNvCxnSpPr>
            <p:nvPr/>
          </p:nvCxnSpPr>
          <p:spPr>
            <a:xfrm>
              <a:off x="2163262" y="8505560"/>
              <a:ext cx="275202" cy="231503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テキスト ボックス 114"/>
            <p:cNvSpPr txBox="1"/>
            <p:nvPr/>
          </p:nvSpPr>
          <p:spPr>
            <a:xfrm>
              <a:off x="2780567" y="6194174"/>
              <a:ext cx="1030600" cy="12310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29" tIns="45715" rIns="91429" bIns="45715" rtlCol="0">
              <a:spAutoFit/>
            </a:bodyPr>
            <a:lstStyle/>
            <a:p>
              <a:pPr marL="216000" indent="-144000" algn="ctr">
                <a:spcBef>
                  <a:spcPts val="600"/>
                </a:spcBef>
              </a:pPr>
              <a:endParaRPr lang="ja-JP" altLang="en-US" sz="2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6" name="テキスト ボックス 115"/>
            <p:cNvSpPr txBox="1"/>
            <p:nvPr/>
          </p:nvSpPr>
          <p:spPr>
            <a:xfrm>
              <a:off x="2697272" y="6158086"/>
              <a:ext cx="1185903" cy="1271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marL="216000" indent="-144000" algn="ctr">
                <a:spcBef>
                  <a:spcPts val="600"/>
                </a:spcBef>
              </a:pPr>
              <a:r>
                <a:rPr lang="ja-JP" altLang="en-US" sz="500" dirty="0" smtClean="0">
                  <a:uFill>
                    <a:solidFill>
                      <a:srgbClr val="FF0000"/>
                    </a:solidFill>
                  </a:u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百万人あたりの麻しん報告数</a:t>
              </a:r>
              <a:endParaRPr lang="ja-JP" altLang="en-US" sz="5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17" name="テキスト ボックス 116"/>
            <p:cNvSpPr txBox="1"/>
            <p:nvPr/>
          </p:nvSpPr>
          <p:spPr>
            <a:xfrm>
              <a:off x="713456" y="6851465"/>
              <a:ext cx="748923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none" rtlCol="0" anchor="ctr">
              <a:spAutoFit/>
            </a:bodyPr>
            <a:lstStyle/>
            <a:p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ベルギー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118" name="直線コネクタ 117"/>
            <p:cNvCxnSpPr>
              <a:endCxn id="117" idx="2"/>
            </p:cNvCxnSpPr>
            <p:nvPr/>
          </p:nvCxnSpPr>
          <p:spPr>
            <a:xfrm flipH="1" flipV="1">
              <a:off x="1087918" y="7113075"/>
              <a:ext cx="382989" cy="595028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テキスト ボックス 118"/>
            <p:cNvSpPr txBox="1"/>
            <p:nvPr/>
          </p:nvSpPr>
          <p:spPr>
            <a:xfrm>
              <a:off x="2959718" y="8230348"/>
              <a:ext cx="889987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none" rtlCol="0" anchor="ctr">
              <a:spAutoFit/>
            </a:bodyPr>
            <a:lstStyle/>
            <a:p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ブルガリア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121" name="直線コネクタ 120"/>
            <p:cNvCxnSpPr/>
            <p:nvPr/>
          </p:nvCxnSpPr>
          <p:spPr>
            <a:xfrm>
              <a:off x="2736273" y="8221888"/>
              <a:ext cx="217806" cy="139265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テキスト ボックス 122"/>
            <p:cNvSpPr txBox="1"/>
            <p:nvPr/>
          </p:nvSpPr>
          <p:spPr>
            <a:xfrm>
              <a:off x="1636338" y="6851465"/>
              <a:ext cx="607859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none" rtlCol="0" anchor="ctr">
              <a:spAutoFit/>
            </a:bodyPr>
            <a:lstStyle/>
            <a:p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ドイツ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124" name="直線コネクタ 123"/>
            <p:cNvCxnSpPr>
              <a:endCxn id="123" idx="2"/>
            </p:cNvCxnSpPr>
            <p:nvPr/>
          </p:nvCxnSpPr>
          <p:spPr>
            <a:xfrm flipV="1">
              <a:off x="1781788" y="7113075"/>
              <a:ext cx="158480" cy="469359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8" name="テキスト ボックス 127"/>
            <p:cNvSpPr txBox="1"/>
            <p:nvPr/>
          </p:nvSpPr>
          <p:spPr>
            <a:xfrm>
              <a:off x="3262223" y="6920719"/>
              <a:ext cx="404928" cy="12310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29" tIns="45715" rIns="91429" bIns="45715" rtlCol="0">
              <a:spAutoFit/>
            </a:bodyPr>
            <a:lstStyle/>
            <a:p>
              <a:pPr marL="216000" indent="-144000" algn="ctr">
                <a:spcBef>
                  <a:spcPts val="600"/>
                </a:spcBef>
              </a:pPr>
              <a:endParaRPr lang="ja-JP" altLang="en-US" sz="2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29" name="テキスト ボックス 128"/>
            <p:cNvSpPr txBox="1"/>
            <p:nvPr/>
          </p:nvSpPr>
          <p:spPr>
            <a:xfrm>
              <a:off x="3091087" y="6900391"/>
              <a:ext cx="440551" cy="1692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marL="216000" indent="-144000" algn="ctr">
                <a:spcBef>
                  <a:spcPts val="600"/>
                </a:spcBef>
              </a:pPr>
              <a:r>
                <a:rPr lang="ja-JP" altLang="en-US" sz="500" dirty="0">
                  <a:uFill>
                    <a:solidFill>
                      <a:srgbClr val="FF0000"/>
                    </a:solidFill>
                  </a:u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以上</a:t>
              </a:r>
            </a:p>
          </p:txBody>
        </p:sp>
      </p:grpSp>
      <p:sp>
        <p:nvSpPr>
          <p:cNvPr id="177" name="テキスト ボックス 176"/>
          <p:cNvSpPr txBox="1"/>
          <p:nvPr/>
        </p:nvSpPr>
        <p:spPr>
          <a:xfrm>
            <a:off x="3301253" y="8767853"/>
            <a:ext cx="3205839" cy="36932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216000" indent="-144000">
              <a:spcBef>
                <a:spcPts val="600"/>
              </a:spcBef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出典：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ECDC(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欧州疾病対策センター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9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麻しん報告率</a:t>
            </a:r>
            <a:r>
              <a:rPr lang="en-US" altLang="ja-JP" sz="9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9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9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（平成</a:t>
            </a:r>
            <a:r>
              <a:rPr lang="en-US" altLang="ja-JP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月現在；一部改変）</a:t>
            </a:r>
            <a:endParaRPr lang="en-US" altLang="ja-JP" sz="1050" dirty="0" smtClean="0"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-9525" y="416496"/>
            <a:ext cx="6875859" cy="2400177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0" name="テキスト ボックス 119"/>
          <p:cNvSpPr txBox="1"/>
          <p:nvPr/>
        </p:nvSpPr>
        <p:spPr>
          <a:xfrm>
            <a:off x="521627" y="4080402"/>
            <a:ext cx="6379106" cy="969486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88900" indent="-15875">
              <a:spcBef>
                <a:spcPts val="600"/>
              </a:spcBef>
            </a:pP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しん</a:t>
            </a:r>
            <a:r>
              <a:rPr lang="ja-JP" altLang="en-US" dirty="0" err="1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予防接種歴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母子手帳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などで</a:t>
            </a:r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確認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しましょう</a:t>
            </a: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en-US" altLang="ja-JP" sz="20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回接種していない方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予防接種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検討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endParaRPr lang="en-US" altLang="ja-JP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marL="88900" indent="-15875">
              <a:spcBef>
                <a:spcPts val="600"/>
              </a:spcBef>
            </a:pPr>
            <a:r>
              <a:rPr lang="ja-JP" altLang="en-US" sz="12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（麻</a:t>
            </a:r>
            <a:r>
              <a:rPr lang="ja-JP" altLang="en-US" sz="1200" dirty="0" err="1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しんに</a:t>
            </a:r>
            <a:r>
              <a:rPr lang="ja-JP" altLang="en-US" sz="1200" dirty="0" err="1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かかった</a:t>
            </a:r>
            <a:r>
              <a:rPr lang="ja-JP" altLang="en-US" sz="1200" dirty="0" err="1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</a:t>
            </a:r>
            <a:r>
              <a:rPr lang="ja-JP" altLang="en-US" sz="12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どうかや</a:t>
            </a:r>
            <a:r>
              <a:rPr lang="ja-JP" altLang="en-US" sz="12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予防</a:t>
            </a:r>
            <a:r>
              <a:rPr lang="ja-JP" altLang="en-US" sz="12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接種歴</a:t>
            </a:r>
            <a:r>
              <a:rPr lang="ja-JP" altLang="en-US" sz="12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が不明</a:t>
            </a:r>
            <a:r>
              <a:rPr lang="ja-JP" altLang="en-US" sz="11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の場合は</a:t>
            </a:r>
            <a:r>
              <a:rPr lang="ja-JP" altLang="en-US" sz="12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抗体検査を検討</a:t>
            </a:r>
            <a:r>
              <a:rPr lang="ja-JP" altLang="en-US" sz="11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して</a:t>
            </a:r>
            <a:r>
              <a:rPr lang="ja-JP" altLang="en-US" sz="11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ください</a:t>
            </a:r>
            <a:r>
              <a:rPr lang="ja-JP" altLang="en-US" sz="12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2000" dirty="0"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" name="1 つの角を丸めた四角形 66"/>
          <p:cNvSpPr/>
          <p:nvPr/>
        </p:nvSpPr>
        <p:spPr>
          <a:xfrm>
            <a:off x="3009652" y="5313040"/>
            <a:ext cx="3789040" cy="500416"/>
          </a:xfrm>
          <a:prstGeom prst="round1Rect">
            <a:avLst>
              <a:gd name="adj" fmla="val 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ヨーロッパ地域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における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麻しん</a:t>
            </a:r>
            <a:r>
              <a:rPr kumimoji="1" lang="ja-JP" altLang="en-US" sz="1200" b="1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流行状況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６月～平成</a:t>
            </a:r>
            <a:r>
              <a:rPr kumimoji="1"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年５月）</a:t>
            </a:r>
            <a:endParaRPr kumimoji="1" lang="ja-JP" alt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4843760" y="90364"/>
            <a:ext cx="20569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出国前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注意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事項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293466" y="4133073"/>
            <a:ext cx="204447" cy="1963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9" name="二等辺三角形 38"/>
          <p:cNvSpPr/>
          <p:nvPr/>
        </p:nvSpPr>
        <p:spPr>
          <a:xfrm rot="13511669">
            <a:off x="349933" y="3951706"/>
            <a:ext cx="162013" cy="343091"/>
          </a:xfrm>
          <a:custGeom>
            <a:avLst/>
            <a:gdLst>
              <a:gd name="connsiteX0" fmla="*/ 0 w 339060"/>
              <a:gd name="connsiteY0" fmla="*/ 759349 h 759349"/>
              <a:gd name="connsiteX1" fmla="*/ 169530 w 339060"/>
              <a:gd name="connsiteY1" fmla="*/ 0 h 759349"/>
              <a:gd name="connsiteX2" fmla="*/ 339060 w 339060"/>
              <a:gd name="connsiteY2" fmla="*/ 759349 h 759349"/>
              <a:gd name="connsiteX3" fmla="*/ 0 w 339060"/>
              <a:gd name="connsiteY3" fmla="*/ 759349 h 759349"/>
              <a:gd name="connsiteX0" fmla="*/ 19717 w 169530"/>
              <a:gd name="connsiteY0" fmla="*/ 954029 h 954029"/>
              <a:gd name="connsiteX1" fmla="*/ 0 w 169530"/>
              <a:gd name="connsiteY1" fmla="*/ 0 h 954029"/>
              <a:gd name="connsiteX2" fmla="*/ 169530 w 169530"/>
              <a:gd name="connsiteY2" fmla="*/ 759349 h 954029"/>
              <a:gd name="connsiteX3" fmla="*/ 19717 w 169530"/>
              <a:gd name="connsiteY3" fmla="*/ 954029 h 954029"/>
              <a:gd name="connsiteX0" fmla="*/ 0 w 149813"/>
              <a:gd name="connsiteY0" fmla="*/ 728595 h 728595"/>
              <a:gd name="connsiteX1" fmla="*/ 38298 w 149813"/>
              <a:gd name="connsiteY1" fmla="*/ 0 h 728595"/>
              <a:gd name="connsiteX2" fmla="*/ 149813 w 149813"/>
              <a:gd name="connsiteY2" fmla="*/ 533915 h 728595"/>
              <a:gd name="connsiteX3" fmla="*/ 0 w 149813"/>
              <a:gd name="connsiteY3" fmla="*/ 728595 h 728595"/>
              <a:gd name="connsiteX0" fmla="*/ 0 w 284991"/>
              <a:gd name="connsiteY0" fmla="*/ 728595 h 728595"/>
              <a:gd name="connsiteX1" fmla="*/ 38298 w 284991"/>
              <a:gd name="connsiteY1" fmla="*/ 0 h 728595"/>
              <a:gd name="connsiteX2" fmla="*/ 284991 w 284991"/>
              <a:gd name="connsiteY2" fmla="*/ 214881 h 728595"/>
              <a:gd name="connsiteX3" fmla="*/ 149813 w 284991"/>
              <a:gd name="connsiteY3" fmla="*/ 533915 h 728595"/>
              <a:gd name="connsiteX4" fmla="*/ 0 w 284991"/>
              <a:gd name="connsiteY4" fmla="*/ 728595 h 728595"/>
              <a:gd name="connsiteX0" fmla="*/ 0 w 284991"/>
              <a:gd name="connsiteY0" fmla="*/ 728595 h 728595"/>
              <a:gd name="connsiteX1" fmla="*/ 38298 w 284991"/>
              <a:gd name="connsiteY1" fmla="*/ 0 h 728595"/>
              <a:gd name="connsiteX2" fmla="*/ 284991 w 284991"/>
              <a:gd name="connsiteY2" fmla="*/ 214881 h 728595"/>
              <a:gd name="connsiteX3" fmla="*/ 72890 w 284991"/>
              <a:gd name="connsiteY3" fmla="*/ 232438 h 728595"/>
              <a:gd name="connsiteX4" fmla="*/ 149813 w 284991"/>
              <a:gd name="connsiteY4" fmla="*/ 533915 h 728595"/>
              <a:gd name="connsiteX5" fmla="*/ 0 w 284991"/>
              <a:gd name="connsiteY5" fmla="*/ 728595 h 728595"/>
              <a:gd name="connsiteX0" fmla="*/ 0 w 284991"/>
              <a:gd name="connsiteY0" fmla="*/ 583801 h 583801"/>
              <a:gd name="connsiteX1" fmla="*/ 42157 w 284991"/>
              <a:gd name="connsiteY1" fmla="*/ 0 h 583801"/>
              <a:gd name="connsiteX2" fmla="*/ 284991 w 284991"/>
              <a:gd name="connsiteY2" fmla="*/ 70087 h 583801"/>
              <a:gd name="connsiteX3" fmla="*/ 72890 w 284991"/>
              <a:gd name="connsiteY3" fmla="*/ 87644 h 583801"/>
              <a:gd name="connsiteX4" fmla="*/ 149813 w 284991"/>
              <a:gd name="connsiteY4" fmla="*/ 389121 h 583801"/>
              <a:gd name="connsiteX5" fmla="*/ 0 w 284991"/>
              <a:gd name="connsiteY5" fmla="*/ 583801 h 583801"/>
              <a:gd name="connsiteX0" fmla="*/ 0 w 306124"/>
              <a:gd name="connsiteY0" fmla="*/ 630866 h 630866"/>
              <a:gd name="connsiteX1" fmla="*/ 42157 w 306124"/>
              <a:gd name="connsiteY1" fmla="*/ 47065 h 630866"/>
              <a:gd name="connsiteX2" fmla="*/ 277981 w 306124"/>
              <a:gd name="connsiteY2" fmla="*/ 36353 h 630866"/>
              <a:gd name="connsiteX3" fmla="*/ 284991 w 306124"/>
              <a:gd name="connsiteY3" fmla="*/ 117152 h 630866"/>
              <a:gd name="connsiteX4" fmla="*/ 72890 w 306124"/>
              <a:gd name="connsiteY4" fmla="*/ 134709 h 630866"/>
              <a:gd name="connsiteX5" fmla="*/ 149813 w 306124"/>
              <a:gd name="connsiteY5" fmla="*/ 436186 h 630866"/>
              <a:gd name="connsiteX6" fmla="*/ 0 w 306124"/>
              <a:gd name="connsiteY6" fmla="*/ 630866 h 630866"/>
              <a:gd name="connsiteX0" fmla="*/ 0 w 306124"/>
              <a:gd name="connsiteY0" fmla="*/ 601724 h 601724"/>
              <a:gd name="connsiteX1" fmla="*/ 15422 w 306124"/>
              <a:gd name="connsiteY1" fmla="*/ 78632 h 601724"/>
              <a:gd name="connsiteX2" fmla="*/ 277981 w 306124"/>
              <a:gd name="connsiteY2" fmla="*/ 7211 h 601724"/>
              <a:gd name="connsiteX3" fmla="*/ 284991 w 306124"/>
              <a:gd name="connsiteY3" fmla="*/ 88010 h 601724"/>
              <a:gd name="connsiteX4" fmla="*/ 72890 w 306124"/>
              <a:gd name="connsiteY4" fmla="*/ 105567 h 601724"/>
              <a:gd name="connsiteX5" fmla="*/ 149813 w 306124"/>
              <a:gd name="connsiteY5" fmla="*/ 407044 h 601724"/>
              <a:gd name="connsiteX6" fmla="*/ 0 w 306124"/>
              <a:gd name="connsiteY6" fmla="*/ 601724 h 601724"/>
              <a:gd name="connsiteX0" fmla="*/ 0 w 306124"/>
              <a:gd name="connsiteY0" fmla="*/ 601724 h 601724"/>
              <a:gd name="connsiteX1" fmla="*/ 15422 w 306124"/>
              <a:gd name="connsiteY1" fmla="*/ 78632 h 601724"/>
              <a:gd name="connsiteX2" fmla="*/ 277981 w 306124"/>
              <a:gd name="connsiteY2" fmla="*/ 7211 h 601724"/>
              <a:gd name="connsiteX3" fmla="*/ 284991 w 306124"/>
              <a:gd name="connsiteY3" fmla="*/ 88010 h 601724"/>
              <a:gd name="connsiteX4" fmla="*/ 72890 w 306124"/>
              <a:gd name="connsiteY4" fmla="*/ 105567 h 601724"/>
              <a:gd name="connsiteX5" fmla="*/ 149813 w 306124"/>
              <a:gd name="connsiteY5" fmla="*/ 407044 h 601724"/>
              <a:gd name="connsiteX6" fmla="*/ 0 w 306124"/>
              <a:gd name="connsiteY6" fmla="*/ 601724 h 601724"/>
              <a:gd name="connsiteX0" fmla="*/ 0 w 306124"/>
              <a:gd name="connsiteY0" fmla="*/ 596527 h 596527"/>
              <a:gd name="connsiteX1" fmla="*/ 15422 w 306124"/>
              <a:gd name="connsiteY1" fmla="*/ 73435 h 596527"/>
              <a:gd name="connsiteX2" fmla="*/ 277981 w 306124"/>
              <a:gd name="connsiteY2" fmla="*/ 2014 h 596527"/>
              <a:gd name="connsiteX3" fmla="*/ 284991 w 306124"/>
              <a:gd name="connsiteY3" fmla="*/ 82813 h 596527"/>
              <a:gd name="connsiteX4" fmla="*/ 72890 w 306124"/>
              <a:gd name="connsiteY4" fmla="*/ 100370 h 596527"/>
              <a:gd name="connsiteX5" fmla="*/ 149813 w 306124"/>
              <a:gd name="connsiteY5" fmla="*/ 401847 h 596527"/>
              <a:gd name="connsiteX6" fmla="*/ 0 w 306124"/>
              <a:gd name="connsiteY6" fmla="*/ 596527 h 596527"/>
              <a:gd name="connsiteX0" fmla="*/ 0 w 306124"/>
              <a:gd name="connsiteY0" fmla="*/ 598444 h 598444"/>
              <a:gd name="connsiteX1" fmla="*/ 15330 w 306124"/>
              <a:gd name="connsiteY1" fmla="*/ 48411 h 598444"/>
              <a:gd name="connsiteX2" fmla="*/ 277981 w 306124"/>
              <a:gd name="connsiteY2" fmla="*/ 3931 h 598444"/>
              <a:gd name="connsiteX3" fmla="*/ 284991 w 306124"/>
              <a:gd name="connsiteY3" fmla="*/ 84730 h 598444"/>
              <a:gd name="connsiteX4" fmla="*/ 72890 w 306124"/>
              <a:gd name="connsiteY4" fmla="*/ 102287 h 598444"/>
              <a:gd name="connsiteX5" fmla="*/ 149813 w 306124"/>
              <a:gd name="connsiteY5" fmla="*/ 403764 h 598444"/>
              <a:gd name="connsiteX6" fmla="*/ 0 w 306124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89677"/>
              <a:gd name="connsiteY0" fmla="*/ 598444 h 598444"/>
              <a:gd name="connsiteX1" fmla="*/ 15330 w 289677"/>
              <a:gd name="connsiteY1" fmla="*/ 48411 h 598444"/>
              <a:gd name="connsiteX2" fmla="*/ 277981 w 289677"/>
              <a:gd name="connsiteY2" fmla="*/ 3931 h 598444"/>
              <a:gd name="connsiteX3" fmla="*/ 217686 w 289677"/>
              <a:gd name="connsiteY3" fmla="*/ 98428 h 598444"/>
              <a:gd name="connsiteX4" fmla="*/ 72890 w 289677"/>
              <a:gd name="connsiteY4" fmla="*/ 102287 h 598444"/>
              <a:gd name="connsiteX5" fmla="*/ 149813 w 289677"/>
              <a:gd name="connsiteY5" fmla="*/ 403764 h 598444"/>
              <a:gd name="connsiteX6" fmla="*/ 0 w 289677"/>
              <a:gd name="connsiteY6" fmla="*/ 598444 h 598444"/>
              <a:gd name="connsiteX0" fmla="*/ 0 w 289677"/>
              <a:gd name="connsiteY0" fmla="*/ 594513 h 594513"/>
              <a:gd name="connsiteX1" fmla="*/ 15330 w 289677"/>
              <a:gd name="connsiteY1" fmla="*/ 44480 h 594513"/>
              <a:gd name="connsiteX2" fmla="*/ 277981 w 289677"/>
              <a:gd name="connsiteY2" fmla="*/ 0 h 594513"/>
              <a:gd name="connsiteX3" fmla="*/ 217686 w 289677"/>
              <a:gd name="connsiteY3" fmla="*/ 94497 h 594513"/>
              <a:gd name="connsiteX4" fmla="*/ 72890 w 289677"/>
              <a:gd name="connsiteY4" fmla="*/ 98356 h 594513"/>
              <a:gd name="connsiteX5" fmla="*/ 149813 w 289677"/>
              <a:gd name="connsiteY5" fmla="*/ 399833 h 594513"/>
              <a:gd name="connsiteX6" fmla="*/ 0 w 289677"/>
              <a:gd name="connsiteY6" fmla="*/ 594513 h 594513"/>
              <a:gd name="connsiteX0" fmla="*/ 0 w 277981"/>
              <a:gd name="connsiteY0" fmla="*/ 594513 h 594513"/>
              <a:gd name="connsiteX1" fmla="*/ 15330 w 277981"/>
              <a:gd name="connsiteY1" fmla="*/ 44480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  <a:gd name="connsiteX0" fmla="*/ 0 w 277981"/>
              <a:gd name="connsiteY0" fmla="*/ 594513 h 594513"/>
              <a:gd name="connsiteX1" fmla="*/ 18732 w 277981"/>
              <a:gd name="connsiteY1" fmla="*/ 54571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  <a:gd name="connsiteX0" fmla="*/ 0 w 277981"/>
              <a:gd name="connsiteY0" fmla="*/ 594513 h 594513"/>
              <a:gd name="connsiteX1" fmla="*/ 18732 w 277981"/>
              <a:gd name="connsiteY1" fmla="*/ 54571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981" h="594513">
                <a:moveTo>
                  <a:pt x="0" y="594513"/>
                </a:moveTo>
                <a:lnTo>
                  <a:pt x="18732" y="54571"/>
                </a:lnTo>
                <a:cubicBezTo>
                  <a:pt x="100191" y="53028"/>
                  <a:pt x="207305" y="18729"/>
                  <a:pt x="277981" y="0"/>
                </a:cubicBezTo>
                <a:cubicBezTo>
                  <a:pt x="254593" y="48942"/>
                  <a:pt x="242911" y="84870"/>
                  <a:pt x="217686" y="94497"/>
                </a:cubicBezTo>
                <a:cubicBezTo>
                  <a:pt x="161613" y="110402"/>
                  <a:pt x="135699" y="82427"/>
                  <a:pt x="72890" y="98356"/>
                </a:cubicBezTo>
                <a:lnTo>
                  <a:pt x="149813" y="399833"/>
                </a:lnTo>
                <a:cubicBezTo>
                  <a:pt x="113391" y="478150"/>
                  <a:pt x="49938" y="529620"/>
                  <a:pt x="0" y="594513"/>
                </a:cubicBezTo>
                <a:close/>
              </a:path>
            </a:pathLst>
          </a:custGeom>
          <a:solidFill>
            <a:srgbClr val="C00000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116632" y="3512840"/>
            <a:ext cx="2407953" cy="46165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216000" indent="-144000">
              <a:spcBef>
                <a:spcPts val="600"/>
              </a:spcBef>
            </a:pP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海外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に行く前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endParaRPr lang="ja-JP" altLang="en-US" sz="2000" dirty="0"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2" name="正方形/長方形 71"/>
          <p:cNvSpPr/>
          <p:nvPr/>
        </p:nvSpPr>
        <p:spPr>
          <a:xfrm>
            <a:off x="300548" y="4440607"/>
            <a:ext cx="204447" cy="1963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73" name="二等辺三角形 38"/>
          <p:cNvSpPr/>
          <p:nvPr/>
        </p:nvSpPr>
        <p:spPr>
          <a:xfrm rot="13511669">
            <a:off x="357015" y="4259240"/>
            <a:ext cx="162013" cy="343091"/>
          </a:xfrm>
          <a:custGeom>
            <a:avLst/>
            <a:gdLst>
              <a:gd name="connsiteX0" fmla="*/ 0 w 339060"/>
              <a:gd name="connsiteY0" fmla="*/ 759349 h 759349"/>
              <a:gd name="connsiteX1" fmla="*/ 169530 w 339060"/>
              <a:gd name="connsiteY1" fmla="*/ 0 h 759349"/>
              <a:gd name="connsiteX2" fmla="*/ 339060 w 339060"/>
              <a:gd name="connsiteY2" fmla="*/ 759349 h 759349"/>
              <a:gd name="connsiteX3" fmla="*/ 0 w 339060"/>
              <a:gd name="connsiteY3" fmla="*/ 759349 h 759349"/>
              <a:gd name="connsiteX0" fmla="*/ 19717 w 169530"/>
              <a:gd name="connsiteY0" fmla="*/ 954029 h 954029"/>
              <a:gd name="connsiteX1" fmla="*/ 0 w 169530"/>
              <a:gd name="connsiteY1" fmla="*/ 0 h 954029"/>
              <a:gd name="connsiteX2" fmla="*/ 169530 w 169530"/>
              <a:gd name="connsiteY2" fmla="*/ 759349 h 954029"/>
              <a:gd name="connsiteX3" fmla="*/ 19717 w 169530"/>
              <a:gd name="connsiteY3" fmla="*/ 954029 h 954029"/>
              <a:gd name="connsiteX0" fmla="*/ 0 w 149813"/>
              <a:gd name="connsiteY0" fmla="*/ 728595 h 728595"/>
              <a:gd name="connsiteX1" fmla="*/ 38298 w 149813"/>
              <a:gd name="connsiteY1" fmla="*/ 0 h 728595"/>
              <a:gd name="connsiteX2" fmla="*/ 149813 w 149813"/>
              <a:gd name="connsiteY2" fmla="*/ 533915 h 728595"/>
              <a:gd name="connsiteX3" fmla="*/ 0 w 149813"/>
              <a:gd name="connsiteY3" fmla="*/ 728595 h 728595"/>
              <a:gd name="connsiteX0" fmla="*/ 0 w 284991"/>
              <a:gd name="connsiteY0" fmla="*/ 728595 h 728595"/>
              <a:gd name="connsiteX1" fmla="*/ 38298 w 284991"/>
              <a:gd name="connsiteY1" fmla="*/ 0 h 728595"/>
              <a:gd name="connsiteX2" fmla="*/ 284991 w 284991"/>
              <a:gd name="connsiteY2" fmla="*/ 214881 h 728595"/>
              <a:gd name="connsiteX3" fmla="*/ 149813 w 284991"/>
              <a:gd name="connsiteY3" fmla="*/ 533915 h 728595"/>
              <a:gd name="connsiteX4" fmla="*/ 0 w 284991"/>
              <a:gd name="connsiteY4" fmla="*/ 728595 h 728595"/>
              <a:gd name="connsiteX0" fmla="*/ 0 w 284991"/>
              <a:gd name="connsiteY0" fmla="*/ 728595 h 728595"/>
              <a:gd name="connsiteX1" fmla="*/ 38298 w 284991"/>
              <a:gd name="connsiteY1" fmla="*/ 0 h 728595"/>
              <a:gd name="connsiteX2" fmla="*/ 284991 w 284991"/>
              <a:gd name="connsiteY2" fmla="*/ 214881 h 728595"/>
              <a:gd name="connsiteX3" fmla="*/ 72890 w 284991"/>
              <a:gd name="connsiteY3" fmla="*/ 232438 h 728595"/>
              <a:gd name="connsiteX4" fmla="*/ 149813 w 284991"/>
              <a:gd name="connsiteY4" fmla="*/ 533915 h 728595"/>
              <a:gd name="connsiteX5" fmla="*/ 0 w 284991"/>
              <a:gd name="connsiteY5" fmla="*/ 728595 h 728595"/>
              <a:gd name="connsiteX0" fmla="*/ 0 w 284991"/>
              <a:gd name="connsiteY0" fmla="*/ 583801 h 583801"/>
              <a:gd name="connsiteX1" fmla="*/ 42157 w 284991"/>
              <a:gd name="connsiteY1" fmla="*/ 0 h 583801"/>
              <a:gd name="connsiteX2" fmla="*/ 284991 w 284991"/>
              <a:gd name="connsiteY2" fmla="*/ 70087 h 583801"/>
              <a:gd name="connsiteX3" fmla="*/ 72890 w 284991"/>
              <a:gd name="connsiteY3" fmla="*/ 87644 h 583801"/>
              <a:gd name="connsiteX4" fmla="*/ 149813 w 284991"/>
              <a:gd name="connsiteY4" fmla="*/ 389121 h 583801"/>
              <a:gd name="connsiteX5" fmla="*/ 0 w 284991"/>
              <a:gd name="connsiteY5" fmla="*/ 583801 h 583801"/>
              <a:gd name="connsiteX0" fmla="*/ 0 w 306124"/>
              <a:gd name="connsiteY0" fmla="*/ 630866 h 630866"/>
              <a:gd name="connsiteX1" fmla="*/ 42157 w 306124"/>
              <a:gd name="connsiteY1" fmla="*/ 47065 h 630866"/>
              <a:gd name="connsiteX2" fmla="*/ 277981 w 306124"/>
              <a:gd name="connsiteY2" fmla="*/ 36353 h 630866"/>
              <a:gd name="connsiteX3" fmla="*/ 284991 w 306124"/>
              <a:gd name="connsiteY3" fmla="*/ 117152 h 630866"/>
              <a:gd name="connsiteX4" fmla="*/ 72890 w 306124"/>
              <a:gd name="connsiteY4" fmla="*/ 134709 h 630866"/>
              <a:gd name="connsiteX5" fmla="*/ 149813 w 306124"/>
              <a:gd name="connsiteY5" fmla="*/ 436186 h 630866"/>
              <a:gd name="connsiteX6" fmla="*/ 0 w 306124"/>
              <a:gd name="connsiteY6" fmla="*/ 630866 h 630866"/>
              <a:gd name="connsiteX0" fmla="*/ 0 w 306124"/>
              <a:gd name="connsiteY0" fmla="*/ 601724 h 601724"/>
              <a:gd name="connsiteX1" fmla="*/ 15422 w 306124"/>
              <a:gd name="connsiteY1" fmla="*/ 78632 h 601724"/>
              <a:gd name="connsiteX2" fmla="*/ 277981 w 306124"/>
              <a:gd name="connsiteY2" fmla="*/ 7211 h 601724"/>
              <a:gd name="connsiteX3" fmla="*/ 284991 w 306124"/>
              <a:gd name="connsiteY3" fmla="*/ 88010 h 601724"/>
              <a:gd name="connsiteX4" fmla="*/ 72890 w 306124"/>
              <a:gd name="connsiteY4" fmla="*/ 105567 h 601724"/>
              <a:gd name="connsiteX5" fmla="*/ 149813 w 306124"/>
              <a:gd name="connsiteY5" fmla="*/ 407044 h 601724"/>
              <a:gd name="connsiteX6" fmla="*/ 0 w 306124"/>
              <a:gd name="connsiteY6" fmla="*/ 601724 h 601724"/>
              <a:gd name="connsiteX0" fmla="*/ 0 w 306124"/>
              <a:gd name="connsiteY0" fmla="*/ 601724 h 601724"/>
              <a:gd name="connsiteX1" fmla="*/ 15422 w 306124"/>
              <a:gd name="connsiteY1" fmla="*/ 78632 h 601724"/>
              <a:gd name="connsiteX2" fmla="*/ 277981 w 306124"/>
              <a:gd name="connsiteY2" fmla="*/ 7211 h 601724"/>
              <a:gd name="connsiteX3" fmla="*/ 284991 w 306124"/>
              <a:gd name="connsiteY3" fmla="*/ 88010 h 601724"/>
              <a:gd name="connsiteX4" fmla="*/ 72890 w 306124"/>
              <a:gd name="connsiteY4" fmla="*/ 105567 h 601724"/>
              <a:gd name="connsiteX5" fmla="*/ 149813 w 306124"/>
              <a:gd name="connsiteY5" fmla="*/ 407044 h 601724"/>
              <a:gd name="connsiteX6" fmla="*/ 0 w 306124"/>
              <a:gd name="connsiteY6" fmla="*/ 601724 h 601724"/>
              <a:gd name="connsiteX0" fmla="*/ 0 w 306124"/>
              <a:gd name="connsiteY0" fmla="*/ 596527 h 596527"/>
              <a:gd name="connsiteX1" fmla="*/ 15422 w 306124"/>
              <a:gd name="connsiteY1" fmla="*/ 73435 h 596527"/>
              <a:gd name="connsiteX2" fmla="*/ 277981 w 306124"/>
              <a:gd name="connsiteY2" fmla="*/ 2014 h 596527"/>
              <a:gd name="connsiteX3" fmla="*/ 284991 w 306124"/>
              <a:gd name="connsiteY3" fmla="*/ 82813 h 596527"/>
              <a:gd name="connsiteX4" fmla="*/ 72890 w 306124"/>
              <a:gd name="connsiteY4" fmla="*/ 100370 h 596527"/>
              <a:gd name="connsiteX5" fmla="*/ 149813 w 306124"/>
              <a:gd name="connsiteY5" fmla="*/ 401847 h 596527"/>
              <a:gd name="connsiteX6" fmla="*/ 0 w 306124"/>
              <a:gd name="connsiteY6" fmla="*/ 596527 h 596527"/>
              <a:gd name="connsiteX0" fmla="*/ 0 w 306124"/>
              <a:gd name="connsiteY0" fmla="*/ 598444 h 598444"/>
              <a:gd name="connsiteX1" fmla="*/ 15330 w 306124"/>
              <a:gd name="connsiteY1" fmla="*/ 48411 h 598444"/>
              <a:gd name="connsiteX2" fmla="*/ 277981 w 306124"/>
              <a:gd name="connsiteY2" fmla="*/ 3931 h 598444"/>
              <a:gd name="connsiteX3" fmla="*/ 284991 w 306124"/>
              <a:gd name="connsiteY3" fmla="*/ 84730 h 598444"/>
              <a:gd name="connsiteX4" fmla="*/ 72890 w 306124"/>
              <a:gd name="connsiteY4" fmla="*/ 102287 h 598444"/>
              <a:gd name="connsiteX5" fmla="*/ 149813 w 306124"/>
              <a:gd name="connsiteY5" fmla="*/ 403764 h 598444"/>
              <a:gd name="connsiteX6" fmla="*/ 0 w 306124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89677"/>
              <a:gd name="connsiteY0" fmla="*/ 598444 h 598444"/>
              <a:gd name="connsiteX1" fmla="*/ 15330 w 289677"/>
              <a:gd name="connsiteY1" fmla="*/ 48411 h 598444"/>
              <a:gd name="connsiteX2" fmla="*/ 277981 w 289677"/>
              <a:gd name="connsiteY2" fmla="*/ 3931 h 598444"/>
              <a:gd name="connsiteX3" fmla="*/ 217686 w 289677"/>
              <a:gd name="connsiteY3" fmla="*/ 98428 h 598444"/>
              <a:gd name="connsiteX4" fmla="*/ 72890 w 289677"/>
              <a:gd name="connsiteY4" fmla="*/ 102287 h 598444"/>
              <a:gd name="connsiteX5" fmla="*/ 149813 w 289677"/>
              <a:gd name="connsiteY5" fmla="*/ 403764 h 598444"/>
              <a:gd name="connsiteX6" fmla="*/ 0 w 289677"/>
              <a:gd name="connsiteY6" fmla="*/ 598444 h 598444"/>
              <a:gd name="connsiteX0" fmla="*/ 0 w 289677"/>
              <a:gd name="connsiteY0" fmla="*/ 594513 h 594513"/>
              <a:gd name="connsiteX1" fmla="*/ 15330 w 289677"/>
              <a:gd name="connsiteY1" fmla="*/ 44480 h 594513"/>
              <a:gd name="connsiteX2" fmla="*/ 277981 w 289677"/>
              <a:gd name="connsiteY2" fmla="*/ 0 h 594513"/>
              <a:gd name="connsiteX3" fmla="*/ 217686 w 289677"/>
              <a:gd name="connsiteY3" fmla="*/ 94497 h 594513"/>
              <a:gd name="connsiteX4" fmla="*/ 72890 w 289677"/>
              <a:gd name="connsiteY4" fmla="*/ 98356 h 594513"/>
              <a:gd name="connsiteX5" fmla="*/ 149813 w 289677"/>
              <a:gd name="connsiteY5" fmla="*/ 399833 h 594513"/>
              <a:gd name="connsiteX6" fmla="*/ 0 w 289677"/>
              <a:gd name="connsiteY6" fmla="*/ 594513 h 594513"/>
              <a:gd name="connsiteX0" fmla="*/ 0 w 277981"/>
              <a:gd name="connsiteY0" fmla="*/ 594513 h 594513"/>
              <a:gd name="connsiteX1" fmla="*/ 15330 w 277981"/>
              <a:gd name="connsiteY1" fmla="*/ 44480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  <a:gd name="connsiteX0" fmla="*/ 0 w 277981"/>
              <a:gd name="connsiteY0" fmla="*/ 594513 h 594513"/>
              <a:gd name="connsiteX1" fmla="*/ 18732 w 277981"/>
              <a:gd name="connsiteY1" fmla="*/ 54571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  <a:gd name="connsiteX0" fmla="*/ 0 w 277981"/>
              <a:gd name="connsiteY0" fmla="*/ 594513 h 594513"/>
              <a:gd name="connsiteX1" fmla="*/ 18732 w 277981"/>
              <a:gd name="connsiteY1" fmla="*/ 54571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981" h="594513">
                <a:moveTo>
                  <a:pt x="0" y="594513"/>
                </a:moveTo>
                <a:lnTo>
                  <a:pt x="18732" y="54571"/>
                </a:lnTo>
                <a:cubicBezTo>
                  <a:pt x="100191" y="53028"/>
                  <a:pt x="207305" y="18729"/>
                  <a:pt x="277981" y="0"/>
                </a:cubicBezTo>
                <a:cubicBezTo>
                  <a:pt x="254593" y="48942"/>
                  <a:pt x="242911" y="84870"/>
                  <a:pt x="217686" y="94497"/>
                </a:cubicBezTo>
                <a:cubicBezTo>
                  <a:pt x="161613" y="110402"/>
                  <a:pt x="135699" y="82427"/>
                  <a:pt x="72890" y="98356"/>
                </a:cubicBezTo>
                <a:lnTo>
                  <a:pt x="149813" y="399833"/>
                </a:lnTo>
                <a:cubicBezTo>
                  <a:pt x="113391" y="478150"/>
                  <a:pt x="49938" y="529620"/>
                  <a:pt x="0" y="594513"/>
                </a:cubicBezTo>
                <a:close/>
              </a:path>
            </a:pathLst>
          </a:custGeom>
          <a:solidFill>
            <a:srgbClr val="C00000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394679" y="9174642"/>
            <a:ext cx="6067447" cy="5739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lIns="91429" tIns="45715" rIns="91429" bIns="45715" rtlCol="0" anchor="ctr">
            <a:noAutofit/>
          </a:bodyPr>
          <a:lstStyle/>
          <a:p>
            <a:pPr algn="ctr"/>
            <a:endParaRPr lang="ja-JP" alt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122" name="グループ化 121"/>
          <p:cNvGrpSpPr/>
          <p:nvPr/>
        </p:nvGrpSpPr>
        <p:grpSpPr>
          <a:xfrm>
            <a:off x="4319471" y="9192626"/>
            <a:ext cx="1917841" cy="538599"/>
            <a:chOff x="4251018" y="8303924"/>
            <a:chExt cx="1917841" cy="538599"/>
          </a:xfrm>
        </p:grpSpPr>
        <p:pic>
          <p:nvPicPr>
            <p:cNvPr id="95" name="Picture 2" descr="C:\Users\NHDDM\Documents\06麻しん・風しん\麻しん\2017年\注意喚起20170814\QR_Code1502684943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8367" y="8353939"/>
              <a:ext cx="430492" cy="430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97" name="グループ化 96"/>
            <p:cNvGrpSpPr/>
            <p:nvPr/>
          </p:nvGrpSpPr>
          <p:grpSpPr>
            <a:xfrm>
              <a:off x="4251018" y="8303924"/>
              <a:ext cx="1393477" cy="538599"/>
              <a:chOff x="4332159" y="8690557"/>
              <a:chExt cx="1393477" cy="538599"/>
            </a:xfrm>
          </p:grpSpPr>
          <p:sp>
            <p:nvSpPr>
              <p:cNvPr id="98" name="テキスト ボックス 97"/>
              <p:cNvSpPr txBox="1"/>
              <p:nvPr/>
            </p:nvSpPr>
            <p:spPr>
              <a:xfrm>
                <a:off x="4332159" y="8690557"/>
                <a:ext cx="1341281" cy="538599"/>
              </a:xfrm>
              <a:prstGeom prst="rect">
                <a:avLst/>
              </a:prstGeom>
              <a:noFill/>
            </p:spPr>
            <p:txBody>
              <a:bodyPr wrap="square" lIns="91429" tIns="45715" rIns="91429" bIns="45715" rtlCol="0">
                <a:spAutoFit/>
              </a:bodyPr>
              <a:lstStyle/>
              <a:p>
                <a:pPr marL="216000" indent="-144000">
                  <a:spcBef>
                    <a:spcPts val="600"/>
                  </a:spcBef>
                </a:pPr>
                <a:r>
                  <a:rPr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厚生労働省</a:t>
                </a:r>
                <a:endPara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marL="216000" indent="-144000">
                  <a:spcBef>
                    <a:spcPts val="600"/>
                  </a:spcBef>
                </a:pPr>
                <a:r>
                  <a:rPr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麻しんについて</a:t>
                </a:r>
                <a:endPara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99" name="二等辺三角形 98"/>
              <p:cNvSpPr/>
              <p:nvPr/>
            </p:nvSpPr>
            <p:spPr>
              <a:xfrm rot="5400000">
                <a:off x="5607887" y="9019335"/>
                <a:ext cx="126471" cy="109027"/>
              </a:xfrm>
              <a:prstGeom prst="triangle">
                <a:avLst/>
              </a:prstGeom>
              <a:solidFill>
                <a:schemeClr val="tx1"/>
              </a:solidFill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kumimoji="1" lang="ja-JP" altLang="en-US" sz="4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</p:grpSp>
      </p:grpSp>
      <p:grpSp>
        <p:nvGrpSpPr>
          <p:cNvPr id="112" name="グループ化 111"/>
          <p:cNvGrpSpPr/>
          <p:nvPr/>
        </p:nvGrpSpPr>
        <p:grpSpPr>
          <a:xfrm>
            <a:off x="116632" y="28504"/>
            <a:ext cx="1471034" cy="368880"/>
            <a:chOff x="2759864" y="9408063"/>
            <a:chExt cx="1706305" cy="427877"/>
          </a:xfrm>
        </p:grpSpPr>
        <p:sp>
          <p:nvSpPr>
            <p:cNvPr id="113" name="テキスト ボックス 112"/>
            <p:cNvSpPr txBox="1"/>
            <p:nvPr/>
          </p:nvSpPr>
          <p:spPr>
            <a:xfrm>
              <a:off x="3024071" y="9478937"/>
              <a:ext cx="1442098" cy="3570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ja-JP" altLang="en-US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厚生労働省</a:t>
              </a:r>
              <a:endPara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114" name="Picture 2" descr="C:\Users\NHDDM\Documents\00ロゴデータ\厚労省ロゴ.jpg"/>
            <p:cNvPicPr>
              <a:picLocks noChangeAspect="1" noChangeArrowheads="1"/>
            </p:cNvPicPr>
            <p:nvPr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8284"/>
            <a:stretch/>
          </p:blipFill>
          <p:spPr bwMode="auto">
            <a:xfrm>
              <a:off x="2759864" y="9408063"/>
              <a:ext cx="385414" cy="4278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7" name="テキスト ボックス 126"/>
          <p:cNvSpPr txBox="1"/>
          <p:nvPr/>
        </p:nvSpPr>
        <p:spPr>
          <a:xfrm>
            <a:off x="-9526" y="2816673"/>
            <a:ext cx="6875859" cy="3343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lIns="91429" tIns="72000" rIns="91429" bIns="0" rtlCol="0" anchor="ctr" anchorCtr="0">
            <a:spAutoFit/>
          </a:bodyPr>
          <a:lstStyle/>
          <a:p>
            <a:pPr algn="ctr"/>
            <a:r>
              <a:rPr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海外に行く方で、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麻しん（はしか）にかかったことが明らかでない場合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74" name="正方形/長方形 173"/>
          <p:cNvSpPr/>
          <p:nvPr/>
        </p:nvSpPr>
        <p:spPr>
          <a:xfrm>
            <a:off x="394679" y="9177817"/>
            <a:ext cx="1192987" cy="57078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lIns="91429" tIns="45715" rIns="91429" bIns="45715" rtlCol="0" anchor="ctr">
            <a:noAutofit/>
          </a:bodyPr>
          <a:lstStyle/>
          <a:p>
            <a:pPr algn="ctr"/>
            <a:endParaRPr lang="ja-JP" alt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1784743" y="9258014"/>
            <a:ext cx="2459663" cy="590176"/>
            <a:chOff x="4112289" y="7654026"/>
            <a:chExt cx="2459663" cy="590176"/>
          </a:xfrm>
        </p:grpSpPr>
        <p:sp>
          <p:nvSpPr>
            <p:cNvPr id="94" name="正方形/長方形 93"/>
            <p:cNvSpPr/>
            <p:nvPr/>
          </p:nvSpPr>
          <p:spPr>
            <a:xfrm>
              <a:off x="4116479" y="7654442"/>
              <a:ext cx="2419405" cy="34380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0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186"/>
              <a:endPara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00" name="正方形/長方形 99"/>
            <p:cNvSpPr/>
            <p:nvPr/>
          </p:nvSpPr>
          <p:spPr>
            <a:xfrm>
              <a:off x="4342171" y="7714839"/>
              <a:ext cx="1826142" cy="276999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 defTabSz="914186"/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麻しん</a:t>
              </a:r>
              <a:r>
                <a:rPr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について  厚労省</a:t>
              </a:r>
              <a:endPara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101" name="グループ化 100"/>
            <p:cNvGrpSpPr/>
            <p:nvPr/>
          </p:nvGrpSpPr>
          <p:grpSpPr>
            <a:xfrm>
              <a:off x="4168132" y="7740677"/>
              <a:ext cx="183020" cy="193463"/>
              <a:chOff x="4148226" y="8074670"/>
              <a:chExt cx="267959" cy="283247"/>
            </a:xfrm>
          </p:grpSpPr>
          <p:sp>
            <p:nvSpPr>
              <p:cNvPr id="102" name="円/楕円 101"/>
              <p:cNvSpPr/>
              <p:nvPr/>
            </p:nvSpPr>
            <p:spPr>
              <a:xfrm>
                <a:off x="4148226" y="8074670"/>
                <a:ext cx="190702" cy="19070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kumimoji="1" lang="ja-JP" altLang="en-US" sz="4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cxnSp>
            <p:nvCxnSpPr>
              <p:cNvPr id="103" name="直線コネクタ 102"/>
              <p:cNvCxnSpPr/>
              <p:nvPr/>
            </p:nvCxnSpPr>
            <p:spPr>
              <a:xfrm>
                <a:off x="4315585" y="8246351"/>
                <a:ext cx="100600" cy="1115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" name="正方形/長方形 103"/>
            <p:cNvSpPr/>
            <p:nvPr/>
          </p:nvSpPr>
          <p:spPr>
            <a:xfrm>
              <a:off x="6118346" y="7657648"/>
              <a:ext cx="412922" cy="3373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endParaRPr kumimoji="1" lang="ja-JP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05" name="正方形/長方形 104"/>
            <p:cNvSpPr/>
            <p:nvPr/>
          </p:nvSpPr>
          <p:spPr>
            <a:xfrm>
              <a:off x="6079508" y="7708103"/>
              <a:ext cx="492444" cy="276999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 defTabSz="914186"/>
              <a:r>
                <a:rPr lang="ja-JP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検索</a:t>
              </a:r>
            </a:p>
          </p:txBody>
        </p:sp>
        <p:sp>
          <p:nvSpPr>
            <p:cNvPr id="106" name="正方形/長方形 105"/>
            <p:cNvSpPr/>
            <p:nvPr/>
          </p:nvSpPr>
          <p:spPr>
            <a:xfrm>
              <a:off x="4112289" y="7654026"/>
              <a:ext cx="2419405" cy="34380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0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186"/>
              <a:endPara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56" name="下矢印 55"/>
            <p:cNvSpPr/>
            <p:nvPr/>
          </p:nvSpPr>
          <p:spPr>
            <a:xfrm rot="8785712">
              <a:off x="6252660" y="7875955"/>
              <a:ext cx="192879" cy="368247"/>
            </a:xfrm>
            <a:prstGeom prst="downArrow">
              <a:avLst>
                <a:gd name="adj1" fmla="val 24368"/>
                <a:gd name="adj2" fmla="val 137340"/>
              </a:avLst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endParaRPr kumimoji="1" lang="ja-JP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3635275"/>
              </p:ext>
            </p:extLst>
          </p:nvPr>
        </p:nvGraphicFramePr>
        <p:xfrm>
          <a:off x="543500" y="5936773"/>
          <a:ext cx="1877387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7956"/>
                <a:gridCol w="659431"/>
              </a:tblGrid>
              <a:tr h="2367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国名</a:t>
                      </a:r>
                      <a:endParaRPr kumimoji="1" lang="ja-JP" altLang="en-US" sz="10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報告数</a:t>
                      </a:r>
                      <a:endParaRPr kumimoji="1" lang="ja-JP" altLang="en-US" sz="10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367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インド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38596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ナイジェリア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6802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中国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4347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イタリア</a:t>
                      </a:r>
                      <a:endParaRPr kumimoji="1" lang="ja-JP" altLang="en-US" sz="10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3660</a:t>
                      </a:r>
                      <a:endParaRPr kumimoji="1" lang="ja-JP" altLang="en-US" sz="10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367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パキスタン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3029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バングラディシュ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2913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インドネシア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2242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48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コンゴ民主共和国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2082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67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ルーマニア</a:t>
                      </a:r>
                      <a:endParaRPr kumimoji="1" lang="ja-JP" altLang="en-US" sz="10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1844</a:t>
                      </a:r>
                      <a:endParaRPr kumimoji="1" lang="ja-JP" altLang="en-US" sz="10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367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タイ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1352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5" name="テキスト ボックス 64"/>
          <p:cNvSpPr txBox="1"/>
          <p:nvPr/>
        </p:nvSpPr>
        <p:spPr>
          <a:xfrm>
            <a:off x="231723" y="8767853"/>
            <a:ext cx="2529015" cy="36932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216000" indent="-144000">
              <a:spcBef>
                <a:spcPts val="600"/>
              </a:spcBef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出典：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WHO(</a:t>
            </a:r>
            <a:r>
              <a:rPr lang="zh-TW" altLang="en-US" sz="900" dirty="0"/>
              <a:t>世界保健</a:t>
            </a:r>
            <a:r>
              <a:rPr lang="zh-TW" altLang="en-US" sz="900" dirty="0" smtClean="0"/>
              <a:t>機関</a:t>
            </a:r>
            <a:r>
              <a:rPr lang="ja-JP" altLang="en-US" sz="900" dirty="0" smtClean="0"/>
              <a:t>）</a:t>
            </a:r>
            <a:r>
              <a:rPr lang="ja-JP" altLang="ja-JP" sz="900" dirty="0" smtClean="0"/>
              <a:t>麻</a:t>
            </a:r>
            <a:r>
              <a:rPr lang="ja-JP" altLang="ja-JP" sz="900" dirty="0"/>
              <a:t>しん</a:t>
            </a:r>
            <a:r>
              <a:rPr lang="ja-JP" altLang="ja-JP" sz="900" dirty="0" smtClean="0"/>
              <a:t>報告数</a:t>
            </a:r>
            <a:r>
              <a:rPr lang="en-US" altLang="ja-JP" sz="900" dirty="0" smtClean="0"/>
              <a:t/>
            </a:r>
            <a:br>
              <a:rPr lang="en-US" altLang="ja-JP" sz="900" dirty="0" smtClean="0"/>
            </a:br>
            <a:r>
              <a:rPr lang="ja-JP" altLang="en-US" sz="9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ja-JP" sz="600" dirty="0"/>
              <a:t>平成</a:t>
            </a:r>
            <a:r>
              <a:rPr lang="en-US" altLang="ja-JP" sz="600" dirty="0"/>
              <a:t>29</a:t>
            </a:r>
            <a:r>
              <a:rPr lang="ja-JP" altLang="ja-JP" sz="600" dirty="0"/>
              <a:t>年</a:t>
            </a:r>
            <a:r>
              <a:rPr lang="en-US" altLang="ja-JP" sz="600" dirty="0"/>
              <a:t>8</a:t>
            </a:r>
            <a:r>
              <a:rPr lang="ja-JP" altLang="ja-JP" sz="600" dirty="0"/>
              <a:t>月</a:t>
            </a:r>
            <a:r>
              <a:rPr lang="ja-JP" altLang="ja-JP" sz="600" dirty="0" smtClean="0"/>
              <a:t>現在</a:t>
            </a:r>
            <a:r>
              <a:rPr lang="en-US" altLang="ja-JP" sz="600" dirty="0" smtClean="0"/>
              <a:t>;</a:t>
            </a:r>
            <a:r>
              <a:rPr lang="ja-JP" altLang="en-US" sz="600" dirty="0" smtClean="0"/>
              <a:t>一部改変</a:t>
            </a:r>
            <a:r>
              <a:rPr lang="ja-JP" altLang="en-US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050" dirty="0" smtClean="0"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543501" y="9201472"/>
            <a:ext cx="94128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詳しく</a:t>
            </a:r>
            <a:r>
              <a:rPr lang="ja-JP" altLang="en-US" sz="1400" b="1" spc="3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endParaRPr lang="en-US" altLang="ja-JP" sz="1400" b="1" spc="3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spc="3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こちら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1 つの角を丸めた四角形 57"/>
          <p:cNvSpPr/>
          <p:nvPr/>
        </p:nvSpPr>
        <p:spPr>
          <a:xfrm>
            <a:off x="57324" y="5313040"/>
            <a:ext cx="2877813" cy="500416"/>
          </a:xfrm>
          <a:prstGeom prst="round1Rect">
            <a:avLst>
              <a:gd name="adj" fmla="val 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</a:t>
            </a:r>
            <a:r>
              <a:rPr lang="ja-JP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しん</a:t>
            </a:r>
            <a:r>
              <a:rPr lang="ja-JP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報告数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上位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国々</a:t>
            </a:r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月～平成</a:t>
            </a:r>
            <a:r>
              <a:rPr kumimoji="1"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月）</a:t>
            </a:r>
            <a:endParaRPr kumimoji="1" lang="ja-JP" alt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167060" y="611312"/>
            <a:ext cx="592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イタリア・ルーマニアを含む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ヨーロッパ</a:t>
            </a:r>
            <a:r>
              <a:rPr lang="ja-JP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地域で</a:t>
            </a:r>
            <a:endParaRPr lang="en-US" altLang="ja-JP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521627" y="2097231"/>
            <a:ext cx="6067447" cy="65658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r">
              <a:lnSpc>
                <a:spcPts val="4400"/>
              </a:lnSpc>
              <a:spcAft>
                <a:spcPts val="1000"/>
              </a:spcAft>
            </a:pPr>
            <a:r>
              <a:rPr lang="ja-JP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大規模</a:t>
            </a: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</a:t>
            </a:r>
            <a:r>
              <a:rPr lang="ja-JP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流行</a:t>
            </a: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起</a:t>
            </a: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きています。</a:t>
            </a:r>
            <a:endParaRPr lang="en-US" altLang="ja-JP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-171400" y="1377151"/>
            <a:ext cx="6984777" cy="65658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>
              <a:lnSpc>
                <a:spcPts val="4400"/>
              </a:lnSpc>
              <a:spcAft>
                <a:spcPts val="1000"/>
              </a:spcAft>
            </a:pPr>
            <a:r>
              <a:rPr lang="ja-JP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麻しん</a:t>
            </a:r>
            <a:r>
              <a:rPr lang="ja-JP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（はしか）</a:t>
            </a:r>
            <a:r>
              <a:rPr lang="ja-JP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lang="en-US" altLang="ja-JP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1" name="テキスト ボックス 70"/>
          <p:cNvSpPr txBox="1"/>
          <p:nvPr/>
        </p:nvSpPr>
        <p:spPr>
          <a:xfrm>
            <a:off x="865100" y="972873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</a:t>
            </a:r>
            <a:endParaRPr kumimoji="1" lang="ja-JP" altLang="en-US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3746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4856460" y="74555"/>
            <a:ext cx="205697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600" b="1" dirty="0" smtClean="0">
                <a:solidFill>
                  <a:srgbClr val="C0000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帰国後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の注意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事項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endParaRPr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テキスト ボックス 51"/>
          <p:cNvSpPr txBox="1"/>
          <p:nvPr/>
        </p:nvSpPr>
        <p:spPr>
          <a:xfrm>
            <a:off x="562883" y="4111561"/>
            <a:ext cx="6335154" cy="769431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88900" indent="-15875">
              <a:spcBef>
                <a:spcPts val="600"/>
              </a:spcBef>
            </a:pP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帰国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後</a:t>
            </a:r>
            <a:r>
              <a:rPr lang="en-US" altLang="ja-JP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週間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程度は健康状態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（特に、高い熱や全身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発しん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、せき、鼻水、目の充血</a:t>
            </a:r>
            <a:r>
              <a:rPr lang="ja-JP" altLang="en-US" sz="1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などの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症状）</a:t>
            </a:r>
            <a:r>
              <a:rPr lang="ja-JP" altLang="en-US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注意</a:t>
            </a:r>
            <a:r>
              <a:rPr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しましょう</a:t>
            </a:r>
            <a:endParaRPr lang="en-US" altLang="ja-JP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188640" y="3512840"/>
            <a:ext cx="2359030" cy="461655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216000" indent="-144000">
              <a:spcBef>
                <a:spcPts val="600"/>
              </a:spcBef>
            </a:pPr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帰国</a:t>
            </a:r>
            <a:r>
              <a:rPr lang="ja-JP" altLang="en-US" sz="24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した後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endParaRPr lang="en-US" altLang="ja-JP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365227" y="4195253"/>
            <a:ext cx="204447" cy="19638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3" name="二等辺三角形 38"/>
          <p:cNvSpPr/>
          <p:nvPr/>
        </p:nvSpPr>
        <p:spPr>
          <a:xfrm rot="13511669">
            <a:off x="421694" y="4013886"/>
            <a:ext cx="162013" cy="343091"/>
          </a:xfrm>
          <a:custGeom>
            <a:avLst/>
            <a:gdLst>
              <a:gd name="connsiteX0" fmla="*/ 0 w 339060"/>
              <a:gd name="connsiteY0" fmla="*/ 759349 h 759349"/>
              <a:gd name="connsiteX1" fmla="*/ 169530 w 339060"/>
              <a:gd name="connsiteY1" fmla="*/ 0 h 759349"/>
              <a:gd name="connsiteX2" fmla="*/ 339060 w 339060"/>
              <a:gd name="connsiteY2" fmla="*/ 759349 h 759349"/>
              <a:gd name="connsiteX3" fmla="*/ 0 w 339060"/>
              <a:gd name="connsiteY3" fmla="*/ 759349 h 759349"/>
              <a:gd name="connsiteX0" fmla="*/ 19717 w 169530"/>
              <a:gd name="connsiteY0" fmla="*/ 954029 h 954029"/>
              <a:gd name="connsiteX1" fmla="*/ 0 w 169530"/>
              <a:gd name="connsiteY1" fmla="*/ 0 h 954029"/>
              <a:gd name="connsiteX2" fmla="*/ 169530 w 169530"/>
              <a:gd name="connsiteY2" fmla="*/ 759349 h 954029"/>
              <a:gd name="connsiteX3" fmla="*/ 19717 w 169530"/>
              <a:gd name="connsiteY3" fmla="*/ 954029 h 954029"/>
              <a:gd name="connsiteX0" fmla="*/ 0 w 149813"/>
              <a:gd name="connsiteY0" fmla="*/ 728595 h 728595"/>
              <a:gd name="connsiteX1" fmla="*/ 38298 w 149813"/>
              <a:gd name="connsiteY1" fmla="*/ 0 h 728595"/>
              <a:gd name="connsiteX2" fmla="*/ 149813 w 149813"/>
              <a:gd name="connsiteY2" fmla="*/ 533915 h 728595"/>
              <a:gd name="connsiteX3" fmla="*/ 0 w 149813"/>
              <a:gd name="connsiteY3" fmla="*/ 728595 h 728595"/>
              <a:gd name="connsiteX0" fmla="*/ 0 w 284991"/>
              <a:gd name="connsiteY0" fmla="*/ 728595 h 728595"/>
              <a:gd name="connsiteX1" fmla="*/ 38298 w 284991"/>
              <a:gd name="connsiteY1" fmla="*/ 0 h 728595"/>
              <a:gd name="connsiteX2" fmla="*/ 284991 w 284991"/>
              <a:gd name="connsiteY2" fmla="*/ 214881 h 728595"/>
              <a:gd name="connsiteX3" fmla="*/ 149813 w 284991"/>
              <a:gd name="connsiteY3" fmla="*/ 533915 h 728595"/>
              <a:gd name="connsiteX4" fmla="*/ 0 w 284991"/>
              <a:gd name="connsiteY4" fmla="*/ 728595 h 728595"/>
              <a:gd name="connsiteX0" fmla="*/ 0 w 284991"/>
              <a:gd name="connsiteY0" fmla="*/ 728595 h 728595"/>
              <a:gd name="connsiteX1" fmla="*/ 38298 w 284991"/>
              <a:gd name="connsiteY1" fmla="*/ 0 h 728595"/>
              <a:gd name="connsiteX2" fmla="*/ 284991 w 284991"/>
              <a:gd name="connsiteY2" fmla="*/ 214881 h 728595"/>
              <a:gd name="connsiteX3" fmla="*/ 72890 w 284991"/>
              <a:gd name="connsiteY3" fmla="*/ 232438 h 728595"/>
              <a:gd name="connsiteX4" fmla="*/ 149813 w 284991"/>
              <a:gd name="connsiteY4" fmla="*/ 533915 h 728595"/>
              <a:gd name="connsiteX5" fmla="*/ 0 w 284991"/>
              <a:gd name="connsiteY5" fmla="*/ 728595 h 728595"/>
              <a:gd name="connsiteX0" fmla="*/ 0 w 284991"/>
              <a:gd name="connsiteY0" fmla="*/ 583801 h 583801"/>
              <a:gd name="connsiteX1" fmla="*/ 42157 w 284991"/>
              <a:gd name="connsiteY1" fmla="*/ 0 h 583801"/>
              <a:gd name="connsiteX2" fmla="*/ 284991 w 284991"/>
              <a:gd name="connsiteY2" fmla="*/ 70087 h 583801"/>
              <a:gd name="connsiteX3" fmla="*/ 72890 w 284991"/>
              <a:gd name="connsiteY3" fmla="*/ 87644 h 583801"/>
              <a:gd name="connsiteX4" fmla="*/ 149813 w 284991"/>
              <a:gd name="connsiteY4" fmla="*/ 389121 h 583801"/>
              <a:gd name="connsiteX5" fmla="*/ 0 w 284991"/>
              <a:gd name="connsiteY5" fmla="*/ 583801 h 583801"/>
              <a:gd name="connsiteX0" fmla="*/ 0 w 306124"/>
              <a:gd name="connsiteY0" fmla="*/ 630866 h 630866"/>
              <a:gd name="connsiteX1" fmla="*/ 42157 w 306124"/>
              <a:gd name="connsiteY1" fmla="*/ 47065 h 630866"/>
              <a:gd name="connsiteX2" fmla="*/ 277981 w 306124"/>
              <a:gd name="connsiteY2" fmla="*/ 36353 h 630866"/>
              <a:gd name="connsiteX3" fmla="*/ 284991 w 306124"/>
              <a:gd name="connsiteY3" fmla="*/ 117152 h 630866"/>
              <a:gd name="connsiteX4" fmla="*/ 72890 w 306124"/>
              <a:gd name="connsiteY4" fmla="*/ 134709 h 630866"/>
              <a:gd name="connsiteX5" fmla="*/ 149813 w 306124"/>
              <a:gd name="connsiteY5" fmla="*/ 436186 h 630866"/>
              <a:gd name="connsiteX6" fmla="*/ 0 w 306124"/>
              <a:gd name="connsiteY6" fmla="*/ 630866 h 630866"/>
              <a:gd name="connsiteX0" fmla="*/ 0 w 306124"/>
              <a:gd name="connsiteY0" fmla="*/ 601724 h 601724"/>
              <a:gd name="connsiteX1" fmla="*/ 15422 w 306124"/>
              <a:gd name="connsiteY1" fmla="*/ 78632 h 601724"/>
              <a:gd name="connsiteX2" fmla="*/ 277981 w 306124"/>
              <a:gd name="connsiteY2" fmla="*/ 7211 h 601724"/>
              <a:gd name="connsiteX3" fmla="*/ 284991 w 306124"/>
              <a:gd name="connsiteY3" fmla="*/ 88010 h 601724"/>
              <a:gd name="connsiteX4" fmla="*/ 72890 w 306124"/>
              <a:gd name="connsiteY4" fmla="*/ 105567 h 601724"/>
              <a:gd name="connsiteX5" fmla="*/ 149813 w 306124"/>
              <a:gd name="connsiteY5" fmla="*/ 407044 h 601724"/>
              <a:gd name="connsiteX6" fmla="*/ 0 w 306124"/>
              <a:gd name="connsiteY6" fmla="*/ 601724 h 601724"/>
              <a:gd name="connsiteX0" fmla="*/ 0 w 306124"/>
              <a:gd name="connsiteY0" fmla="*/ 601724 h 601724"/>
              <a:gd name="connsiteX1" fmla="*/ 15422 w 306124"/>
              <a:gd name="connsiteY1" fmla="*/ 78632 h 601724"/>
              <a:gd name="connsiteX2" fmla="*/ 277981 w 306124"/>
              <a:gd name="connsiteY2" fmla="*/ 7211 h 601724"/>
              <a:gd name="connsiteX3" fmla="*/ 284991 w 306124"/>
              <a:gd name="connsiteY3" fmla="*/ 88010 h 601724"/>
              <a:gd name="connsiteX4" fmla="*/ 72890 w 306124"/>
              <a:gd name="connsiteY4" fmla="*/ 105567 h 601724"/>
              <a:gd name="connsiteX5" fmla="*/ 149813 w 306124"/>
              <a:gd name="connsiteY5" fmla="*/ 407044 h 601724"/>
              <a:gd name="connsiteX6" fmla="*/ 0 w 306124"/>
              <a:gd name="connsiteY6" fmla="*/ 601724 h 601724"/>
              <a:gd name="connsiteX0" fmla="*/ 0 w 306124"/>
              <a:gd name="connsiteY0" fmla="*/ 596527 h 596527"/>
              <a:gd name="connsiteX1" fmla="*/ 15422 w 306124"/>
              <a:gd name="connsiteY1" fmla="*/ 73435 h 596527"/>
              <a:gd name="connsiteX2" fmla="*/ 277981 w 306124"/>
              <a:gd name="connsiteY2" fmla="*/ 2014 h 596527"/>
              <a:gd name="connsiteX3" fmla="*/ 284991 w 306124"/>
              <a:gd name="connsiteY3" fmla="*/ 82813 h 596527"/>
              <a:gd name="connsiteX4" fmla="*/ 72890 w 306124"/>
              <a:gd name="connsiteY4" fmla="*/ 100370 h 596527"/>
              <a:gd name="connsiteX5" fmla="*/ 149813 w 306124"/>
              <a:gd name="connsiteY5" fmla="*/ 401847 h 596527"/>
              <a:gd name="connsiteX6" fmla="*/ 0 w 306124"/>
              <a:gd name="connsiteY6" fmla="*/ 596527 h 596527"/>
              <a:gd name="connsiteX0" fmla="*/ 0 w 306124"/>
              <a:gd name="connsiteY0" fmla="*/ 598444 h 598444"/>
              <a:gd name="connsiteX1" fmla="*/ 15330 w 306124"/>
              <a:gd name="connsiteY1" fmla="*/ 48411 h 598444"/>
              <a:gd name="connsiteX2" fmla="*/ 277981 w 306124"/>
              <a:gd name="connsiteY2" fmla="*/ 3931 h 598444"/>
              <a:gd name="connsiteX3" fmla="*/ 284991 w 306124"/>
              <a:gd name="connsiteY3" fmla="*/ 84730 h 598444"/>
              <a:gd name="connsiteX4" fmla="*/ 72890 w 306124"/>
              <a:gd name="connsiteY4" fmla="*/ 102287 h 598444"/>
              <a:gd name="connsiteX5" fmla="*/ 149813 w 306124"/>
              <a:gd name="connsiteY5" fmla="*/ 403764 h 598444"/>
              <a:gd name="connsiteX6" fmla="*/ 0 w 306124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94145"/>
              <a:gd name="connsiteY0" fmla="*/ 598444 h 598444"/>
              <a:gd name="connsiteX1" fmla="*/ 15330 w 294145"/>
              <a:gd name="connsiteY1" fmla="*/ 48411 h 598444"/>
              <a:gd name="connsiteX2" fmla="*/ 277981 w 294145"/>
              <a:gd name="connsiteY2" fmla="*/ 3931 h 598444"/>
              <a:gd name="connsiteX3" fmla="*/ 247982 w 294145"/>
              <a:gd name="connsiteY3" fmla="*/ 94958 h 598444"/>
              <a:gd name="connsiteX4" fmla="*/ 72890 w 294145"/>
              <a:gd name="connsiteY4" fmla="*/ 102287 h 598444"/>
              <a:gd name="connsiteX5" fmla="*/ 149813 w 294145"/>
              <a:gd name="connsiteY5" fmla="*/ 403764 h 598444"/>
              <a:gd name="connsiteX6" fmla="*/ 0 w 294145"/>
              <a:gd name="connsiteY6" fmla="*/ 598444 h 598444"/>
              <a:gd name="connsiteX0" fmla="*/ 0 w 289677"/>
              <a:gd name="connsiteY0" fmla="*/ 598444 h 598444"/>
              <a:gd name="connsiteX1" fmla="*/ 15330 w 289677"/>
              <a:gd name="connsiteY1" fmla="*/ 48411 h 598444"/>
              <a:gd name="connsiteX2" fmla="*/ 277981 w 289677"/>
              <a:gd name="connsiteY2" fmla="*/ 3931 h 598444"/>
              <a:gd name="connsiteX3" fmla="*/ 217686 w 289677"/>
              <a:gd name="connsiteY3" fmla="*/ 98428 h 598444"/>
              <a:gd name="connsiteX4" fmla="*/ 72890 w 289677"/>
              <a:gd name="connsiteY4" fmla="*/ 102287 h 598444"/>
              <a:gd name="connsiteX5" fmla="*/ 149813 w 289677"/>
              <a:gd name="connsiteY5" fmla="*/ 403764 h 598444"/>
              <a:gd name="connsiteX6" fmla="*/ 0 w 289677"/>
              <a:gd name="connsiteY6" fmla="*/ 598444 h 598444"/>
              <a:gd name="connsiteX0" fmla="*/ 0 w 289677"/>
              <a:gd name="connsiteY0" fmla="*/ 594513 h 594513"/>
              <a:gd name="connsiteX1" fmla="*/ 15330 w 289677"/>
              <a:gd name="connsiteY1" fmla="*/ 44480 h 594513"/>
              <a:gd name="connsiteX2" fmla="*/ 277981 w 289677"/>
              <a:gd name="connsiteY2" fmla="*/ 0 h 594513"/>
              <a:gd name="connsiteX3" fmla="*/ 217686 w 289677"/>
              <a:gd name="connsiteY3" fmla="*/ 94497 h 594513"/>
              <a:gd name="connsiteX4" fmla="*/ 72890 w 289677"/>
              <a:gd name="connsiteY4" fmla="*/ 98356 h 594513"/>
              <a:gd name="connsiteX5" fmla="*/ 149813 w 289677"/>
              <a:gd name="connsiteY5" fmla="*/ 399833 h 594513"/>
              <a:gd name="connsiteX6" fmla="*/ 0 w 289677"/>
              <a:gd name="connsiteY6" fmla="*/ 594513 h 594513"/>
              <a:gd name="connsiteX0" fmla="*/ 0 w 277981"/>
              <a:gd name="connsiteY0" fmla="*/ 594513 h 594513"/>
              <a:gd name="connsiteX1" fmla="*/ 15330 w 277981"/>
              <a:gd name="connsiteY1" fmla="*/ 44480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  <a:gd name="connsiteX0" fmla="*/ 0 w 277981"/>
              <a:gd name="connsiteY0" fmla="*/ 594513 h 594513"/>
              <a:gd name="connsiteX1" fmla="*/ 18732 w 277981"/>
              <a:gd name="connsiteY1" fmla="*/ 54571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  <a:gd name="connsiteX0" fmla="*/ 0 w 277981"/>
              <a:gd name="connsiteY0" fmla="*/ 594513 h 594513"/>
              <a:gd name="connsiteX1" fmla="*/ 18732 w 277981"/>
              <a:gd name="connsiteY1" fmla="*/ 54571 h 594513"/>
              <a:gd name="connsiteX2" fmla="*/ 277981 w 277981"/>
              <a:gd name="connsiteY2" fmla="*/ 0 h 594513"/>
              <a:gd name="connsiteX3" fmla="*/ 217686 w 277981"/>
              <a:gd name="connsiteY3" fmla="*/ 94497 h 594513"/>
              <a:gd name="connsiteX4" fmla="*/ 72890 w 277981"/>
              <a:gd name="connsiteY4" fmla="*/ 98356 h 594513"/>
              <a:gd name="connsiteX5" fmla="*/ 149813 w 277981"/>
              <a:gd name="connsiteY5" fmla="*/ 399833 h 594513"/>
              <a:gd name="connsiteX6" fmla="*/ 0 w 277981"/>
              <a:gd name="connsiteY6" fmla="*/ 594513 h 5945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7981" h="594513">
                <a:moveTo>
                  <a:pt x="0" y="594513"/>
                </a:moveTo>
                <a:lnTo>
                  <a:pt x="18732" y="54571"/>
                </a:lnTo>
                <a:cubicBezTo>
                  <a:pt x="100191" y="53028"/>
                  <a:pt x="207305" y="18729"/>
                  <a:pt x="277981" y="0"/>
                </a:cubicBezTo>
                <a:cubicBezTo>
                  <a:pt x="254593" y="48942"/>
                  <a:pt x="242911" y="84870"/>
                  <a:pt x="217686" y="94497"/>
                </a:cubicBezTo>
                <a:cubicBezTo>
                  <a:pt x="161613" y="110402"/>
                  <a:pt x="135699" y="82427"/>
                  <a:pt x="72890" y="98356"/>
                </a:cubicBezTo>
                <a:lnTo>
                  <a:pt x="149813" y="399833"/>
                </a:lnTo>
                <a:cubicBezTo>
                  <a:pt x="113391" y="478150"/>
                  <a:pt x="49938" y="529620"/>
                  <a:pt x="0" y="594513"/>
                </a:cubicBezTo>
                <a:close/>
              </a:path>
            </a:pathLst>
          </a:custGeom>
          <a:solidFill>
            <a:srgbClr val="C00000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-9525" y="416496"/>
            <a:ext cx="6875859" cy="240017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endParaRPr kumimoji="1" lang="ja-JP" altLang="en-US" sz="4400" b="1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9" name="テキスト ボックス 118"/>
          <p:cNvSpPr txBox="1"/>
          <p:nvPr/>
        </p:nvSpPr>
        <p:spPr>
          <a:xfrm>
            <a:off x="-9526" y="2816673"/>
            <a:ext cx="6875859" cy="33431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</p:spPr>
        <p:txBody>
          <a:bodyPr wrap="square" lIns="91429" tIns="72000" rIns="91429" bIns="0" rtlCol="0" anchor="ctr" anchorCtr="0">
            <a:spAutoFit/>
          </a:bodyPr>
          <a:lstStyle/>
          <a:p>
            <a:pPr algn="ctr"/>
            <a:r>
              <a:rPr lang="ja-JP" altLang="en-US" sz="17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海外に行く方で、</a:t>
            </a:r>
            <a:r>
              <a:rPr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麻しん（はしか）にかかったことが明らかでない場合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05" name="グループ化 104"/>
          <p:cNvGrpSpPr/>
          <p:nvPr/>
        </p:nvGrpSpPr>
        <p:grpSpPr>
          <a:xfrm>
            <a:off x="116632" y="28504"/>
            <a:ext cx="1471034" cy="368880"/>
            <a:chOff x="2759864" y="9408063"/>
            <a:chExt cx="1706305" cy="427877"/>
          </a:xfrm>
        </p:grpSpPr>
        <p:sp>
          <p:nvSpPr>
            <p:cNvPr id="106" name="テキスト ボックス 105"/>
            <p:cNvSpPr txBox="1"/>
            <p:nvPr/>
          </p:nvSpPr>
          <p:spPr>
            <a:xfrm>
              <a:off x="3024071" y="9478937"/>
              <a:ext cx="1442098" cy="35700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ja-JP" altLang="en-US" sz="1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厚生労働省</a:t>
              </a:r>
              <a:endParaRPr lang="ja-JP" altLang="en-US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pic>
          <p:nvPicPr>
            <p:cNvPr id="107" name="Picture 2" descr="C:\Users\NHDDM\Documents\00ロゴデータ\厚労省ロゴ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8284"/>
            <a:stretch/>
          </p:blipFill>
          <p:spPr bwMode="auto">
            <a:xfrm>
              <a:off x="2759864" y="9408063"/>
              <a:ext cx="385414" cy="42787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7" name="1 つの角を丸めた四角形 126"/>
          <p:cNvSpPr/>
          <p:nvPr/>
        </p:nvSpPr>
        <p:spPr>
          <a:xfrm>
            <a:off x="3009652" y="5313040"/>
            <a:ext cx="3789040" cy="500416"/>
          </a:xfrm>
          <a:prstGeom prst="round1Rect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ヨーロッパ地域</a:t>
            </a:r>
            <a:r>
              <a:rPr kumimoji="1" lang="ja-JP" altLang="en-US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における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麻しん</a:t>
            </a:r>
            <a:r>
              <a:rPr kumimoji="1" lang="ja-JP" altLang="en-US" sz="1200" b="1" dirty="0" err="1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kumimoji="1" lang="ja-JP" altLang="en-US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流行状況</a:t>
            </a:r>
            <a: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kumimoji="1"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05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６月～平成</a:t>
            </a:r>
            <a:r>
              <a:rPr kumimoji="1"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年５月）</a:t>
            </a:r>
            <a:endParaRPr kumimoji="1" lang="ja-JP" alt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28" name="正方形/長方形 127"/>
          <p:cNvSpPr/>
          <p:nvPr/>
        </p:nvSpPr>
        <p:spPr>
          <a:xfrm>
            <a:off x="394679" y="9174642"/>
            <a:ext cx="6067447" cy="57395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9050">
            <a:solidFill>
              <a:srgbClr val="C00000"/>
            </a:solidFill>
          </a:ln>
        </p:spPr>
        <p:txBody>
          <a:bodyPr wrap="square" lIns="91429" tIns="45715" rIns="91429" bIns="45715" rtlCol="0" anchor="ctr">
            <a:noAutofit/>
          </a:bodyPr>
          <a:lstStyle/>
          <a:p>
            <a:pPr algn="ctr"/>
            <a:endParaRPr lang="ja-JP" alt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129" name="グループ化 128"/>
          <p:cNvGrpSpPr/>
          <p:nvPr/>
        </p:nvGrpSpPr>
        <p:grpSpPr>
          <a:xfrm>
            <a:off x="4319471" y="9192626"/>
            <a:ext cx="1917841" cy="538599"/>
            <a:chOff x="4251018" y="8303924"/>
            <a:chExt cx="1917841" cy="538599"/>
          </a:xfrm>
        </p:grpSpPr>
        <p:pic>
          <p:nvPicPr>
            <p:cNvPr id="130" name="Picture 2" descr="C:\Users\NHDDM\Documents\06麻しん・風しん\麻しん\2017年\注意喚起20170814\QR_Code1502684943.pn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38367" y="8353939"/>
              <a:ext cx="430492" cy="43049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31" name="グループ化 130"/>
            <p:cNvGrpSpPr/>
            <p:nvPr/>
          </p:nvGrpSpPr>
          <p:grpSpPr>
            <a:xfrm>
              <a:off x="4251018" y="8303924"/>
              <a:ext cx="1393477" cy="538599"/>
              <a:chOff x="4332159" y="8690557"/>
              <a:chExt cx="1393477" cy="538599"/>
            </a:xfrm>
          </p:grpSpPr>
          <p:sp>
            <p:nvSpPr>
              <p:cNvPr id="132" name="テキスト ボックス 131"/>
              <p:cNvSpPr txBox="1"/>
              <p:nvPr/>
            </p:nvSpPr>
            <p:spPr>
              <a:xfrm>
                <a:off x="4332159" y="8690557"/>
                <a:ext cx="1341281" cy="538599"/>
              </a:xfrm>
              <a:prstGeom prst="rect">
                <a:avLst/>
              </a:prstGeom>
              <a:noFill/>
            </p:spPr>
            <p:txBody>
              <a:bodyPr wrap="square" lIns="91429" tIns="45715" rIns="91429" bIns="45715" rtlCol="0">
                <a:spAutoFit/>
              </a:bodyPr>
              <a:lstStyle/>
              <a:p>
                <a:pPr marL="216000" indent="-144000">
                  <a:spcBef>
                    <a:spcPts val="600"/>
                  </a:spcBef>
                </a:pPr>
                <a:r>
                  <a:rPr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厚生労働省</a:t>
                </a:r>
                <a:endPara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marL="216000" indent="-144000">
                  <a:spcBef>
                    <a:spcPts val="600"/>
                  </a:spcBef>
                </a:pPr>
                <a:r>
                  <a:rPr lang="ja-JP" altLang="en-US" sz="1200" dirty="0" smtClean="0"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麻しんについて</a:t>
                </a:r>
                <a:endParaRPr lang="en-US" altLang="ja-JP" sz="12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133" name="二等辺三角形 132"/>
              <p:cNvSpPr/>
              <p:nvPr/>
            </p:nvSpPr>
            <p:spPr>
              <a:xfrm rot="5400000">
                <a:off x="5607887" y="9019335"/>
                <a:ext cx="126471" cy="109027"/>
              </a:xfrm>
              <a:prstGeom prst="triangle">
                <a:avLst/>
              </a:prstGeom>
              <a:solidFill>
                <a:schemeClr val="tx1"/>
              </a:solidFill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kumimoji="1" lang="ja-JP" altLang="en-US" sz="4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</p:grpSp>
      </p:grpSp>
      <p:sp>
        <p:nvSpPr>
          <p:cNvPr id="134" name="正方形/長方形 133"/>
          <p:cNvSpPr/>
          <p:nvPr/>
        </p:nvSpPr>
        <p:spPr>
          <a:xfrm>
            <a:off x="394679" y="9177817"/>
            <a:ext cx="1192987" cy="570784"/>
          </a:xfrm>
          <a:prstGeom prst="rect">
            <a:avLst/>
          </a:prstGeom>
          <a:solidFill>
            <a:srgbClr val="C00000"/>
          </a:solidFill>
        </p:spPr>
        <p:txBody>
          <a:bodyPr wrap="square" lIns="91429" tIns="45715" rIns="91429" bIns="45715" rtlCol="0" anchor="ctr">
            <a:noAutofit/>
          </a:bodyPr>
          <a:lstStyle/>
          <a:p>
            <a:pPr algn="ctr"/>
            <a:endParaRPr lang="ja-JP" altLang="en-US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grpSp>
        <p:nvGrpSpPr>
          <p:cNvPr id="135" name="グループ化 134"/>
          <p:cNvGrpSpPr/>
          <p:nvPr/>
        </p:nvGrpSpPr>
        <p:grpSpPr>
          <a:xfrm>
            <a:off x="1784743" y="9258014"/>
            <a:ext cx="2459663" cy="590176"/>
            <a:chOff x="4112289" y="7654026"/>
            <a:chExt cx="2459663" cy="590176"/>
          </a:xfrm>
        </p:grpSpPr>
        <p:sp>
          <p:nvSpPr>
            <p:cNvPr id="136" name="正方形/長方形 135"/>
            <p:cNvSpPr/>
            <p:nvPr/>
          </p:nvSpPr>
          <p:spPr>
            <a:xfrm>
              <a:off x="4116479" y="7654442"/>
              <a:ext cx="2419405" cy="34380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0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186"/>
              <a:endPara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37" name="正方形/長方形 136"/>
            <p:cNvSpPr/>
            <p:nvPr/>
          </p:nvSpPr>
          <p:spPr>
            <a:xfrm>
              <a:off x="4342171" y="7714839"/>
              <a:ext cx="1826142" cy="276999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 defTabSz="914186"/>
              <a:r>
                <a:rPr lang="ja-JP" altLang="en-US" sz="1200" b="1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麻しん</a:t>
              </a:r>
              <a:r>
                <a:rPr lang="ja-JP" altLang="en-US" sz="1200" b="1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について  厚労省</a:t>
              </a:r>
              <a:endParaRPr lang="ja-JP" altLang="en-US" sz="1200" b="1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grpSp>
          <p:nvGrpSpPr>
            <p:cNvPr id="138" name="グループ化 137"/>
            <p:cNvGrpSpPr/>
            <p:nvPr/>
          </p:nvGrpSpPr>
          <p:grpSpPr>
            <a:xfrm>
              <a:off x="4168132" y="7740677"/>
              <a:ext cx="183020" cy="193463"/>
              <a:chOff x="4148226" y="8074670"/>
              <a:chExt cx="267959" cy="283247"/>
            </a:xfrm>
          </p:grpSpPr>
          <p:sp>
            <p:nvSpPr>
              <p:cNvPr id="143" name="円/楕円 142"/>
              <p:cNvSpPr/>
              <p:nvPr/>
            </p:nvSpPr>
            <p:spPr>
              <a:xfrm>
                <a:off x="4148226" y="8074670"/>
                <a:ext cx="190702" cy="190702"/>
              </a:xfrm>
              <a:prstGeom prst="ellipse">
                <a:avLst/>
              </a:prstGeom>
              <a:noFill/>
              <a:ln w="19050">
                <a:solidFill>
                  <a:schemeClr val="tx1"/>
                </a:solidFill>
              </a:ln>
            </p:spPr>
            <p:txBody>
              <a:bodyPr wrap="square" lIns="91440" tIns="45720" rIns="91440" bIns="45720" rtlCol="0" anchor="ctr">
                <a:spAutoFit/>
              </a:bodyPr>
              <a:lstStyle/>
              <a:p>
                <a:pPr algn="ctr"/>
                <a:endParaRPr kumimoji="1" lang="ja-JP" altLang="en-US" sz="4400" b="1" cap="none" spc="0" dirty="0" smtClean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</a:endParaRPr>
              </a:p>
            </p:txBody>
          </p:sp>
          <p:cxnSp>
            <p:nvCxnSpPr>
              <p:cNvPr id="144" name="直線コネクタ 143"/>
              <p:cNvCxnSpPr/>
              <p:nvPr/>
            </p:nvCxnSpPr>
            <p:spPr>
              <a:xfrm>
                <a:off x="4315585" y="8246351"/>
                <a:ext cx="100600" cy="111566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39" name="正方形/長方形 138"/>
            <p:cNvSpPr/>
            <p:nvPr/>
          </p:nvSpPr>
          <p:spPr>
            <a:xfrm>
              <a:off x="6118346" y="7657648"/>
              <a:ext cx="412922" cy="33739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endParaRPr kumimoji="1" lang="ja-JP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  <p:sp>
          <p:nvSpPr>
            <p:cNvPr id="140" name="正方形/長方形 139"/>
            <p:cNvSpPr/>
            <p:nvPr/>
          </p:nvSpPr>
          <p:spPr>
            <a:xfrm>
              <a:off x="6079508" y="7708103"/>
              <a:ext cx="492444" cy="276999"/>
            </a:xfrm>
            <a:prstGeom prst="rect">
              <a:avLst/>
            </a:prstGeom>
          </p:spPr>
          <p:txBody>
            <a:bodyPr wrap="none" anchor="ctr">
              <a:spAutoFit/>
            </a:bodyPr>
            <a:lstStyle/>
            <a:p>
              <a:pPr algn="ctr" defTabSz="914186"/>
              <a:r>
                <a:rPr lang="ja-JP" altLang="en-US" sz="12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検索</a:t>
              </a:r>
            </a:p>
          </p:txBody>
        </p:sp>
        <p:sp>
          <p:nvSpPr>
            <p:cNvPr id="141" name="正方形/長方形 140"/>
            <p:cNvSpPr/>
            <p:nvPr/>
          </p:nvSpPr>
          <p:spPr>
            <a:xfrm>
              <a:off x="4112289" y="7654026"/>
              <a:ext cx="2419405" cy="343809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tIns="72000" bIns="0" rtlCol="0" anchor="ctr"/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14186"/>
              <a:endParaRPr lang="ja-JP" altLang="en-US" sz="1400" b="1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42" name="下矢印 141"/>
            <p:cNvSpPr/>
            <p:nvPr/>
          </p:nvSpPr>
          <p:spPr>
            <a:xfrm rot="8785712">
              <a:off x="6252660" y="7875955"/>
              <a:ext cx="192879" cy="368247"/>
            </a:xfrm>
            <a:prstGeom prst="downArrow">
              <a:avLst>
                <a:gd name="adj1" fmla="val 24368"/>
                <a:gd name="adj2" fmla="val 137340"/>
              </a:avLst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square" lIns="91440" tIns="45720" rIns="91440" bIns="45720" rtlCol="0" anchor="ctr">
              <a:spAutoFit/>
            </a:bodyPr>
            <a:lstStyle/>
            <a:p>
              <a:pPr algn="ctr"/>
              <a:endParaRPr kumimoji="1" lang="ja-JP" altLang="en-US" sz="4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endParaRPr>
            </a:p>
          </p:txBody>
        </p:sp>
      </p:grpSp>
      <p:sp>
        <p:nvSpPr>
          <p:cNvPr id="147" name="正方形/長方形 146"/>
          <p:cNvSpPr/>
          <p:nvPr/>
        </p:nvSpPr>
        <p:spPr>
          <a:xfrm>
            <a:off x="543501" y="9201472"/>
            <a:ext cx="941283" cy="523220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詳しく</a:t>
            </a:r>
            <a:r>
              <a:rPr lang="ja-JP" altLang="en-US" sz="1400" b="1" spc="3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</a:t>
            </a:r>
            <a:endParaRPr lang="en-US" altLang="ja-JP" sz="1400" b="1" spc="3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400" b="1" spc="3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こちら</a:t>
            </a:r>
            <a:endParaRPr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8" name="1 つの角を丸めた四角形 147"/>
          <p:cNvSpPr/>
          <p:nvPr/>
        </p:nvSpPr>
        <p:spPr>
          <a:xfrm>
            <a:off x="57324" y="5313040"/>
            <a:ext cx="2877813" cy="500416"/>
          </a:xfrm>
          <a:prstGeom prst="round1Rect">
            <a:avLst>
              <a:gd name="adj" fmla="val 0"/>
            </a:avLst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</a:t>
            </a:r>
            <a:r>
              <a:rPr lang="ja-JP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しん</a:t>
            </a:r>
            <a:r>
              <a:rPr lang="ja-JP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報告数</a:t>
            </a:r>
            <a:r>
              <a:rPr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上位</a:t>
            </a:r>
            <a:r>
              <a:rPr lang="en-US" altLang="ja-JP" sz="14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ja-JP" sz="12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r>
              <a:rPr lang="ja-JP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国々</a:t>
            </a:r>
            <a: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平成</a:t>
            </a:r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月～平成</a:t>
            </a:r>
            <a:r>
              <a:rPr kumimoji="1"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</a:t>
            </a:r>
            <a:r>
              <a:rPr kumimoji="1" lang="ja-JP" altLang="en-US" sz="105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月）</a:t>
            </a:r>
            <a:endParaRPr kumimoji="1" lang="ja-JP" altLang="en-US" sz="11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pSp>
        <p:nvGrpSpPr>
          <p:cNvPr id="149" name="グループ化 148"/>
          <p:cNvGrpSpPr/>
          <p:nvPr/>
        </p:nvGrpSpPr>
        <p:grpSpPr>
          <a:xfrm>
            <a:off x="3062205" y="5833937"/>
            <a:ext cx="3535147" cy="2926522"/>
            <a:chOff x="395689" y="6029998"/>
            <a:chExt cx="3535147" cy="2926522"/>
          </a:xfrm>
        </p:grpSpPr>
        <p:grpSp>
          <p:nvGrpSpPr>
            <p:cNvPr id="150" name="グループ化 149"/>
            <p:cNvGrpSpPr/>
            <p:nvPr/>
          </p:nvGrpSpPr>
          <p:grpSpPr>
            <a:xfrm>
              <a:off x="395689" y="6029998"/>
              <a:ext cx="3535147" cy="2926522"/>
              <a:chOff x="583541" y="6033120"/>
              <a:chExt cx="3535147" cy="2926522"/>
            </a:xfrm>
          </p:grpSpPr>
          <p:pic>
            <p:nvPicPr>
              <p:cNvPr id="165" name="Picture 2" descr="C:\Users\IYYVI\Desktop\Emergency monitoring\ECDC\Measles_NotRates_Jun2016-May2017.pn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20906"/>
              <a:stretch/>
            </p:blipFill>
            <p:spPr bwMode="auto">
              <a:xfrm>
                <a:off x="583541" y="6033120"/>
                <a:ext cx="3535147" cy="292652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66" name="Picture 2" descr="C:\Users\IYYVI\Desktop\Emergency monitoring\ECDC\Measles_NotRates_Jun2016-May2017.pn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220" r="83442" b="77779"/>
              <a:stretch/>
            </p:blipFill>
            <p:spPr bwMode="auto">
              <a:xfrm>
                <a:off x="2924125" y="6162277"/>
                <a:ext cx="1109337" cy="921287"/>
              </a:xfrm>
              <a:prstGeom prst="rect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51" name="テキスト ボックス 150"/>
            <p:cNvSpPr txBox="1"/>
            <p:nvPr/>
          </p:nvSpPr>
          <p:spPr>
            <a:xfrm>
              <a:off x="2438464" y="8606258"/>
              <a:ext cx="748923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none" rtlCol="0" anchor="ctr">
              <a:spAutoFit/>
            </a:bodyPr>
            <a:lstStyle/>
            <a:p>
              <a:r>
                <a:rPr lang="ja-JP" altLang="en-US" sz="1100" dirty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イタリア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2" name="テキスト ボックス 151"/>
            <p:cNvSpPr txBox="1"/>
            <p:nvPr/>
          </p:nvSpPr>
          <p:spPr>
            <a:xfrm>
              <a:off x="2954079" y="7774093"/>
              <a:ext cx="889987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none" rtlCol="0" anchor="ctr">
              <a:spAutoFit/>
            </a:bodyPr>
            <a:lstStyle/>
            <a:p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ルーマニア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153" name="直線コネクタ 152"/>
            <p:cNvCxnSpPr>
              <a:endCxn id="152" idx="1"/>
            </p:cNvCxnSpPr>
            <p:nvPr/>
          </p:nvCxnSpPr>
          <p:spPr>
            <a:xfrm flipV="1">
              <a:off x="2723573" y="7904898"/>
              <a:ext cx="230506" cy="92937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>
              <a:endCxn id="151" idx="1"/>
            </p:cNvCxnSpPr>
            <p:nvPr/>
          </p:nvCxnSpPr>
          <p:spPr>
            <a:xfrm>
              <a:off x="2163262" y="8505560"/>
              <a:ext cx="275202" cy="231503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テキスト ボックス 154"/>
            <p:cNvSpPr txBox="1"/>
            <p:nvPr/>
          </p:nvSpPr>
          <p:spPr>
            <a:xfrm>
              <a:off x="2780567" y="6194174"/>
              <a:ext cx="1030600" cy="12310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29" tIns="45715" rIns="91429" bIns="45715" rtlCol="0">
              <a:spAutoFit/>
            </a:bodyPr>
            <a:lstStyle/>
            <a:p>
              <a:pPr marL="216000" indent="-144000" algn="ctr">
                <a:spcBef>
                  <a:spcPts val="600"/>
                </a:spcBef>
              </a:pPr>
              <a:endParaRPr lang="ja-JP" altLang="en-US" sz="2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6" name="テキスト ボックス 155"/>
            <p:cNvSpPr txBox="1"/>
            <p:nvPr/>
          </p:nvSpPr>
          <p:spPr>
            <a:xfrm>
              <a:off x="2697272" y="6158086"/>
              <a:ext cx="1185903" cy="127173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marL="216000" indent="-144000" algn="ctr">
                <a:spcBef>
                  <a:spcPts val="600"/>
                </a:spcBef>
              </a:pPr>
              <a:r>
                <a:rPr lang="ja-JP" altLang="en-US" sz="500" dirty="0" smtClean="0">
                  <a:uFill>
                    <a:solidFill>
                      <a:srgbClr val="FF0000"/>
                    </a:solidFill>
                  </a:u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百万人あたりの麻しん報告数</a:t>
              </a:r>
              <a:endParaRPr lang="ja-JP" altLang="en-US" sz="5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57" name="テキスト ボックス 156"/>
            <p:cNvSpPr txBox="1"/>
            <p:nvPr/>
          </p:nvSpPr>
          <p:spPr>
            <a:xfrm>
              <a:off x="713456" y="6851465"/>
              <a:ext cx="748923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none" rtlCol="0" anchor="ctr">
              <a:spAutoFit/>
            </a:bodyPr>
            <a:lstStyle/>
            <a:p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ベルギー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158" name="直線コネクタ 157"/>
            <p:cNvCxnSpPr>
              <a:endCxn id="157" idx="2"/>
            </p:cNvCxnSpPr>
            <p:nvPr/>
          </p:nvCxnSpPr>
          <p:spPr>
            <a:xfrm flipH="1" flipV="1">
              <a:off x="1087918" y="7113075"/>
              <a:ext cx="382989" cy="595028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9" name="テキスト ボックス 158"/>
            <p:cNvSpPr txBox="1"/>
            <p:nvPr/>
          </p:nvSpPr>
          <p:spPr>
            <a:xfrm>
              <a:off x="2959718" y="8230348"/>
              <a:ext cx="889987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none" rtlCol="0" anchor="ctr">
              <a:spAutoFit/>
            </a:bodyPr>
            <a:lstStyle/>
            <a:p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ブルガリア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160" name="直線コネクタ 159"/>
            <p:cNvCxnSpPr/>
            <p:nvPr/>
          </p:nvCxnSpPr>
          <p:spPr>
            <a:xfrm>
              <a:off x="2736273" y="8221888"/>
              <a:ext cx="217806" cy="139265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テキスト ボックス 160"/>
            <p:cNvSpPr txBox="1"/>
            <p:nvPr/>
          </p:nvSpPr>
          <p:spPr>
            <a:xfrm>
              <a:off x="1636338" y="6851465"/>
              <a:ext cx="607859" cy="26161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txBody>
            <a:bodyPr wrap="none" rtlCol="0" anchor="ctr">
              <a:spAutoFit/>
            </a:bodyPr>
            <a:lstStyle/>
            <a:p>
              <a:r>
                <a:rPr kumimoji="1" lang="ja-JP" altLang="en-US" sz="1100" dirty="0" smtClean="0"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ドイツ</a:t>
              </a:r>
              <a:endPara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162" name="直線コネクタ 161"/>
            <p:cNvCxnSpPr>
              <a:endCxn id="161" idx="2"/>
            </p:cNvCxnSpPr>
            <p:nvPr/>
          </p:nvCxnSpPr>
          <p:spPr>
            <a:xfrm flipV="1">
              <a:off x="1781788" y="7113075"/>
              <a:ext cx="158480" cy="469359"/>
            </a:xfrm>
            <a:prstGeom prst="line">
              <a:avLst/>
            </a:prstGeom>
            <a:ln>
              <a:solidFill>
                <a:schemeClr val="tx1">
                  <a:lumMod val="85000"/>
                  <a:lumOff val="1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3" name="テキスト ボックス 162"/>
            <p:cNvSpPr txBox="1"/>
            <p:nvPr/>
          </p:nvSpPr>
          <p:spPr>
            <a:xfrm>
              <a:off x="3262223" y="6920719"/>
              <a:ext cx="404928" cy="123101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lIns="91429" tIns="45715" rIns="91429" bIns="45715" rtlCol="0">
              <a:spAutoFit/>
            </a:bodyPr>
            <a:lstStyle/>
            <a:p>
              <a:pPr marL="216000" indent="-144000" algn="ctr">
                <a:spcBef>
                  <a:spcPts val="600"/>
                </a:spcBef>
              </a:pPr>
              <a:endParaRPr lang="ja-JP" altLang="en-US" sz="200" dirty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164" name="テキスト ボックス 163"/>
            <p:cNvSpPr txBox="1"/>
            <p:nvPr/>
          </p:nvSpPr>
          <p:spPr>
            <a:xfrm>
              <a:off x="3091087" y="6900391"/>
              <a:ext cx="440551" cy="16926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1429" tIns="45715" rIns="91429" bIns="45715" rtlCol="0">
              <a:spAutoFit/>
            </a:bodyPr>
            <a:lstStyle/>
            <a:p>
              <a:pPr marL="216000" indent="-144000" algn="ctr">
                <a:spcBef>
                  <a:spcPts val="600"/>
                </a:spcBef>
              </a:pPr>
              <a:r>
                <a:rPr lang="ja-JP" altLang="en-US" sz="500" dirty="0">
                  <a:uFill>
                    <a:solidFill>
                      <a:srgbClr val="FF0000"/>
                    </a:solidFill>
                  </a:u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以上</a:t>
              </a:r>
            </a:p>
          </p:txBody>
        </p:sp>
      </p:grpSp>
      <p:sp>
        <p:nvSpPr>
          <p:cNvPr id="167" name="テキスト ボックス 166"/>
          <p:cNvSpPr txBox="1"/>
          <p:nvPr/>
        </p:nvSpPr>
        <p:spPr>
          <a:xfrm>
            <a:off x="3301253" y="8767853"/>
            <a:ext cx="3205839" cy="36932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216000" indent="-144000">
              <a:spcBef>
                <a:spcPts val="600"/>
              </a:spcBef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出典：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ECDC(</a:t>
            </a: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欧州疾病対策センター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)</a:t>
            </a:r>
            <a:r>
              <a:rPr lang="ja-JP" altLang="en-US" sz="9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 麻しん報告率</a:t>
            </a:r>
            <a:r>
              <a:rPr lang="en-US" altLang="ja-JP" sz="9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9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9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（平成</a:t>
            </a:r>
            <a:r>
              <a:rPr lang="en-US" altLang="ja-JP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29</a:t>
            </a:r>
            <a:r>
              <a:rPr lang="ja-JP" altLang="en-US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月現在；一部改変）</a:t>
            </a:r>
            <a:endParaRPr lang="en-US" altLang="ja-JP" sz="1050" dirty="0" smtClean="0"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graphicFrame>
        <p:nvGraphicFramePr>
          <p:cNvPr id="168" name="表 16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2951917"/>
              </p:ext>
            </p:extLst>
          </p:nvPr>
        </p:nvGraphicFramePr>
        <p:xfrm>
          <a:off x="548680" y="5963094"/>
          <a:ext cx="1960703" cy="2714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2007"/>
                <a:gridCol w="688696"/>
              </a:tblGrid>
              <a:tr h="246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国名</a:t>
                      </a:r>
                      <a:endParaRPr kumimoji="1" lang="ja-JP" altLang="en-US" sz="10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報告数</a:t>
                      </a:r>
                      <a:endParaRPr kumimoji="1" lang="ja-JP" altLang="en-US" sz="10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75000"/>
                      </a:schemeClr>
                    </a:solidFill>
                  </a:tcPr>
                </a:tc>
              </a:tr>
              <a:tr h="246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インド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38596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ナイジェリア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6802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中国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4347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イタリア</a:t>
                      </a:r>
                      <a:endParaRPr kumimoji="1" lang="ja-JP" altLang="en-US" sz="10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3660</a:t>
                      </a:r>
                      <a:endParaRPr kumimoji="1" lang="ja-JP" altLang="en-US" sz="10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46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パキスタン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3029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バングラディシュ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2913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インドネシア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2242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85">
                <a:tc>
                  <a:txBody>
                    <a:bodyPr/>
                    <a:lstStyle/>
                    <a:p>
                      <a:pPr algn="ctr"/>
                      <a:r>
                        <a:rPr lang="ja-JP" altLang="en-US" sz="1000" dirty="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コンゴ民主共和国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2082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ルーマニア</a:t>
                      </a:r>
                      <a:endParaRPr kumimoji="1" lang="ja-JP" altLang="en-US" sz="10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0" dirty="0" smtClean="0">
                          <a:solidFill>
                            <a:schemeClr val="bg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1844</a:t>
                      </a:r>
                      <a:endParaRPr kumimoji="1" lang="ja-JP" altLang="en-US" sz="1000" b="0" dirty="0">
                        <a:solidFill>
                          <a:schemeClr val="bg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  <a:tr h="24678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タイ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1000" b="0" dirty="0" smtClean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  <a:cs typeface="メイリオ" panose="020B0604030504040204" pitchFamily="50" charset="-128"/>
                        </a:rPr>
                        <a:t>1352</a:t>
                      </a:r>
                      <a:endParaRPr kumimoji="1" lang="ja-JP" altLang="en-US" sz="1000" b="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  <a:cs typeface="メイリオ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9" name="テキスト ボックス 168"/>
          <p:cNvSpPr txBox="1"/>
          <p:nvPr/>
        </p:nvSpPr>
        <p:spPr>
          <a:xfrm>
            <a:off x="231723" y="8767853"/>
            <a:ext cx="2529015" cy="369322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marL="216000" indent="-144000">
              <a:spcBef>
                <a:spcPts val="600"/>
              </a:spcBef>
            </a:pPr>
            <a:r>
              <a:rPr lang="ja-JP" altLang="en-US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出典：</a:t>
            </a:r>
            <a:r>
              <a:rPr lang="en-US" altLang="ja-JP" sz="9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WHO(</a:t>
            </a:r>
            <a:r>
              <a:rPr lang="zh-TW" altLang="en-US" sz="900" dirty="0"/>
              <a:t>世界保健</a:t>
            </a:r>
            <a:r>
              <a:rPr lang="zh-TW" altLang="en-US" sz="900" dirty="0" smtClean="0"/>
              <a:t>機関</a:t>
            </a:r>
            <a:r>
              <a:rPr lang="ja-JP" altLang="en-US" sz="900" dirty="0" smtClean="0"/>
              <a:t>）</a:t>
            </a:r>
            <a:r>
              <a:rPr lang="ja-JP" altLang="ja-JP" sz="900" dirty="0" smtClean="0"/>
              <a:t>麻</a:t>
            </a:r>
            <a:r>
              <a:rPr lang="ja-JP" altLang="ja-JP" sz="900" dirty="0"/>
              <a:t>しん</a:t>
            </a:r>
            <a:r>
              <a:rPr lang="ja-JP" altLang="ja-JP" sz="900" dirty="0" smtClean="0"/>
              <a:t>報告数</a:t>
            </a:r>
            <a:r>
              <a:rPr lang="en-US" altLang="ja-JP" sz="900" dirty="0" smtClean="0"/>
              <a:t/>
            </a:r>
            <a:br>
              <a:rPr lang="en-US" altLang="ja-JP" sz="900" dirty="0" smtClean="0"/>
            </a:br>
            <a:r>
              <a:rPr lang="ja-JP" altLang="en-US" sz="9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 </a:t>
            </a:r>
            <a:r>
              <a:rPr lang="ja-JP" altLang="en-US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ja-JP" sz="600" dirty="0"/>
              <a:t>平成</a:t>
            </a:r>
            <a:r>
              <a:rPr lang="en-US" altLang="ja-JP" sz="600" dirty="0"/>
              <a:t>29</a:t>
            </a:r>
            <a:r>
              <a:rPr lang="ja-JP" altLang="ja-JP" sz="600" dirty="0"/>
              <a:t>年</a:t>
            </a:r>
            <a:r>
              <a:rPr lang="en-US" altLang="ja-JP" sz="600" dirty="0"/>
              <a:t>8</a:t>
            </a:r>
            <a:r>
              <a:rPr lang="ja-JP" altLang="ja-JP" sz="600" dirty="0"/>
              <a:t>月</a:t>
            </a:r>
            <a:r>
              <a:rPr lang="ja-JP" altLang="ja-JP" sz="600" dirty="0" smtClean="0"/>
              <a:t>現在</a:t>
            </a:r>
            <a:r>
              <a:rPr lang="en-US" altLang="ja-JP" sz="600" dirty="0" smtClean="0"/>
              <a:t>;</a:t>
            </a:r>
            <a:r>
              <a:rPr lang="ja-JP" altLang="en-US" sz="600" dirty="0" smtClean="0"/>
              <a:t>一部改変</a:t>
            </a:r>
            <a:r>
              <a:rPr lang="ja-JP" altLang="en-US" sz="600" dirty="0" smtClean="0">
                <a:uFill>
                  <a:solidFill>
                    <a:srgbClr val="FF0000"/>
                  </a:solidFill>
                </a:u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050" dirty="0" smtClean="0">
              <a:uFill>
                <a:solidFill>
                  <a:srgbClr val="FF0000"/>
                </a:solidFill>
              </a:u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167060" y="611312"/>
            <a:ext cx="59262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イタリア・ルーマニアを含む</a:t>
            </a:r>
            <a:r>
              <a:rPr lang="ja-JP" alt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ヨーロッパ</a:t>
            </a:r>
            <a:r>
              <a:rPr lang="ja-JP" altLang="en-US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地域で</a:t>
            </a:r>
            <a:endParaRPr lang="en-US" altLang="ja-JP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521627" y="2097231"/>
            <a:ext cx="6067447" cy="65658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r">
              <a:lnSpc>
                <a:spcPts val="4400"/>
              </a:lnSpc>
              <a:spcAft>
                <a:spcPts val="1000"/>
              </a:spcAft>
            </a:pPr>
            <a:r>
              <a:rPr lang="ja-JP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大規模</a:t>
            </a: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な</a:t>
            </a:r>
            <a:r>
              <a:rPr lang="ja-JP" altLang="en-US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流行</a:t>
            </a: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</a:t>
            </a:r>
            <a:r>
              <a:rPr lang="ja-JP" altLang="en-US" sz="3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起</a:t>
            </a:r>
            <a:r>
              <a:rPr lang="ja-JP" alt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きています。</a:t>
            </a:r>
            <a:endParaRPr lang="en-US" altLang="ja-JP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9" name="テキスト ボックス 68"/>
          <p:cNvSpPr txBox="1"/>
          <p:nvPr/>
        </p:nvSpPr>
        <p:spPr>
          <a:xfrm>
            <a:off x="-171400" y="1377151"/>
            <a:ext cx="6984777" cy="656580"/>
          </a:xfrm>
          <a:prstGeom prst="rect">
            <a:avLst/>
          </a:prstGeom>
          <a:noFill/>
        </p:spPr>
        <p:txBody>
          <a:bodyPr wrap="square" lIns="91429" tIns="45715" rIns="91429" bIns="45715" rtlCol="0">
            <a:spAutoFit/>
          </a:bodyPr>
          <a:lstStyle/>
          <a:p>
            <a:pPr algn="ctr">
              <a:lnSpc>
                <a:spcPts val="4400"/>
              </a:lnSpc>
              <a:spcAft>
                <a:spcPts val="1000"/>
              </a:spcAft>
            </a:pPr>
            <a:r>
              <a:rPr lang="ja-JP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5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麻しん</a:t>
            </a:r>
            <a:r>
              <a:rPr lang="ja-JP" altLang="en-US" sz="4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（はしか）</a:t>
            </a:r>
            <a:r>
              <a:rPr lang="ja-JP" altLang="en-US" sz="4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の</a:t>
            </a:r>
            <a:endParaRPr lang="en-US" altLang="ja-JP" sz="4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865100" y="972873"/>
            <a:ext cx="32573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ま</a:t>
            </a:r>
            <a:endParaRPr kumimoji="1" lang="ja-JP" altLang="en-US" sz="11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62692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</a:spPr>
      <a:bodyPr wrap="square" lIns="91440" tIns="45720" rIns="91440" bIns="45720">
        <a:spAutoFit/>
      </a:bodyPr>
      <a:lstStyle>
        <a:defPPr algn="ctr">
          <a:defRPr sz="4400" b="1" cap="none" spc="0" dirty="0" smtClean="0">
            <a:ln w="17780" cmpd="sng">
              <a:solidFill>
                <a:srgbClr val="FFFFFF"/>
              </a:solidFill>
              <a:prstDash val="solid"/>
              <a:miter lim="800000"/>
            </a:ln>
            <a:gradFill rotWithShape="1">
              <a:gsLst>
                <a:gs pos="0">
                  <a:srgbClr val="000000">
                    <a:tint val="92000"/>
                    <a:shade val="100000"/>
                    <a:satMod val="150000"/>
                  </a:srgbClr>
                </a:gs>
                <a:gs pos="49000">
                  <a:srgbClr val="000000">
                    <a:tint val="89000"/>
                    <a:shade val="90000"/>
                    <a:satMod val="150000"/>
                  </a:srgbClr>
                </a:gs>
                <a:gs pos="50000">
                  <a:srgbClr val="000000">
                    <a:tint val="100000"/>
                    <a:shade val="75000"/>
                    <a:satMod val="150000"/>
                  </a:srgbClr>
                </a:gs>
                <a:gs pos="95000">
                  <a:srgbClr val="000000">
                    <a:shade val="47000"/>
                    <a:satMod val="150000"/>
                  </a:srgbClr>
                </a:gs>
                <a:gs pos="100000">
                  <a:srgbClr val="000000">
                    <a:shade val="39000"/>
                    <a:satMod val="150000"/>
                  </a:srgbClr>
                </a:gs>
              </a:gsLst>
              <a:lin ang="5400000"/>
            </a:gradFill>
            <a:effectLst>
              <a:outerShdw blurRad="50800" algn="tl" rotWithShape="0">
                <a:srgbClr val="000000"/>
              </a:outerShdw>
            </a:effectLst>
          </a:defRPr>
        </a:defPPr>
      </a:lst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5185</TotalTime>
  <Words>324</Words>
  <Application>Microsoft Office PowerPoint</Application>
  <PresentationFormat>A4 210 x 297 mm</PresentationFormat>
  <Paragraphs>99</Paragraphs>
  <Slides>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厚生労働省ネットワークシステム</dc:creator>
  <cp:lastModifiedBy>厚生労働省ネットワークシステム</cp:lastModifiedBy>
  <cp:revision>542</cp:revision>
  <cp:lastPrinted>2017-08-16T06:37:29Z</cp:lastPrinted>
  <dcterms:created xsi:type="dcterms:W3CDTF">2012-07-09T01:24:52Z</dcterms:created>
  <dcterms:modified xsi:type="dcterms:W3CDTF">2017-08-16T09:00:52Z</dcterms:modified>
</cp:coreProperties>
</file>