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p:scale>
          <a:sx n="125" d="100"/>
          <a:sy n="125" d="100"/>
        </p:scale>
        <p:origin x="-690" y="229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203" cy="497365"/>
          </a:xfrm>
          <a:prstGeom prst="rect">
            <a:avLst/>
          </a:prstGeom>
        </p:spPr>
        <p:txBody>
          <a:bodyPr vert="horz" lIns="91586" tIns="45793" rIns="91586" bIns="457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406" y="0"/>
            <a:ext cx="2949202" cy="497365"/>
          </a:xfrm>
          <a:prstGeom prst="rect">
            <a:avLst/>
          </a:prstGeom>
        </p:spPr>
        <p:txBody>
          <a:bodyPr vert="horz" lIns="91586" tIns="45793" rIns="91586" bIns="45793" rtlCol="0"/>
          <a:lstStyle>
            <a:lvl1pPr algn="r">
              <a:defRPr sz="1200"/>
            </a:lvl1pPr>
          </a:lstStyle>
          <a:p>
            <a:fld id="{872602AC-8C87-49AB-98CC-DF3087CB0E3D}" type="datetimeFigureOut">
              <a:rPr kumimoji="1" lang="ja-JP" altLang="en-US" smtClean="0"/>
              <a:t>2017/10/5</a:t>
            </a:fld>
            <a:endParaRPr kumimoji="1" lang="ja-JP" altLang="en-US"/>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1586" tIns="45793" rIns="91586" bIns="45793" rtlCol="0" anchor="ctr"/>
          <a:lstStyle/>
          <a:p>
            <a:endParaRPr lang="ja-JP" altLang="en-US"/>
          </a:p>
        </p:txBody>
      </p:sp>
      <p:sp>
        <p:nvSpPr>
          <p:cNvPr id="5" name="ノート プレースホルダー 4"/>
          <p:cNvSpPr>
            <a:spLocks noGrp="1"/>
          </p:cNvSpPr>
          <p:nvPr>
            <p:ph type="body" sz="quarter" idx="3"/>
          </p:nvPr>
        </p:nvSpPr>
        <p:spPr>
          <a:xfrm>
            <a:off x="681198" y="4720987"/>
            <a:ext cx="5444805" cy="4473099"/>
          </a:xfrm>
          <a:prstGeom prst="rect">
            <a:avLst/>
          </a:prstGeom>
        </p:spPr>
        <p:txBody>
          <a:bodyPr vert="horz" lIns="91586" tIns="45793" rIns="91586" bIns="457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385"/>
            <a:ext cx="2949203" cy="497364"/>
          </a:xfrm>
          <a:prstGeom prst="rect">
            <a:avLst/>
          </a:prstGeom>
        </p:spPr>
        <p:txBody>
          <a:bodyPr vert="horz" lIns="91586" tIns="45793" rIns="91586" bIns="457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406" y="9440385"/>
            <a:ext cx="2949202" cy="497364"/>
          </a:xfrm>
          <a:prstGeom prst="rect">
            <a:avLst/>
          </a:prstGeom>
        </p:spPr>
        <p:txBody>
          <a:bodyPr vert="horz" lIns="91586" tIns="45793" rIns="91586" bIns="45793"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2017/10/5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2017/10/5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2017/10/5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2017/10/5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935818" y="2196951"/>
            <a:ext cx="2986365"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よく見られる個人情報の書き込み</a:t>
            </a:r>
          </a:p>
        </p:txBody>
      </p:sp>
      <p:sp>
        <p:nvSpPr>
          <p:cNvPr id="15" name="テキスト ボックス 14"/>
          <p:cNvSpPr txBox="1"/>
          <p:nvPr/>
        </p:nvSpPr>
        <p:spPr>
          <a:xfrm>
            <a:off x="353515" y="956410"/>
            <a:ext cx="6264696" cy="90024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インターネットには</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ブログなど、誰でも簡単に情報を発信できるサービスがたくさんあります。子どもたちのあいだでもこうしたサービスは人気で、友だちとコミュニケーションをとったり、その日あったことや感じたことを日記のように書き込んだりしているものをよく目に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しかしその一方で、自分や友だちの個人情報を載せてしまう子どもたちもおり、見逃せない問題となって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71523" y="7851611"/>
            <a:ext cx="6274824"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インターネット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に個人情報を載せていると、自分になりすまされたり、一方的に好意を</a:t>
            </a:r>
            <a:r>
              <a:rPr lang="ja-JP" altLang="en-US" sz="1050" dirty="0" err="1">
                <a:latin typeface="メイリオ" panose="020B0604030504040204" pitchFamily="50" charset="-128"/>
                <a:ea typeface="メイリオ" panose="020B0604030504040204" pitchFamily="50" charset="-128"/>
                <a:cs typeface="メイリオ" panose="020B0604030504040204" pitchFamily="50" charset="-128"/>
              </a:rPr>
              <a:t>寄</a:t>
            </a:r>
            <a:r>
              <a:rPr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せらて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つきまとわれたり</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することもあります。また、不適切な投稿をしてしまった際に、その投稿</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とあわせて</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個人情報を拡散されてしまうようなことにもなりかねません。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子ども</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たちにはそうした危険性をきちんと理解させる必要があります。そのうえで、</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インターネット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に投稿する際は</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、自分や友だちの個人</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情報が含まれていないか事前に必ず確認する習慣をつけるよう、</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指導</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していくことが大切です。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367503" y="2561635"/>
            <a:ext cx="6222571" cy="2031325"/>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では、実際に子どもたちはどのようなかたちで、個人情報をインターネットに載せているのでしょうか。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よく見られるのが、</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などのプロフィール欄に自分の個人情報を書き込んだものです。</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などの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サービスには、他の利用者に自己紹介できるプロフィール欄があり、そこに学校名や部活名、本名、居住地、顔写真などの個人情報を載せている子どもたちが多くいるのです。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また他に多いのが、友だちと一緒に撮った写真などを投稿しているものです。遊びに出かけたときや、文化祭や体育祭などの学校行事のときなどに、その記念として友だちと写真を撮り、顔がはっきりとわかる状態のままインターネットに載せているものをよく見かけます。中には、制服や体操服、部活のユニフォームなどを着て撮影しているものもあり、そこから学校名や部活動などが判明してしまうケース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760804" y="406272"/>
            <a:ext cx="5306656" cy="338554"/>
          </a:xfrm>
          <a:prstGeom prst="rect">
            <a:avLst/>
          </a:prstGeom>
          <a:noFill/>
        </p:spPr>
        <p:txBody>
          <a:bodyPr wrap="square" rtlCol="0">
            <a:spAutoFit/>
          </a:bodyPr>
          <a:lstStyle/>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個人情報の公開に無防備な子どもたち</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033850" y="7329264"/>
            <a:ext cx="790301"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まとめ</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1556792" y="5077271"/>
            <a:ext cx="374441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意図せず個人情報を漏らしてしまうケースも</a:t>
            </a:r>
          </a:p>
        </p:txBody>
      </p:sp>
      <p:sp>
        <p:nvSpPr>
          <p:cNvPr id="13" name="テキスト ボックス 12"/>
          <p:cNvSpPr txBox="1"/>
          <p:nvPr/>
        </p:nvSpPr>
        <p:spPr>
          <a:xfrm>
            <a:off x="371844" y="5440213"/>
            <a:ext cx="6204241" cy="1384995"/>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自分は個人情報を載せないように気をつけているから大丈夫」と考えている子どもたちも、中にはいるかもしれません。しかし、そうした場合でも安心はできません。インターネット上での友だちとのやりとりや、自分や友だちの投稿に、個人特定につながる情報が含まれていること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具体的には以下のようなケースです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写真に写り込んだ宅配便</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の伝票</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から住所が判明</a:t>
            </a: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友だちとのやりとりで</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文化祭</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の名称を出したこと</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から学</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校名が判明</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・友だち</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の投稿から自分</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の顔</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と名字が</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判明</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16935</TotalTime>
  <Words>47</Words>
  <Application>Microsoft Office PowerPoint</Application>
  <PresentationFormat>A4 210 x 297 mm</PresentationFormat>
  <Paragraphs>21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埼玉県</cp:lastModifiedBy>
  <cp:revision>1</cp:revision>
  <cp:lastPrinted>2017-10-04T23:39:25Z</cp:lastPrinted>
  <dcterms:created xsi:type="dcterms:W3CDTF">2015-03-26T01:59:15Z</dcterms:created>
  <dcterms:modified xsi:type="dcterms:W3CDTF">2017-10-04T23:39:28Z</dcterms:modified>
</cp:coreProperties>
</file>