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6858000" cy="9906000" type="A4"/>
  <p:notesSz cx="6789738" cy="99298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3075">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9A4E6"/>
    <a:srgbClr val="F9A291"/>
    <a:srgbClr val="50218F"/>
    <a:srgbClr val="FFFFCC"/>
    <a:srgbClr val="EF1D3B"/>
    <a:srgbClr val="E7E4D5"/>
    <a:srgbClr val="4F2605"/>
    <a:srgbClr val="422004"/>
    <a:srgbClr val="F0E7FD"/>
    <a:srgbClr val="33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700" autoAdjust="0"/>
  </p:normalViewPr>
  <p:slideViewPr>
    <p:cSldViewPr>
      <p:cViewPr varScale="1">
        <p:scale>
          <a:sx n="48" d="100"/>
          <a:sy n="48" d="100"/>
        </p:scale>
        <p:origin x="-2406" y="-114"/>
      </p:cViewPr>
      <p:guideLst>
        <p:guide orient="horz" pos="3075"/>
        <p:guide pos="216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1638"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46513" y="0"/>
            <a:ext cx="2941637" cy="496888"/>
          </a:xfrm>
          <a:prstGeom prst="rect">
            <a:avLst/>
          </a:prstGeom>
        </p:spPr>
        <p:txBody>
          <a:bodyPr vert="horz" lIns="91440" tIns="45720" rIns="91440" bIns="45720" rtlCol="0"/>
          <a:lstStyle>
            <a:lvl1pPr algn="r">
              <a:defRPr sz="1200"/>
            </a:lvl1pPr>
          </a:lstStyle>
          <a:p>
            <a:fld id="{872602AC-8C87-49AB-98CC-DF3087CB0E3D}" type="datetimeFigureOut">
              <a:rPr kumimoji="1" lang="ja-JP" altLang="en-US" smtClean="0"/>
              <a:t>2018/6/14</a:t>
            </a:fld>
            <a:endParaRPr kumimoji="1" lang="ja-JP" altLang="en-US"/>
          </a:p>
        </p:txBody>
      </p:sp>
      <p:sp>
        <p:nvSpPr>
          <p:cNvPr id="4" name="スライド イメージ プレースホルダー 3"/>
          <p:cNvSpPr>
            <a:spLocks noGrp="1" noRot="1" noChangeAspect="1"/>
          </p:cNvSpPr>
          <p:nvPr>
            <p:ph type="sldImg" idx="2"/>
          </p:nvPr>
        </p:nvSpPr>
        <p:spPr>
          <a:xfrm>
            <a:off x="2105025" y="744538"/>
            <a:ext cx="2579688" cy="3724275"/>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9450" y="4716463"/>
            <a:ext cx="5430838" cy="446881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31338"/>
            <a:ext cx="2941638"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46513" y="9431338"/>
            <a:ext cx="2941637" cy="496887"/>
          </a:xfrm>
          <a:prstGeom prst="rect">
            <a:avLst/>
          </a:prstGeom>
        </p:spPr>
        <p:txBody>
          <a:bodyPr vert="horz" lIns="91440" tIns="45720" rIns="91440" bIns="45720" rtlCol="0" anchor="b"/>
          <a:lstStyle>
            <a:lvl1pPr algn="r">
              <a:defRPr sz="1200"/>
            </a:lvl1pPr>
          </a:lstStyle>
          <a:p>
            <a:fld id="{7695F75E-1759-4149-97E3-A94AA970CCAA}" type="slidenum">
              <a:rPr kumimoji="1" lang="ja-JP" altLang="en-US" smtClean="0"/>
              <a:t>‹#›</a:t>
            </a:fld>
            <a:endParaRPr kumimoji="1" lang="ja-JP" altLang="en-US"/>
          </a:p>
        </p:txBody>
      </p:sp>
    </p:spTree>
    <p:extLst>
      <p:ext uri="{BB962C8B-B14F-4D97-AF65-F5344CB8AC3E}">
        <p14:creationId xmlns:p14="http://schemas.microsoft.com/office/powerpoint/2010/main" val="18664695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695F75E-1759-4149-97E3-A94AA970CCAA}" type="slidenum">
              <a:rPr kumimoji="1" lang="ja-JP" altLang="en-US" smtClean="0"/>
              <a:t>1</a:t>
            </a:fld>
            <a:endParaRPr kumimoji="1" lang="ja-JP" altLang="en-US"/>
          </a:p>
        </p:txBody>
      </p:sp>
    </p:spTree>
    <p:extLst>
      <p:ext uri="{BB962C8B-B14F-4D97-AF65-F5344CB8AC3E}">
        <p14:creationId xmlns:p14="http://schemas.microsoft.com/office/powerpoint/2010/main" val="33665620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3"/>
            <a:ext cx="5829300" cy="2123369"/>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E7C3B56-9147-42C1-86F7-8AF113B94D43}" type="datetimeFigureOut">
              <a:rPr kumimoji="1" lang="ja-JP" altLang="en-US" smtClean="0"/>
              <a:pPr/>
              <a:t>2018/6/14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1210702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E7C3B56-9147-42C1-86F7-8AF113B94D43}" type="datetimeFigureOut">
              <a:rPr kumimoji="1" lang="ja-JP" altLang="en-US" smtClean="0"/>
              <a:pPr/>
              <a:t>2018/6/14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32982634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529697"/>
            <a:ext cx="1157288" cy="1126807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257176" y="529697"/>
            <a:ext cx="3357563" cy="1126807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E7C3B56-9147-42C1-86F7-8AF113B94D43}" type="datetimeFigureOut">
              <a:rPr kumimoji="1" lang="ja-JP" altLang="en-US" smtClean="0"/>
              <a:pPr/>
              <a:t>2018/6/14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11856793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E7C3B56-9147-42C1-86F7-8AF113B94D43}" type="datetimeFigureOut">
              <a:rPr kumimoji="1" lang="ja-JP" altLang="en-US" smtClean="0"/>
              <a:pPr/>
              <a:t>2018/6/14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24489950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2"/>
            <a:ext cx="5829300" cy="1967442"/>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41735" y="4198587"/>
            <a:ext cx="5829300" cy="216693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E7C3B56-9147-42C1-86F7-8AF113B94D43}" type="datetimeFigureOut">
              <a:rPr kumimoji="1" lang="ja-JP" altLang="en-US" smtClean="0"/>
              <a:pPr/>
              <a:t>2018/6/14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19177780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257176"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2628901"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E7C3B56-9147-42C1-86F7-8AF113B94D43}" type="datetimeFigureOut">
              <a:rPr kumimoji="1" lang="ja-JP" altLang="en-US" smtClean="0"/>
              <a:pPr/>
              <a:t>2018/6/14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13175914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83770"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83770"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E7C3B56-9147-42C1-86F7-8AF113B94D43}" type="datetimeFigureOut">
              <a:rPr kumimoji="1" lang="ja-JP" altLang="en-US" smtClean="0"/>
              <a:pPr/>
              <a:t>2018/6/14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22823772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E7C3B56-9147-42C1-86F7-8AF113B94D43}" type="datetimeFigureOut">
              <a:rPr kumimoji="1" lang="ja-JP" altLang="en-US" smtClean="0"/>
              <a:pPr/>
              <a:t>2018/6/14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30208883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E7C3B56-9147-42C1-86F7-8AF113B94D43}" type="datetimeFigureOut">
              <a:rPr kumimoji="1" lang="ja-JP" altLang="en-US" smtClean="0"/>
              <a:pPr/>
              <a:t>2018/6/14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12343727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1" y="394406"/>
            <a:ext cx="2256235" cy="1678517"/>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681288"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42901"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E7C3B56-9147-42C1-86F7-8AF113B94D43}" type="datetimeFigureOut">
              <a:rPr kumimoji="1" lang="ja-JP" altLang="en-US" smtClean="0"/>
              <a:pPr/>
              <a:t>2018/6/14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3615381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1"/>
            <a:ext cx="4114800" cy="818622"/>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752823"/>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E7C3B56-9147-42C1-86F7-8AF113B94D43}" type="datetimeFigureOut">
              <a:rPr kumimoji="1" lang="ja-JP" altLang="en-US" smtClean="0"/>
              <a:pPr/>
              <a:t>2018/6/14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40641683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42900" y="9181396"/>
            <a:ext cx="1600200" cy="527402"/>
          </a:xfrm>
          <a:prstGeom prst="rect">
            <a:avLst/>
          </a:prstGeom>
        </p:spPr>
        <p:txBody>
          <a:bodyPr vert="horz" lIns="91440" tIns="45720" rIns="91440" bIns="45720" rtlCol="0" anchor="ctr"/>
          <a:lstStyle>
            <a:lvl1pPr algn="l">
              <a:defRPr sz="1200">
                <a:solidFill>
                  <a:schemeClr val="tx1">
                    <a:tint val="75000"/>
                  </a:schemeClr>
                </a:solidFill>
              </a:defRPr>
            </a:lvl1pPr>
          </a:lstStyle>
          <a:p>
            <a:fld id="{9E7C3B56-9147-42C1-86F7-8AF113B94D43}" type="datetimeFigureOut">
              <a:rPr kumimoji="1" lang="ja-JP" altLang="en-US" smtClean="0"/>
              <a:pPr/>
              <a:t>2018/6/14</a:t>
            </a:fld>
            <a:endParaRPr kumimoji="1" lang="ja-JP" altLang="en-US"/>
          </a:p>
        </p:txBody>
      </p:sp>
      <p:sp>
        <p:nvSpPr>
          <p:cNvPr id="5" name="フッター プレースホルダー 4"/>
          <p:cNvSpPr>
            <a:spLocks noGrp="1"/>
          </p:cNvSpPr>
          <p:nvPr>
            <p:ph type="ftr" sz="quarter" idx="3"/>
          </p:nvPr>
        </p:nvSpPr>
        <p:spPr>
          <a:xfrm>
            <a:off x="2343150" y="9181396"/>
            <a:ext cx="2171700" cy="527402"/>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9181396"/>
            <a:ext cx="1600200" cy="527402"/>
          </a:xfrm>
          <a:prstGeom prst="rect">
            <a:avLst/>
          </a:prstGeom>
        </p:spPr>
        <p:txBody>
          <a:bodyPr vert="horz" lIns="91440" tIns="45720" rIns="91440" bIns="45720" rtlCol="0" anchor="ctr"/>
          <a:lstStyle>
            <a:lvl1pPr algn="r">
              <a:defRPr sz="1200">
                <a:solidFill>
                  <a:schemeClr val="tx1">
                    <a:tint val="75000"/>
                  </a:schemeClr>
                </a:solidFill>
              </a:defRPr>
            </a:lvl1p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5985749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テキスト ボックス 11"/>
          <p:cNvSpPr txBox="1"/>
          <p:nvPr/>
        </p:nvSpPr>
        <p:spPr>
          <a:xfrm>
            <a:off x="395640" y="3368824"/>
            <a:ext cx="5121592" cy="307777"/>
          </a:xfrm>
          <a:prstGeom prst="rect">
            <a:avLst/>
          </a:prstGeom>
          <a:noFill/>
        </p:spPr>
        <p:txBody>
          <a:bodyPr wrap="square" rtlCol="0">
            <a:spAutoFit/>
          </a:bodyPr>
          <a:lstStyle/>
          <a:p>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「自画撮り写真」がきっかけでストーカー被害にあうことも</a:t>
            </a:r>
          </a:p>
        </p:txBody>
      </p:sp>
      <p:sp>
        <p:nvSpPr>
          <p:cNvPr id="15" name="テキスト ボックス 14"/>
          <p:cNvSpPr txBox="1"/>
          <p:nvPr/>
        </p:nvSpPr>
        <p:spPr>
          <a:xfrm>
            <a:off x="353515" y="1658923"/>
            <a:ext cx="6264696" cy="1061829"/>
          </a:xfrm>
          <a:prstGeom prst="rect">
            <a:avLst/>
          </a:prstGeom>
          <a:noFill/>
        </p:spPr>
        <p:txBody>
          <a:bodyPr wrap="square" rtlCol="0">
            <a:spAutoFit/>
          </a:bodyPr>
          <a:lstStyle/>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自分で自分の姿を写した写真、いわゆる「自画撮り写真」をインターネットに投稿している人はいませんか。</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最近では、自分で手軽に写真をきれいに加工できるアプリが人気を集めていることもあってか、「自画撮り写真」を</a:t>
            </a:r>
            <a:r>
              <a:rPr lang="en-US" altLang="ja-JP" sz="1050" dirty="0">
                <a:latin typeface="メイリオ" panose="020B0604030504040204" pitchFamily="50" charset="-128"/>
                <a:ea typeface="メイリオ" panose="020B0604030504040204" pitchFamily="50" charset="-128"/>
                <a:cs typeface="メイリオ" panose="020B0604030504040204" pitchFamily="50" charset="-128"/>
              </a:rPr>
              <a:t>SNS</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などに投稿している人をよく見かけます。</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しかし、こうした写真はトラブルの種になることも。今回は、「自画撮り写真」をインターネットに投稿することの危険性についてお話しします。</a:t>
            </a:r>
          </a:p>
        </p:txBody>
      </p:sp>
      <p:grpSp>
        <p:nvGrpSpPr>
          <p:cNvPr id="3" name="グループ化 2"/>
          <p:cNvGrpSpPr/>
          <p:nvPr/>
        </p:nvGrpSpPr>
        <p:grpSpPr>
          <a:xfrm>
            <a:off x="318588" y="7257254"/>
            <a:ext cx="6180446" cy="1565886"/>
            <a:chOff x="318588" y="5350682"/>
            <a:chExt cx="6180446" cy="1493040"/>
          </a:xfrm>
        </p:grpSpPr>
        <p:sp>
          <p:nvSpPr>
            <p:cNvPr id="48" name="テキスト ボックス 47"/>
            <p:cNvSpPr txBox="1"/>
            <p:nvPr/>
          </p:nvSpPr>
          <p:spPr>
            <a:xfrm>
              <a:off x="318588" y="5831290"/>
              <a:ext cx="6180446" cy="1012432"/>
            </a:xfrm>
            <a:prstGeom prst="rect">
              <a:avLst/>
            </a:prstGeom>
            <a:noFill/>
          </p:spPr>
          <p:txBody>
            <a:bodyPr wrap="square" rtlCol="0">
              <a:spAutoFit/>
            </a:bodyPr>
            <a:lstStyle/>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dirty="0">
                  <a:latin typeface="メイリオ" panose="020B0604030504040204" pitchFamily="50" charset="-128"/>
                  <a:ea typeface="メイリオ" panose="020B0604030504040204" pitchFamily="50" charset="-128"/>
                </a:rPr>
                <a:t>「自</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画</a:t>
              </a:r>
              <a:r>
                <a:rPr lang="ja-JP" altLang="en-US" sz="1050" dirty="0">
                  <a:latin typeface="メイリオ" panose="020B0604030504040204" pitchFamily="50" charset="-128"/>
                  <a:ea typeface="メイリオ" panose="020B0604030504040204" pitchFamily="50" charset="-128"/>
                </a:rPr>
                <a:t>撮り写真」をインターネットに投稿することで、</a:t>
              </a:r>
              <a:r>
                <a:rPr lang="ja-JP" altLang="en-US" sz="1050" b="1" dirty="0">
                  <a:latin typeface="メイリオ" panose="020B0604030504040204" pitchFamily="50" charset="-128"/>
                  <a:ea typeface="メイリオ" panose="020B0604030504040204" pitchFamily="50" charset="-128"/>
                </a:rPr>
                <a:t>自分の個人情報を世界中に公開している可能性もあります</a:t>
              </a:r>
              <a:r>
                <a:rPr lang="ja-JP" altLang="en-US" sz="1050" dirty="0">
                  <a:latin typeface="メイリオ" panose="020B0604030504040204" pitchFamily="50" charset="-128"/>
                  <a:ea typeface="メイリオ" panose="020B0604030504040204" pitchFamily="50" charset="-128"/>
                </a:rPr>
                <a:t>。そのことをきちんと頭に入れ、顔がわかる状態の写真はインタ</a:t>
              </a:r>
              <a:r>
                <a:rPr lang="en-US" altLang="ja-JP" sz="1050" dirty="0">
                  <a:latin typeface="メイリオ" panose="020B0604030504040204" pitchFamily="50" charset="-128"/>
                  <a:ea typeface="メイリオ" panose="020B0604030504040204" pitchFamily="50" charset="-128"/>
                </a:rPr>
                <a:t>―</a:t>
              </a:r>
              <a:r>
                <a:rPr lang="ja-JP" altLang="en-US" sz="1050" dirty="0">
                  <a:latin typeface="メイリオ" panose="020B0604030504040204" pitchFamily="50" charset="-128"/>
                  <a:ea typeface="メイリオ" panose="020B0604030504040204" pitchFamily="50" charset="-128"/>
                </a:rPr>
                <a:t>ネットに投稿しないよう注意しましょう。どうしても「自</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画</a:t>
              </a:r>
              <a:r>
                <a:rPr lang="ja-JP" altLang="en-US" sz="1050" dirty="0">
                  <a:latin typeface="メイリオ" panose="020B0604030504040204" pitchFamily="50" charset="-128"/>
                  <a:ea typeface="メイリオ" panose="020B0604030504040204" pitchFamily="50" charset="-128"/>
                </a:rPr>
                <a:t>撮り写真」を投稿したい場合は、写真加工アプリなどを使って、顔がわからない状態にしてください。</a:t>
              </a:r>
              <a:endParaRPr lang="en-US" altLang="ja-JP" sz="1050" dirty="0">
                <a:latin typeface="メイリオ" panose="020B0604030504040204" pitchFamily="50" charset="-128"/>
                <a:ea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rPr>
                <a:t>　それから、写真の背後にも注意が必要。自分の個人情報につながるものが含まれていないか、必ず確認する習慣をつけましょう。</a:t>
              </a:r>
            </a:p>
          </p:txBody>
        </p:sp>
        <p:sp>
          <p:nvSpPr>
            <p:cNvPr id="41" name="テキスト ボックス 40"/>
            <p:cNvSpPr txBox="1"/>
            <p:nvPr/>
          </p:nvSpPr>
          <p:spPr>
            <a:xfrm>
              <a:off x="470322" y="5350682"/>
              <a:ext cx="3174702" cy="293459"/>
            </a:xfrm>
            <a:prstGeom prst="rect">
              <a:avLst/>
            </a:prstGeom>
            <a:noFill/>
          </p:spPr>
          <p:txBody>
            <a:bodyPr wrap="square" rtlCol="0">
              <a:spAutoFit/>
            </a:bodyPr>
            <a:lstStyle/>
            <a:p>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まとめ</a:t>
              </a:r>
              <a:endParaRPr kumimoji="1" lang="ja-JP" altLang="en-US" sz="1400" b="1" dirty="0">
                <a:latin typeface="メイリオ" panose="020B0604030504040204" pitchFamily="50" charset="-128"/>
                <a:ea typeface="メイリオ" panose="020B0604030504040204" pitchFamily="50" charset="-128"/>
                <a:cs typeface="メイリオ" panose="020B0604030504040204" pitchFamily="50" charset="-128"/>
              </a:endParaRPr>
            </a:p>
          </p:txBody>
        </p:sp>
      </p:grpSp>
      <p:sp>
        <p:nvSpPr>
          <p:cNvPr id="43" name="テキスト ボックス 42"/>
          <p:cNvSpPr txBox="1"/>
          <p:nvPr/>
        </p:nvSpPr>
        <p:spPr>
          <a:xfrm>
            <a:off x="395640" y="3944888"/>
            <a:ext cx="6180446" cy="3000821"/>
          </a:xfrm>
          <a:prstGeom prst="rect">
            <a:avLst/>
          </a:prstGeom>
          <a:noFill/>
        </p:spPr>
        <p:txBody>
          <a:bodyPr wrap="square" rtlCol="0">
            <a:spAutoFit/>
          </a:bodyPr>
          <a:lstStyle/>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自画撮り写真」をインターネットに投稿することで起きるトラブルはたくさんあります。写真をアダルトサイトや出会い系サイトなどで勝手に使われたり、撮影禁止場所で撮ったものや、背景に知らない人が写りこんだものを投稿してしまって、それを見た人から非難のコメントが集まったり。</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中でも特に危険なのが、</a:t>
            </a:r>
            <a:r>
              <a:rPr lang="ja-JP" altLang="en-US" sz="1050" b="1" dirty="0">
                <a:latin typeface="メイリオ" panose="020B0604030504040204" pitchFamily="50" charset="-128"/>
                <a:ea typeface="メイリオ" panose="020B0604030504040204" pitchFamily="50" charset="-128"/>
                <a:cs typeface="メイリオ" panose="020B0604030504040204" pitchFamily="50" charset="-128"/>
              </a:rPr>
              <a:t>ストーカー被害</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。インターネット上の投稿は、世界中誰でも見ることができるものです。みなさんが、友だちに見せるつもりで、日常の写真を投稿したとしても、その写真を</a:t>
            </a:r>
            <a:r>
              <a:rPr lang="ja-JP" altLang="en-US" sz="1050" b="1" dirty="0">
                <a:latin typeface="メイリオ" panose="020B0604030504040204" pitchFamily="50" charset="-128"/>
                <a:ea typeface="メイリオ" panose="020B0604030504040204" pitchFamily="50" charset="-128"/>
                <a:cs typeface="メイリオ" panose="020B0604030504040204" pitchFamily="50" charset="-128"/>
              </a:rPr>
              <a:t>まったく知らない人が見ている可能性があります</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。中には、</a:t>
            </a:r>
            <a:r>
              <a:rPr lang="en-US" altLang="ja-JP" sz="1050" dirty="0">
                <a:latin typeface="メイリオ" panose="020B0604030504040204" pitchFamily="50" charset="-128"/>
                <a:ea typeface="メイリオ" panose="020B0604030504040204" pitchFamily="50" charset="-128"/>
                <a:cs typeface="メイリオ" panose="020B0604030504040204" pitchFamily="50" charset="-128"/>
              </a:rPr>
              <a:t>SNS</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などの写真を見て、投稿者に一方的に好意をいだき、ストーカー行為をする人も少なからずいるのです。</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dirty="0">
                <a:latin typeface="メイリオ" panose="020B0604030504040204" pitchFamily="50" charset="-128"/>
                <a:ea typeface="メイリオ" panose="020B0604030504040204" pitchFamily="50" charset="-128"/>
              </a:rPr>
              <a:t>インターネットを使ったストーカーの被害はさまざまです。</a:t>
            </a:r>
            <a:r>
              <a:rPr lang="en-US" altLang="ja-JP" sz="1050" dirty="0">
                <a:latin typeface="メイリオ" panose="020B0604030504040204" pitchFamily="50" charset="-128"/>
                <a:ea typeface="メイリオ" panose="020B0604030504040204" pitchFamily="50" charset="-128"/>
              </a:rPr>
              <a:t>SNS</a:t>
            </a:r>
            <a:r>
              <a:rPr lang="ja-JP" altLang="en-US" sz="1050" dirty="0">
                <a:latin typeface="メイリオ" panose="020B0604030504040204" pitchFamily="50" charset="-128"/>
                <a:ea typeface="メイリオ" panose="020B0604030504040204" pitchFamily="50" charset="-128"/>
              </a:rPr>
              <a:t>などに好意を寄せるコメントがしつこく送られてきたり、他のサイトに</a:t>
            </a:r>
            <a:r>
              <a:rPr lang="ja-JP" altLang="en-US" sz="1050" b="1" dirty="0">
                <a:latin typeface="メイリオ" panose="020B0604030504040204" pitchFamily="50" charset="-128"/>
                <a:ea typeface="メイリオ" panose="020B0604030504040204" pitchFamily="50" charset="-128"/>
              </a:rPr>
              <a:t>ひぼう中傷の書き込みをされたり</a:t>
            </a:r>
            <a:r>
              <a:rPr lang="ja-JP" altLang="en-US" sz="1050" dirty="0">
                <a:latin typeface="メイリオ" panose="020B0604030504040204" pitchFamily="50" charset="-128"/>
                <a:ea typeface="メイリオ" panose="020B0604030504040204" pitchFamily="50" charset="-128"/>
              </a:rPr>
              <a:t>。中には、家の前や学校の近く、通学路でまちぶせされるなど、</a:t>
            </a:r>
            <a:r>
              <a:rPr lang="ja-JP" altLang="en-US" sz="1050" b="1" dirty="0">
                <a:latin typeface="メイリオ" panose="020B0604030504040204" pitchFamily="50" charset="-128"/>
                <a:ea typeface="メイリオ" panose="020B0604030504040204" pitchFamily="50" charset="-128"/>
              </a:rPr>
              <a:t>つきまといの被害にあうケースもあります</a:t>
            </a:r>
            <a:r>
              <a:rPr lang="ja-JP" altLang="en-US" sz="1050" dirty="0">
                <a:latin typeface="メイリオ" panose="020B0604030504040204" pitchFamily="50" charset="-128"/>
                <a:ea typeface="メイリオ" panose="020B0604030504040204" pitchFamily="50" charset="-128"/>
              </a:rPr>
              <a:t>。</a:t>
            </a:r>
            <a:endParaRPr lang="en-US" altLang="ja-JP" sz="1050" dirty="0">
              <a:latin typeface="メイリオ" panose="020B0604030504040204" pitchFamily="50" charset="-128"/>
              <a:ea typeface="メイリオ" panose="020B0604030504040204" pitchFamily="50" charset="-128"/>
            </a:endParaRPr>
          </a:p>
          <a:p>
            <a:endParaRPr lang="en-US" altLang="ja-JP" sz="1050" dirty="0">
              <a:latin typeface="メイリオ" panose="020B0604030504040204" pitchFamily="50" charset="-128"/>
              <a:ea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rPr>
              <a:t>　インターネットに投稿された「自</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画</a:t>
            </a:r>
            <a:r>
              <a:rPr lang="ja-JP" altLang="en-US" sz="1050" dirty="0">
                <a:latin typeface="メイリオ" panose="020B0604030504040204" pitchFamily="50" charset="-128"/>
                <a:ea typeface="メイリオ" panose="020B0604030504040204" pitchFamily="50" charset="-128"/>
              </a:rPr>
              <a:t>撮り写真」には、</a:t>
            </a:r>
            <a:r>
              <a:rPr lang="ja-JP" altLang="en-US" sz="1050" b="1" dirty="0">
                <a:latin typeface="メイリオ" panose="020B0604030504040204" pitchFamily="50" charset="-128"/>
                <a:ea typeface="メイリオ" panose="020B0604030504040204" pitchFamily="50" charset="-128"/>
              </a:rPr>
              <a:t>個人に関する情報が含まれているケースが多くあります</a:t>
            </a:r>
            <a:r>
              <a:rPr lang="ja-JP" altLang="en-US" sz="1050" dirty="0">
                <a:latin typeface="メイリオ" panose="020B0604030504040204" pitchFamily="50" charset="-128"/>
                <a:ea typeface="メイリオ" panose="020B0604030504040204" pitchFamily="50" charset="-128"/>
              </a:rPr>
              <a:t>。自分の顔はもちろんですし、制服姿や部活動のユニフォーム姿で撮ったものを見れば、すぐに学校名がわかります。また、</a:t>
            </a:r>
            <a:r>
              <a:rPr lang="ja-JP" altLang="en-US" sz="1050" b="1" dirty="0">
                <a:latin typeface="メイリオ" panose="020B0604030504040204" pitchFamily="50" charset="-128"/>
                <a:ea typeface="メイリオ" panose="020B0604030504040204" pitchFamily="50" charset="-128"/>
              </a:rPr>
              <a:t>学校帰りに撮った写真や家の近くで撮った写真の背景から、通学路や住んでいる地域が特定されることも少なくありません</a:t>
            </a:r>
            <a:r>
              <a:rPr lang="ja-JP" altLang="en-US" sz="1050" dirty="0">
                <a:latin typeface="メイリオ" panose="020B0604030504040204" pitchFamily="50" charset="-128"/>
                <a:ea typeface="メイリオ" panose="020B0604030504040204" pitchFamily="50" charset="-128"/>
              </a:rPr>
              <a:t>。</a:t>
            </a:r>
          </a:p>
        </p:txBody>
      </p:sp>
      <p:sp>
        <p:nvSpPr>
          <p:cNvPr id="10" name="テキスト ボックス 9"/>
          <p:cNvSpPr txBox="1"/>
          <p:nvPr/>
        </p:nvSpPr>
        <p:spPr>
          <a:xfrm>
            <a:off x="2583022" y="9628716"/>
            <a:ext cx="4695183" cy="215444"/>
          </a:xfrm>
          <a:prstGeom prst="rect">
            <a:avLst/>
          </a:prstGeom>
          <a:noFill/>
        </p:spPr>
        <p:txBody>
          <a:bodyPr wrap="square" rtlCol="0">
            <a:spAutoFit/>
          </a:bodyPr>
          <a:lstStyle/>
          <a:p>
            <a:r>
              <a:rPr kumimoji="1" lang="en-US" altLang="ja-JP" sz="800" dirty="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rPr>
              <a:t>本資料は、埼玉県教育委員会の委託により、</a:t>
            </a:r>
            <a:r>
              <a:rPr kumimoji="1" lang="en-US" altLang="ja-JP" sz="800" dirty="0">
                <a:latin typeface="メイリオ" panose="020B0604030504040204" pitchFamily="50" charset="-128"/>
                <a:ea typeface="メイリオ" panose="020B0604030504040204" pitchFamily="50" charset="-128"/>
                <a:cs typeface="メイリオ" panose="020B0604030504040204" pitchFamily="50" charset="-128"/>
              </a:rPr>
              <a:t>PITCREW</a:t>
            </a:r>
            <a:r>
              <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rPr>
              <a:t>株式会社が作成したものです。</a:t>
            </a:r>
          </a:p>
        </p:txBody>
      </p:sp>
      <p:sp>
        <p:nvSpPr>
          <p:cNvPr id="2" name="テキスト ボックス 1"/>
          <p:cNvSpPr txBox="1"/>
          <p:nvPr/>
        </p:nvSpPr>
        <p:spPr>
          <a:xfrm>
            <a:off x="1160748" y="704528"/>
            <a:ext cx="4536504" cy="584775"/>
          </a:xfrm>
          <a:prstGeom prst="rect">
            <a:avLst/>
          </a:prstGeom>
          <a:noFill/>
        </p:spPr>
        <p:txBody>
          <a:bodyPr wrap="square" rtlCol="0">
            <a:spAutoFit/>
          </a:bodyPr>
          <a:lstStyle/>
          <a:p>
            <a:pPr algn="ctr"/>
            <a:r>
              <a:rPr kumimoji="1"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「自画撮り写真」をインターネットに</a:t>
            </a:r>
            <a:endParaRPr kumimoji="1" lang="en-US" altLang="ja-JP" sz="1600" b="1" dirty="0">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投稿することの危険性について</a:t>
            </a:r>
          </a:p>
        </p:txBody>
      </p:sp>
    </p:spTree>
    <p:extLst>
      <p:ext uri="{BB962C8B-B14F-4D97-AF65-F5344CB8AC3E}">
        <p14:creationId xmlns:p14="http://schemas.microsoft.com/office/powerpoint/2010/main" val="86751373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16983</TotalTime>
  <Words>51</Words>
  <Application>Microsoft Office PowerPoint</Application>
  <PresentationFormat>A4 210 x 297 mm</PresentationFormat>
  <Paragraphs>18</Paragraphs>
  <Slides>1</Slides>
  <Notes>1</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市川宗典</dc:creator>
  <cp:lastModifiedBy>埼玉県</cp:lastModifiedBy>
  <cp:revision>3</cp:revision>
  <cp:lastPrinted>2015-12-15T08:10:10Z</cp:lastPrinted>
  <dcterms:created xsi:type="dcterms:W3CDTF">2015-03-26T01:59:15Z</dcterms:created>
  <dcterms:modified xsi:type="dcterms:W3CDTF">2018-06-14T08:40:18Z</dcterms:modified>
</cp:coreProperties>
</file>