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789738"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07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A4E6"/>
    <a:srgbClr val="F9A291"/>
    <a:srgbClr val="50218F"/>
    <a:srgbClr val="FFFFCC"/>
    <a:srgbClr val="EF1D3B"/>
    <a:srgbClr val="E7E4D5"/>
    <a:srgbClr val="4F2605"/>
    <a:srgbClr val="422004"/>
    <a:srgbClr val="F0E7FD"/>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00" autoAdjust="0"/>
  </p:normalViewPr>
  <p:slideViewPr>
    <p:cSldViewPr>
      <p:cViewPr varScale="1">
        <p:scale>
          <a:sx n="48" d="100"/>
          <a:sy n="48" d="100"/>
        </p:scale>
        <p:origin x="-2406" y="-114"/>
      </p:cViewPr>
      <p:guideLst>
        <p:guide orient="horz" pos="3075"/>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6513" y="0"/>
            <a:ext cx="2941637" cy="496888"/>
          </a:xfrm>
          <a:prstGeom prst="rect">
            <a:avLst/>
          </a:prstGeom>
        </p:spPr>
        <p:txBody>
          <a:bodyPr vert="horz" lIns="91440" tIns="45720" rIns="91440" bIns="45720" rtlCol="0"/>
          <a:lstStyle>
            <a:lvl1pPr algn="r">
              <a:defRPr sz="1200"/>
            </a:lvl1pPr>
          </a:lstStyle>
          <a:p>
            <a:fld id="{872602AC-8C87-49AB-98CC-DF3087CB0E3D}" type="datetimeFigureOut">
              <a:rPr kumimoji="1" lang="ja-JP" altLang="en-US" smtClean="0"/>
              <a:t>2019/2/25</a:t>
            </a:fld>
            <a:endParaRPr kumimoji="1" lang="ja-JP" altLang="en-US"/>
          </a:p>
        </p:txBody>
      </p:sp>
      <p:sp>
        <p:nvSpPr>
          <p:cNvPr id="4" name="スライド イメージ プレースホルダー 3"/>
          <p:cNvSpPr>
            <a:spLocks noGrp="1" noRot="1" noChangeAspect="1"/>
          </p:cNvSpPr>
          <p:nvPr>
            <p:ph type="sldImg" idx="2"/>
          </p:nvPr>
        </p:nvSpPr>
        <p:spPr>
          <a:xfrm>
            <a:off x="2105025" y="744538"/>
            <a:ext cx="2579688"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16463"/>
            <a:ext cx="5430838" cy="44688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1338"/>
            <a:ext cx="2941638"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6513" y="9431338"/>
            <a:ext cx="2941637" cy="496887"/>
          </a:xfrm>
          <a:prstGeom prst="rect">
            <a:avLst/>
          </a:prstGeom>
        </p:spPr>
        <p:txBody>
          <a:bodyPr vert="horz" lIns="91440" tIns="45720" rIns="91440" bIns="45720" rtlCol="0" anchor="b"/>
          <a:lstStyle>
            <a:lvl1pPr algn="r">
              <a:defRPr sz="1200"/>
            </a:lvl1pPr>
          </a:lstStyle>
          <a:p>
            <a:fld id="{7695F75E-1759-4149-97E3-A94AA970CCAA}" type="slidenum">
              <a:rPr kumimoji="1" lang="ja-JP" altLang="en-US" smtClean="0"/>
              <a:t>‹#›</a:t>
            </a:fld>
            <a:endParaRPr kumimoji="1" lang="ja-JP" altLang="en-US"/>
          </a:p>
        </p:txBody>
      </p:sp>
    </p:spTree>
    <p:extLst>
      <p:ext uri="{BB962C8B-B14F-4D97-AF65-F5344CB8AC3E}">
        <p14:creationId xmlns:p14="http://schemas.microsoft.com/office/powerpoint/2010/main" val="186646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95F75E-1759-4149-97E3-A94AA970CCAA}" type="slidenum">
              <a:rPr kumimoji="1" lang="ja-JP" altLang="en-US" smtClean="0"/>
              <a:t>1</a:t>
            </a:fld>
            <a:endParaRPr kumimoji="1" lang="ja-JP" altLang="en-US"/>
          </a:p>
        </p:txBody>
      </p:sp>
    </p:spTree>
    <p:extLst>
      <p:ext uri="{BB962C8B-B14F-4D97-AF65-F5344CB8AC3E}">
        <p14:creationId xmlns:p14="http://schemas.microsoft.com/office/powerpoint/2010/main" val="336656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2019/2/25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1070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2019/2/25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298263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2019/2/25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18567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2019/2/25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44899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2019/2/25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91777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2019/2/25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31759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E7C3B56-9147-42C1-86F7-8AF113B94D43}" type="datetimeFigureOut">
              <a:rPr kumimoji="1" lang="ja-JP" altLang="en-US" smtClean="0"/>
              <a:pPr/>
              <a:t>2019/2/25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28237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7C3B56-9147-42C1-86F7-8AF113B94D43}" type="datetimeFigureOut">
              <a:rPr kumimoji="1" lang="ja-JP" altLang="en-US" smtClean="0"/>
              <a:pPr/>
              <a:t>2019/2/25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02088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7C3B56-9147-42C1-86F7-8AF113B94D43}" type="datetimeFigureOut">
              <a:rPr kumimoji="1" lang="ja-JP" altLang="en-US" smtClean="0"/>
              <a:pPr/>
              <a:t>2019/2/25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3437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2019/2/25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61538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2019/2/25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4064168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9E7C3B56-9147-42C1-86F7-8AF113B94D43}" type="datetimeFigureOut">
              <a:rPr kumimoji="1" lang="ja-JP" altLang="en-US" smtClean="0"/>
              <a:pPr/>
              <a:t>2019/2/25</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598574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395640" y="1928664"/>
            <a:ext cx="4574163" cy="307777"/>
          </a:xfrm>
          <a:prstGeom prst="rect">
            <a:avLst/>
          </a:prstGeom>
          <a:noFill/>
        </p:spPr>
        <p:txBody>
          <a:bodyPr wrap="square" rtlCol="0">
            <a:spAutoFit/>
          </a:bodyPr>
          <a:lstStyle/>
          <a:p>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飲酒・喫煙に関する投稿</a:t>
            </a:r>
            <a:endPar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353515" y="1208584"/>
            <a:ext cx="6264696" cy="415498"/>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今年度も残りあとわずかとなりました。今回は、この時期にあらためて気をつけておきたい、問題のある投稿についてお伝えしたいと思います。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512676" y="8451775"/>
            <a:ext cx="5832648" cy="461665"/>
          </a:xfrm>
          <a:prstGeom prst="rect">
            <a:avLst/>
          </a:prstGeom>
          <a:noFill/>
        </p:spPr>
        <p:txBody>
          <a:bodyPr wrap="square" rtlCol="0">
            <a:spAutoFit/>
          </a:bodyPr>
          <a:lstStyle/>
          <a:p>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a:latin typeface="メイリオ" panose="020B0604030504040204" pitchFamily="50" charset="-128"/>
                <a:ea typeface="メイリオ" panose="020B0604030504040204" pitchFamily="50" charset="-128"/>
              </a:rPr>
              <a:t>「投稿する前に、誰に見られても問題ないものか必ず確認する</a:t>
            </a:r>
            <a:r>
              <a:rPr lang="ja-JP" altLang="en-US" sz="1200" b="1" dirty="0" smtClean="0">
                <a:latin typeface="メイリオ" panose="020B0604030504040204" pitchFamily="50" charset="-128"/>
                <a:ea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rPr>
              <a:t>個人情報は</a:t>
            </a:r>
            <a:endParaRPr lang="en-US" altLang="ja-JP" sz="1200" b="1" dirty="0">
              <a:latin typeface="メイリオ" panose="020B0604030504040204" pitchFamily="50" charset="-128"/>
              <a:ea typeface="メイリオ" panose="020B0604030504040204" pitchFamily="50" charset="-128"/>
            </a:endParaRPr>
          </a:p>
          <a:p>
            <a:r>
              <a:rPr lang="ja-JP" altLang="en-US" sz="1200" b="1" dirty="0" smtClean="0">
                <a:latin typeface="メイリオ" panose="020B0604030504040204" pitchFamily="50" charset="-128"/>
                <a:ea typeface="メイリオ" panose="020B0604030504040204" pitchFamily="50" charset="-128"/>
              </a:rPr>
              <a:t>イ</a:t>
            </a:r>
            <a:r>
              <a:rPr lang="ja-JP" altLang="en-US" sz="1200" b="1" dirty="0">
                <a:latin typeface="メイリオ" panose="020B0604030504040204" pitchFamily="50" charset="-128"/>
                <a:ea typeface="メイリオ" panose="020B0604030504040204" pitchFamily="50" charset="-128"/>
              </a:rPr>
              <a:t>ンターネットに載せない」といったことをあらためてこころがけましょう。</a:t>
            </a:r>
            <a:endParaRPr lang="en-US" altLang="ja-JP" sz="12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395640" y="2216696"/>
            <a:ext cx="6180446" cy="1859483"/>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年度末には、一年間を共にしたクラスのみんなで集まる機会もあるかと思います。</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などでも、そうした様子を撮影した写真や動画が投稿されているのを見かけます。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しかし、はめをはずしすぎて飲酒や喫煙をしてしまった生徒が、その様子を投稿していることがあります。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100"/>
              </a:lnSpc>
            </a:pPr>
            <a:r>
              <a:rPr lang="ja-JP" altLang="en-US" sz="1100" dirty="0">
                <a:latin typeface="HGPｺﾞｼｯｸE" panose="020B0900000000000000" pitchFamily="50" charset="-128"/>
                <a:ea typeface="HGPｺﾞｼｯｸE" panose="020B0900000000000000" pitchFamily="50" charset="-128"/>
                <a:cs typeface="メイリオ" panose="020B0604030504040204" pitchFamily="50" charset="-128"/>
              </a:rPr>
              <a:t>　そもそも、未成年者が飲酒や喫煙をすることは法律で禁止されています。</a:t>
            </a:r>
            <a:endParaRPr lang="en-US" altLang="ja-JP" sz="1100" dirty="0">
              <a:latin typeface="HGPｺﾞｼｯｸE" panose="020B0900000000000000" pitchFamily="50" charset="-128"/>
              <a:ea typeface="HGPｺﾞｼｯｸE" panose="020B0900000000000000" pitchFamily="50" charset="-128"/>
              <a:cs typeface="メイリオ" panose="020B0604030504040204" pitchFamily="50" charset="-128"/>
            </a:endParaRPr>
          </a:p>
          <a:p>
            <a:pPr>
              <a:lnSpc>
                <a:spcPts val="13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また、</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の過去の投稿などから個人情報を探られて、問題の投稿と一緒にインターネット上に拡散される可能性もあります。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050" dirty="0" smtClean="0">
                <a:latin typeface="HGPｺﾞｼｯｸE" panose="020B0900000000000000" pitchFamily="50" charset="-128"/>
                <a:ea typeface="HGPｺﾞｼｯｸE" panose="020B0900000000000000" pitchFamily="50" charset="-128"/>
              </a:rPr>
              <a:t>※</a:t>
            </a:r>
            <a:r>
              <a:rPr lang="ja-JP" altLang="en-US" sz="1050" dirty="0">
                <a:latin typeface="HGPｺﾞｼｯｸE" panose="020B0900000000000000" pitchFamily="50" charset="-128"/>
                <a:ea typeface="HGPｺﾞｼｯｸE" panose="020B0900000000000000" pitchFamily="50" charset="-128"/>
              </a:rPr>
              <a:t>実際に飲酒や喫煙をしてい</a:t>
            </a:r>
            <a:r>
              <a:rPr lang="ja-JP" altLang="en-US" sz="1050" dirty="0" smtClean="0">
                <a:latin typeface="HGPｺﾞｼｯｸE" panose="020B0900000000000000" pitchFamily="50" charset="-128"/>
                <a:ea typeface="HGPｺﾞｼｯｸE" panose="020B0900000000000000" pitchFamily="50" charset="-128"/>
              </a:rPr>
              <a:t>なく</a:t>
            </a:r>
            <a:r>
              <a:rPr lang="ja-JP" altLang="en-US" sz="1050" dirty="0">
                <a:latin typeface="HGPｺﾞｼｯｸE" panose="020B0900000000000000" pitchFamily="50" charset="-128"/>
                <a:ea typeface="HGPｺﾞｼｯｸE" panose="020B0900000000000000" pitchFamily="50" charset="-128"/>
              </a:rPr>
              <a:t>ても、写真や動画に写りこ</a:t>
            </a:r>
            <a:r>
              <a:rPr lang="ja-JP" altLang="en-US" sz="1050" dirty="0" smtClean="0">
                <a:latin typeface="HGPｺﾞｼｯｸE" panose="020B0900000000000000" pitchFamily="50" charset="-128"/>
                <a:ea typeface="HGPｺﾞｼｯｸE" panose="020B0900000000000000" pitchFamily="50" charset="-128"/>
              </a:rPr>
              <a:t>んだ</a:t>
            </a:r>
            <a:r>
              <a:rPr lang="ja-JP" altLang="en-US" sz="1050" dirty="0">
                <a:latin typeface="HGPｺﾞｼｯｸE" panose="020B0900000000000000" pitchFamily="50" charset="-128"/>
                <a:ea typeface="HGPｺﾞｼｯｸE" panose="020B0900000000000000" pitchFamily="50" charset="-128"/>
              </a:rPr>
              <a:t>お酒の容器やタバコの箱</a:t>
            </a:r>
            <a:r>
              <a:rPr lang="ja-JP" altLang="en-US" sz="1050" dirty="0" smtClean="0">
                <a:latin typeface="HGPｺﾞｼｯｸE" panose="020B0900000000000000" pitchFamily="50" charset="-128"/>
                <a:ea typeface="HGPｺﾞｼｯｸE" panose="020B0900000000000000" pitchFamily="50" charset="-128"/>
              </a:rPr>
              <a:t>、灰</a:t>
            </a:r>
            <a:r>
              <a:rPr lang="ja-JP" altLang="en-US" sz="1050" dirty="0">
                <a:latin typeface="HGPｺﾞｼｯｸE" panose="020B0900000000000000" pitchFamily="50" charset="-128"/>
                <a:ea typeface="HGPｺﾞｼｯｸE" panose="020B0900000000000000" pitchFamily="50" charset="-128"/>
              </a:rPr>
              <a:t>皿などから</a:t>
            </a:r>
            <a:r>
              <a:rPr lang="ja-JP" altLang="en-US" sz="1050" dirty="0" smtClean="0">
                <a:latin typeface="HGPｺﾞｼｯｸE" panose="020B0900000000000000" pitchFamily="50" charset="-128"/>
                <a:ea typeface="HGPｺﾞｼｯｸE" panose="020B0900000000000000" pitchFamily="50" charset="-128"/>
              </a:rPr>
              <a:t>、</a:t>
            </a:r>
            <a:endParaRPr lang="en-US" altLang="ja-JP" sz="1050" dirty="0" smtClean="0">
              <a:latin typeface="HGPｺﾞｼｯｸE" panose="020B0900000000000000" pitchFamily="50" charset="-128"/>
              <a:ea typeface="HGPｺﾞｼｯｸE" panose="020B0900000000000000" pitchFamily="50" charset="-128"/>
            </a:endParaRPr>
          </a:p>
          <a:p>
            <a:r>
              <a:rPr lang="ja-JP" altLang="en-US" sz="1050" dirty="0">
                <a:latin typeface="HGPｺﾞｼｯｸE" panose="020B0900000000000000" pitchFamily="50" charset="-128"/>
                <a:ea typeface="HGPｺﾞｼｯｸE" panose="020B0900000000000000" pitchFamily="50" charset="-128"/>
              </a:rPr>
              <a:t>　</a:t>
            </a:r>
            <a:r>
              <a:rPr lang="ja-JP" altLang="en-US" sz="1050" dirty="0" smtClean="0">
                <a:latin typeface="HGPｺﾞｼｯｸE" panose="020B0900000000000000" pitchFamily="50" charset="-128"/>
                <a:ea typeface="HGPｺﾞｼｯｸE" panose="020B0900000000000000" pitchFamily="50" charset="-128"/>
              </a:rPr>
              <a:t> そ</a:t>
            </a:r>
            <a:r>
              <a:rPr lang="ja-JP" altLang="en-US" sz="1050" dirty="0">
                <a:latin typeface="HGPｺﾞｼｯｸE" panose="020B0900000000000000" pitchFamily="50" charset="-128"/>
                <a:ea typeface="HGPｺﾞｼｯｸE" panose="020B0900000000000000" pitchFamily="50" charset="-128"/>
              </a:rPr>
              <a:t>うした行為</a:t>
            </a:r>
            <a:r>
              <a:rPr lang="ja-JP" altLang="en-US" sz="1050" dirty="0" smtClean="0">
                <a:latin typeface="HGPｺﾞｼｯｸE" panose="020B0900000000000000" pitchFamily="50" charset="-128"/>
                <a:ea typeface="HGPｺﾞｼｯｸE" panose="020B0900000000000000" pitchFamily="50" charset="-128"/>
              </a:rPr>
              <a:t>が疑</a:t>
            </a:r>
            <a:r>
              <a:rPr lang="ja-JP" altLang="en-US" sz="1050" dirty="0">
                <a:latin typeface="HGPｺﾞｼｯｸE" panose="020B0900000000000000" pitchFamily="50" charset="-128"/>
                <a:ea typeface="HGPｺﾞｼｯｸE" panose="020B0900000000000000" pitchFamily="50" charset="-128"/>
              </a:rPr>
              <a:t>われることもあります。</a:t>
            </a:r>
            <a:endParaRPr lang="en-US" altLang="ja-JP" sz="1050" dirty="0">
              <a:latin typeface="HGPｺﾞｼｯｸE" panose="020B0900000000000000" pitchFamily="50" charset="-128"/>
              <a:ea typeface="HGPｺﾞｼｯｸE" panose="020B0900000000000000"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2583022" y="9628716"/>
            <a:ext cx="4695183" cy="215444"/>
          </a:xfrm>
          <a:prstGeom prst="rect">
            <a:avLst/>
          </a:prstGeom>
          <a:noFill/>
        </p:spPr>
        <p:txBody>
          <a:bodyPr wrap="square" rtlCol="0">
            <a:spAutoFit/>
          </a:bodyPr>
          <a:lstStyle/>
          <a:p>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本資料は、埼玉県</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教育委員会の</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委託により、</a:t>
            </a:r>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PITCREW</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株式会社が作成したものです。</a:t>
            </a:r>
          </a:p>
        </p:txBody>
      </p:sp>
      <p:sp>
        <p:nvSpPr>
          <p:cNvPr id="2" name="テキスト ボックス 1"/>
          <p:cNvSpPr txBox="1"/>
          <p:nvPr/>
        </p:nvSpPr>
        <p:spPr>
          <a:xfrm>
            <a:off x="1880827" y="632520"/>
            <a:ext cx="3096346" cy="338554"/>
          </a:xfrm>
          <a:prstGeom prst="rect">
            <a:avLst/>
          </a:prstGeom>
          <a:noFill/>
        </p:spPr>
        <p:txBody>
          <a:bodyPr wrap="square" rtlCol="0">
            <a:spAutoFit/>
          </a:bodyPr>
          <a:lstStyle/>
          <a:p>
            <a:r>
              <a:rPr kumimoji="1"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問題のある投稿について</a:t>
            </a:r>
            <a:endPar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テキスト ボックス 20"/>
          <p:cNvSpPr txBox="1"/>
          <p:nvPr/>
        </p:nvSpPr>
        <p:spPr>
          <a:xfrm>
            <a:off x="404664" y="4357191"/>
            <a:ext cx="4574163" cy="307777"/>
          </a:xfrm>
          <a:prstGeom prst="rect">
            <a:avLst/>
          </a:prstGeom>
          <a:noFill/>
        </p:spPr>
        <p:txBody>
          <a:bodyPr wrap="square" rtlCol="0">
            <a:spAutoFit/>
          </a:bodyPr>
          <a:lstStyle/>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合格通</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知・</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内定通</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知の</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投稿</a:t>
            </a:r>
            <a:endPar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テキスト ボックス 21"/>
          <p:cNvSpPr txBox="1"/>
          <p:nvPr/>
        </p:nvSpPr>
        <p:spPr>
          <a:xfrm>
            <a:off x="404664" y="4664968"/>
            <a:ext cx="6180446" cy="1869743"/>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進路が決まるこの時期には、合格通知や内定通知を写真で撮って、インターネットに投稿しているものを見かけます。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合格通知や内定通知には、氏名や進学先の学校名、内定先の企業名などの個人情報が記載されています。進路が決まった喜びでそうした意識が薄れてしまいがちですが、そうした通知を撮影しインターネットに投稿することは、自分の個人情報を世界中に公開していることになります。友だちへの報告のつもりで投稿しても、まったく知らない人物が見ていることがあります。悪意を持った人物が投稿を目にした場合、本人や保護者になりすまし、いたずら目的で学校や企業に進学・就職を辞退するといった電話をかけるなど、個人情報を悪用する可能性も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050" dirty="0" smtClean="0">
                <a:latin typeface="HGSｺﾞｼｯｸE" panose="020B0900000000000000" pitchFamily="50" charset="-128"/>
                <a:ea typeface="HGSｺﾞｼｯｸE" panose="020B0900000000000000" pitchFamily="50" charset="-128"/>
                <a:cs typeface="メイリオ" panose="020B0604030504040204" pitchFamily="50" charset="-128"/>
              </a:rPr>
              <a:t>※</a:t>
            </a:r>
            <a:r>
              <a:rPr lang="ja-JP" altLang="en-US" sz="1050" dirty="0" smtClean="0">
                <a:latin typeface="HGPｺﾞｼｯｸE" panose="020B0900000000000000" pitchFamily="50" charset="-128"/>
                <a:ea typeface="HGPｺﾞｼｯｸE" panose="020B0900000000000000" pitchFamily="50" charset="-128"/>
              </a:rPr>
              <a:t>学</a:t>
            </a:r>
            <a:r>
              <a:rPr lang="ja-JP" altLang="en-US" sz="1050" dirty="0">
                <a:latin typeface="HGPｺﾞｼｯｸE" panose="020B0900000000000000" pitchFamily="50" charset="-128"/>
                <a:ea typeface="HGPｺﾞｼｯｸE" panose="020B0900000000000000" pitchFamily="50" charset="-128"/>
              </a:rPr>
              <a:t>校名をモザイク</a:t>
            </a:r>
            <a:r>
              <a:rPr lang="ja-JP" altLang="en-US" sz="1050" dirty="0" smtClean="0">
                <a:latin typeface="HGPｺﾞｼｯｸE" panose="020B0900000000000000" pitchFamily="50" charset="-128"/>
                <a:ea typeface="HGPｺﾞｼｯｸE" panose="020B0900000000000000" pitchFamily="50" charset="-128"/>
              </a:rPr>
              <a:t>やス</a:t>
            </a:r>
            <a:r>
              <a:rPr lang="ja-JP" altLang="en-US" sz="1050" dirty="0">
                <a:latin typeface="HGPｺﾞｼｯｸE" panose="020B0900000000000000" pitchFamily="50" charset="-128"/>
                <a:ea typeface="HGPｺﾞｼｯｸE" panose="020B0900000000000000" pitchFamily="50" charset="-128"/>
              </a:rPr>
              <a:t>タンプなどで隠し</a:t>
            </a:r>
            <a:r>
              <a:rPr lang="ja-JP" altLang="en-US" sz="1050" dirty="0" smtClean="0">
                <a:latin typeface="HGPｺﾞｼｯｸE" panose="020B0900000000000000" pitchFamily="50" charset="-128"/>
                <a:ea typeface="HGPｺﾞｼｯｸE" panose="020B0900000000000000" pitchFamily="50" charset="-128"/>
              </a:rPr>
              <a:t>ても</a:t>
            </a:r>
            <a:r>
              <a:rPr lang="ja-JP" altLang="en-US" sz="1050" dirty="0">
                <a:latin typeface="HGPｺﾞｼｯｸE" panose="020B0900000000000000" pitchFamily="50" charset="-128"/>
                <a:ea typeface="HGPｺﾞｼｯｸE" panose="020B0900000000000000" pitchFamily="50" charset="-128"/>
              </a:rPr>
              <a:t>、校章な</a:t>
            </a:r>
            <a:r>
              <a:rPr lang="ja-JP" altLang="en-US" sz="1050" dirty="0" smtClean="0">
                <a:latin typeface="HGPｺﾞｼｯｸE" panose="020B0900000000000000" pitchFamily="50" charset="-128"/>
                <a:ea typeface="HGPｺﾞｼｯｸE" panose="020B0900000000000000" pitchFamily="50" charset="-128"/>
              </a:rPr>
              <a:t>どか</a:t>
            </a:r>
            <a:r>
              <a:rPr lang="ja-JP" altLang="en-US" sz="1050" dirty="0">
                <a:latin typeface="HGPｺﾞｼｯｸE" panose="020B0900000000000000" pitchFamily="50" charset="-128"/>
                <a:ea typeface="HGPｺﾞｼｯｸE" panose="020B0900000000000000" pitchFamily="50" charset="-128"/>
              </a:rPr>
              <a:t>ら学校名がわかっ</a:t>
            </a:r>
            <a:r>
              <a:rPr lang="ja-JP" altLang="en-US" sz="1050" dirty="0" smtClean="0">
                <a:latin typeface="HGPｺﾞｼｯｸE" panose="020B0900000000000000" pitchFamily="50" charset="-128"/>
                <a:ea typeface="HGPｺﾞｼｯｸE" panose="020B0900000000000000" pitchFamily="50" charset="-128"/>
              </a:rPr>
              <a:t>てし</a:t>
            </a:r>
            <a:r>
              <a:rPr lang="ja-JP" altLang="en-US" sz="1050" dirty="0">
                <a:latin typeface="HGPｺﾞｼｯｸE" panose="020B0900000000000000" pitchFamily="50" charset="-128"/>
                <a:ea typeface="HGPｺﾞｼｯｸE" panose="020B0900000000000000" pitchFamily="50" charset="-128"/>
              </a:rPr>
              <a:t>まうケースもあ</a:t>
            </a:r>
            <a:r>
              <a:rPr lang="ja-JP" altLang="en-US" sz="1050" dirty="0" smtClean="0">
                <a:latin typeface="HGPｺﾞｼｯｸE" panose="020B0900000000000000" pitchFamily="50" charset="-128"/>
                <a:ea typeface="HGPｺﾞｼｯｸE" panose="020B0900000000000000" pitchFamily="50" charset="-128"/>
              </a:rPr>
              <a:t>りま</a:t>
            </a:r>
            <a:r>
              <a:rPr lang="ja-JP" altLang="en-US" sz="1050" dirty="0">
                <a:latin typeface="HGPｺﾞｼｯｸE" panose="020B0900000000000000" pitchFamily="50" charset="-128"/>
                <a:ea typeface="HGPｺﾞｼｯｸE" panose="020B0900000000000000" pitchFamily="50" charset="-128"/>
              </a:rPr>
              <a:t>す。</a:t>
            </a:r>
            <a:endParaRPr lang="en-US" altLang="ja-JP" sz="1050" dirty="0">
              <a:latin typeface="HGPｺﾞｼｯｸE" panose="020B0900000000000000" pitchFamily="50" charset="-128"/>
              <a:ea typeface="HGPｺﾞｼｯｸE" panose="020B0900000000000000"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p:cNvSpPr txBox="1"/>
          <p:nvPr/>
        </p:nvSpPr>
        <p:spPr>
          <a:xfrm>
            <a:off x="404664" y="6949479"/>
            <a:ext cx="4574163" cy="307777"/>
          </a:xfrm>
          <a:prstGeom prst="rect">
            <a:avLst/>
          </a:prstGeom>
          <a:noFill/>
        </p:spPr>
        <p:txBody>
          <a:bodyPr wrap="square" rtlCol="0">
            <a:spAutoFit/>
          </a:bodyPr>
          <a:lstStyle/>
          <a:p>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不適切な動画の投稿にも注意</a:t>
            </a:r>
            <a:endPar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p:cNvSpPr txBox="1"/>
          <p:nvPr/>
        </p:nvSpPr>
        <p:spPr>
          <a:xfrm>
            <a:off x="401830" y="7302986"/>
            <a:ext cx="6180446" cy="907941"/>
          </a:xfrm>
          <a:prstGeom prst="rect">
            <a:avLst/>
          </a:prstGeom>
          <a:noFill/>
        </p:spPr>
        <p:txBody>
          <a:bodyPr wrap="square" rtlCol="0">
            <a:spAutoFit/>
          </a:bodyPr>
          <a:lstStyle/>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最近、バイト先で問題行動をおこなった様子や、線路内に侵入した様子などを撮影した不適切な動画の投稿</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が全</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国で相次ぎ、大きな問題となっています。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投稿者は、友人にしか見られないと思ったり、ただの悪ふざけのつもりだったりしたのかもしれませんが、こうした投稿をすると、炎上して個人情報を拡散されるだけでなく、損害賠償を請求される</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犯罪行為</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としてあつかわれる等の可能性もあります。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675137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16941</TotalTime>
  <Words>49</Words>
  <Application>Microsoft Office PowerPoint</Application>
  <PresentationFormat>A4 210 x 297 mm</PresentationFormat>
  <Paragraphs>22</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市川宗典</dc:creator>
  <cp:lastModifiedBy>埼玉県</cp:lastModifiedBy>
  <cp:revision>1</cp:revision>
  <cp:lastPrinted>2015-12-15T08:10:10Z</cp:lastPrinted>
  <dcterms:created xsi:type="dcterms:W3CDTF">2015-03-26T01:59:15Z</dcterms:created>
  <dcterms:modified xsi:type="dcterms:W3CDTF">2019-02-25T04:53:26Z</dcterms:modified>
</cp:coreProperties>
</file>