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48" d="100"/>
          <a:sy n="48" d="100"/>
        </p:scale>
        <p:origin x="-2406" y="-114"/>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2019/2/25</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2019/2/25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2019/2/25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2019/2/25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2019/2/25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2019/2/25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2019/2/25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2019/2/25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2019/2/25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2019/2/25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2019/2/25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2019/2/25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2019/2/25</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95640" y="2484983"/>
            <a:ext cx="4574163"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個人情報の流出の原因と、流出した際の被害について</a:t>
            </a:r>
          </a:p>
        </p:txBody>
      </p:sp>
      <p:sp>
        <p:nvSpPr>
          <p:cNvPr id="15" name="テキスト ボックス 14"/>
          <p:cNvSpPr txBox="1"/>
          <p:nvPr/>
        </p:nvSpPr>
        <p:spPr>
          <a:xfrm>
            <a:off x="353515" y="1478032"/>
            <a:ext cx="6264696" cy="73866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近年、個人情報の流出が大きな問題となっています。企業の持つ顧客情報が流出したといったニュースをみなさんも耳にしたことがあるのではないでしょうか。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個人情報の流出の危険性があるのは、企業だけではありません。みなさんが使っているスマートフォンなどのインターネット機器から、個人情報が流出してしまうこともあります。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8442483"/>
            <a:ext cx="5891744" cy="461665"/>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個人情報の流出の危険性を理解したうえで、しっかりと対策をおこない、安全なインターネット利用をこころがけましょう。</a:t>
            </a:r>
            <a:endParaRPr lang="en-US" altLang="ja-JP"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95640" y="2921675"/>
            <a:ext cx="6180446" cy="2031325"/>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インターネット機器から個人情報が流出してしまう原因のひとつとしては、</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不正アプリのインストール</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があります。不正アプリは、人気アプリとそっくりな名前やアイコンを使ったり、「電池が長持ちする」などといった便利な機能を装ったりしてインストールさせ、</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やパスワード、インターネット機器に保存されている電話番号やメールアドレス、位置情報などを抜きとるのです。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他にも、危険な</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サイトへのアクセスや、メールに添付されているファイルの開封から機器がウイルスに感染し、個人情報が流出してしまうケースがあります。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個人情報が流出すると、詐欺目的のメールが送られてきたり、自分になりすまされてネットショッピングで買い物をされたり、友だちとのメッセージのやりとりを見られたりと、さまざまな被害にあう可能性があります。さらに、インターネット機器に保存していた家族や友だちの個人情報が流出してしまった場合は、自分だけでなく家族や友だちにまで被害が及んでしまうことがあるの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1192240" y="559977"/>
            <a:ext cx="4298544" cy="338554"/>
          </a:xfrm>
          <a:prstGeom prst="rect">
            <a:avLst/>
          </a:prstGeom>
          <a:no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個人情報の流出の危険性とその対策について</a:t>
            </a:r>
          </a:p>
        </p:txBody>
      </p:sp>
      <p:sp>
        <p:nvSpPr>
          <p:cNvPr id="22" name="テキスト ボックス 21"/>
          <p:cNvSpPr txBox="1"/>
          <p:nvPr/>
        </p:nvSpPr>
        <p:spPr>
          <a:xfrm>
            <a:off x="404664" y="5383738"/>
            <a:ext cx="6180446" cy="237757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rPr>
              <a:t>個人情報の流出を防ぐために、以下のような対策をおこないましょう。</a:t>
            </a:r>
            <a:endParaRPr lang="en-US" altLang="ja-JP" sz="1200" b="1"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・絶対に他人に見られたくない写真などのデータは、</a:t>
            </a:r>
            <a:r>
              <a:rPr lang="en-US" altLang="ja-JP" sz="1050" b="1" dirty="0">
                <a:latin typeface="メイリオ" panose="020B0604030504040204" pitchFamily="50" charset="-128"/>
                <a:ea typeface="メイリオ" panose="020B0604030504040204" pitchFamily="50" charset="-128"/>
              </a:rPr>
              <a:t>USB</a:t>
            </a:r>
            <a:r>
              <a:rPr lang="ja-JP" altLang="en-US" sz="1050" b="1" dirty="0">
                <a:latin typeface="メイリオ" panose="020B0604030504040204" pitchFamily="50" charset="-128"/>
                <a:ea typeface="メイリオ" panose="020B0604030504040204" pitchFamily="50" charset="-128"/>
              </a:rPr>
              <a:t>メモリ</a:t>
            </a:r>
            <a:r>
              <a:rPr lang="ja-JP" altLang="en-US" sz="1050" dirty="0">
                <a:latin typeface="メイリオ" panose="020B0604030504040204" pitchFamily="50" charset="-128"/>
                <a:ea typeface="メイリオ" panose="020B0604030504040204" pitchFamily="50" charset="-128"/>
              </a:rPr>
              <a:t>や</a:t>
            </a:r>
            <a:r>
              <a:rPr lang="en-US" altLang="ja-JP" sz="1050" b="1" dirty="0">
                <a:latin typeface="メイリオ" panose="020B0604030504040204" pitchFamily="50" charset="-128"/>
                <a:ea typeface="メイリオ" panose="020B0604030504040204" pitchFamily="50" charset="-128"/>
              </a:rPr>
              <a:t>SD</a:t>
            </a:r>
            <a:r>
              <a:rPr lang="ja-JP" altLang="en-US" sz="1050" b="1" dirty="0">
                <a:latin typeface="メイリオ" panose="020B0604030504040204" pitchFamily="50" charset="-128"/>
                <a:ea typeface="メイリオ" panose="020B0604030504040204" pitchFamily="50" charset="-128"/>
              </a:rPr>
              <a:t>カード</a:t>
            </a:r>
            <a:r>
              <a:rPr lang="ja-JP" altLang="en-US" sz="1050" dirty="0">
                <a:latin typeface="メイリオ" panose="020B0604030504040204" pitchFamily="50" charset="-128"/>
                <a:ea typeface="メイリオ" panose="020B0604030504040204" pitchFamily="50" charset="-128"/>
              </a:rPr>
              <a:t>などに保存しておく</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rPr>
              <a:t>知らないアドレスから</a:t>
            </a:r>
            <a:r>
              <a:rPr lang="ja-JP" altLang="en-US" sz="1050" dirty="0">
                <a:latin typeface="メイリオ" panose="020B0604030504040204" pitchFamily="50" charset="-128"/>
                <a:ea typeface="メイリオ" panose="020B0604030504040204" pitchFamily="50" charset="-128"/>
              </a:rPr>
              <a:t>送られてきたメールや添付されたファイルは</a:t>
            </a:r>
            <a:r>
              <a:rPr lang="ja-JP" altLang="en-US" sz="1050" b="1" dirty="0">
                <a:latin typeface="メイリオ" panose="020B0604030504040204" pitchFamily="50" charset="-128"/>
                <a:ea typeface="メイリオ" panose="020B0604030504040204" pitchFamily="50" charset="-128"/>
              </a:rPr>
              <a:t>絶対に開かない</a:t>
            </a:r>
            <a:endParaRPr lang="en-US" altLang="ja-JP" sz="1050" b="1"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・アプリをインストールする際は、</a:t>
            </a:r>
            <a:r>
              <a:rPr lang="ja-JP" altLang="en-US" sz="1050" b="1" dirty="0">
                <a:latin typeface="メイリオ" panose="020B0604030504040204" pitchFamily="50" charset="-128"/>
                <a:ea typeface="メイリオ" panose="020B0604030504040204" pitchFamily="50" charset="-128"/>
              </a:rPr>
              <a:t>公式のアプリストアを利用</a:t>
            </a:r>
            <a:r>
              <a:rPr lang="ja-JP" altLang="en-US" sz="1050" dirty="0">
                <a:latin typeface="メイリオ" panose="020B0604030504040204" pitchFamily="50" charset="-128"/>
                <a:ea typeface="メイリオ" panose="020B0604030504040204" pitchFamily="50" charset="-128"/>
              </a:rPr>
              <a:t>する</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・アプリをインストールする際は</a:t>
            </a:r>
            <a:r>
              <a:rPr lang="ja-JP" altLang="en-US" sz="1050" b="1" dirty="0">
                <a:latin typeface="メイリオ" panose="020B0604030504040204" pitchFamily="50" charset="-128"/>
                <a:ea typeface="メイリオ" panose="020B0604030504040204" pitchFamily="50" charset="-128"/>
              </a:rPr>
              <a:t>アクセス許可の内容をきちんと確認</a:t>
            </a:r>
            <a:r>
              <a:rPr lang="ja-JP" altLang="en-US" sz="1050" dirty="0">
                <a:latin typeface="メイリオ" panose="020B0604030504040204" pitchFamily="50" charset="-128"/>
                <a:ea typeface="メイリオ" panose="020B0604030504040204" pitchFamily="50" charset="-128"/>
              </a:rPr>
              <a:t>し、アプリの内容から</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考えると</a:t>
            </a:r>
            <a:r>
              <a:rPr lang="ja-JP" altLang="en-US" sz="1050" b="1" dirty="0">
                <a:latin typeface="メイリオ" panose="020B0604030504040204" pitchFamily="50" charset="-128"/>
                <a:ea typeface="メイリオ" panose="020B0604030504040204" pitchFamily="50" charset="-128"/>
              </a:rPr>
              <a:t>不必要な情報へのアクセスを求められた場合</a:t>
            </a:r>
            <a:r>
              <a:rPr lang="ja-JP" altLang="en-US" sz="1050" dirty="0">
                <a:latin typeface="メイリオ" panose="020B0604030504040204" pitchFamily="50" charset="-128"/>
                <a:ea typeface="メイリオ" panose="020B0604030504040204" pitchFamily="50" charset="-128"/>
              </a:rPr>
              <a:t>は、</a:t>
            </a:r>
            <a:r>
              <a:rPr lang="ja-JP" altLang="en-US" sz="1050" b="1" dirty="0">
                <a:latin typeface="メイリオ" panose="020B0604030504040204" pitchFamily="50" charset="-128"/>
                <a:ea typeface="メイリオ" panose="020B0604030504040204" pitchFamily="50" charset="-128"/>
              </a:rPr>
              <a:t>インストールを中止</a:t>
            </a:r>
            <a:r>
              <a:rPr lang="ja-JP" altLang="en-US" sz="1050" dirty="0">
                <a:latin typeface="メイリオ" panose="020B0604030504040204" pitchFamily="50" charset="-128"/>
                <a:ea typeface="メイリオ" panose="020B0604030504040204" pitchFamily="50" charset="-128"/>
              </a:rPr>
              <a:t>する</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例えば、画像編集アプリなのに、電話帳へのアクセス許可を求められた、など</a:t>
            </a:r>
            <a:r>
              <a:rPr lang="en-US" altLang="ja-JP" sz="1050" dirty="0">
                <a:latin typeface="メイリオ" panose="020B0604030504040204" pitchFamily="50" charset="-128"/>
                <a:ea typeface="メイリオ" panose="020B0604030504040204" pitchFamily="50" charset="-128"/>
              </a:rPr>
              <a:t>)</a:t>
            </a: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また、インターネット機器に</a:t>
            </a:r>
            <a:r>
              <a:rPr lang="ja-JP" altLang="en-US" sz="1050" b="1" dirty="0">
                <a:latin typeface="メイリオ" panose="020B0604030504040204" pitchFamily="50" charset="-128"/>
                <a:ea typeface="メイリオ" panose="020B0604030504040204" pitchFamily="50" charset="-128"/>
              </a:rPr>
              <a:t>セキュリティソフトを導入</a:t>
            </a:r>
            <a:r>
              <a:rPr lang="ja-JP" altLang="en-US" sz="1050" dirty="0">
                <a:latin typeface="メイリオ" panose="020B0604030504040204" pitchFamily="50" charset="-128"/>
                <a:ea typeface="メイリオ" panose="020B0604030504040204" pitchFamily="50" charset="-128"/>
              </a:rPr>
              <a:t>すると、個人情報の流出のリスクをより減らすことができます。セキュリティソフトは、</a:t>
            </a:r>
            <a:r>
              <a:rPr lang="ja-JP" altLang="en-US" sz="1050" b="1" dirty="0">
                <a:latin typeface="メイリオ" panose="020B0604030504040204" pitchFamily="50" charset="-128"/>
                <a:ea typeface="メイリオ" panose="020B0604030504040204" pitchFamily="50" charset="-128"/>
              </a:rPr>
              <a:t>不正アプリのインストールやウイルスが添付されたメールの受信、危険な</a:t>
            </a:r>
            <a:r>
              <a:rPr lang="en-US" altLang="ja-JP" sz="1050" b="1" dirty="0">
                <a:latin typeface="メイリオ" panose="020B0604030504040204" pitchFamily="50" charset="-128"/>
                <a:ea typeface="メイリオ" panose="020B0604030504040204" pitchFamily="50" charset="-128"/>
              </a:rPr>
              <a:t>Web</a:t>
            </a:r>
            <a:r>
              <a:rPr lang="ja-JP" altLang="en-US" sz="1050" b="1" dirty="0">
                <a:latin typeface="メイリオ" panose="020B0604030504040204" pitchFamily="50" charset="-128"/>
                <a:ea typeface="メイリオ" panose="020B0604030504040204" pitchFamily="50" charset="-128"/>
              </a:rPr>
              <a:t>サイトへのアクセスを防ぐ</a:t>
            </a:r>
            <a:r>
              <a:rPr lang="ja-JP" altLang="en-US" sz="1050" dirty="0">
                <a:latin typeface="メイリオ" panose="020B0604030504040204" pitchFamily="50" charset="-128"/>
                <a:ea typeface="メイリオ" panose="020B0604030504040204" pitchFamily="50" charset="-128"/>
              </a:rPr>
              <a:t>ことができます。</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詳しくは、各携帯会社のホームページや、公式アプリストアをご確認ください。</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セキュリティソフトには有料のものと無料のものがあります。</a:t>
            </a:r>
            <a:r>
              <a:rPr lang="en-US" altLang="ja-JP" sz="1050" dirty="0">
                <a:latin typeface="メイリオ" panose="020B0604030504040204" pitchFamily="50" charset="-128"/>
                <a:ea typeface="メイリオ" panose="020B0604030504040204" pitchFamily="50" charset="-128"/>
              </a:rPr>
              <a:t>)</a:t>
            </a:r>
          </a:p>
        </p:txBody>
      </p:sp>
    </p:spTree>
    <p:extLst>
      <p:ext uri="{BB962C8B-B14F-4D97-AF65-F5344CB8AC3E}">
        <p14:creationId xmlns:p14="http://schemas.microsoft.com/office/powerpoint/2010/main" val="867513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16971</TotalTime>
  <Words>48</Words>
  <Application>Microsoft Office PowerPoint</Application>
  <PresentationFormat>A4 210 x 297 mm</PresentationFormat>
  <Paragraphs>23</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市川宗典</dc:creator>
  <cp:lastModifiedBy>埼玉県</cp:lastModifiedBy>
  <cp:revision>1</cp:revision>
  <cp:lastPrinted>2015-12-15T08:10:10Z</cp:lastPrinted>
  <dcterms:created xsi:type="dcterms:W3CDTF">2015-03-26T01:59:15Z</dcterms:created>
  <dcterms:modified xsi:type="dcterms:W3CDTF">2019-02-25T04:44:16Z</dcterms:modified>
</cp:coreProperties>
</file>