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48" d="100"/>
          <a:sy n="48" d="100"/>
        </p:scale>
        <p:origin x="-2406" y="-114"/>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2018/11/22</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2018/11/22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2018/11/22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2018/11/22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2018/11/22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2018/11/22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2018/11/22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2018/11/22</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95640" y="2809890"/>
            <a:ext cx="4574163" cy="307777"/>
          </a:xfrm>
          <a:prstGeom prst="rect">
            <a:avLst/>
          </a:prstGeom>
          <a:noFill/>
        </p:spPr>
        <p:txBody>
          <a:bodyPr wrap="square" rtlCol="0">
            <a:spAutoFit/>
          </a:bodyPr>
          <a:lstStyle/>
          <a:p>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問題のある写真や動画の投稿とは</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53515" y="1244442"/>
            <a:ext cx="6264696" cy="900246"/>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スマートフォンの普及と、</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などのサービスの</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発展</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により、自分が撮影した写真や動画をインターネットに投稿する人が増えました。みなさんの中にも、日常的に写真や動画を投稿している人がいるのではないでしょうか。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写</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真や動画の投稿が身近なものになった一方で、問題のある投稿をしている人たちも増えています。今回は</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、問</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題のある写真や動画の投稿についてお話しします。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7473280"/>
            <a:ext cx="5891744" cy="461665"/>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写真や動画を撮影・投稿する前に、「これは撮影して大丈夫か」「インターネットに投稿しても問題にならな</a:t>
            </a:r>
            <a:r>
              <a:rPr lang="ja-JP" altLang="en-US" sz="1200" b="1" smtClean="0">
                <a:latin typeface="メイリオ" panose="020B0604030504040204" pitchFamily="50" charset="-128"/>
                <a:ea typeface="メイリオ" panose="020B0604030504040204" pitchFamily="50" charset="-128"/>
                <a:cs typeface="メイリオ" panose="020B0604030504040204" pitchFamily="50" charset="-128"/>
              </a:rPr>
              <a:t>いか」考</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える習慣をつけましょう。</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テキスト ボックス 42"/>
          <p:cNvSpPr txBox="1"/>
          <p:nvPr/>
        </p:nvSpPr>
        <p:spPr>
          <a:xfrm>
            <a:off x="395640" y="3316848"/>
            <a:ext cx="6180446" cy="1708160"/>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イ</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ンターネットに投稿された写真や動画で、問題のあるものとはどのようなものなのでしょうか。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目</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にするのが、他人が写り込んだものです。外の風景やイベントなどの様子を撮影した際に、顔がはっきりとわかる状態で他人が写り込んでいるケース</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があ</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ります。その人物の許可な</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く撮</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影し、</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そ</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れ</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インターネットに投稿してはいけません。対象の人物がその投稿を目にした場合、トラブルに発展してしまう可能性もあります。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また、他</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に見</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られるのが、撮影禁止場所で撮影したものです。例えば、上映中の映画館や本番中のコンサート会場の様子を撮影し、その写真や動画を投稿しているもの</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を目</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にします。こうした投稿をすると、閲覧者から非難のコメントが集まる可能性があります</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。また、犯罪行為となりうる場合があります。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教育委員会の</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委託により、</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1700808" y="560512"/>
            <a:ext cx="3456384" cy="338554"/>
          </a:xfrm>
          <a:prstGeom prst="rect">
            <a:avLst/>
          </a:prstGeom>
          <a:noFill/>
        </p:spPr>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写真や動画の投稿に注意しましょう</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テキスト ボックス 20"/>
          <p:cNvSpPr txBox="1"/>
          <p:nvPr/>
        </p:nvSpPr>
        <p:spPr>
          <a:xfrm>
            <a:off x="404664" y="5529064"/>
            <a:ext cx="4574163" cy="307777"/>
          </a:xfrm>
          <a:prstGeom prst="rect">
            <a:avLst/>
          </a:prstGeom>
          <a:noFill/>
        </p:spPr>
        <p:txBody>
          <a:bodyPr wrap="square" rtlCol="0">
            <a:spAutoFit/>
          </a:bodyPr>
          <a:lstStyle/>
          <a:p>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写真や動画を撮影・投稿する際の注意点</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404664" y="5961112"/>
            <a:ext cx="6180446" cy="1061829"/>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こうした投稿</a:t>
            </a:r>
            <a:r>
              <a:rPr lang="ja-JP" altLang="en-US" sz="1050" dirty="0" smtClean="0">
                <a:latin typeface="メイリオ" panose="020B0604030504040204" pitchFamily="50" charset="-128"/>
                <a:ea typeface="メイリオ" panose="020B0604030504040204" pitchFamily="50" charset="-128"/>
              </a:rPr>
              <a:t>を</a:t>
            </a:r>
            <a:r>
              <a:rPr lang="ja-JP" altLang="en-US" sz="1050" dirty="0">
                <a:latin typeface="メイリオ" panose="020B0604030504040204" pitchFamily="50" charset="-128"/>
                <a:ea typeface="メイリオ" panose="020B0604030504040204" pitchFamily="50" charset="-128"/>
              </a:rPr>
              <a:t>行わない</a:t>
            </a:r>
            <a:r>
              <a:rPr lang="ja-JP" altLang="en-US" sz="1050" dirty="0" smtClean="0">
                <a:latin typeface="メイリオ" panose="020B0604030504040204" pitchFamily="50" charset="-128"/>
                <a:ea typeface="メイリオ" panose="020B0604030504040204" pitchFamily="50" charset="-128"/>
              </a:rPr>
              <a:t>よ</a:t>
            </a:r>
            <a:r>
              <a:rPr lang="ja-JP" altLang="en-US" sz="1050" dirty="0">
                <a:latin typeface="メイリオ" panose="020B0604030504040204" pitchFamily="50" charset="-128"/>
                <a:ea typeface="メイリオ" panose="020B0604030504040204" pitchFamily="50" charset="-128"/>
              </a:rPr>
              <a:t>うにするためには、ま</a:t>
            </a:r>
            <a:r>
              <a:rPr lang="ja-JP" altLang="en-US" sz="1050" dirty="0" smtClean="0">
                <a:latin typeface="メイリオ" panose="020B0604030504040204" pitchFamily="50" charset="-128"/>
                <a:ea typeface="メイリオ" panose="020B0604030504040204" pitchFamily="50" charset="-128"/>
              </a:rPr>
              <a:t>ず撮</a:t>
            </a:r>
            <a:r>
              <a:rPr lang="ja-JP" altLang="en-US" sz="1050" dirty="0">
                <a:latin typeface="メイリオ" panose="020B0604030504040204" pitchFamily="50" charset="-128"/>
                <a:ea typeface="メイリオ" panose="020B0604030504040204" pitchFamily="50" charset="-128"/>
              </a:rPr>
              <a:t>影する前のチェックが重要です</a:t>
            </a:r>
            <a:r>
              <a:rPr lang="ja-JP" altLang="en-US" sz="1050" dirty="0" smtClean="0">
                <a:latin typeface="メイリオ" panose="020B0604030504040204" pitchFamily="50" charset="-128"/>
                <a:ea typeface="メイリオ" panose="020B0604030504040204" pitchFamily="50" charset="-128"/>
              </a:rPr>
              <a:t>。そ</a:t>
            </a:r>
            <a:r>
              <a:rPr lang="ja-JP" altLang="en-US" sz="1050" dirty="0">
                <a:latin typeface="メイリオ" panose="020B0604030504040204" pitchFamily="50" charset="-128"/>
                <a:ea typeface="メイリオ" panose="020B0604030504040204" pitchFamily="50" charset="-128"/>
              </a:rPr>
              <a:t>の場所や建物、イベントなどが撮影を許可しているかどうか、他人の顔が写り込まないか、</a:t>
            </a:r>
            <a:r>
              <a:rPr lang="ja-JP" altLang="en-US" sz="1050" dirty="0" smtClean="0">
                <a:latin typeface="メイリオ" panose="020B0604030504040204" pitchFamily="50" charset="-128"/>
                <a:ea typeface="メイリオ" panose="020B0604030504040204" pitchFamily="50" charset="-128"/>
              </a:rPr>
              <a:t>など</a:t>
            </a:r>
            <a:r>
              <a:rPr lang="ja-JP" altLang="en-US" sz="1050" dirty="0">
                <a:latin typeface="メイリオ" panose="020B0604030504040204" pitchFamily="50" charset="-128"/>
                <a:ea typeface="メイリオ" panose="020B0604030504040204" pitchFamily="50" charset="-128"/>
              </a:rPr>
              <a:t>を事前</a:t>
            </a:r>
            <a:r>
              <a:rPr lang="ja-JP" altLang="en-US" sz="1050" dirty="0" smtClean="0">
                <a:latin typeface="メイリオ" panose="020B0604030504040204" pitchFamily="50" charset="-128"/>
                <a:ea typeface="メイリオ" panose="020B0604030504040204" pitchFamily="50" charset="-128"/>
              </a:rPr>
              <a:t>に</a:t>
            </a:r>
            <a:r>
              <a:rPr lang="ja-JP" altLang="en-US" sz="1050" dirty="0">
                <a:latin typeface="メイリオ" panose="020B0604030504040204" pitchFamily="50" charset="-128"/>
                <a:ea typeface="メイリオ" panose="020B0604030504040204" pitchFamily="50" charset="-128"/>
              </a:rPr>
              <a:t>必ず</a:t>
            </a:r>
            <a:r>
              <a:rPr lang="ja-JP" altLang="en-US" sz="1050" dirty="0" smtClean="0">
                <a:latin typeface="メイリオ" panose="020B0604030504040204" pitchFamily="50" charset="-128"/>
                <a:ea typeface="メイリオ" panose="020B0604030504040204" pitchFamily="50" charset="-128"/>
              </a:rPr>
              <a:t>確</a:t>
            </a:r>
            <a:r>
              <a:rPr lang="ja-JP" altLang="en-US" sz="1050" dirty="0">
                <a:latin typeface="メイリオ" panose="020B0604030504040204" pitchFamily="50" charset="-128"/>
                <a:ea typeface="メイリオ" panose="020B0604030504040204" pitchFamily="50" charset="-128"/>
              </a:rPr>
              <a:t>認してから撮影するようにしましょう。</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rPr>
              <a:t>万</a:t>
            </a:r>
            <a:r>
              <a:rPr lang="ja-JP" altLang="en-US" sz="1050" dirty="0">
                <a:latin typeface="メイリオ" panose="020B0604030504040204" pitchFamily="50" charset="-128"/>
                <a:ea typeface="メイリオ" panose="020B0604030504040204" pitchFamily="50" charset="-128"/>
              </a:rPr>
              <a:t>が一、撮影した写真や動画に他</a:t>
            </a:r>
            <a:r>
              <a:rPr lang="ja-JP" altLang="en-US" sz="1050" dirty="0" smtClean="0">
                <a:latin typeface="メイリオ" panose="020B0604030504040204" pitchFamily="50" charset="-128"/>
                <a:ea typeface="メイリオ" panose="020B0604030504040204" pitchFamily="50" charset="-128"/>
              </a:rPr>
              <a:t>人の情報が</a:t>
            </a:r>
            <a:r>
              <a:rPr lang="ja-JP" altLang="en-US" sz="1050" dirty="0">
                <a:latin typeface="メイリオ" panose="020B0604030504040204" pitchFamily="50" charset="-128"/>
                <a:ea typeface="メイリオ" panose="020B0604030504040204" pitchFamily="50" charset="-128"/>
              </a:rPr>
              <a:t>写り込んでしまった場合は</a:t>
            </a:r>
            <a:r>
              <a:rPr lang="ja-JP" altLang="en-US" sz="1050" dirty="0" smtClean="0">
                <a:latin typeface="メイリオ" panose="020B0604030504040204" pitchFamily="50" charset="-128"/>
                <a:ea typeface="メイリオ" panose="020B0604030504040204" pitchFamily="50" charset="-128"/>
              </a:rPr>
              <a:t>、その写真や動画の投稿を行わない、モ</a:t>
            </a:r>
            <a:r>
              <a:rPr lang="ja-JP" altLang="en-US" sz="1050" dirty="0">
                <a:latin typeface="メイリオ" panose="020B0604030504040204" pitchFamily="50" charset="-128"/>
                <a:ea typeface="メイリオ" panose="020B0604030504040204" pitchFamily="50" charset="-128"/>
              </a:rPr>
              <a:t>ザイクなど</a:t>
            </a:r>
            <a:r>
              <a:rPr lang="ja-JP" altLang="en-US" sz="1050" dirty="0" smtClean="0">
                <a:latin typeface="メイリオ" panose="020B0604030504040204" pitchFamily="50" charset="-128"/>
                <a:ea typeface="メイリオ" panose="020B0604030504040204" pitchFamily="50" charset="-128"/>
              </a:rPr>
              <a:t>で</a:t>
            </a:r>
            <a:r>
              <a:rPr lang="ja-JP" altLang="en-US" sz="1050" dirty="0">
                <a:latin typeface="メイリオ" panose="020B0604030504040204" pitchFamily="50" charset="-128"/>
                <a:ea typeface="メイリオ" panose="020B0604030504040204" pitchFamily="50" charset="-128"/>
              </a:rPr>
              <a:t>個人</a:t>
            </a:r>
            <a:r>
              <a:rPr lang="ja-JP" altLang="en-US" sz="1050" dirty="0" smtClean="0">
                <a:latin typeface="メイリオ" panose="020B0604030504040204" pitchFamily="50" charset="-128"/>
                <a:ea typeface="メイリオ" panose="020B0604030504040204" pitchFamily="50" charset="-128"/>
              </a:rPr>
              <a:t>が</a:t>
            </a:r>
            <a:r>
              <a:rPr lang="ja-JP" altLang="en-US" sz="1050" dirty="0">
                <a:latin typeface="メイリオ" panose="020B0604030504040204" pitchFamily="50" charset="-128"/>
                <a:ea typeface="メイリオ" panose="020B0604030504040204" pitchFamily="50" charset="-128"/>
              </a:rPr>
              <a:t>特</a:t>
            </a:r>
            <a:r>
              <a:rPr lang="ja-JP" altLang="en-US" sz="1050" dirty="0" smtClean="0">
                <a:latin typeface="メイリオ" panose="020B0604030504040204" pitchFamily="50" charset="-128"/>
                <a:ea typeface="メイリオ" panose="020B0604030504040204" pitchFamily="50" charset="-128"/>
              </a:rPr>
              <a:t>定</a:t>
            </a:r>
            <a:r>
              <a:rPr lang="ja-JP" altLang="en-US" sz="1050" dirty="0">
                <a:latin typeface="メイリオ" panose="020B0604030504040204" pitchFamily="50" charset="-128"/>
                <a:ea typeface="メイリオ" panose="020B0604030504040204" pitchFamily="50" charset="-128"/>
              </a:rPr>
              <a:t>されないよう</a:t>
            </a:r>
            <a:r>
              <a:rPr lang="ja-JP" altLang="en-US" sz="1050" dirty="0" smtClean="0">
                <a:latin typeface="メイリオ" panose="020B0604030504040204" pitchFamily="50" charset="-128"/>
                <a:ea typeface="メイリオ" panose="020B0604030504040204" pitchFamily="50" charset="-128"/>
              </a:rPr>
              <a:t>処</a:t>
            </a:r>
            <a:r>
              <a:rPr lang="ja-JP" altLang="en-US" sz="1050" dirty="0">
                <a:latin typeface="メイリオ" panose="020B0604030504040204" pitchFamily="50" charset="-128"/>
                <a:ea typeface="メイリオ" panose="020B0604030504040204" pitchFamily="50" charset="-128"/>
              </a:rPr>
              <a:t>理をしてからインターネットに投稿す</a:t>
            </a:r>
            <a:r>
              <a:rPr lang="ja-JP" altLang="en-US" sz="1050" dirty="0" smtClean="0">
                <a:latin typeface="メイリオ" panose="020B0604030504040204" pitchFamily="50" charset="-128"/>
                <a:ea typeface="メイリオ" panose="020B0604030504040204" pitchFamily="50" charset="-128"/>
              </a:rPr>
              <a:t>る</a:t>
            </a:r>
            <a:r>
              <a:rPr lang="ja-JP" altLang="en-US" sz="1050" dirty="0">
                <a:latin typeface="メイリオ" panose="020B0604030504040204" pitchFamily="50" charset="-128"/>
                <a:ea typeface="メイリオ" panose="020B0604030504040204" pitchFamily="50" charset="-128"/>
              </a:rPr>
              <a:t>など</a:t>
            </a:r>
            <a:r>
              <a:rPr lang="ja-JP" altLang="en-US" sz="1050" dirty="0" smtClean="0">
                <a:latin typeface="メイリオ" panose="020B0604030504040204" pitchFamily="50" charset="-128"/>
                <a:ea typeface="メイリオ" panose="020B0604030504040204" pitchFamily="50" charset="-128"/>
              </a:rPr>
              <a:t>の配慮が</a:t>
            </a:r>
            <a:r>
              <a:rPr lang="ja-JP" altLang="en-US" sz="1050" dirty="0">
                <a:latin typeface="メイリオ" panose="020B0604030504040204" pitchFamily="50" charset="-128"/>
                <a:ea typeface="メイリオ" panose="020B0604030504040204" pitchFamily="50" charset="-128"/>
              </a:rPr>
              <a:t>必要です。</a:t>
            </a:r>
            <a:endParaRPr lang="en-US" altLang="ja-JP" sz="10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16916</TotalTime>
  <Words>51</Words>
  <Application>Microsoft Office PowerPoint</Application>
  <PresentationFormat>A4 210 x 297 mm</PresentationFormat>
  <Paragraphs>14</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市川宗典</dc:creator>
  <cp:lastModifiedBy>埼玉県</cp:lastModifiedBy>
  <cp:revision>1</cp:revision>
  <cp:lastPrinted>2015-12-15T08:10:10Z</cp:lastPrinted>
  <dcterms:created xsi:type="dcterms:W3CDTF">2015-03-26T01:59:15Z</dcterms:created>
  <dcterms:modified xsi:type="dcterms:W3CDTF">2018-11-22T01:46:37Z</dcterms:modified>
</cp:coreProperties>
</file>