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p:scale>
          <a:sx n="68" d="100"/>
          <a:sy n="68" d="100"/>
        </p:scale>
        <p:origin x="-1926" y="504"/>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203" cy="497365"/>
          </a:xfrm>
          <a:prstGeom prst="rect">
            <a:avLst/>
          </a:prstGeom>
        </p:spPr>
        <p:txBody>
          <a:bodyPr vert="horz" lIns="91586" tIns="45793" rIns="91586" bIns="4579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406" y="0"/>
            <a:ext cx="2949202" cy="497365"/>
          </a:xfrm>
          <a:prstGeom prst="rect">
            <a:avLst/>
          </a:prstGeom>
        </p:spPr>
        <p:txBody>
          <a:bodyPr vert="horz" lIns="91586" tIns="45793" rIns="91586" bIns="45793" rtlCol="0"/>
          <a:lstStyle>
            <a:lvl1pPr algn="r">
              <a:defRPr sz="1200"/>
            </a:lvl1pPr>
          </a:lstStyle>
          <a:p>
            <a:fld id="{872602AC-8C87-49AB-98CC-DF3087CB0E3D}" type="datetimeFigureOut">
              <a:rPr kumimoji="1" lang="ja-JP" altLang="en-US" smtClean="0"/>
              <a:t>2019/10/21</a:t>
            </a:fld>
            <a:endParaRPr kumimoji="1" lang="ja-JP" altLang="en-US"/>
          </a:p>
        </p:txBody>
      </p:sp>
      <p:sp>
        <p:nvSpPr>
          <p:cNvPr id="4" name="スライド イメージ プレースホルダー 3"/>
          <p:cNvSpPr>
            <a:spLocks noGrp="1" noRot="1" noChangeAspect="1"/>
          </p:cNvSpPr>
          <p:nvPr>
            <p:ph type="sldImg" idx="2"/>
          </p:nvPr>
        </p:nvSpPr>
        <p:spPr>
          <a:xfrm>
            <a:off x="2112963" y="744538"/>
            <a:ext cx="2581275" cy="3729037"/>
          </a:xfrm>
          <a:prstGeom prst="rect">
            <a:avLst/>
          </a:prstGeom>
          <a:noFill/>
          <a:ln w="12700">
            <a:solidFill>
              <a:prstClr val="black"/>
            </a:solidFill>
          </a:ln>
        </p:spPr>
        <p:txBody>
          <a:bodyPr vert="horz" lIns="91586" tIns="45793" rIns="91586" bIns="45793" rtlCol="0" anchor="ctr"/>
          <a:lstStyle/>
          <a:p>
            <a:endParaRPr lang="ja-JP" altLang="en-US"/>
          </a:p>
        </p:txBody>
      </p:sp>
      <p:sp>
        <p:nvSpPr>
          <p:cNvPr id="5" name="ノート プレースホルダー 4"/>
          <p:cNvSpPr>
            <a:spLocks noGrp="1"/>
          </p:cNvSpPr>
          <p:nvPr>
            <p:ph type="body" sz="quarter" idx="3"/>
          </p:nvPr>
        </p:nvSpPr>
        <p:spPr>
          <a:xfrm>
            <a:off x="681198" y="4720987"/>
            <a:ext cx="5444805" cy="4473099"/>
          </a:xfrm>
          <a:prstGeom prst="rect">
            <a:avLst/>
          </a:prstGeom>
        </p:spPr>
        <p:txBody>
          <a:bodyPr vert="horz" lIns="91586" tIns="45793" rIns="91586" bIns="4579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385"/>
            <a:ext cx="2949203" cy="497364"/>
          </a:xfrm>
          <a:prstGeom prst="rect">
            <a:avLst/>
          </a:prstGeom>
        </p:spPr>
        <p:txBody>
          <a:bodyPr vert="horz" lIns="91586" tIns="45793" rIns="91586" bIns="4579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406" y="9440385"/>
            <a:ext cx="2949202" cy="497364"/>
          </a:xfrm>
          <a:prstGeom prst="rect">
            <a:avLst/>
          </a:prstGeom>
        </p:spPr>
        <p:txBody>
          <a:bodyPr vert="horz" lIns="91586" tIns="45793" rIns="91586" bIns="45793"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2019/10/21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2019/10/21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2019/10/21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2019/10/21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2019/10/21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2019/10/21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2019/10/21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2019/10/21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2019/10/21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2019/10/21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2019/10/21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2019/10/21</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476672" y="2556991"/>
            <a:ext cx="5247606"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断片的な情報から個人特定された例</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53515" y="1064568"/>
            <a:ext cx="6099821" cy="1061829"/>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インターネット上では、</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ど</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へ</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投稿やプロフィール欄の情報などから、個人を特定されることがあります</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県内でも、</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不適切な投稿をし</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た</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生徒</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氏名や顔写真、住所などを特定され、その情報をインターネット上で拡散され</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て</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しまっ</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たことがあります。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個人特定の方法はさまざまです。</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詳細な個人情報をのせていなかったとしても、断片的な情報を集め、それらを組み合わせることで個人が特定できるケースもあります。</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今回は、そんなインターネット上での個人特定の危険性についてお話ししたいと思います。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560922" y="8121352"/>
            <a:ext cx="5748398" cy="830997"/>
          </a:xfrm>
          <a:prstGeom prst="rect">
            <a:avLst/>
          </a:prstGeom>
          <a:noFill/>
        </p:spPr>
        <p:txBody>
          <a:bodyPr wrap="square" rtlCol="0">
            <a:spAutoFit/>
          </a:bodyPr>
          <a:lstStyle/>
          <a:p>
            <a:r>
              <a:rPr lang="ja-JP" altLang="en-US" sz="1200" b="1" dirty="0" smtClean="0">
                <a:latin typeface="メイリオ" panose="020B0604030504040204" pitchFamily="50" charset="-128"/>
                <a:ea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rPr>
              <a:t>個人が特定されるのは、不適切な投稿をした場合だけではありません。ストー</a:t>
            </a:r>
            <a:endParaRPr lang="en-US" altLang="ja-JP" sz="1200" b="1" dirty="0">
              <a:latin typeface="メイリオ" panose="020B0604030504040204" pitchFamily="50" charset="-128"/>
              <a:ea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rPr>
              <a:t>カ</a:t>
            </a:r>
            <a:r>
              <a:rPr lang="ja-JP" altLang="en-US" sz="1200" b="1" dirty="0">
                <a:latin typeface="メイリオ" panose="020B0604030504040204" pitchFamily="50" charset="-128"/>
                <a:ea typeface="メイリオ" panose="020B0604030504040204" pitchFamily="50" charset="-128"/>
              </a:rPr>
              <a:t>ー行為や、なりすましなどを目的に個人を特定されるケースもあります。</a:t>
            </a:r>
            <a:endParaRPr lang="en-US" altLang="ja-JP" sz="1200" b="1" dirty="0">
              <a:latin typeface="メイリオ" panose="020B0604030504040204" pitchFamily="50" charset="-128"/>
              <a:ea typeface="メイリオ" panose="020B0604030504040204" pitchFamily="50" charset="-128"/>
            </a:endParaRPr>
          </a:p>
          <a:p>
            <a:r>
              <a:rPr lang="ja-JP" altLang="en-US" sz="1200" b="1" dirty="0">
                <a:latin typeface="メイリオ" panose="020B0604030504040204" pitchFamily="50" charset="-128"/>
                <a:ea typeface="メイリオ" panose="020B0604030504040204" pitchFamily="50" charset="-128"/>
              </a:rPr>
              <a:t>　</a:t>
            </a:r>
            <a:r>
              <a:rPr lang="ja-JP" altLang="en-US" sz="1200" b="1" dirty="0" smtClean="0">
                <a:latin typeface="メイリオ" panose="020B0604030504040204" pitchFamily="50" charset="-128"/>
                <a:ea typeface="メイリオ" panose="020B0604030504040204" pitchFamily="50" charset="-128"/>
              </a:rPr>
              <a:t>イ</a:t>
            </a:r>
            <a:r>
              <a:rPr lang="ja-JP" altLang="en-US" sz="1200" b="1" dirty="0">
                <a:latin typeface="メイリオ" panose="020B0604030504040204" pitchFamily="50" charset="-128"/>
                <a:ea typeface="メイリオ" panose="020B0604030504040204" pitchFamily="50" charset="-128"/>
              </a:rPr>
              <a:t>ンターネットに投稿するときは、自分や友だちの個人情報につながる可能性</a:t>
            </a:r>
            <a:endParaRPr lang="en-US" altLang="ja-JP" sz="1200" b="1" dirty="0">
              <a:latin typeface="メイリオ" panose="020B0604030504040204" pitchFamily="50" charset="-128"/>
              <a:ea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rPr>
              <a:t>の</a:t>
            </a:r>
            <a:r>
              <a:rPr lang="ja-JP" altLang="en-US" sz="1200" b="1" dirty="0">
                <a:latin typeface="メイリオ" panose="020B0604030504040204" pitchFamily="50" charset="-128"/>
                <a:ea typeface="メイリオ" panose="020B0604030504040204" pitchFamily="50" charset="-128"/>
              </a:rPr>
              <a:t>あるものが含まれていないか、必ず確認するようこころがけましょう。</a:t>
            </a:r>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95640" y="2942431"/>
            <a:ext cx="6180446" cy="4962897"/>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インターネット上の断片的な情報からどのようにして個人が特定されるのか、ここでは、</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を利用している生徒を例にあげて説明したいと思います。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rPr>
              <a:t>A</a:t>
            </a:r>
            <a:r>
              <a:rPr lang="ja-JP" altLang="en-US" sz="1050" dirty="0">
                <a:latin typeface="メイリオ" panose="020B0604030504040204" pitchFamily="50" charset="-128"/>
                <a:ea typeface="メイリオ" panose="020B0604030504040204" pitchFamily="50" charset="-128"/>
              </a:rPr>
              <a:t>男の</a:t>
            </a:r>
            <a:r>
              <a:rPr lang="en-US" altLang="ja-JP" sz="1050" dirty="0">
                <a:latin typeface="メイリオ" panose="020B0604030504040204" pitchFamily="50" charset="-128"/>
                <a:ea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rPr>
              <a:t>のプロフィール</a:t>
            </a:r>
            <a:endParaRPr lang="en-US" altLang="ja-JP" sz="1050" dirty="0">
              <a:latin typeface="メイリオ" panose="020B0604030504040204" pitchFamily="50" charset="-128"/>
              <a:ea typeface="メイリオ" panose="020B0604030504040204" pitchFamily="50" charset="-128"/>
            </a:endParaRPr>
          </a:p>
          <a:p>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1" dirty="0">
                <a:latin typeface="メイリオ" panose="020B0604030504040204" pitchFamily="50" charset="-128"/>
                <a:ea typeface="メイリオ" panose="020B0604030504040204" pitchFamily="50" charset="-128"/>
              </a:rPr>
              <a:t>A</a:t>
            </a:r>
            <a:r>
              <a:rPr lang="ja-JP" altLang="en-US" sz="1050" b="1" dirty="0">
                <a:latin typeface="メイリオ" panose="020B0604030504040204" pitchFamily="50" charset="-128"/>
                <a:ea typeface="メイリオ" panose="020B0604030504040204" pitchFamily="50" charset="-128"/>
              </a:rPr>
              <a:t>男</a:t>
            </a:r>
            <a:r>
              <a:rPr lang="en-US" altLang="ja-JP" sz="1050" dirty="0">
                <a:solidFill>
                  <a:schemeClr val="tx1">
                    <a:lumMod val="65000"/>
                    <a:lumOff val="35000"/>
                  </a:schemeClr>
                </a:solidFill>
                <a:latin typeface="メイリオ" panose="020B0604030504040204" pitchFamily="50" charset="-128"/>
                <a:ea typeface="メイリオ" panose="020B0604030504040204" pitchFamily="50" charset="-128"/>
              </a:rPr>
              <a:t>@ao</a:t>
            </a:r>
            <a:r>
              <a:rPr lang="en-US" altLang="ja-JP" sz="1050" dirty="0" smtClean="0">
                <a:solidFill>
                  <a:schemeClr val="tx1">
                    <a:lumMod val="65000"/>
                    <a:lumOff val="35000"/>
                  </a:schemeClr>
                </a:solidFill>
                <a:latin typeface="メイリオ" panose="020B0604030504040204" pitchFamily="50" charset="-128"/>
                <a:ea typeface="メイリオ" panose="020B0604030504040204" pitchFamily="50" charset="-128"/>
              </a:rPr>
              <a:t>××××</a:t>
            </a:r>
            <a:r>
              <a:rPr lang="ja-JP" altLang="en-US" sz="1050" dirty="0" smtClean="0">
                <a:solidFill>
                  <a:schemeClr val="tx1">
                    <a:lumMod val="65000"/>
                    <a:lumOff val="35000"/>
                  </a:schemeClr>
                </a:solidFill>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バスケ</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音楽</a:t>
            </a:r>
            <a:r>
              <a:rPr lang="en-US" altLang="ja-JP" sz="1050" dirty="0">
                <a:latin typeface="メイリオ" panose="020B0604030504040204" pitchFamily="50" charset="-128"/>
                <a:ea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rPr>
              <a:t>猫　</a:t>
            </a:r>
            <a:r>
              <a:rPr lang="en-US" altLang="ja-JP" sz="1050" dirty="0">
                <a:solidFill>
                  <a:schemeClr val="tx1">
                    <a:lumMod val="65000"/>
                    <a:lumOff val="35000"/>
                  </a:schemeClr>
                </a:solidFill>
                <a:latin typeface="メイリオ" panose="020B0604030504040204" pitchFamily="50" charset="-128"/>
                <a:ea typeface="メイリオ" panose="020B0604030504040204" pitchFamily="50" charset="-128"/>
              </a:rPr>
              <a:t>2019</a:t>
            </a:r>
            <a:r>
              <a:rPr lang="ja-JP" altLang="en-US" sz="1050" dirty="0">
                <a:solidFill>
                  <a:schemeClr val="tx1">
                    <a:lumMod val="65000"/>
                    <a:lumOff val="35000"/>
                  </a:schemeClr>
                </a:solidFill>
                <a:latin typeface="メイリオ" panose="020B0604030504040204" pitchFamily="50" charset="-128"/>
                <a:ea typeface="メイリオ" panose="020B0604030504040204" pitchFamily="50" charset="-128"/>
              </a:rPr>
              <a:t>年</a:t>
            </a:r>
            <a:r>
              <a:rPr lang="en-US" altLang="ja-JP" sz="1050" dirty="0">
                <a:solidFill>
                  <a:schemeClr val="tx1">
                    <a:lumMod val="65000"/>
                    <a:lumOff val="35000"/>
                  </a:schemeClr>
                </a:solidFill>
                <a:latin typeface="メイリオ" panose="020B0604030504040204" pitchFamily="50" charset="-128"/>
                <a:ea typeface="メイリオ" panose="020B0604030504040204" pitchFamily="50" charset="-128"/>
              </a:rPr>
              <a:t>4</a:t>
            </a:r>
            <a:r>
              <a:rPr lang="ja-JP" altLang="en-US" sz="1050" dirty="0">
                <a:solidFill>
                  <a:schemeClr val="tx1">
                    <a:lumMod val="65000"/>
                    <a:lumOff val="35000"/>
                  </a:schemeClr>
                </a:solidFill>
                <a:latin typeface="メイリオ" panose="020B0604030504040204" pitchFamily="50" charset="-128"/>
                <a:ea typeface="メイリオ" panose="020B0604030504040204" pitchFamily="50" charset="-128"/>
              </a:rPr>
              <a:t>月に登</a:t>
            </a:r>
            <a:r>
              <a:rPr lang="ja-JP" altLang="en-US" sz="1050" dirty="0" smtClean="0">
                <a:solidFill>
                  <a:schemeClr val="tx1">
                    <a:lumMod val="65000"/>
                    <a:lumOff val="35000"/>
                  </a:schemeClr>
                </a:solidFill>
                <a:latin typeface="メイリオ" panose="020B0604030504040204" pitchFamily="50" charset="-128"/>
                <a:ea typeface="メイリオ" panose="020B0604030504040204" pitchFamily="50" charset="-128"/>
              </a:rPr>
              <a:t>録</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p>
          <a:p>
            <a:r>
              <a:rPr lang="en-US" altLang="ja-JP" sz="1050" dirty="0">
                <a:latin typeface="メイリオ" panose="020B0604030504040204" pitchFamily="50" charset="-128"/>
                <a:ea typeface="メイリオ" panose="020B0604030504040204" pitchFamily="50" charset="-128"/>
              </a:rPr>
              <a:t>A</a:t>
            </a:r>
            <a:r>
              <a:rPr lang="ja-JP" altLang="en-US" sz="1050" dirty="0">
                <a:latin typeface="メイリオ" panose="020B0604030504040204" pitchFamily="50" charset="-128"/>
                <a:ea typeface="メイリオ" panose="020B0604030504040204" pitchFamily="50" charset="-128"/>
              </a:rPr>
              <a:t>男のプロフィールには、詳細な個人情報はおろか</a:t>
            </a:r>
            <a:r>
              <a:rPr lang="ja-JP" altLang="en-US" sz="1050" dirty="0" smtClean="0">
                <a:latin typeface="メイリオ" panose="020B0604030504040204" pitchFamily="50" charset="-128"/>
                <a:ea typeface="メイリオ" panose="020B0604030504040204" pitchFamily="50" charset="-128"/>
              </a:rPr>
              <a:t>、個</a:t>
            </a:r>
            <a:r>
              <a:rPr lang="ja-JP" altLang="en-US" sz="1050" dirty="0">
                <a:latin typeface="メイリオ" panose="020B0604030504040204" pitchFamily="50" charset="-128"/>
                <a:ea typeface="メイリオ" panose="020B0604030504040204" pitchFamily="50" charset="-128"/>
              </a:rPr>
              <a:t>人情報につながる可能性があるものは何ものせ</a:t>
            </a:r>
            <a:r>
              <a:rPr lang="ja-JP" altLang="en-US" sz="1050" dirty="0" smtClean="0">
                <a:latin typeface="メイリオ" panose="020B0604030504040204" pitchFamily="50" charset="-128"/>
                <a:ea typeface="メイリオ" panose="020B0604030504040204" pitchFamily="50" charset="-128"/>
              </a:rPr>
              <a:t>られ</a:t>
            </a:r>
            <a:r>
              <a:rPr lang="ja-JP" altLang="en-US" sz="1050" dirty="0">
                <a:latin typeface="メイリオ" panose="020B0604030504040204" pitchFamily="50" charset="-128"/>
                <a:ea typeface="メイリオ" panose="020B0604030504040204" pitchFamily="50" charset="-128"/>
              </a:rPr>
              <a:t>ていません。</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これでは、個人の特定は不可能なように思えます</a:t>
            </a:r>
            <a:r>
              <a:rPr lang="ja-JP" altLang="en-US" sz="1050" dirty="0" smtClean="0">
                <a:latin typeface="メイリオ" panose="020B0604030504040204" pitchFamily="50" charset="-128"/>
                <a:ea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し</a:t>
            </a:r>
            <a:r>
              <a:rPr lang="ja-JP" altLang="en-US" sz="1050" dirty="0">
                <a:latin typeface="メイリオ" panose="020B0604030504040204" pitchFamily="50" charset="-128"/>
                <a:ea typeface="メイリオ" panose="020B0604030504040204" pitchFamily="50" charset="-128"/>
              </a:rPr>
              <a:t>かし、</a:t>
            </a:r>
            <a:r>
              <a:rPr lang="en-US" altLang="ja-JP" sz="1050" dirty="0">
                <a:latin typeface="メイリオ" panose="020B0604030504040204" pitchFamily="50" charset="-128"/>
                <a:ea typeface="メイリオ" panose="020B0604030504040204" pitchFamily="50" charset="-128"/>
              </a:rPr>
              <a:t>A</a:t>
            </a:r>
            <a:r>
              <a:rPr lang="ja-JP" altLang="en-US" sz="1050" dirty="0">
                <a:latin typeface="メイリオ" panose="020B0604030504040204" pitchFamily="50" charset="-128"/>
                <a:ea typeface="メイリオ" panose="020B0604030504040204" pitchFamily="50" charset="-128"/>
              </a:rPr>
              <a:t>男の</a:t>
            </a:r>
            <a:r>
              <a:rPr lang="en-US" altLang="ja-JP" sz="1050" dirty="0">
                <a:latin typeface="メイリオ" panose="020B0604030504040204" pitchFamily="50" charset="-128"/>
                <a:ea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rPr>
              <a:t>を見ていくと</a:t>
            </a:r>
            <a:r>
              <a:rPr lang="en-US" altLang="ja-JP" sz="1050" dirty="0">
                <a:latin typeface="メイリオ" panose="020B0604030504040204" pitchFamily="50" charset="-128"/>
                <a:ea typeface="メイリオ" panose="020B0604030504040204" pitchFamily="50" charset="-128"/>
              </a:rPr>
              <a:t>……</a:t>
            </a:r>
          </a:p>
          <a:p>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rPr>
              <a:t>投稿</a:t>
            </a:r>
            <a:r>
              <a:rPr lang="en-US" altLang="ja-JP" sz="1050" b="1" dirty="0">
                <a:latin typeface="メイリオ" panose="020B0604030504040204" pitchFamily="50" charset="-128"/>
                <a:ea typeface="メイリオ" panose="020B0604030504040204" pitchFamily="50" charset="-128"/>
              </a:rPr>
              <a:t>1</a:t>
            </a:r>
          </a:p>
          <a:p>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1" dirty="0" smtClean="0">
                <a:latin typeface="メイリオ" panose="020B0604030504040204" pitchFamily="50" charset="-128"/>
                <a:ea typeface="メイリオ" panose="020B0604030504040204" pitchFamily="50" charset="-128"/>
              </a:rPr>
              <a:t>A</a:t>
            </a:r>
            <a:r>
              <a:rPr lang="ja-JP" altLang="en-US" sz="1050" b="1" dirty="0">
                <a:latin typeface="メイリオ" panose="020B0604030504040204" pitchFamily="50" charset="-128"/>
                <a:ea typeface="メイリオ" panose="020B0604030504040204" pitchFamily="50" charset="-128"/>
              </a:rPr>
              <a:t>男</a:t>
            </a:r>
            <a:r>
              <a:rPr lang="en-US" altLang="ja-JP" sz="1000" dirty="0">
                <a:solidFill>
                  <a:schemeClr val="tx1">
                    <a:lumMod val="65000"/>
                    <a:lumOff val="35000"/>
                  </a:schemeClr>
                </a:solidFill>
                <a:latin typeface="メイリオ" panose="020B0604030504040204" pitchFamily="50" charset="-128"/>
                <a:ea typeface="メイリオ" panose="020B0604030504040204" pitchFamily="50" charset="-128"/>
              </a:rPr>
              <a:t>@ao</a:t>
            </a:r>
            <a:r>
              <a:rPr lang="en-US" altLang="ja-JP" sz="1000" dirty="0" smtClean="0">
                <a:solidFill>
                  <a:schemeClr val="tx1">
                    <a:lumMod val="65000"/>
                    <a:lumOff val="35000"/>
                  </a:schemeClr>
                </a:solidFill>
                <a:latin typeface="メイリオ" panose="020B0604030504040204" pitchFamily="50" charset="-128"/>
                <a:ea typeface="メイリオ" panose="020B0604030504040204" pitchFamily="50" charset="-128"/>
              </a:rPr>
              <a:t>××××</a:t>
            </a:r>
            <a:r>
              <a:rPr lang="ja-JP" altLang="en-US" sz="1000" dirty="0" smtClean="0">
                <a:solidFill>
                  <a:schemeClr val="tx1">
                    <a:lumMod val="65000"/>
                    <a:lumOff val="35000"/>
                  </a:schemeClr>
                </a:solidFill>
                <a:latin typeface="メイリオ" panose="020B0604030504040204" pitchFamily="50" charset="-128"/>
                <a:ea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rPr>
              <a:t>家</a:t>
            </a:r>
            <a:r>
              <a:rPr lang="ja-JP" altLang="en-US" sz="1050" dirty="0">
                <a:latin typeface="メイリオ" panose="020B0604030504040204" pitchFamily="50" charset="-128"/>
                <a:ea typeface="メイリオ" panose="020B0604030504040204" pitchFamily="50" charset="-128"/>
              </a:rPr>
              <a:t>のすぐそばのカフェの前に猫がい</a:t>
            </a:r>
            <a:r>
              <a:rPr lang="ja-JP" altLang="en-US" sz="1050" dirty="0" smtClean="0">
                <a:latin typeface="メイリオ" panose="020B0604030504040204" pitchFamily="50" charset="-128"/>
                <a:ea typeface="メイリオ" panose="020B0604030504040204" pitchFamily="50" charset="-128"/>
              </a:rPr>
              <a:t>た</a:t>
            </a:r>
            <a:r>
              <a:rPr lang="en-US" altLang="ja-JP" sz="1050" dirty="0" smtClean="0">
                <a:latin typeface="メイリオ" panose="020B0604030504040204" pitchFamily="50" charset="-128"/>
                <a:ea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rPr>
              <a:t>カフェの写真</a:t>
            </a:r>
            <a:r>
              <a:rPr lang="en-US" altLang="ja-JP" sz="1050" dirty="0" smtClean="0">
                <a:latin typeface="メイリオ" panose="020B0604030504040204" pitchFamily="50" charset="-128"/>
                <a:ea typeface="メイリオ" panose="020B0604030504040204" pitchFamily="50" charset="-128"/>
              </a:rPr>
              <a:t>)</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p>
          <a:p>
            <a:endParaRPr lang="en-US" altLang="ja-JP" sz="1050" dirty="0" smtClean="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家</a:t>
            </a:r>
            <a:r>
              <a:rPr lang="ja-JP" altLang="en-US" sz="1050" dirty="0">
                <a:latin typeface="メイリオ" panose="020B0604030504040204" pitchFamily="50" charset="-128"/>
                <a:ea typeface="メイリオ" panose="020B0604030504040204" pitchFamily="50" charset="-128"/>
              </a:rPr>
              <a:t>の近所の店の写真により、住んでいる地域が特</a:t>
            </a:r>
            <a:r>
              <a:rPr lang="ja-JP" altLang="en-US" sz="1050" dirty="0" smtClean="0">
                <a:latin typeface="メイリオ" panose="020B0604030504040204" pitchFamily="50" charset="-128"/>
                <a:ea typeface="メイリオ" panose="020B0604030504040204" pitchFamily="50" charset="-128"/>
              </a:rPr>
              <a:t>定</a:t>
            </a:r>
            <a:endParaRPr lang="en-US" altLang="ja-JP" sz="1050" dirty="0" smtClean="0">
              <a:latin typeface="メイリオ" panose="020B0604030504040204" pitchFamily="50" charset="-128"/>
              <a:ea typeface="メイリオ" panose="020B0604030504040204" pitchFamily="50" charset="-128"/>
            </a:endParaRPr>
          </a:p>
          <a:p>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rPr>
              <a:t>投稿</a:t>
            </a:r>
            <a:r>
              <a:rPr lang="en-US" altLang="ja-JP" sz="1050" b="1" dirty="0">
                <a:latin typeface="メイリオ" panose="020B0604030504040204" pitchFamily="50" charset="-128"/>
                <a:ea typeface="メイリオ" panose="020B0604030504040204" pitchFamily="50" charset="-128"/>
              </a:rPr>
              <a:t>2</a:t>
            </a:r>
          </a:p>
          <a:p>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1" dirty="0">
                <a:latin typeface="メイリオ" panose="020B0604030504040204" pitchFamily="50" charset="-128"/>
                <a:ea typeface="メイリオ" panose="020B0604030504040204" pitchFamily="50" charset="-128"/>
              </a:rPr>
              <a:t>A</a:t>
            </a:r>
            <a:r>
              <a:rPr lang="ja-JP" altLang="en-US" sz="1050" b="1" dirty="0">
                <a:latin typeface="メイリオ" panose="020B0604030504040204" pitchFamily="50" charset="-128"/>
                <a:ea typeface="メイリオ" panose="020B0604030504040204" pitchFamily="50" charset="-128"/>
              </a:rPr>
              <a:t>男</a:t>
            </a:r>
            <a:r>
              <a:rPr lang="en-US" altLang="ja-JP" sz="1050" dirty="0">
                <a:solidFill>
                  <a:schemeClr val="tx1">
                    <a:lumMod val="65000"/>
                    <a:lumOff val="35000"/>
                  </a:schemeClr>
                </a:solidFill>
                <a:latin typeface="メイリオ" panose="020B0604030504040204" pitchFamily="50" charset="-128"/>
                <a:ea typeface="メイリオ" panose="020B0604030504040204" pitchFamily="50" charset="-128"/>
              </a:rPr>
              <a:t>@ao</a:t>
            </a:r>
            <a:r>
              <a:rPr lang="en-US" altLang="ja-JP" sz="1050" dirty="0" smtClean="0">
                <a:solidFill>
                  <a:schemeClr val="tx1">
                    <a:lumMod val="65000"/>
                    <a:lumOff val="35000"/>
                  </a:schemeClr>
                </a:solidFill>
                <a:latin typeface="メイリオ" panose="020B0604030504040204" pitchFamily="50" charset="-128"/>
                <a:ea typeface="メイリオ" panose="020B0604030504040204" pitchFamily="50" charset="-128"/>
              </a:rPr>
              <a:t>××××</a:t>
            </a:r>
            <a:r>
              <a:rPr lang="ja-JP" altLang="en-US" sz="1050" dirty="0" smtClean="0">
                <a:solidFill>
                  <a:schemeClr val="tx1">
                    <a:lumMod val="65000"/>
                    <a:lumOff val="35000"/>
                  </a:schemeClr>
                </a:solidFill>
                <a:latin typeface="メイリオ" panose="020B0604030504040204" pitchFamily="50" charset="-128"/>
                <a:ea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祭で</a:t>
            </a:r>
            <a:r>
              <a:rPr lang="en-US" altLang="ja-JP" sz="1050" dirty="0">
                <a:latin typeface="メイリオ" panose="020B0604030504040204" pitchFamily="50" charset="-128"/>
                <a:ea typeface="メイリオ" panose="020B0604030504040204" pitchFamily="50" charset="-128"/>
              </a:rPr>
              <a:t>2C</a:t>
            </a:r>
            <a:r>
              <a:rPr lang="ja-JP" altLang="en-US" sz="1050" dirty="0">
                <a:latin typeface="メイリオ" panose="020B0604030504040204" pitchFamily="50" charset="-128"/>
                <a:ea typeface="メイリオ" panose="020B0604030504040204" pitchFamily="50" charset="-128"/>
              </a:rPr>
              <a:t>はカップケーキを売ります！みんな来てね</a:t>
            </a:r>
            <a:r>
              <a:rPr lang="ja-JP" altLang="en-US" sz="1050" dirty="0" smtClean="0">
                <a:latin typeface="メイリオ" panose="020B0604030504040204" pitchFamily="50" charset="-128"/>
                <a:ea typeface="メイリオ" panose="020B0604030504040204" pitchFamily="50" charset="-128"/>
              </a:rPr>
              <a:t>～</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学校行事の名称</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△△祭</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から、学校名が特</a:t>
            </a:r>
            <a:r>
              <a:rPr lang="ja-JP" altLang="en-US" sz="1050" dirty="0" smtClean="0">
                <a:latin typeface="メイリオ" panose="020B0604030504040204" pitchFamily="50" charset="-128"/>
                <a:ea typeface="メイリオ" panose="020B0604030504040204" pitchFamily="50" charset="-128"/>
              </a:rPr>
              <a:t>定</a:t>
            </a:r>
            <a:endParaRPr lang="en-US" altLang="ja-JP" sz="1050" dirty="0" smtClean="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rPr>
              <a:t>投稿</a:t>
            </a:r>
            <a:r>
              <a:rPr lang="en-US" altLang="ja-JP" sz="1050" b="1" dirty="0">
                <a:latin typeface="メイリオ" panose="020B0604030504040204" pitchFamily="50" charset="-128"/>
                <a:ea typeface="メイリオ" panose="020B0604030504040204" pitchFamily="50" charset="-128"/>
              </a:rPr>
              <a:t>3</a:t>
            </a:r>
          </a:p>
          <a:p>
            <a:r>
              <a:rPr lang="en-US" altLang="ja-JP" sz="1050" dirty="0" smtClean="0">
                <a:latin typeface="メイリオ" panose="020B0604030504040204" pitchFamily="50" charset="-128"/>
                <a:ea typeface="メイリオ" panose="020B0604030504040204" pitchFamily="50" charset="-128"/>
              </a:rPr>
              <a:t>【</a:t>
            </a:r>
            <a:r>
              <a:rPr lang="en-US" altLang="ja-JP" sz="1050" b="1" dirty="0">
                <a:latin typeface="メイリオ" panose="020B0604030504040204" pitchFamily="50" charset="-128"/>
                <a:ea typeface="メイリオ" panose="020B0604030504040204" pitchFamily="50" charset="-128"/>
              </a:rPr>
              <a:t>B</a:t>
            </a:r>
            <a:r>
              <a:rPr lang="ja-JP" altLang="en-US" sz="1050" b="1" dirty="0">
                <a:latin typeface="メイリオ" panose="020B0604030504040204" pitchFamily="50" charset="-128"/>
                <a:ea typeface="メイリオ" panose="020B0604030504040204" pitchFamily="50" charset="-128"/>
              </a:rPr>
              <a:t>子</a:t>
            </a:r>
            <a:r>
              <a:rPr lang="en-US" altLang="ja-JP" sz="1050" dirty="0">
                <a:solidFill>
                  <a:schemeClr val="tx1">
                    <a:lumMod val="65000"/>
                    <a:lumOff val="35000"/>
                  </a:schemeClr>
                </a:solidFill>
                <a:latin typeface="メイリオ" panose="020B0604030504040204" pitchFamily="50" charset="-128"/>
                <a:ea typeface="メイリオ" panose="020B0604030504040204" pitchFamily="50" charset="-128"/>
              </a:rPr>
              <a:t>@bko</a:t>
            </a:r>
            <a:r>
              <a:rPr lang="en-US" altLang="ja-JP" sz="1050" dirty="0" smtClean="0">
                <a:solidFill>
                  <a:schemeClr val="tx1">
                    <a:lumMod val="65000"/>
                    <a:lumOff val="35000"/>
                  </a:schemeClr>
                </a:solidFill>
                <a:latin typeface="メイリオ" panose="020B0604030504040204" pitchFamily="50" charset="-128"/>
                <a:ea typeface="メイリオ" panose="020B0604030504040204" pitchFamily="50" charset="-128"/>
              </a:rPr>
              <a:t>××××</a:t>
            </a:r>
            <a:r>
              <a:rPr lang="ja-JP" altLang="en-US" sz="1050" dirty="0" smtClean="0">
                <a:solidFill>
                  <a:schemeClr val="tx1">
                    <a:lumMod val="65000"/>
                    <a:lumOff val="35000"/>
                  </a:schemeClr>
                </a:solidFill>
                <a:latin typeface="メイリオ" panose="020B0604030504040204" pitchFamily="50" charset="-128"/>
                <a:ea typeface="メイリオ" panose="020B0604030504040204" pitchFamily="50" charset="-128"/>
              </a:rPr>
              <a:t>　　</a:t>
            </a:r>
            <a:r>
              <a:rPr lang="en-US" altLang="ja-JP" sz="1050" b="1" dirty="0" smtClean="0">
                <a:solidFill>
                  <a:schemeClr val="accent1"/>
                </a:solidFill>
                <a:latin typeface="メイリオ" panose="020B0604030504040204" pitchFamily="50" charset="-128"/>
                <a:ea typeface="メイリオ" panose="020B0604030504040204" pitchFamily="50" charset="-128"/>
              </a:rPr>
              <a:t>@</a:t>
            </a:r>
            <a:r>
              <a:rPr lang="en-US" altLang="ja-JP" sz="1050" b="1" dirty="0">
                <a:solidFill>
                  <a:schemeClr val="accent1"/>
                </a:solidFill>
                <a:latin typeface="メイリオ" panose="020B0604030504040204" pitchFamily="50" charset="-128"/>
                <a:ea typeface="メイリオ" panose="020B0604030504040204" pitchFamily="50" charset="-128"/>
              </a:rPr>
              <a:t>ao</a:t>
            </a:r>
            <a:r>
              <a:rPr lang="en-US" altLang="ja-JP" sz="1050" b="1" dirty="0" smtClean="0">
                <a:solidFill>
                  <a:schemeClr val="accent1"/>
                </a:solidFill>
                <a:latin typeface="メイリオ" panose="020B0604030504040204" pitchFamily="50" charset="-128"/>
                <a:ea typeface="メイリオ" panose="020B0604030504040204" pitchFamily="50" charset="-128"/>
              </a:rPr>
              <a:t>××××</a:t>
            </a:r>
            <a:r>
              <a:rPr lang="ja-JP" altLang="en-US" sz="1050" b="1" dirty="0" smtClean="0">
                <a:solidFill>
                  <a:schemeClr val="accent1"/>
                </a:solidFill>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rPr>
              <a:t>川</a:t>
            </a:r>
            <a:r>
              <a:rPr lang="ja-JP" altLang="en-US" sz="1050" dirty="0">
                <a:latin typeface="メイリオ" panose="020B0604030504040204" pitchFamily="50" charset="-128"/>
                <a:ea typeface="メイリオ" panose="020B0604030504040204" pitchFamily="50" charset="-128"/>
              </a:rPr>
              <a:t>くん誕生日おめでとう！写真は中</a:t>
            </a:r>
            <a:r>
              <a:rPr lang="en-US" altLang="ja-JP" sz="1050" dirty="0">
                <a:latin typeface="メイリオ" panose="020B0604030504040204" pitchFamily="50" charset="-128"/>
                <a:ea typeface="メイリオ" panose="020B0604030504040204" pitchFamily="50" charset="-128"/>
              </a:rPr>
              <a:t>3</a:t>
            </a:r>
            <a:r>
              <a:rPr lang="ja-JP" altLang="en-US" sz="1050" dirty="0">
                <a:latin typeface="メイリオ" panose="020B0604030504040204" pitchFamily="50" charset="-128"/>
                <a:ea typeface="メイリオ" panose="020B0604030504040204" pitchFamily="50" charset="-128"/>
              </a:rPr>
              <a:t>のときの</a:t>
            </a:r>
            <a:r>
              <a:rPr lang="en-US" altLang="ja-JP" sz="1050" dirty="0" smtClean="0">
                <a:latin typeface="メイリオ" panose="020B0604030504040204" pitchFamily="50" charset="-128"/>
                <a:ea typeface="メイリオ" panose="020B0604030504040204" pitchFamily="50" charset="-128"/>
              </a:rPr>
              <a:t>w</a:t>
            </a:r>
          </a:p>
          <a:p>
            <a:r>
              <a:rPr lang="ja-JP" altLang="en-US" sz="1050" dirty="0">
                <a:latin typeface="メイリオ" panose="020B0604030504040204" pitchFamily="50" charset="-128"/>
                <a:ea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二</a:t>
            </a:r>
            <a:r>
              <a:rPr lang="ja-JP" altLang="en-US" sz="1050" dirty="0" smtClean="0">
                <a:latin typeface="メイリオ" panose="020B0604030504040204" pitchFamily="50" charset="-128"/>
                <a:ea typeface="メイリオ" panose="020B0604030504040204" pitchFamily="50" charset="-128"/>
              </a:rPr>
              <a:t>人で写っている写真</a:t>
            </a:r>
            <a:r>
              <a:rPr lang="en-US" altLang="ja-JP" sz="1050" dirty="0" smtClean="0">
                <a:latin typeface="メイリオ" panose="020B0604030504040204" pitchFamily="50" charset="-128"/>
                <a:ea typeface="メイリオ" panose="020B0604030504040204" pitchFamily="50" charset="-128"/>
              </a:rPr>
              <a:t>)】</a:t>
            </a:r>
            <a:endParaRPr lang="en-US" altLang="ja-JP" sz="1050" dirty="0">
              <a:latin typeface="メイリオ" panose="020B0604030504040204" pitchFamily="50" charset="-128"/>
              <a:ea typeface="メイリオ" panose="020B0604030504040204" pitchFamily="50" charset="-128"/>
            </a:endParaRPr>
          </a:p>
          <a:p>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友だちの投稿から、顔写真と名字</a:t>
            </a:r>
            <a:r>
              <a:rPr lang="en-US" altLang="ja-JP" sz="1050" dirty="0" smtClean="0">
                <a:latin typeface="メイリオ" panose="020B0604030504040204" pitchFamily="50" charset="-128"/>
                <a:ea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rPr>
              <a:t>川</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が特定</a:t>
            </a:r>
            <a:endParaRPr lang="en-US" altLang="ja-JP" sz="1050" b="1" dirty="0">
              <a:latin typeface="メイリオ" panose="020B0604030504040204" pitchFamily="50" charset="-128"/>
              <a:ea typeface="メイリオ" panose="020B0604030504040204" pitchFamily="50" charset="-128"/>
            </a:endParaRPr>
          </a:p>
          <a:p>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こ</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れら三つの投稿からわかる情報を組み合わせることで、以下のように個人を特定することができます。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「〇〇地区に住む、□□学校の</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C</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組</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川</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男」</a:t>
            </a: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教育委員会の</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委託によ</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り、</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株</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式会社が作成したものです。</a:t>
            </a:r>
          </a:p>
        </p:txBody>
      </p:sp>
      <p:sp>
        <p:nvSpPr>
          <p:cNvPr id="2" name="テキスト ボックス 1"/>
          <p:cNvSpPr txBox="1"/>
          <p:nvPr/>
        </p:nvSpPr>
        <p:spPr>
          <a:xfrm>
            <a:off x="850202" y="581998"/>
            <a:ext cx="5157596" cy="338554"/>
          </a:xfrm>
          <a:prstGeom prst="rect">
            <a:avLst/>
          </a:prstGeom>
          <a:noFill/>
        </p:spPr>
        <p:txBody>
          <a:bodyPr wrap="square" rtlCol="0">
            <a:spAutoFit/>
          </a:bodyPr>
          <a:lstStyle/>
          <a:p>
            <a:pPr algn="ct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インターネット上での個人特定の危険性について</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17036</TotalTime>
  <Words>39</Words>
  <Application>Microsoft Office PowerPoint</Application>
  <PresentationFormat>A4 210 x 297 mm</PresentationFormat>
  <Paragraphs>36</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市川宗典</dc:creator>
  <cp:lastModifiedBy>埼玉県</cp:lastModifiedBy>
  <cp:revision>1</cp:revision>
  <cp:lastPrinted>2019-10-21T08:30:02Z</cp:lastPrinted>
  <dcterms:created xsi:type="dcterms:W3CDTF">2015-03-26T01:59:15Z</dcterms:created>
  <dcterms:modified xsi:type="dcterms:W3CDTF">2019-10-21T09:21:37Z</dcterms:modified>
</cp:coreProperties>
</file>