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6858000" cy="9906000" type="A4"/>
  <p:notesSz cx="6789738" cy="99298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075">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9A4E6"/>
    <a:srgbClr val="F9A291"/>
    <a:srgbClr val="50218F"/>
    <a:srgbClr val="FFFFCC"/>
    <a:srgbClr val="EF1D3B"/>
    <a:srgbClr val="E7E4D5"/>
    <a:srgbClr val="4F2605"/>
    <a:srgbClr val="422004"/>
    <a:srgbClr val="F0E7FD"/>
    <a:srgbClr val="33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700" autoAdjust="0"/>
  </p:normalViewPr>
  <p:slideViewPr>
    <p:cSldViewPr>
      <p:cViewPr>
        <p:scale>
          <a:sx n="80" d="100"/>
          <a:sy n="80" d="100"/>
        </p:scale>
        <p:origin x="1908" y="-990"/>
      </p:cViewPr>
      <p:guideLst>
        <p:guide orient="horz" pos="3075"/>
        <p:guide pos="216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1638"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46513" y="0"/>
            <a:ext cx="2941637" cy="496888"/>
          </a:xfrm>
          <a:prstGeom prst="rect">
            <a:avLst/>
          </a:prstGeom>
        </p:spPr>
        <p:txBody>
          <a:bodyPr vert="horz" lIns="91440" tIns="45720" rIns="91440" bIns="45720" rtlCol="0"/>
          <a:lstStyle>
            <a:lvl1pPr algn="r">
              <a:defRPr sz="1200"/>
            </a:lvl1pPr>
          </a:lstStyle>
          <a:p>
            <a:fld id="{872602AC-8C87-49AB-98CC-DF3087CB0E3D}" type="datetimeFigureOut">
              <a:rPr kumimoji="1" lang="ja-JP" altLang="en-US" smtClean="0"/>
              <a:t>2023/1/27</a:t>
            </a:fld>
            <a:endParaRPr kumimoji="1" lang="ja-JP" altLang="en-US"/>
          </a:p>
        </p:txBody>
      </p:sp>
      <p:sp>
        <p:nvSpPr>
          <p:cNvPr id="4" name="スライド イメージ プレースホルダー 3"/>
          <p:cNvSpPr>
            <a:spLocks noGrp="1" noRot="1" noChangeAspect="1"/>
          </p:cNvSpPr>
          <p:nvPr>
            <p:ph type="sldImg" idx="2"/>
          </p:nvPr>
        </p:nvSpPr>
        <p:spPr>
          <a:xfrm>
            <a:off x="2105025" y="744538"/>
            <a:ext cx="2579688" cy="3724275"/>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9450" y="4716463"/>
            <a:ext cx="5430838" cy="4468812"/>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31338"/>
            <a:ext cx="2941638"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46513" y="9431338"/>
            <a:ext cx="2941637" cy="496887"/>
          </a:xfrm>
          <a:prstGeom prst="rect">
            <a:avLst/>
          </a:prstGeom>
        </p:spPr>
        <p:txBody>
          <a:bodyPr vert="horz" lIns="91440" tIns="45720" rIns="91440" bIns="45720" rtlCol="0" anchor="b"/>
          <a:lstStyle>
            <a:lvl1pPr algn="r">
              <a:defRPr sz="1200"/>
            </a:lvl1pPr>
          </a:lstStyle>
          <a:p>
            <a:fld id="{7695F75E-1759-4149-97E3-A94AA970CCAA}" type="slidenum">
              <a:rPr kumimoji="1" lang="ja-JP" altLang="en-US" smtClean="0"/>
              <a:t>‹#›</a:t>
            </a:fld>
            <a:endParaRPr kumimoji="1" lang="ja-JP" altLang="en-US"/>
          </a:p>
        </p:txBody>
      </p:sp>
    </p:spTree>
    <p:extLst>
      <p:ext uri="{BB962C8B-B14F-4D97-AF65-F5344CB8AC3E}">
        <p14:creationId xmlns:p14="http://schemas.microsoft.com/office/powerpoint/2010/main" val="18664695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695F75E-1759-4149-97E3-A94AA970CCAA}" type="slidenum">
              <a:rPr kumimoji="1" lang="ja-JP" altLang="en-US" smtClean="0"/>
              <a:t>1</a:t>
            </a:fld>
            <a:endParaRPr kumimoji="1" lang="ja-JP" altLang="en-US"/>
          </a:p>
        </p:txBody>
      </p:sp>
    </p:spTree>
    <p:extLst>
      <p:ext uri="{BB962C8B-B14F-4D97-AF65-F5344CB8AC3E}">
        <p14:creationId xmlns:p14="http://schemas.microsoft.com/office/powerpoint/2010/main" val="33665620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7283"/>
            <a:ext cx="5829300" cy="2123369"/>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9E7C3B56-9147-42C1-86F7-8AF113B94D43}" type="datetimeFigureOut">
              <a:rPr kumimoji="1" lang="ja-JP" altLang="en-US" smtClean="0"/>
              <a:pPr/>
              <a:t>2023/1/27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1210702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E7C3B56-9147-42C1-86F7-8AF113B94D43}" type="datetimeFigureOut">
              <a:rPr kumimoji="1" lang="ja-JP" altLang="en-US" smtClean="0"/>
              <a:pPr/>
              <a:t>2023/1/27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32982634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729037" y="529697"/>
            <a:ext cx="1157288" cy="1126807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257176" y="529697"/>
            <a:ext cx="3357563" cy="1126807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E7C3B56-9147-42C1-86F7-8AF113B94D43}" type="datetimeFigureOut">
              <a:rPr kumimoji="1" lang="ja-JP" altLang="en-US" smtClean="0"/>
              <a:pPr/>
              <a:t>2023/1/27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11856793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E7C3B56-9147-42C1-86F7-8AF113B94D43}" type="datetimeFigureOut">
              <a:rPr kumimoji="1" lang="ja-JP" altLang="en-US" smtClean="0"/>
              <a:pPr/>
              <a:t>2023/1/27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24489950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6365522"/>
            <a:ext cx="5829300" cy="1967442"/>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541735" y="4198587"/>
            <a:ext cx="5829300" cy="216693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9E7C3B56-9147-42C1-86F7-8AF113B94D43}" type="datetimeFigureOut">
              <a:rPr kumimoji="1" lang="ja-JP" altLang="en-US" smtClean="0"/>
              <a:pPr/>
              <a:t>2023/1/27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19177780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257176" y="3081867"/>
            <a:ext cx="2257425" cy="871590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2628901" y="3081867"/>
            <a:ext cx="2257425" cy="871590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9E7C3B56-9147-42C1-86F7-8AF113B94D43}" type="datetimeFigureOut">
              <a:rPr kumimoji="1" lang="ja-JP" altLang="en-US" smtClean="0"/>
              <a:pPr/>
              <a:t>2023/1/27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13175914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6699"/>
            <a:ext cx="6172200" cy="1651000"/>
          </a:xfrm>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217385"/>
            <a:ext cx="303014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342900" y="3141486"/>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3483770" y="2217385"/>
            <a:ext cx="303133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3483770" y="3141486"/>
            <a:ext cx="303133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9E7C3B56-9147-42C1-86F7-8AF113B94D43}" type="datetimeFigureOut">
              <a:rPr kumimoji="1" lang="ja-JP" altLang="en-US" smtClean="0"/>
              <a:pPr/>
              <a:t>2023/1/27</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22823772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9E7C3B56-9147-42C1-86F7-8AF113B94D43}" type="datetimeFigureOut">
              <a:rPr kumimoji="1" lang="ja-JP" altLang="en-US" smtClean="0"/>
              <a:pPr/>
              <a:t>2023/1/27</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30208883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E7C3B56-9147-42C1-86F7-8AF113B94D43}" type="datetimeFigureOut">
              <a:rPr kumimoji="1" lang="ja-JP" altLang="en-US" smtClean="0"/>
              <a:pPr/>
              <a:t>2023/1/27</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12343727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1" y="394406"/>
            <a:ext cx="2256235" cy="1678517"/>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2681288" y="394406"/>
            <a:ext cx="3833813"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342901" y="2072923"/>
            <a:ext cx="2256235" cy="6775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E7C3B56-9147-42C1-86F7-8AF113B94D43}" type="datetimeFigureOut">
              <a:rPr kumimoji="1" lang="ja-JP" altLang="en-US" smtClean="0"/>
              <a:pPr/>
              <a:t>2023/1/27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3615381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934201"/>
            <a:ext cx="4114800" cy="818622"/>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344216" y="885119"/>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344216" y="7752823"/>
            <a:ext cx="4114800"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E7C3B56-9147-42C1-86F7-8AF113B94D43}" type="datetimeFigureOut">
              <a:rPr kumimoji="1" lang="ja-JP" altLang="en-US" smtClean="0"/>
              <a:pPr/>
              <a:t>2023/1/27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40641683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311402"/>
            <a:ext cx="6172200" cy="6537502"/>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342900" y="9181396"/>
            <a:ext cx="1600200" cy="527402"/>
          </a:xfrm>
          <a:prstGeom prst="rect">
            <a:avLst/>
          </a:prstGeom>
        </p:spPr>
        <p:txBody>
          <a:bodyPr vert="horz" lIns="91440" tIns="45720" rIns="91440" bIns="45720" rtlCol="0" anchor="ctr"/>
          <a:lstStyle>
            <a:lvl1pPr algn="l">
              <a:defRPr sz="1200">
                <a:solidFill>
                  <a:schemeClr val="tx1">
                    <a:tint val="75000"/>
                  </a:schemeClr>
                </a:solidFill>
              </a:defRPr>
            </a:lvl1pPr>
          </a:lstStyle>
          <a:p>
            <a:fld id="{9E7C3B56-9147-42C1-86F7-8AF113B94D43}" type="datetimeFigureOut">
              <a:rPr kumimoji="1" lang="ja-JP" altLang="en-US" smtClean="0"/>
              <a:pPr/>
              <a:t>2023/1/27</a:t>
            </a:fld>
            <a:endParaRPr kumimoji="1" lang="ja-JP" altLang="en-US"/>
          </a:p>
        </p:txBody>
      </p:sp>
      <p:sp>
        <p:nvSpPr>
          <p:cNvPr id="5" name="フッター プレースホルダー 4"/>
          <p:cNvSpPr>
            <a:spLocks noGrp="1"/>
          </p:cNvSpPr>
          <p:nvPr>
            <p:ph type="ftr" sz="quarter" idx="3"/>
          </p:nvPr>
        </p:nvSpPr>
        <p:spPr>
          <a:xfrm>
            <a:off x="2343150" y="9181396"/>
            <a:ext cx="2171700" cy="527402"/>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914900" y="9181396"/>
            <a:ext cx="1600200" cy="527402"/>
          </a:xfrm>
          <a:prstGeom prst="rect">
            <a:avLst/>
          </a:prstGeom>
        </p:spPr>
        <p:txBody>
          <a:bodyPr vert="horz" lIns="91440" tIns="45720" rIns="91440" bIns="45720" rtlCol="0" anchor="ctr"/>
          <a:lstStyle>
            <a:lvl1pPr algn="r">
              <a:defRPr sz="1200">
                <a:solidFill>
                  <a:schemeClr val="tx1">
                    <a:tint val="75000"/>
                  </a:schemeClr>
                </a:solidFill>
              </a:defRPr>
            </a:lvl1p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5985749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テキスト ボックス 11"/>
          <p:cNvSpPr txBox="1"/>
          <p:nvPr/>
        </p:nvSpPr>
        <p:spPr>
          <a:xfrm>
            <a:off x="1052736" y="2072680"/>
            <a:ext cx="4752528" cy="307777"/>
          </a:xfrm>
          <a:prstGeom prst="rect">
            <a:avLst/>
          </a:prstGeom>
          <a:noFill/>
        </p:spPr>
        <p:txBody>
          <a:bodyPr wrap="square" rtlCol="0">
            <a:spAutoFit/>
          </a:bodyPr>
          <a:lstStyle/>
          <a:p>
            <a:r>
              <a:rPr kumimoji="1" lang="ja-JP" altLang="en-US" sz="1400" b="1" dirty="0">
                <a:latin typeface="メイリオ" panose="020B0604030504040204" pitchFamily="50" charset="-128"/>
                <a:ea typeface="メイリオ" panose="020B0604030504040204" pitchFamily="50" charset="-128"/>
                <a:cs typeface="メイリオ" panose="020B0604030504040204" pitchFamily="50" charset="-128"/>
              </a:rPr>
              <a:t>こんな投稿をすると、悪意のある人物が近づいてきます</a:t>
            </a:r>
            <a:endParaRPr kumimoji="1" lang="en-US" altLang="ja-JP" sz="14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5" name="テキスト ボックス 14"/>
          <p:cNvSpPr txBox="1"/>
          <p:nvPr/>
        </p:nvSpPr>
        <p:spPr>
          <a:xfrm>
            <a:off x="379090" y="1063551"/>
            <a:ext cx="6196996" cy="577081"/>
          </a:xfrm>
          <a:prstGeom prst="rect">
            <a:avLst/>
          </a:prstGeom>
          <a:noFill/>
        </p:spPr>
        <p:txBody>
          <a:bodyPr wrap="square" rtlCol="0">
            <a:spAutoFit/>
          </a:bodyPr>
          <a:lstStyle/>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　今の自分の気持ちを気軽に投稿できる</a:t>
            </a:r>
            <a:r>
              <a:rPr lang="en-US" altLang="ja-JP" sz="1050" dirty="0">
                <a:latin typeface="メイリオ" panose="020B0604030504040204" pitchFamily="50" charset="-128"/>
                <a:ea typeface="メイリオ" panose="020B0604030504040204" pitchFamily="50" charset="-128"/>
                <a:cs typeface="メイリオ" panose="020B0604030504040204" pitchFamily="50" charset="-128"/>
              </a:rPr>
              <a:t>SNS</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などのサービス上には、ネガティブな感情を書き込む人も多くいます。ストレス発散や、誰かに共感してもらいたいという目的で書き込んでいるものだと思われますが、このような投稿をきっかけにトラブルに巻き込まれてしまうケースもあります。</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8" name="テキスト ボックス 47"/>
          <p:cNvSpPr txBox="1"/>
          <p:nvPr/>
        </p:nvSpPr>
        <p:spPr>
          <a:xfrm>
            <a:off x="395640" y="7977336"/>
            <a:ext cx="6180446" cy="646331"/>
          </a:xfrm>
          <a:prstGeom prst="rect">
            <a:avLst/>
          </a:prstGeom>
          <a:noFill/>
        </p:spPr>
        <p:txBody>
          <a:bodyPr wrap="square" rtlCol="0">
            <a:spAutoFit/>
          </a:bodyPr>
          <a:lstStyle/>
          <a:p>
            <a:r>
              <a:rPr lang="ja-JP" altLang="en-US" sz="1200" b="1" dirty="0">
                <a:latin typeface="メイリオ" panose="020B0604030504040204" pitchFamily="50" charset="-128"/>
                <a:ea typeface="メイリオ" panose="020B0604030504040204" pitchFamily="50" charset="-128"/>
              </a:rPr>
              <a:t>　ネガティブな投稿をすると、わいせつ行為や誘拐などを目的とした悪意のある人が近づいてくる可能性があることを頭に入れておいてください。また、例え仲良くなったとしても、インターネット上で知り合った人とは絶対に会わないようにしましょう。</a:t>
            </a:r>
            <a:endParaRPr lang="en-US" altLang="ja-JP" sz="1200" b="1" dirty="0">
              <a:latin typeface="メイリオ" panose="020B0604030504040204" pitchFamily="50" charset="-128"/>
              <a:ea typeface="メイリオ" panose="020B0604030504040204" pitchFamily="50" charset="-128"/>
            </a:endParaRPr>
          </a:p>
        </p:txBody>
      </p:sp>
      <p:sp>
        <p:nvSpPr>
          <p:cNvPr id="2" name="テキスト ボックス 1"/>
          <p:cNvSpPr txBox="1"/>
          <p:nvPr/>
        </p:nvSpPr>
        <p:spPr>
          <a:xfrm>
            <a:off x="1165776" y="632520"/>
            <a:ext cx="4526449" cy="338554"/>
          </a:xfrm>
          <a:prstGeom prst="rect">
            <a:avLst/>
          </a:prstGeom>
          <a:noFill/>
        </p:spPr>
        <p:txBody>
          <a:bodyPr wrap="square" rtlCol="0">
            <a:spAutoFit/>
          </a:bodyPr>
          <a:lstStyle/>
          <a:p>
            <a:pPr algn="ctr"/>
            <a:r>
              <a:rPr lang="ja-JP" altLang="en-US" sz="1600" b="1" dirty="0">
                <a:latin typeface="メイリオ" panose="020B0604030504040204" pitchFamily="50" charset="-128"/>
                <a:ea typeface="メイリオ" panose="020B0604030504040204" pitchFamily="50" charset="-128"/>
                <a:cs typeface="メイリオ" panose="020B0604030504040204" pitchFamily="50" charset="-128"/>
              </a:rPr>
              <a:t>ネガティブな投稿の危険性</a:t>
            </a:r>
            <a:endParaRPr lang="en-US" altLang="ja-JP" sz="16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 name="テキスト ボックス 7">
            <a:extLst>
              <a:ext uri="{FF2B5EF4-FFF2-40B4-BE49-F238E27FC236}">
                <a16:creationId xmlns:a16="http://schemas.microsoft.com/office/drawing/2014/main" id="{E325ECE5-2897-4C4E-B0F2-5AF106309D0D}"/>
              </a:ext>
            </a:extLst>
          </p:cNvPr>
          <p:cNvSpPr txBox="1"/>
          <p:nvPr/>
        </p:nvSpPr>
        <p:spPr>
          <a:xfrm>
            <a:off x="2321986" y="9628716"/>
            <a:ext cx="4695183" cy="215444"/>
          </a:xfrm>
          <a:prstGeom prst="rect">
            <a:avLst/>
          </a:prstGeom>
          <a:noFill/>
        </p:spPr>
        <p:txBody>
          <a:bodyPr wrap="square" rtlCol="0">
            <a:spAutoFit/>
          </a:bodyPr>
          <a:lstStyle/>
          <a:p>
            <a:r>
              <a:rPr kumimoji="1" lang="en-US" altLang="ja-JP" sz="800" dirty="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800" dirty="0">
                <a:latin typeface="メイリオ" panose="020B0604030504040204" pitchFamily="50" charset="-128"/>
                <a:ea typeface="メイリオ" panose="020B0604030504040204" pitchFamily="50" charset="-128"/>
                <a:cs typeface="メイリオ" panose="020B0604030504040204" pitchFamily="50" charset="-128"/>
              </a:rPr>
              <a:t>本資料は、埼玉県教育委員会の委託により、</a:t>
            </a:r>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ポールトゥウィン株式会社</a:t>
            </a:r>
            <a:r>
              <a:rPr kumimoji="1" lang="ja-JP" altLang="en-US" sz="800" dirty="0">
                <a:latin typeface="メイリオ" panose="020B0604030504040204" pitchFamily="50" charset="-128"/>
                <a:ea typeface="メイリオ" panose="020B0604030504040204" pitchFamily="50" charset="-128"/>
                <a:cs typeface="メイリオ" panose="020B0604030504040204" pitchFamily="50" charset="-128"/>
              </a:rPr>
              <a:t>が作成したものです。</a:t>
            </a:r>
          </a:p>
        </p:txBody>
      </p:sp>
      <p:sp>
        <p:nvSpPr>
          <p:cNvPr id="11" name="テキスト ボックス 10">
            <a:extLst>
              <a:ext uri="{FF2B5EF4-FFF2-40B4-BE49-F238E27FC236}">
                <a16:creationId xmlns:a16="http://schemas.microsoft.com/office/drawing/2014/main" id="{34B09484-FB12-44B2-EF6E-882490CCC476}"/>
              </a:ext>
            </a:extLst>
          </p:cNvPr>
          <p:cNvSpPr txBox="1"/>
          <p:nvPr/>
        </p:nvSpPr>
        <p:spPr>
          <a:xfrm>
            <a:off x="373462" y="2432720"/>
            <a:ext cx="6196996" cy="1708160"/>
          </a:xfrm>
          <a:prstGeom prst="rect">
            <a:avLst/>
          </a:prstGeom>
          <a:noFill/>
        </p:spPr>
        <p:txBody>
          <a:bodyPr wrap="square" rtlCol="0">
            <a:spAutoFit/>
          </a:bodyPr>
          <a:lstStyle/>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　ネガティブな投稿の中でも</a:t>
            </a:r>
            <a:r>
              <a:rPr lang="ja-JP" altLang="en-US" sz="1050" b="1" dirty="0">
                <a:latin typeface="メイリオ" panose="020B0604030504040204" pitchFamily="50" charset="-128"/>
                <a:ea typeface="メイリオ" panose="020B0604030504040204" pitchFamily="50" charset="-128"/>
                <a:cs typeface="メイリオ" panose="020B0604030504040204" pitchFamily="50" charset="-128"/>
              </a:rPr>
              <a:t>特に危険なのが、家出願望の投稿</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です。家族とけんかしたり、嫌なことがあったりしたとき、ネガティブな感情にまかせて「家出したい」といった書き込みをすると、すぐに知らない人たちからメッセージが届きます。</a:t>
            </a:r>
            <a:r>
              <a:rPr lang="ja-JP" altLang="en-US" sz="1050" b="1" dirty="0">
                <a:latin typeface="メイリオ" panose="020B0604030504040204" pitchFamily="50" charset="-128"/>
                <a:ea typeface="メイリオ" panose="020B0604030504040204" pitchFamily="50" charset="-128"/>
                <a:cs typeface="メイリオ" panose="020B0604030504040204" pitchFamily="50" charset="-128"/>
              </a:rPr>
              <a:t>インターネット上には、わいせつ行為などを目的に、家出願望を投稿している未成年者がいないか探している、悪意のある人がたくさん</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いて、実際に家出願望が投稿されると、心配しているふりをしてメッセージを送るのです。</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　気分が落ち込んでいるときにやさしい言葉をかけられると、自分のことを気にかけてくれるいい人だと錯覚しやすいものです。実際に、相手のことを信用して会いにいき、性的被害を受けたり誘拐されたりした事件がたびたび発生しています。</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 name="テキスト ボックス 4">
            <a:extLst>
              <a:ext uri="{FF2B5EF4-FFF2-40B4-BE49-F238E27FC236}">
                <a16:creationId xmlns:a16="http://schemas.microsoft.com/office/drawing/2014/main" id="{5C2DFAF2-944A-2076-5547-0A3EA94C42A8}"/>
              </a:ext>
            </a:extLst>
          </p:cNvPr>
          <p:cNvSpPr txBox="1"/>
          <p:nvPr/>
        </p:nvSpPr>
        <p:spPr>
          <a:xfrm>
            <a:off x="677095" y="4846583"/>
            <a:ext cx="5503810" cy="292388"/>
          </a:xfrm>
          <a:prstGeom prst="rect">
            <a:avLst/>
          </a:prstGeom>
          <a:noFill/>
        </p:spPr>
        <p:txBody>
          <a:bodyPr wrap="square" rtlCol="0">
            <a:spAutoFit/>
          </a:bodyPr>
          <a:lstStyle/>
          <a:p>
            <a:r>
              <a:rPr lang="ja-JP" altLang="en-US" sz="1300" b="1" dirty="0">
                <a:latin typeface="メイリオ" panose="020B0604030504040204" pitchFamily="50" charset="-128"/>
                <a:ea typeface="メイリオ" panose="020B0604030504040204" pitchFamily="50" charset="-128"/>
                <a:cs typeface="メイリオ" panose="020B0604030504040204" pitchFamily="50" charset="-128"/>
              </a:rPr>
              <a:t>インターネット上のやりとりだけでは、相手がどんな人かわかりません</a:t>
            </a:r>
            <a:endParaRPr kumimoji="1" lang="en-US" altLang="ja-JP" sz="13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 name="テキスト ボックス 2">
            <a:extLst>
              <a:ext uri="{FF2B5EF4-FFF2-40B4-BE49-F238E27FC236}">
                <a16:creationId xmlns:a16="http://schemas.microsoft.com/office/drawing/2014/main" id="{543877CB-CA8A-9172-675F-432455528C06}"/>
              </a:ext>
            </a:extLst>
          </p:cNvPr>
          <p:cNvSpPr txBox="1"/>
          <p:nvPr/>
        </p:nvSpPr>
        <p:spPr>
          <a:xfrm>
            <a:off x="377770" y="5206623"/>
            <a:ext cx="6196996" cy="1546577"/>
          </a:xfrm>
          <a:prstGeom prst="rect">
            <a:avLst/>
          </a:prstGeom>
          <a:noFill/>
        </p:spPr>
        <p:txBody>
          <a:bodyPr wrap="square" rtlCol="0">
            <a:spAutoFit/>
          </a:bodyPr>
          <a:lstStyle/>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050" dirty="0">
                <a:latin typeface="メイリオ" panose="020B0604030504040204" pitchFamily="50" charset="-128"/>
                <a:ea typeface="メイリオ" panose="020B0604030504040204" pitchFamily="50" charset="-128"/>
                <a:cs typeface="メイリオ" panose="020B0604030504040204" pitchFamily="50" charset="-128"/>
              </a:rPr>
              <a:t>SNS</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などを使っていると、面識のない人と知り合うことがあります。共通の趣味の話題で盛り上が</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ったり、友だちには言いづらい悩みを相談したりするうちに、そうした相手と仲良くなった経験がある人も、みなさんの中にいるかもしれません。</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　しかし、</a:t>
            </a:r>
            <a:r>
              <a:rPr lang="ja-JP" altLang="en-US" sz="1050" b="1" dirty="0">
                <a:latin typeface="メイリオ" panose="020B0604030504040204" pitchFamily="50" charset="-128"/>
                <a:ea typeface="メイリオ" panose="020B0604030504040204" pitchFamily="50" charset="-128"/>
                <a:cs typeface="メイリオ" panose="020B0604030504040204" pitchFamily="50" charset="-128"/>
              </a:rPr>
              <a:t>インターネット上のやりとりで仲良くなったからといって、実際に会うのはとても危険</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です。</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　インターネット上のやりとりは、顔の見えない相手との文字でのやりとりです。そのため、</a:t>
            </a:r>
            <a:r>
              <a:rPr lang="ja-JP" altLang="en-US" sz="1050" b="1" dirty="0">
                <a:latin typeface="メイリオ" panose="020B0604030504040204" pitchFamily="50" charset="-128"/>
                <a:ea typeface="メイリオ" panose="020B0604030504040204" pitchFamily="50" charset="-128"/>
                <a:cs typeface="メイリオ" panose="020B0604030504040204" pitchFamily="50" charset="-128"/>
              </a:rPr>
              <a:t>年齢や性別、顔写真などのプロフィールを簡単に偽ることができます</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し、上で紹介したように、</a:t>
            </a:r>
            <a:r>
              <a:rPr lang="ja-JP" altLang="en-US" sz="1050" b="1" dirty="0">
                <a:latin typeface="メイリオ" panose="020B0604030504040204" pitchFamily="50" charset="-128"/>
                <a:ea typeface="メイリオ" panose="020B0604030504040204" pitchFamily="50" charset="-128"/>
                <a:cs typeface="メイリオ" panose="020B0604030504040204" pitchFamily="50" charset="-128"/>
              </a:rPr>
              <a:t>わいせつ行為などを目的とした悪意のある人がいい人のふりをしている可能性</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もあります。</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867513730"/>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17505</TotalTime>
  <Words>496</Words>
  <Application>Microsoft Office PowerPoint</Application>
  <PresentationFormat>A4 210 x 297 mm</PresentationFormat>
  <Paragraphs>16</Paragraphs>
  <Slides>1</Slides>
  <Notes>1</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vt:i4>
      </vt:variant>
    </vt:vector>
  </HeadingPairs>
  <TitlesOfParts>
    <vt:vector size="5" baseType="lpstr">
      <vt:lpstr>メイリオ</vt:lpstr>
      <vt:lpstr>Arial</vt:lpstr>
      <vt:lpstr>Calibri</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cp:lastModifiedBy>金子 雄亮</cp:lastModifiedBy>
  <cp:revision>3</cp:revision>
  <cp:lastPrinted>2015-12-15T08:10:10Z</cp:lastPrinted>
  <dcterms:created xsi:type="dcterms:W3CDTF">2015-03-26T01:59:15Z</dcterms:created>
  <dcterms:modified xsi:type="dcterms:W3CDTF">2023-01-27T06:36:36Z</dcterms:modified>
</cp:coreProperties>
</file>